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7" r:id="rId5"/>
    <p:sldId id="286" r:id="rId6"/>
    <p:sldId id="287" r:id="rId7"/>
    <p:sldId id="289" r:id="rId8"/>
    <p:sldId id="290" r:id="rId9"/>
    <p:sldId id="291" r:id="rId10"/>
    <p:sldId id="281" r:id="rId11"/>
    <p:sldId id="282" r:id="rId12"/>
    <p:sldId id="288" r:id="rId13"/>
    <p:sldId id="296" r:id="rId14"/>
    <p:sldId id="294" r:id="rId15"/>
    <p:sldId id="295" r:id="rId16"/>
    <p:sldId id="301" r:id="rId17"/>
    <p:sldId id="302" r:id="rId18"/>
    <p:sldId id="303" r:id="rId19"/>
    <p:sldId id="304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292" r:id="rId39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63" d="100"/>
          <a:sy n="63" d="100"/>
        </p:scale>
        <p:origin x="776" y="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r>
            <a:rPr lang="ru-RU" noProof="0" dirty="0"/>
            <a:t>Шаг 1</a:t>
          </a:r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ru-RU" noProof="0" dirty="0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ru-RU" noProof="0" dirty="0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ru-RU" b="1" noProof="0" dirty="0"/>
            <a:t>Обзавестись снаряжением</a:t>
          </a:r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ru-RU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ru-RU" noProof="0" dirty="0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r>
            <a:rPr lang="ru-RU" noProof="0" dirty="0"/>
            <a:t>Шаг 2</a:t>
          </a:r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ru-RU" noProof="0" dirty="0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ru-RU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ru-RU" b="1" noProof="0" dirty="0"/>
            <a:t>Начать заниматься</a:t>
          </a:r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ru-RU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ru-RU" noProof="0" dirty="0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r>
            <a:rPr lang="ru-RU" noProof="0" dirty="0"/>
            <a:t>Шаг 3</a:t>
          </a:r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ru-RU" noProof="0" dirty="0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ru-RU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ru-RU" b="1" noProof="0" dirty="0"/>
            <a:t>Много тренироваться</a:t>
          </a:r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ru-RU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ru-RU" noProof="0" dirty="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0424A4DB-2431-4639-B1FF-917ECC8FDB85}" type="presOf" srcId="{E1AD1DBC-9B34-4672-B365-6C5C7E96A5E5}" destId="{6942386B-9CB3-42BD-8359-D4983AE6BE94}" srcOrd="0" destOrd="0" presId="urn:microsoft.com/office/officeart/2008/layout/VerticalAccentList"/>
    <dgm:cxn modelId="{43681D41-3959-417E-9A0A-2CE0FFDE3794}" type="presOf" srcId="{7DEF99AD-EC88-4718-B8D7-F22561235CEC}" destId="{B46F8A2D-B8E9-481F-97F6-8D8A2A54017A}" srcOrd="0" destOrd="0" presId="urn:microsoft.com/office/officeart/2008/layout/VerticalAccentList"/>
    <dgm:cxn modelId="{7C6DA798-5612-479A-9276-29684D597FF0}" type="presOf" srcId="{240AA45F-7625-47CB-82DB-58CF98B59095}" destId="{A4E32358-9FAF-4554-AC0F-5ED0792D2EF5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2DDE4337-8E6E-4EDD-A4F1-76BE8AE3605B}" type="presOf" srcId="{1D280956-61F1-44EA-89DD-47917582B346}" destId="{7D1CCBD6-3740-4106-ACAE-D6E331C7E2C9}" srcOrd="0" destOrd="0" presId="urn:microsoft.com/office/officeart/2008/layout/VerticalAccentList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F4F6C749-6A50-4D4B-AA05-991C9FFE97B4}" type="presOf" srcId="{27B4E690-4D0F-4D7A-BF6F-F3DD955F4988}" destId="{E32532E9-08CE-4B0A-BCE0-D0BA22A7E592}" srcOrd="0" destOrd="0" presId="urn:microsoft.com/office/officeart/2008/layout/VerticalAccentList"/>
    <dgm:cxn modelId="{1AAB1D97-077C-4DBE-98C6-DDD92F33BE0B}" type="presOf" srcId="{D3C5B8D2-1E6D-4BCA-9E4B-8A99C8D7BC4A}" destId="{AD265B07-23FB-4DFC-8F3D-B0DCAD6DF87E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8B547263-081D-4068-856F-CDD6505B4311}" type="presOf" srcId="{3B990DCB-AF23-4094-864B-C8B99FA30370}" destId="{1828D533-56A7-44F9-AB5F-B12D35D0CCA4}" srcOrd="0" destOrd="0" presId="urn:microsoft.com/office/officeart/2008/layout/VerticalAccentList"/>
    <dgm:cxn modelId="{B7091667-210A-4127-AAE1-630908041E1A}" type="presParOf" srcId="{AD265B07-23FB-4DFC-8F3D-B0DCAD6DF87E}" destId="{0E7F93D0-E3D1-48EE-9797-63EC830CCA06}" srcOrd="0" destOrd="0" presId="urn:microsoft.com/office/officeart/2008/layout/VerticalAccentList"/>
    <dgm:cxn modelId="{52E4E039-9AE3-4952-8887-1488A623D10C}" type="presParOf" srcId="{0E7F93D0-E3D1-48EE-9797-63EC830CCA06}" destId="{1828D533-56A7-44F9-AB5F-B12D35D0CCA4}" srcOrd="0" destOrd="0" presId="urn:microsoft.com/office/officeart/2008/layout/VerticalAccentList"/>
    <dgm:cxn modelId="{1F1CA1BF-B116-42CA-9BAF-DFBE1EA4E963}" type="presParOf" srcId="{AD265B07-23FB-4DFC-8F3D-B0DCAD6DF87E}" destId="{2A167B03-FCF6-480B-BD04-B18E95132E7F}" srcOrd="1" destOrd="0" presId="urn:microsoft.com/office/officeart/2008/layout/VerticalAccentList"/>
    <dgm:cxn modelId="{57A1C2D9-F6C1-4E48-8460-5B542B5A6154}" type="presParOf" srcId="{2A167B03-FCF6-480B-BD04-B18E95132E7F}" destId="{B5E09CC3-072D-40C5-93CB-3CB61546DAC3}" srcOrd="0" destOrd="0" presId="urn:microsoft.com/office/officeart/2008/layout/VerticalAccentList"/>
    <dgm:cxn modelId="{B6AA5DD9-F7C6-4736-B4D3-D1FB727DFEC6}" type="presParOf" srcId="{2A167B03-FCF6-480B-BD04-B18E95132E7F}" destId="{7E5B5F30-562C-45F5-947C-105C96262837}" srcOrd="1" destOrd="0" presId="urn:microsoft.com/office/officeart/2008/layout/VerticalAccentList"/>
    <dgm:cxn modelId="{D881E14A-4B50-4387-8D7F-74F04DAB7515}" type="presParOf" srcId="{2A167B03-FCF6-480B-BD04-B18E95132E7F}" destId="{BA96BDD2-A6C8-4432-8E71-D4E67320B8FF}" srcOrd="2" destOrd="0" presId="urn:microsoft.com/office/officeart/2008/layout/VerticalAccentList"/>
    <dgm:cxn modelId="{D2F7282B-CBC1-4275-BE23-840003C153F7}" type="presParOf" srcId="{2A167B03-FCF6-480B-BD04-B18E95132E7F}" destId="{2AAF1885-F2C6-4C50-A304-71F970C85713}" srcOrd="3" destOrd="0" presId="urn:microsoft.com/office/officeart/2008/layout/VerticalAccentList"/>
    <dgm:cxn modelId="{EACE34C9-0F9E-4323-A17F-E47092F3ECB2}" type="presParOf" srcId="{2A167B03-FCF6-480B-BD04-B18E95132E7F}" destId="{1C9109EC-43D0-4356-8840-1C174E169D4F}" srcOrd="4" destOrd="0" presId="urn:microsoft.com/office/officeart/2008/layout/VerticalAccentList"/>
    <dgm:cxn modelId="{C99F3838-0142-4795-82EF-689FB824FB5F}" type="presParOf" srcId="{2A167B03-FCF6-480B-BD04-B18E95132E7F}" destId="{F580C234-F277-4109-8F54-CBF87BE4B61B}" srcOrd="5" destOrd="0" presId="urn:microsoft.com/office/officeart/2008/layout/VerticalAccentList"/>
    <dgm:cxn modelId="{E91D5E36-6EFF-4AE8-8B92-72CAA0A82688}" type="presParOf" srcId="{2A167B03-FCF6-480B-BD04-B18E95132E7F}" destId="{C2DC7889-4537-4EA1-8B7E-3B1E25B6DE4C}" srcOrd="6" destOrd="0" presId="urn:microsoft.com/office/officeart/2008/layout/VerticalAccentList"/>
    <dgm:cxn modelId="{5DC325D2-3EB1-4832-B560-0D2D5ECED6D5}" type="presParOf" srcId="{2A167B03-FCF6-480B-BD04-B18E95132E7F}" destId="{B46F8A2D-B8E9-481F-97F6-8D8A2A54017A}" srcOrd="7" destOrd="0" presId="urn:microsoft.com/office/officeart/2008/layout/VerticalAccentList"/>
    <dgm:cxn modelId="{59AB3B83-5B78-4026-9172-95A2BD1F422B}" type="presParOf" srcId="{AD265B07-23FB-4DFC-8F3D-B0DCAD6DF87E}" destId="{261D04E4-2B56-456D-ABEC-1649C35A46F4}" srcOrd="2" destOrd="0" presId="urn:microsoft.com/office/officeart/2008/layout/VerticalAccentList"/>
    <dgm:cxn modelId="{92F80A3C-C9F8-4056-B711-80A92AB51A7C}" type="presParOf" srcId="{AD265B07-23FB-4DFC-8F3D-B0DCAD6DF87E}" destId="{3CFDAEF9-1DF0-4C50-912D-A5CCDA52F9EA}" srcOrd="3" destOrd="0" presId="urn:microsoft.com/office/officeart/2008/layout/VerticalAccentList"/>
    <dgm:cxn modelId="{ADBF2E75-AD56-4238-94D0-F573C9A681CA}" type="presParOf" srcId="{3CFDAEF9-1DF0-4C50-912D-A5CCDA52F9EA}" destId="{A4E32358-9FAF-4554-AC0F-5ED0792D2EF5}" srcOrd="0" destOrd="0" presId="urn:microsoft.com/office/officeart/2008/layout/VerticalAccentList"/>
    <dgm:cxn modelId="{094A320D-7870-4A7F-A680-26654B83C078}" type="presParOf" srcId="{AD265B07-23FB-4DFC-8F3D-B0DCAD6DF87E}" destId="{D2BF8E40-6E6F-4455-8548-D54325D6BFF6}" srcOrd="4" destOrd="0" presId="urn:microsoft.com/office/officeart/2008/layout/VerticalAccentList"/>
    <dgm:cxn modelId="{D80A7C28-C6FB-4E26-95AF-901AC563EED0}" type="presParOf" srcId="{D2BF8E40-6E6F-4455-8548-D54325D6BFF6}" destId="{694975F8-4C8F-474E-82FD-B2D3B38E3CE9}" srcOrd="0" destOrd="0" presId="urn:microsoft.com/office/officeart/2008/layout/VerticalAccentList"/>
    <dgm:cxn modelId="{A7B592DB-7F6F-4239-ACD5-FE441A93C1A5}" type="presParOf" srcId="{D2BF8E40-6E6F-4455-8548-D54325D6BFF6}" destId="{3461506E-F2BB-405D-A55B-BEB6F1374518}" srcOrd="1" destOrd="0" presId="urn:microsoft.com/office/officeart/2008/layout/VerticalAccentList"/>
    <dgm:cxn modelId="{F07EF86A-8EF4-42D5-A4E1-18A267E51F22}" type="presParOf" srcId="{D2BF8E40-6E6F-4455-8548-D54325D6BFF6}" destId="{B43EA23D-813A-4C2D-A537-8243C507CEB5}" srcOrd="2" destOrd="0" presId="urn:microsoft.com/office/officeart/2008/layout/VerticalAccentList"/>
    <dgm:cxn modelId="{539F1D94-4B82-4F4C-A875-515310AD4488}" type="presParOf" srcId="{D2BF8E40-6E6F-4455-8548-D54325D6BFF6}" destId="{9B2EDFA1-E5EE-473E-86DC-A299D77CF06C}" srcOrd="3" destOrd="0" presId="urn:microsoft.com/office/officeart/2008/layout/VerticalAccentList"/>
    <dgm:cxn modelId="{4E1A8C46-C521-4907-8F20-9D7F5ED955BC}" type="presParOf" srcId="{D2BF8E40-6E6F-4455-8548-D54325D6BFF6}" destId="{99CDA10C-4B9C-4F99-9CE8-2F50B1F51829}" srcOrd="4" destOrd="0" presId="urn:microsoft.com/office/officeart/2008/layout/VerticalAccentList"/>
    <dgm:cxn modelId="{73744AAB-9088-4C53-9EF6-A3DF390D0890}" type="presParOf" srcId="{D2BF8E40-6E6F-4455-8548-D54325D6BFF6}" destId="{A7A25454-564F-41D3-9BE8-A358F92A3958}" srcOrd="5" destOrd="0" presId="urn:microsoft.com/office/officeart/2008/layout/VerticalAccentList"/>
    <dgm:cxn modelId="{B1A8B345-4F36-4615-82E7-1FC01F1EB9E7}" type="presParOf" srcId="{D2BF8E40-6E6F-4455-8548-D54325D6BFF6}" destId="{8F9A76A5-9999-4ECA-A9FA-4698A1E4CE80}" srcOrd="6" destOrd="0" presId="urn:microsoft.com/office/officeart/2008/layout/VerticalAccentList"/>
    <dgm:cxn modelId="{80082D62-C2C1-49DA-AC10-90AFF3DB27D8}" type="presParOf" srcId="{D2BF8E40-6E6F-4455-8548-D54325D6BFF6}" destId="{E32532E9-08CE-4B0A-BCE0-D0BA22A7E592}" srcOrd="7" destOrd="0" presId="urn:microsoft.com/office/officeart/2008/layout/VerticalAccentList"/>
    <dgm:cxn modelId="{C899D457-329D-4F44-B0EB-F2F71E4D41A5}" type="presParOf" srcId="{AD265B07-23FB-4DFC-8F3D-B0DCAD6DF87E}" destId="{F8CD1F9F-F85D-4751-9FA4-FFFFD796FEA9}" srcOrd="5" destOrd="0" presId="urn:microsoft.com/office/officeart/2008/layout/VerticalAccentList"/>
    <dgm:cxn modelId="{C742EF7D-A531-4E32-8034-819F90BD6B60}" type="presParOf" srcId="{AD265B07-23FB-4DFC-8F3D-B0DCAD6DF87E}" destId="{A47DC8D3-5244-4038-8723-9AED2D034015}" srcOrd="6" destOrd="0" presId="urn:microsoft.com/office/officeart/2008/layout/VerticalAccentList"/>
    <dgm:cxn modelId="{9B5D2171-BFB8-42AB-A6AF-ADFB525E5891}" type="presParOf" srcId="{A47DC8D3-5244-4038-8723-9AED2D034015}" destId="{6942386B-9CB3-42BD-8359-D4983AE6BE94}" srcOrd="0" destOrd="0" presId="urn:microsoft.com/office/officeart/2008/layout/VerticalAccentList"/>
    <dgm:cxn modelId="{26E75C3F-DC74-44FC-AB4A-4C0FFDBCAADD}" type="presParOf" srcId="{AD265B07-23FB-4DFC-8F3D-B0DCAD6DF87E}" destId="{7319F82F-7F09-4C2D-BBBD-4C83C12D619F}" srcOrd="7" destOrd="0" presId="urn:microsoft.com/office/officeart/2008/layout/VerticalAccentList"/>
    <dgm:cxn modelId="{6C50D8B8-8E34-48D4-B48C-EA428FBF006F}" type="presParOf" srcId="{7319F82F-7F09-4C2D-BBBD-4C83C12D619F}" destId="{F0B1E947-A6D5-46E6-8DF3-38B6CD902A99}" srcOrd="0" destOrd="0" presId="urn:microsoft.com/office/officeart/2008/layout/VerticalAccentList"/>
    <dgm:cxn modelId="{49D7A0DC-FEB9-4D7A-BEB3-869A83EF27D9}" type="presParOf" srcId="{7319F82F-7F09-4C2D-BBBD-4C83C12D619F}" destId="{797D383C-06AE-488E-BDDF-404AF7FBEC48}" srcOrd="1" destOrd="0" presId="urn:microsoft.com/office/officeart/2008/layout/VerticalAccentList"/>
    <dgm:cxn modelId="{4B3BF57E-1CA7-4863-AFF6-616F636FEA2C}" type="presParOf" srcId="{7319F82F-7F09-4C2D-BBBD-4C83C12D619F}" destId="{D991157B-C2C1-4888-B216-C7ADFB07A709}" srcOrd="2" destOrd="0" presId="urn:microsoft.com/office/officeart/2008/layout/VerticalAccentList"/>
    <dgm:cxn modelId="{A8567C09-DB6E-41C1-92BE-1A114E391417}" type="presParOf" srcId="{7319F82F-7F09-4C2D-BBBD-4C83C12D619F}" destId="{E3334218-EB00-497D-B4E5-25842E5B4CD8}" srcOrd="3" destOrd="0" presId="urn:microsoft.com/office/officeart/2008/layout/VerticalAccentList"/>
    <dgm:cxn modelId="{9A9DEB2E-F52A-407A-97C3-AB0B33D5071D}" type="presParOf" srcId="{7319F82F-7F09-4C2D-BBBD-4C83C12D619F}" destId="{20F9E2D2-B621-4521-9646-440AB7497F1F}" srcOrd="4" destOrd="0" presId="urn:microsoft.com/office/officeart/2008/layout/VerticalAccentList"/>
    <dgm:cxn modelId="{D5000AA9-FCD4-4E36-B148-B64396A7E580}" type="presParOf" srcId="{7319F82F-7F09-4C2D-BBBD-4C83C12D619F}" destId="{C8022930-DC19-4D8D-99CA-22B6F67B4F8C}" srcOrd="5" destOrd="0" presId="urn:microsoft.com/office/officeart/2008/layout/VerticalAccentList"/>
    <dgm:cxn modelId="{75435FD3-E33C-4CD6-BE1A-91ADF858B8E6}" type="presParOf" srcId="{7319F82F-7F09-4C2D-BBBD-4C83C12D619F}" destId="{09D53426-11B8-4B93-9FA7-2E1EF814C7CC}" srcOrd="6" destOrd="0" presId="urn:microsoft.com/office/officeart/2008/layout/VerticalAccentList"/>
    <dgm:cxn modelId="{A32284D5-9C5A-47C1-B24D-6B8FFB4CB26E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34" y="389794"/>
          <a:ext cx="5916341" cy="5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b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/>
            <a:t>Шаг 1</a:t>
          </a:r>
        </a:p>
      </dsp:txBody>
      <dsp:txXfrm>
        <a:off x="98934" y="389794"/>
        <a:ext cx="5916341" cy="537849"/>
      </dsp:txXfrm>
    </dsp:sp>
    <dsp:sp modelId="{B5E09CC3-072D-40C5-93CB-3CB61546DAC3}">
      <dsp:nvSpPr>
        <dsp:cNvPr id="0" name=""/>
        <dsp:cNvSpPr/>
      </dsp:nvSpPr>
      <dsp:spPr>
        <a:xfrm>
          <a:off x="98934" y="927643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509" y="927643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2741" y="927643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315" y="927643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6547" y="927643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8122" y="927643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0354" y="927643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34" y="1037205"/>
          <a:ext cx="5993254" cy="876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rtlCol="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noProof="0" dirty="0"/>
            <a:t>Обзавестись снаряжением</a:t>
          </a:r>
        </a:p>
      </dsp:txBody>
      <dsp:txXfrm>
        <a:off x="98934" y="1037205"/>
        <a:ext cx="5993254" cy="876495"/>
      </dsp:txXfrm>
    </dsp:sp>
    <dsp:sp modelId="{A4E32358-9FAF-4554-AC0F-5ED0792D2EF5}">
      <dsp:nvSpPr>
        <dsp:cNvPr id="0" name=""/>
        <dsp:cNvSpPr/>
      </dsp:nvSpPr>
      <dsp:spPr>
        <a:xfrm>
          <a:off x="98934" y="2141595"/>
          <a:ext cx="5916341" cy="5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b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/>
            <a:t>Шаг 2</a:t>
          </a:r>
        </a:p>
      </dsp:txBody>
      <dsp:txXfrm>
        <a:off x="98934" y="2141595"/>
        <a:ext cx="5916341" cy="537849"/>
      </dsp:txXfrm>
    </dsp:sp>
    <dsp:sp modelId="{694975F8-4C8F-474E-82FD-B2D3B38E3CE9}">
      <dsp:nvSpPr>
        <dsp:cNvPr id="0" name=""/>
        <dsp:cNvSpPr/>
      </dsp:nvSpPr>
      <dsp:spPr>
        <a:xfrm>
          <a:off x="98934" y="2679444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509" y="2679444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2741" y="2679444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315" y="2679444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6547" y="2679444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8122" y="2679444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0354" y="2679444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34" y="2789006"/>
          <a:ext cx="5993254" cy="876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rtlCol="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noProof="0" dirty="0"/>
            <a:t>Начать заниматься</a:t>
          </a:r>
        </a:p>
      </dsp:txBody>
      <dsp:txXfrm>
        <a:off x="98934" y="2789006"/>
        <a:ext cx="5993254" cy="876495"/>
      </dsp:txXfrm>
    </dsp:sp>
    <dsp:sp modelId="{6942386B-9CB3-42BD-8359-D4983AE6BE94}">
      <dsp:nvSpPr>
        <dsp:cNvPr id="0" name=""/>
        <dsp:cNvSpPr/>
      </dsp:nvSpPr>
      <dsp:spPr>
        <a:xfrm>
          <a:off x="98934" y="3893396"/>
          <a:ext cx="5916341" cy="5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b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/>
            <a:t>Шаг 3</a:t>
          </a:r>
        </a:p>
      </dsp:txBody>
      <dsp:txXfrm>
        <a:off x="98934" y="3893396"/>
        <a:ext cx="5916341" cy="537849"/>
      </dsp:txXfrm>
    </dsp:sp>
    <dsp:sp modelId="{F0B1E947-A6D5-46E6-8DF3-38B6CD902A99}">
      <dsp:nvSpPr>
        <dsp:cNvPr id="0" name=""/>
        <dsp:cNvSpPr/>
      </dsp:nvSpPr>
      <dsp:spPr>
        <a:xfrm>
          <a:off x="98934" y="4431245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509" y="4431245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2741" y="4431245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315" y="4431245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6547" y="4431245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8122" y="4431245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0354" y="4431245"/>
          <a:ext cx="1384423" cy="109561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34" y="4540807"/>
          <a:ext cx="5993254" cy="876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rtlCol="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noProof="0" dirty="0"/>
            <a:t>Много тренироваться</a:t>
          </a:r>
        </a:p>
      </dsp:txBody>
      <dsp:txXfrm>
        <a:off x="98934" y="4540807"/>
        <a:ext cx="5993254" cy="876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68.wmf"/><Relationship Id="rId5" Type="http://schemas.openxmlformats.org/officeDocument/2006/relationships/image" Target="../media/image73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82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81.wmf"/><Relationship Id="rId2" Type="http://schemas.openxmlformats.org/officeDocument/2006/relationships/image" Target="../media/image62.wmf"/><Relationship Id="rId1" Type="http://schemas.openxmlformats.org/officeDocument/2006/relationships/image" Target="../media/image77.wmf"/><Relationship Id="rId6" Type="http://schemas.openxmlformats.org/officeDocument/2006/relationships/image" Target="../media/image66.wmf"/><Relationship Id="rId11" Type="http://schemas.openxmlformats.org/officeDocument/2006/relationships/image" Target="../media/image80.wmf"/><Relationship Id="rId5" Type="http://schemas.openxmlformats.org/officeDocument/2006/relationships/image" Target="../media/image65.wmf"/><Relationship Id="rId10" Type="http://schemas.openxmlformats.org/officeDocument/2006/relationships/image" Target="../media/image79.wmf"/><Relationship Id="rId4" Type="http://schemas.openxmlformats.org/officeDocument/2006/relationships/image" Target="../media/image64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9897D-DA63-4819-A0BA-131E01C7F4E9}" type="slidenum">
              <a:rPr lang="ru-RU"/>
              <a:pPr/>
              <a:t>4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Ш.А. Алимов.   Алгебра 7 класс.   №102 (2)</a:t>
            </a:r>
          </a:p>
        </p:txBody>
      </p:sp>
    </p:spTree>
    <p:extLst>
      <p:ext uri="{BB962C8B-B14F-4D97-AF65-F5344CB8AC3E}">
        <p14:creationId xmlns:p14="http://schemas.microsoft.com/office/powerpoint/2010/main" val="66897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B8778-648C-41E0-B2D2-F1D544E3E712}" type="slidenum">
              <a:rPr lang="ru-RU"/>
              <a:pPr/>
              <a:t>5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Ш.А. Алимов.   Алгебра 7 класс.   №102 (2)</a:t>
            </a:r>
          </a:p>
        </p:txBody>
      </p:sp>
    </p:spTree>
    <p:extLst>
      <p:ext uri="{BB962C8B-B14F-4D97-AF65-F5344CB8AC3E}">
        <p14:creationId xmlns:p14="http://schemas.microsoft.com/office/powerpoint/2010/main" val="16871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DB29C-E1FC-4E5A-901F-C4077CD947F8}" type="slidenum">
              <a:rPr lang="ru-RU"/>
              <a:pPr/>
              <a:t>6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Ш.А. Алимов.   Алгебра 7 класс.   №102 (2)</a:t>
            </a:r>
          </a:p>
        </p:txBody>
      </p:sp>
    </p:spTree>
    <p:extLst>
      <p:ext uri="{BB962C8B-B14F-4D97-AF65-F5344CB8AC3E}">
        <p14:creationId xmlns:p14="http://schemas.microsoft.com/office/powerpoint/2010/main" val="21552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BD2BF-754C-402F-8082-D2A1FC91639C}" type="slidenum">
              <a:rPr lang="ru-RU"/>
              <a:pPr/>
              <a:t>8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Ш.А. Алимов.   Алгебра 7 класс.   №102 (2)</a:t>
            </a:r>
          </a:p>
        </p:txBody>
      </p:sp>
    </p:spTree>
    <p:extLst>
      <p:ext uri="{BB962C8B-B14F-4D97-AF65-F5344CB8AC3E}">
        <p14:creationId xmlns:p14="http://schemas.microsoft.com/office/powerpoint/2010/main" val="397700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9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659C33-7EC8-4FDB-8377-5917894F1040}" type="slidenum">
              <a:rPr lang="ru-RU"/>
              <a:pPr eaLnBrk="1" hangingPunct="1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8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image" Target="../media/image44.png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2.bin"/><Relationship Id="rId4" Type="http://schemas.microsoft.com/office/2007/relationships/hdphoto" Target="../media/hdphoto2.wdp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76.png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6.wmf"/><Relationship Id="rId5" Type="http://schemas.openxmlformats.org/officeDocument/2006/relationships/image" Target="../media/image70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5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3.bin"/><Relationship Id="rId3" Type="http://schemas.openxmlformats.org/officeDocument/2006/relationships/image" Target="../media/image76.png"/><Relationship Id="rId21" Type="http://schemas.openxmlformats.org/officeDocument/2006/relationships/image" Target="../media/image78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67.wmf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29" Type="http://schemas.openxmlformats.org/officeDocument/2006/relationships/image" Target="../media/image82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77.wmf"/><Relationship Id="rId15" Type="http://schemas.openxmlformats.org/officeDocument/2006/relationships/image" Target="../media/image66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74.bin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68.wmf"/><Relationship Id="rId31" Type="http://schemas.openxmlformats.org/officeDocument/2006/relationships/image" Target="../media/image83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7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4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emf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10" Type="http://schemas.openxmlformats.org/officeDocument/2006/relationships/image" Target="../media/image14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332656"/>
            <a:ext cx="9985174" cy="5184576"/>
          </a:xfrm>
        </p:spPr>
        <p:txBody>
          <a:bodyPr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/>
                <a:solidFill>
                  <a:schemeClr val="accent3"/>
                </a:solidFill>
              </a:rPr>
              <a:t>Ознаки </a:t>
            </a:r>
            <a:r>
              <a:rPr lang="uk-UA" sz="7200" b="1" dirty="0">
                <a:ln/>
                <a:solidFill>
                  <a:schemeClr val="accent3"/>
                </a:solidFill>
              </a:rPr>
              <a:t>сталості, зростання й спадання функції</a:t>
            </a:r>
            <a:r>
              <a:rPr lang="uk-UA" sz="7200" b="1" dirty="0" smtClean="0">
                <a:ln/>
                <a:solidFill>
                  <a:schemeClr val="accent3"/>
                </a:solidFill>
              </a:rPr>
              <a:t>.</a:t>
            </a:r>
            <a:br>
              <a:rPr lang="uk-UA" sz="7200" b="1" dirty="0" smtClean="0">
                <a:ln/>
                <a:solidFill>
                  <a:schemeClr val="accent3"/>
                </a:solidFill>
              </a:rPr>
            </a:br>
            <a:r>
              <a:rPr lang="uk-UA" sz="6600" b="1" dirty="0">
                <a:ln/>
                <a:solidFill>
                  <a:schemeClr val="accent3"/>
                </a:solidFill>
              </a:rPr>
              <a:t>Екстремуми функції.</a:t>
            </a:r>
            <a:endParaRPr lang="ru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Алгоритм дослідження функції на монотонність.  1. Знайти область визначення.  2. Знайти похідну функції.  3. Знайти точки, в яких похідна дорівнює нулю або не існує.  4. Визначити знаки похідної.  5. Висновок про «поведінку» функції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836712"/>
            <a:ext cx="11737304" cy="57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hd.multiurok.ru/8/9/f/89fae04cc2fc7344db2863c1445a66ca8e5827d9/img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60648"/>
            <a:ext cx="1116124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1629916" y="4221088"/>
            <a:ext cx="648072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934172" y="3933056"/>
            <a:ext cx="576064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94412" y="1988840"/>
            <a:ext cx="576064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470676" y="3789040"/>
            <a:ext cx="792088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6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248" y="786484"/>
            <a:ext cx="864174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№1. Вказати проміжки монотонності функції: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087" y="1286419"/>
            <a:ext cx="399948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1)  </a:t>
            </a:r>
            <a:r>
              <a:rPr lang="en-US" sz="2399" b="1" dirty="0">
                <a:solidFill>
                  <a:srgbClr val="002060"/>
                </a:solidFill>
              </a:rPr>
              <a:t>f(x)</a:t>
            </a:r>
            <a:r>
              <a:rPr lang="uk-UA" sz="2399" b="1" dirty="0">
                <a:solidFill>
                  <a:srgbClr val="002060"/>
                </a:solidFill>
              </a:rPr>
              <a:t>= х</a:t>
            </a:r>
            <a:r>
              <a:rPr lang="en-US" sz="2399" b="1" baseline="30000" dirty="0">
                <a:solidFill>
                  <a:srgbClr val="002060"/>
                </a:solidFill>
              </a:rPr>
              <a:t>3</a:t>
            </a:r>
            <a:r>
              <a:rPr lang="en-US" sz="2399" b="1" dirty="0">
                <a:solidFill>
                  <a:srgbClr val="002060"/>
                </a:solidFill>
              </a:rPr>
              <a:t>-3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2</a:t>
            </a:r>
            <a:r>
              <a:rPr lang="en-US" sz="2399" b="1" dirty="0">
                <a:solidFill>
                  <a:srgbClr val="002060"/>
                </a:solidFill>
              </a:rPr>
              <a:t>+</a:t>
            </a:r>
            <a:r>
              <a:rPr lang="uk-UA" sz="2399" b="1" dirty="0">
                <a:solidFill>
                  <a:srgbClr val="002060"/>
                </a:solidFill>
              </a:rPr>
              <a:t>2;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0603" y="1714936"/>
            <a:ext cx="1285549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D(f)=R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0604" y="2571969"/>
            <a:ext cx="1856904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f’(x)</a:t>
            </a:r>
            <a:r>
              <a:rPr lang="uk-UA" sz="2399" b="1" dirty="0">
                <a:solidFill>
                  <a:srgbClr val="002060"/>
                </a:solidFill>
              </a:rPr>
              <a:t>= </a:t>
            </a:r>
            <a:r>
              <a:rPr lang="en-US" sz="2399" b="1" dirty="0">
                <a:solidFill>
                  <a:srgbClr val="002060"/>
                </a:solidFill>
              </a:rPr>
              <a:t>0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981" y="2133571"/>
            <a:ext cx="22321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f’(x)</a:t>
            </a:r>
            <a:r>
              <a:rPr lang="uk-UA" sz="2399" b="1" dirty="0">
                <a:solidFill>
                  <a:srgbClr val="002060"/>
                </a:solidFill>
              </a:rPr>
              <a:t>= </a:t>
            </a:r>
            <a:r>
              <a:rPr lang="en-US" sz="2399" b="1" dirty="0">
                <a:solidFill>
                  <a:srgbClr val="002060"/>
                </a:solidFill>
              </a:rPr>
              <a:t>3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2</a:t>
            </a:r>
            <a:r>
              <a:rPr lang="en-US" sz="2399" b="1" dirty="0">
                <a:solidFill>
                  <a:srgbClr val="002060"/>
                </a:solidFill>
              </a:rPr>
              <a:t>-6</a:t>
            </a:r>
            <a:r>
              <a:rPr lang="uk-UA" sz="2399" b="1" dirty="0">
                <a:solidFill>
                  <a:srgbClr val="002060"/>
                </a:solidFill>
              </a:rPr>
              <a:t>х;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3314" y="2571969"/>
            <a:ext cx="1856904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3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2</a:t>
            </a:r>
            <a:r>
              <a:rPr lang="en-US" sz="2399" b="1" dirty="0">
                <a:solidFill>
                  <a:srgbClr val="002060"/>
                </a:solidFill>
              </a:rPr>
              <a:t>-6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dirty="0">
                <a:solidFill>
                  <a:srgbClr val="002060"/>
                </a:solidFill>
              </a:rPr>
              <a:t>=0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3314" y="2967457"/>
            <a:ext cx="1856904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3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dirty="0">
                <a:solidFill>
                  <a:srgbClr val="002060"/>
                </a:solidFill>
              </a:rPr>
              <a:t>(x-2)=0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3242" y="2993709"/>
            <a:ext cx="434956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dirty="0">
                <a:solidFill>
                  <a:srgbClr val="002060"/>
                </a:solidFill>
              </a:rPr>
              <a:t>=0, x=2 – </a:t>
            </a:r>
            <a:r>
              <a:rPr lang="uk-UA" sz="2399" b="1" dirty="0">
                <a:solidFill>
                  <a:srgbClr val="002060"/>
                </a:solidFill>
              </a:rPr>
              <a:t>критичні точки;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2023" y="3907927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+</a:t>
            </a:r>
            <a:endParaRPr lang="ru-RU" sz="1999" dirty="0"/>
          </a:p>
        </p:txBody>
      </p:sp>
      <p:sp>
        <p:nvSpPr>
          <p:cNvPr id="30" name="TextBox 29"/>
          <p:cNvSpPr txBox="1"/>
          <p:nvPr/>
        </p:nvSpPr>
        <p:spPr>
          <a:xfrm>
            <a:off x="3594733" y="3928936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–</a:t>
            </a:r>
            <a:endParaRPr lang="ru-RU" sz="1999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2243093" y="3890490"/>
            <a:ext cx="3137125" cy="791088"/>
            <a:chOff x="785786" y="3929066"/>
            <a:chExt cx="3061172" cy="791294"/>
          </a:xfrm>
        </p:grpSpPr>
        <p:sp>
          <p:nvSpPr>
            <p:cNvPr id="16" name="Полилиния 15"/>
            <p:cNvSpPr/>
            <p:nvPr/>
          </p:nvSpPr>
          <p:spPr>
            <a:xfrm>
              <a:off x="1714480" y="4000504"/>
              <a:ext cx="930589" cy="304697"/>
            </a:xfrm>
            <a:custGeom>
              <a:avLst/>
              <a:gdLst>
                <a:gd name="connsiteX0" fmla="*/ 0 w 959223"/>
                <a:gd name="connsiteY0" fmla="*/ 300317 h 309282"/>
                <a:gd name="connsiteX1" fmla="*/ 161364 w 959223"/>
                <a:gd name="connsiteY1" fmla="*/ 67235 h 309282"/>
                <a:gd name="connsiteX2" fmla="*/ 770964 w 959223"/>
                <a:gd name="connsiteY2" fmla="*/ 40341 h 309282"/>
                <a:gd name="connsiteX3" fmla="*/ 959223 w 959223"/>
                <a:gd name="connsiteY3" fmla="*/ 309282 h 30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223" h="309282">
                  <a:moveTo>
                    <a:pt x="0" y="300317"/>
                  </a:moveTo>
                  <a:cubicBezTo>
                    <a:pt x="16435" y="205440"/>
                    <a:pt x="32870" y="110564"/>
                    <a:pt x="161364" y="67235"/>
                  </a:cubicBezTo>
                  <a:cubicBezTo>
                    <a:pt x="289858" y="23906"/>
                    <a:pt x="637988" y="0"/>
                    <a:pt x="770964" y="40341"/>
                  </a:cubicBezTo>
                  <a:cubicBezTo>
                    <a:pt x="903941" y="80682"/>
                    <a:pt x="931582" y="194982"/>
                    <a:pt x="959223" y="3092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57835" y="3950648"/>
              <a:ext cx="834922" cy="335608"/>
            </a:xfrm>
            <a:custGeom>
              <a:avLst/>
              <a:gdLst>
                <a:gd name="connsiteX0" fmla="*/ 0 w 860612"/>
                <a:gd name="connsiteY0" fmla="*/ 0 h 340659"/>
                <a:gd name="connsiteX1" fmla="*/ 618565 w 860612"/>
                <a:gd name="connsiteY1" fmla="*/ 71718 h 340659"/>
                <a:gd name="connsiteX2" fmla="*/ 860612 w 860612"/>
                <a:gd name="connsiteY2" fmla="*/ 340659 h 34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40659">
                  <a:moveTo>
                    <a:pt x="0" y="0"/>
                  </a:moveTo>
                  <a:cubicBezTo>
                    <a:pt x="237565" y="7470"/>
                    <a:pt x="475130" y="14941"/>
                    <a:pt x="618565" y="71718"/>
                  </a:cubicBezTo>
                  <a:cubicBezTo>
                    <a:pt x="762000" y="128495"/>
                    <a:pt x="811306" y="234577"/>
                    <a:pt x="860612" y="34065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785786" y="4280649"/>
              <a:ext cx="2786082" cy="56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48147" y="4351028"/>
              <a:ext cx="34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799" dirty="0">
                  <a:solidFill>
                    <a:sysClr val="windowText" lastClr="000000"/>
                  </a:solidFill>
                </a:rPr>
                <a:t>0</a:t>
              </a:r>
              <a:endParaRPr lang="ru-RU" sz="1799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0298" y="4286256"/>
              <a:ext cx="34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799" dirty="0">
                  <a:solidFill>
                    <a:sysClr val="windowText" lastClr="000000"/>
                  </a:solidFill>
                </a:rPr>
                <a:t>2</a:t>
              </a:r>
              <a:endParaRPr lang="ru-RU" sz="1799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flipH="1">
              <a:off x="2643174" y="3929066"/>
              <a:ext cx="834922" cy="335608"/>
            </a:xfrm>
            <a:custGeom>
              <a:avLst/>
              <a:gdLst>
                <a:gd name="connsiteX0" fmla="*/ 0 w 860612"/>
                <a:gd name="connsiteY0" fmla="*/ 0 h 340659"/>
                <a:gd name="connsiteX1" fmla="*/ 618565 w 860612"/>
                <a:gd name="connsiteY1" fmla="*/ 71718 h 340659"/>
                <a:gd name="connsiteX2" fmla="*/ 860612 w 860612"/>
                <a:gd name="connsiteY2" fmla="*/ 340659 h 34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40659">
                  <a:moveTo>
                    <a:pt x="0" y="0"/>
                  </a:moveTo>
                  <a:cubicBezTo>
                    <a:pt x="237565" y="7470"/>
                    <a:pt x="475130" y="14941"/>
                    <a:pt x="618565" y="71718"/>
                  </a:cubicBezTo>
                  <a:cubicBezTo>
                    <a:pt x="762000" y="128495"/>
                    <a:pt x="811306" y="234577"/>
                    <a:pt x="860612" y="34065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00430" y="4286256"/>
              <a:ext cx="34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799" dirty="0">
                  <a:solidFill>
                    <a:sysClr val="windowText" lastClr="000000"/>
                  </a:solidFill>
                </a:rPr>
                <a:t>х</a:t>
              </a:r>
              <a:endParaRPr lang="ru-RU" sz="1799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1643836" y="428546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2572530" y="428546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451766" y="3928936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+</a:t>
            </a:r>
            <a:endParaRPr lang="ru-RU" sz="1999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380603" y="4428872"/>
            <a:ext cx="642775" cy="21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380475" y="4357452"/>
            <a:ext cx="642775" cy="285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308927" y="4428872"/>
            <a:ext cx="642775" cy="21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37829" y="4857389"/>
            <a:ext cx="871316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Функція зростає на проміжку х</a:t>
            </a:r>
            <a:r>
              <a:rPr lang="el-GR" sz="2399" b="1" dirty="0">
                <a:solidFill>
                  <a:srgbClr val="002060"/>
                </a:solidFill>
              </a:rPr>
              <a:t>ϵ</a:t>
            </a:r>
            <a:r>
              <a:rPr lang="uk-UA" sz="2399" b="1" dirty="0">
                <a:solidFill>
                  <a:srgbClr val="002060"/>
                </a:solidFill>
              </a:rPr>
              <a:t>(-</a:t>
            </a:r>
            <a:r>
              <a:rPr lang="uk-UA" sz="2399" b="1" dirty="0">
                <a:solidFill>
                  <a:srgbClr val="002060"/>
                </a:solidFill>
                <a:sym typeface="Symbol"/>
              </a:rPr>
              <a:t>;0</a:t>
            </a:r>
            <a:r>
              <a:rPr lang="en-US" sz="2399" b="1" dirty="0">
                <a:solidFill>
                  <a:srgbClr val="002060"/>
                </a:solidFill>
                <a:sym typeface="Symbol"/>
              </a:rPr>
              <a:t>]U[2;+</a:t>
            </a:r>
            <a:r>
              <a:rPr lang="uk-UA" sz="2399" b="1" dirty="0">
                <a:solidFill>
                  <a:srgbClr val="002060"/>
                </a:solidFill>
                <a:sym typeface="Symbol"/>
              </a:rPr>
              <a:t></a:t>
            </a:r>
            <a:r>
              <a:rPr lang="en-US" sz="2399" b="1" dirty="0">
                <a:solidFill>
                  <a:srgbClr val="002060"/>
                </a:solidFill>
                <a:sym typeface="Symbol"/>
              </a:rPr>
              <a:t>)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80668" y="5357325"/>
            <a:ext cx="5070777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Функція спадає на проміжку х</a:t>
            </a:r>
            <a:r>
              <a:rPr lang="el-GR" sz="2399" b="1" dirty="0">
                <a:solidFill>
                  <a:srgbClr val="002060"/>
                </a:solidFill>
              </a:rPr>
              <a:t>ϵ</a:t>
            </a:r>
            <a:r>
              <a:rPr lang="en-US" sz="2399" b="1" dirty="0">
                <a:solidFill>
                  <a:srgbClr val="002060"/>
                </a:solidFill>
              </a:rPr>
              <a:t>[0;2]</a:t>
            </a:r>
            <a:endParaRPr lang="ru-RU" sz="239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8" grpId="0"/>
      <p:bldP spid="30" grpId="0"/>
      <p:bldP spid="36" grpId="0"/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248" y="786484"/>
            <a:ext cx="864174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№1. Вказати проміжки монотонності функції: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087" y="1286419"/>
            <a:ext cx="399948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2</a:t>
            </a:r>
            <a:r>
              <a:rPr lang="uk-UA" sz="2399" b="1" dirty="0">
                <a:solidFill>
                  <a:srgbClr val="002060"/>
                </a:solidFill>
              </a:rPr>
              <a:t>)  </a:t>
            </a:r>
            <a:r>
              <a:rPr lang="en-US" sz="2399" b="1" dirty="0">
                <a:solidFill>
                  <a:srgbClr val="002060"/>
                </a:solidFill>
              </a:rPr>
              <a:t>y</a:t>
            </a:r>
            <a:r>
              <a:rPr lang="uk-UA" sz="2399" b="1" dirty="0">
                <a:solidFill>
                  <a:srgbClr val="002060"/>
                </a:solidFill>
              </a:rPr>
              <a:t>= </a:t>
            </a:r>
            <a:r>
              <a:rPr lang="en-US" sz="2399" b="1" dirty="0">
                <a:solidFill>
                  <a:srgbClr val="002060"/>
                </a:solidFill>
              </a:rPr>
              <a:t>3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5</a:t>
            </a:r>
            <a:r>
              <a:rPr lang="en-US" sz="2399" b="1" dirty="0">
                <a:solidFill>
                  <a:srgbClr val="002060"/>
                </a:solidFill>
              </a:rPr>
              <a:t>-5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3</a:t>
            </a:r>
            <a:r>
              <a:rPr lang="en-US" sz="2399" b="1" dirty="0">
                <a:solidFill>
                  <a:srgbClr val="002060"/>
                </a:solidFill>
              </a:rPr>
              <a:t>+1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0603" y="1714936"/>
            <a:ext cx="1285549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D(y)=R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0604" y="2571969"/>
            <a:ext cx="1856904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y’</a:t>
            </a:r>
            <a:r>
              <a:rPr lang="uk-UA" sz="2399" b="1" dirty="0">
                <a:solidFill>
                  <a:srgbClr val="002060"/>
                </a:solidFill>
              </a:rPr>
              <a:t>= </a:t>
            </a:r>
            <a:r>
              <a:rPr lang="en-US" sz="2399" b="1" dirty="0">
                <a:solidFill>
                  <a:srgbClr val="002060"/>
                </a:solidFill>
              </a:rPr>
              <a:t>0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604" y="2143452"/>
            <a:ext cx="2428259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y’</a:t>
            </a:r>
            <a:r>
              <a:rPr lang="uk-UA" sz="2399" b="1" dirty="0">
                <a:solidFill>
                  <a:srgbClr val="002060"/>
                </a:solidFill>
              </a:rPr>
              <a:t>= </a:t>
            </a:r>
            <a:r>
              <a:rPr lang="en-US" sz="2399" b="1" dirty="0">
                <a:solidFill>
                  <a:srgbClr val="002060"/>
                </a:solidFill>
              </a:rPr>
              <a:t>15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4</a:t>
            </a:r>
            <a:r>
              <a:rPr lang="en-US" sz="2399" b="1" dirty="0">
                <a:solidFill>
                  <a:srgbClr val="002060"/>
                </a:solidFill>
              </a:rPr>
              <a:t>-15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2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3314" y="2571968"/>
            <a:ext cx="240593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15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4</a:t>
            </a:r>
            <a:r>
              <a:rPr lang="en-US" sz="2399" b="1" dirty="0">
                <a:solidFill>
                  <a:srgbClr val="002060"/>
                </a:solidFill>
              </a:rPr>
              <a:t>-15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2 </a:t>
            </a:r>
            <a:r>
              <a:rPr lang="en-US" sz="2399" b="1" dirty="0">
                <a:solidFill>
                  <a:srgbClr val="002060"/>
                </a:solidFill>
              </a:rPr>
              <a:t>=0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2677" y="2967159"/>
            <a:ext cx="240593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15</a:t>
            </a:r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baseline="30000" dirty="0">
                <a:solidFill>
                  <a:srgbClr val="002060"/>
                </a:solidFill>
              </a:rPr>
              <a:t>2</a:t>
            </a:r>
            <a:r>
              <a:rPr lang="en-US" sz="2399" b="1" dirty="0">
                <a:solidFill>
                  <a:srgbClr val="002060"/>
                </a:solidFill>
              </a:rPr>
              <a:t>(x</a:t>
            </a:r>
            <a:r>
              <a:rPr lang="en-US" sz="2399" b="1" baseline="30000" dirty="0">
                <a:solidFill>
                  <a:srgbClr val="002060"/>
                </a:solidFill>
              </a:rPr>
              <a:t>2</a:t>
            </a:r>
            <a:r>
              <a:rPr lang="en-US" sz="2399" b="1" dirty="0">
                <a:solidFill>
                  <a:srgbClr val="002060"/>
                </a:solidFill>
              </a:rPr>
              <a:t>-1)=0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7193" y="3369447"/>
            <a:ext cx="514533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х</a:t>
            </a:r>
            <a:r>
              <a:rPr lang="en-US" sz="2399" b="1" dirty="0">
                <a:solidFill>
                  <a:srgbClr val="002060"/>
                </a:solidFill>
              </a:rPr>
              <a:t>=0, x=1; x=-1 – </a:t>
            </a:r>
            <a:r>
              <a:rPr lang="uk-UA" sz="2399" b="1" dirty="0" smtClean="0">
                <a:solidFill>
                  <a:srgbClr val="002060"/>
                </a:solidFill>
              </a:rPr>
              <a:t>критичні точки</a:t>
            </a:r>
            <a:r>
              <a:rPr lang="uk-UA" sz="2399" b="1" dirty="0">
                <a:solidFill>
                  <a:srgbClr val="002060"/>
                </a:solidFill>
              </a:rPr>
              <a:t>;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2023" y="3907927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+</a:t>
            </a:r>
            <a:endParaRPr lang="ru-RU" sz="1999" dirty="0"/>
          </a:p>
        </p:txBody>
      </p:sp>
      <p:sp>
        <p:nvSpPr>
          <p:cNvPr id="30" name="TextBox 29"/>
          <p:cNvSpPr txBox="1"/>
          <p:nvPr/>
        </p:nvSpPr>
        <p:spPr>
          <a:xfrm>
            <a:off x="3594733" y="3928936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–</a:t>
            </a:r>
            <a:endParaRPr lang="ru-RU" sz="1999" dirty="0"/>
          </a:p>
        </p:txBody>
      </p:sp>
      <p:sp>
        <p:nvSpPr>
          <p:cNvPr id="36" name="TextBox 35"/>
          <p:cNvSpPr txBox="1"/>
          <p:nvPr/>
        </p:nvSpPr>
        <p:spPr>
          <a:xfrm>
            <a:off x="5451637" y="3928936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+</a:t>
            </a:r>
            <a:endParaRPr lang="ru-RU" sz="1999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380603" y="4357452"/>
            <a:ext cx="642775" cy="21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380218" y="4357452"/>
            <a:ext cx="642775" cy="21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37829" y="4857389"/>
            <a:ext cx="871316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Функція зростає на проміжку х</a:t>
            </a:r>
            <a:r>
              <a:rPr lang="el-GR" sz="2399" b="1" dirty="0">
                <a:solidFill>
                  <a:srgbClr val="002060"/>
                </a:solidFill>
              </a:rPr>
              <a:t>ϵ</a:t>
            </a:r>
            <a:r>
              <a:rPr lang="uk-UA" sz="2399" b="1" dirty="0">
                <a:solidFill>
                  <a:srgbClr val="002060"/>
                </a:solidFill>
              </a:rPr>
              <a:t>(-</a:t>
            </a:r>
            <a:r>
              <a:rPr lang="uk-UA" sz="2399" b="1" dirty="0">
                <a:solidFill>
                  <a:srgbClr val="002060"/>
                </a:solidFill>
                <a:sym typeface="Symbol"/>
              </a:rPr>
              <a:t>;</a:t>
            </a:r>
            <a:r>
              <a:rPr lang="en-US" sz="2399" b="1" dirty="0">
                <a:solidFill>
                  <a:srgbClr val="002060"/>
                </a:solidFill>
                <a:sym typeface="Symbol"/>
              </a:rPr>
              <a:t>-1]U[1;+</a:t>
            </a:r>
            <a:r>
              <a:rPr lang="uk-UA" sz="2399" b="1" dirty="0">
                <a:solidFill>
                  <a:srgbClr val="002060"/>
                </a:solidFill>
                <a:sym typeface="Symbol"/>
              </a:rPr>
              <a:t></a:t>
            </a:r>
            <a:r>
              <a:rPr lang="en-US" sz="2399" b="1" dirty="0">
                <a:solidFill>
                  <a:srgbClr val="002060"/>
                </a:solidFill>
                <a:sym typeface="Symbol"/>
              </a:rPr>
              <a:t>)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9294" y="5345195"/>
            <a:ext cx="630197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Функція спадає на проміжку х</a:t>
            </a:r>
            <a:r>
              <a:rPr lang="el-GR" sz="2399" b="1" dirty="0">
                <a:solidFill>
                  <a:srgbClr val="002060"/>
                </a:solidFill>
              </a:rPr>
              <a:t>ϵ</a:t>
            </a:r>
            <a:r>
              <a:rPr lang="en-US" sz="2399" b="1" dirty="0">
                <a:solidFill>
                  <a:srgbClr val="002060"/>
                </a:solidFill>
              </a:rPr>
              <a:t>[-1;1]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1766" y="3928936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–</a:t>
            </a:r>
            <a:endParaRPr lang="ru-RU" sz="1999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2309184" y="3950512"/>
            <a:ext cx="4131666" cy="704756"/>
            <a:chOff x="785786" y="3950648"/>
            <a:chExt cx="4132742" cy="704940"/>
          </a:xfrm>
        </p:grpSpPr>
        <p:sp>
          <p:nvSpPr>
            <p:cNvPr id="16" name="Полилиния 15"/>
            <p:cNvSpPr/>
            <p:nvPr/>
          </p:nvSpPr>
          <p:spPr>
            <a:xfrm>
              <a:off x="1714480" y="4000504"/>
              <a:ext cx="930589" cy="304697"/>
            </a:xfrm>
            <a:custGeom>
              <a:avLst/>
              <a:gdLst>
                <a:gd name="connsiteX0" fmla="*/ 0 w 959223"/>
                <a:gd name="connsiteY0" fmla="*/ 300317 h 309282"/>
                <a:gd name="connsiteX1" fmla="*/ 161364 w 959223"/>
                <a:gd name="connsiteY1" fmla="*/ 67235 h 309282"/>
                <a:gd name="connsiteX2" fmla="*/ 770964 w 959223"/>
                <a:gd name="connsiteY2" fmla="*/ 40341 h 309282"/>
                <a:gd name="connsiteX3" fmla="*/ 959223 w 959223"/>
                <a:gd name="connsiteY3" fmla="*/ 309282 h 30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223" h="309282">
                  <a:moveTo>
                    <a:pt x="0" y="300317"/>
                  </a:moveTo>
                  <a:cubicBezTo>
                    <a:pt x="16435" y="205440"/>
                    <a:pt x="32870" y="110564"/>
                    <a:pt x="161364" y="67235"/>
                  </a:cubicBezTo>
                  <a:cubicBezTo>
                    <a:pt x="289858" y="23906"/>
                    <a:pt x="637988" y="0"/>
                    <a:pt x="770964" y="40341"/>
                  </a:cubicBezTo>
                  <a:cubicBezTo>
                    <a:pt x="903941" y="80682"/>
                    <a:pt x="931582" y="194982"/>
                    <a:pt x="959223" y="3092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57835" y="3950648"/>
              <a:ext cx="834922" cy="335608"/>
            </a:xfrm>
            <a:custGeom>
              <a:avLst/>
              <a:gdLst>
                <a:gd name="connsiteX0" fmla="*/ 0 w 860612"/>
                <a:gd name="connsiteY0" fmla="*/ 0 h 340659"/>
                <a:gd name="connsiteX1" fmla="*/ 618565 w 860612"/>
                <a:gd name="connsiteY1" fmla="*/ 71718 h 340659"/>
                <a:gd name="connsiteX2" fmla="*/ 860612 w 860612"/>
                <a:gd name="connsiteY2" fmla="*/ 340659 h 34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40659">
                  <a:moveTo>
                    <a:pt x="0" y="0"/>
                  </a:moveTo>
                  <a:cubicBezTo>
                    <a:pt x="237565" y="7470"/>
                    <a:pt x="475130" y="14941"/>
                    <a:pt x="618565" y="71718"/>
                  </a:cubicBezTo>
                  <a:cubicBezTo>
                    <a:pt x="762000" y="128495"/>
                    <a:pt x="811306" y="234577"/>
                    <a:pt x="860612" y="34065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785786" y="4280649"/>
              <a:ext cx="3929090" cy="56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00298" y="4286256"/>
              <a:ext cx="34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799" dirty="0"/>
                <a:t>0</a:t>
              </a:r>
              <a:endParaRPr lang="ru-RU" sz="1799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71604" y="428625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-1</a:t>
              </a:r>
              <a:endParaRPr lang="ru-RU" sz="1799" dirty="0"/>
            </a:p>
          </p:txBody>
        </p:sp>
        <p:sp>
          <p:nvSpPr>
            <p:cNvPr id="26" name="Полилиния 25"/>
            <p:cNvSpPr/>
            <p:nvPr/>
          </p:nvSpPr>
          <p:spPr>
            <a:xfrm flipH="1">
              <a:off x="3571868" y="3950648"/>
              <a:ext cx="834922" cy="335608"/>
            </a:xfrm>
            <a:custGeom>
              <a:avLst/>
              <a:gdLst>
                <a:gd name="connsiteX0" fmla="*/ 0 w 860612"/>
                <a:gd name="connsiteY0" fmla="*/ 0 h 340659"/>
                <a:gd name="connsiteX1" fmla="*/ 618565 w 860612"/>
                <a:gd name="connsiteY1" fmla="*/ 71718 h 340659"/>
                <a:gd name="connsiteX2" fmla="*/ 860612 w 860612"/>
                <a:gd name="connsiteY2" fmla="*/ 340659 h 34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40659">
                  <a:moveTo>
                    <a:pt x="0" y="0"/>
                  </a:moveTo>
                  <a:cubicBezTo>
                    <a:pt x="237565" y="7470"/>
                    <a:pt x="475130" y="14941"/>
                    <a:pt x="618565" y="71718"/>
                  </a:cubicBezTo>
                  <a:cubicBezTo>
                    <a:pt x="762000" y="128495"/>
                    <a:pt x="811306" y="234577"/>
                    <a:pt x="860612" y="34065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4000504"/>
              <a:ext cx="34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799" dirty="0"/>
                <a:t>х</a:t>
              </a:r>
              <a:endParaRPr lang="ru-RU" sz="1799" dirty="0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1643836" y="428546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2572530" y="428546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3501224" y="428546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олилиния 31"/>
            <p:cNvSpPr/>
            <p:nvPr/>
          </p:nvSpPr>
          <p:spPr>
            <a:xfrm>
              <a:off x="2643174" y="4000504"/>
              <a:ext cx="930589" cy="304697"/>
            </a:xfrm>
            <a:custGeom>
              <a:avLst/>
              <a:gdLst>
                <a:gd name="connsiteX0" fmla="*/ 0 w 959223"/>
                <a:gd name="connsiteY0" fmla="*/ 300317 h 309282"/>
                <a:gd name="connsiteX1" fmla="*/ 161364 w 959223"/>
                <a:gd name="connsiteY1" fmla="*/ 67235 h 309282"/>
                <a:gd name="connsiteX2" fmla="*/ 770964 w 959223"/>
                <a:gd name="connsiteY2" fmla="*/ 40341 h 309282"/>
                <a:gd name="connsiteX3" fmla="*/ 959223 w 959223"/>
                <a:gd name="connsiteY3" fmla="*/ 309282 h 30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223" h="309282">
                  <a:moveTo>
                    <a:pt x="0" y="300317"/>
                  </a:moveTo>
                  <a:cubicBezTo>
                    <a:pt x="16435" y="205440"/>
                    <a:pt x="32870" y="110564"/>
                    <a:pt x="161364" y="67235"/>
                  </a:cubicBezTo>
                  <a:cubicBezTo>
                    <a:pt x="289858" y="23906"/>
                    <a:pt x="637988" y="0"/>
                    <a:pt x="770964" y="40341"/>
                  </a:cubicBezTo>
                  <a:cubicBezTo>
                    <a:pt x="903941" y="80682"/>
                    <a:pt x="931582" y="194982"/>
                    <a:pt x="959223" y="3092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57554" y="428625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 1</a:t>
              </a:r>
              <a:endParaRPr lang="ru-RU" sz="1799" dirty="0"/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>
            <a:off x="3380475" y="4357452"/>
            <a:ext cx="642775" cy="285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08927" y="4357452"/>
            <a:ext cx="642775" cy="285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8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8" grpId="0"/>
      <p:bldP spid="30" grpId="0"/>
      <p:bldP spid="36" grpId="0"/>
      <p:bldP spid="43" grpId="0"/>
      <p:bldP spid="4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248" y="786484"/>
            <a:ext cx="864174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№1. Вказати проміжки монотонності функції: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087" y="1286419"/>
            <a:ext cx="57135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</a:rPr>
              <a:t>3</a:t>
            </a:r>
            <a:r>
              <a:rPr lang="uk-UA" sz="2399" b="1" dirty="0">
                <a:solidFill>
                  <a:srgbClr val="002060"/>
                </a:solidFill>
              </a:rPr>
              <a:t>)  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964" y="1884834"/>
            <a:ext cx="178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D(f): x≠0</a:t>
            </a:r>
            <a:r>
              <a:rPr lang="uk-UA" sz="1799" b="1" dirty="0">
                <a:solidFill>
                  <a:srgbClr val="002060"/>
                </a:solidFill>
              </a:rPr>
              <a:t>;</a:t>
            </a:r>
            <a:endParaRPr lang="ru-RU" sz="1799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4452" y="2646015"/>
            <a:ext cx="549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х</a:t>
            </a:r>
            <a:r>
              <a:rPr lang="en-US" sz="2400" b="1" dirty="0">
                <a:solidFill>
                  <a:srgbClr val="002060"/>
                </a:solidFill>
              </a:rPr>
              <a:t>=4, x=-4; x≠0 – </a:t>
            </a:r>
            <a:r>
              <a:rPr lang="uk-UA" sz="2400" b="1" dirty="0">
                <a:solidFill>
                  <a:srgbClr val="002060"/>
                </a:solidFill>
              </a:rPr>
              <a:t>критичні точки;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2023" y="3467391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+</a:t>
            </a:r>
            <a:endParaRPr lang="ru-RU" sz="1999" dirty="0"/>
          </a:p>
        </p:txBody>
      </p:sp>
      <p:sp>
        <p:nvSpPr>
          <p:cNvPr id="30" name="TextBox 29"/>
          <p:cNvSpPr txBox="1"/>
          <p:nvPr/>
        </p:nvSpPr>
        <p:spPr>
          <a:xfrm>
            <a:off x="3594733" y="3488399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–</a:t>
            </a:r>
            <a:endParaRPr lang="ru-RU" sz="1999" dirty="0"/>
          </a:p>
        </p:txBody>
      </p:sp>
      <p:sp>
        <p:nvSpPr>
          <p:cNvPr id="36" name="TextBox 35"/>
          <p:cNvSpPr txBox="1"/>
          <p:nvPr/>
        </p:nvSpPr>
        <p:spPr>
          <a:xfrm>
            <a:off x="5451637" y="3488399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+</a:t>
            </a:r>
            <a:endParaRPr lang="ru-RU" sz="1999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380603" y="3916916"/>
            <a:ext cx="642775" cy="21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380218" y="3916916"/>
            <a:ext cx="642775" cy="21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49055" y="4749775"/>
            <a:ext cx="732539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Функція зростає на проміжку х</a:t>
            </a:r>
            <a:r>
              <a:rPr lang="el-GR" sz="2399" b="1" dirty="0">
                <a:solidFill>
                  <a:srgbClr val="002060"/>
                </a:solidFill>
              </a:rPr>
              <a:t>ϵ</a:t>
            </a:r>
            <a:r>
              <a:rPr lang="uk-UA" sz="2399" b="1" dirty="0">
                <a:solidFill>
                  <a:srgbClr val="002060"/>
                </a:solidFill>
              </a:rPr>
              <a:t>(-</a:t>
            </a:r>
            <a:r>
              <a:rPr lang="uk-UA" sz="2399" b="1" dirty="0">
                <a:solidFill>
                  <a:srgbClr val="002060"/>
                </a:solidFill>
                <a:sym typeface="Symbol"/>
              </a:rPr>
              <a:t>;</a:t>
            </a:r>
            <a:r>
              <a:rPr lang="en-US" sz="2399" b="1" dirty="0">
                <a:solidFill>
                  <a:srgbClr val="002060"/>
                </a:solidFill>
                <a:sym typeface="Symbol"/>
              </a:rPr>
              <a:t>-4]U[4;+</a:t>
            </a:r>
            <a:r>
              <a:rPr lang="uk-UA" sz="2399" b="1" dirty="0">
                <a:solidFill>
                  <a:srgbClr val="002060"/>
                </a:solidFill>
                <a:sym typeface="Symbol"/>
              </a:rPr>
              <a:t></a:t>
            </a:r>
            <a:r>
              <a:rPr lang="en-US" sz="2399" b="1" dirty="0">
                <a:solidFill>
                  <a:srgbClr val="002060"/>
                </a:solidFill>
                <a:sym typeface="Symbol"/>
              </a:rPr>
              <a:t>)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8379" y="5391235"/>
            <a:ext cx="668261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Функція спадає на проміжку х</a:t>
            </a:r>
            <a:r>
              <a:rPr lang="el-GR" sz="2399" b="1" dirty="0">
                <a:solidFill>
                  <a:srgbClr val="002060"/>
                </a:solidFill>
              </a:rPr>
              <a:t>ϵ</a:t>
            </a:r>
            <a:r>
              <a:rPr lang="en-US" sz="2399" b="1" dirty="0">
                <a:solidFill>
                  <a:srgbClr val="002060"/>
                </a:solidFill>
              </a:rPr>
              <a:t>[-4;0)U(0;4]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1766" y="3488399"/>
            <a:ext cx="35709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9" dirty="0"/>
              <a:t>–</a:t>
            </a:r>
            <a:endParaRPr lang="ru-RU" sz="1999" dirty="0"/>
          </a:p>
        </p:txBody>
      </p:sp>
      <p:grpSp>
        <p:nvGrpSpPr>
          <p:cNvPr id="3" name="Группа 45"/>
          <p:cNvGrpSpPr/>
          <p:nvPr/>
        </p:nvGrpSpPr>
        <p:grpSpPr>
          <a:xfrm>
            <a:off x="2309184" y="3509976"/>
            <a:ext cx="4217276" cy="704756"/>
            <a:chOff x="785786" y="3950648"/>
            <a:chExt cx="4132742" cy="704940"/>
          </a:xfrm>
        </p:grpSpPr>
        <p:sp>
          <p:nvSpPr>
            <p:cNvPr id="16" name="Полилиния 15"/>
            <p:cNvSpPr/>
            <p:nvPr/>
          </p:nvSpPr>
          <p:spPr>
            <a:xfrm>
              <a:off x="1714480" y="4000504"/>
              <a:ext cx="930589" cy="304697"/>
            </a:xfrm>
            <a:custGeom>
              <a:avLst/>
              <a:gdLst>
                <a:gd name="connsiteX0" fmla="*/ 0 w 959223"/>
                <a:gd name="connsiteY0" fmla="*/ 300317 h 309282"/>
                <a:gd name="connsiteX1" fmla="*/ 161364 w 959223"/>
                <a:gd name="connsiteY1" fmla="*/ 67235 h 309282"/>
                <a:gd name="connsiteX2" fmla="*/ 770964 w 959223"/>
                <a:gd name="connsiteY2" fmla="*/ 40341 h 309282"/>
                <a:gd name="connsiteX3" fmla="*/ 959223 w 959223"/>
                <a:gd name="connsiteY3" fmla="*/ 309282 h 30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223" h="309282">
                  <a:moveTo>
                    <a:pt x="0" y="300317"/>
                  </a:moveTo>
                  <a:cubicBezTo>
                    <a:pt x="16435" y="205440"/>
                    <a:pt x="32870" y="110564"/>
                    <a:pt x="161364" y="67235"/>
                  </a:cubicBezTo>
                  <a:cubicBezTo>
                    <a:pt x="289858" y="23906"/>
                    <a:pt x="637988" y="0"/>
                    <a:pt x="770964" y="40341"/>
                  </a:cubicBezTo>
                  <a:cubicBezTo>
                    <a:pt x="903941" y="80682"/>
                    <a:pt x="931582" y="194982"/>
                    <a:pt x="959223" y="3092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57835" y="3950648"/>
              <a:ext cx="834922" cy="335608"/>
            </a:xfrm>
            <a:custGeom>
              <a:avLst/>
              <a:gdLst>
                <a:gd name="connsiteX0" fmla="*/ 0 w 860612"/>
                <a:gd name="connsiteY0" fmla="*/ 0 h 340659"/>
                <a:gd name="connsiteX1" fmla="*/ 618565 w 860612"/>
                <a:gd name="connsiteY1" fmla="*/ 71718 h 340659"/>
                <a:gd name="connsiteX2" fmla="*/ 860612 w 860612"/>
                <a:gd name="connsiteY2" fmla="*/ 340659 h 34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40659">
                  <a:moveTo>
                    <a:pt x="0" y="0"/>
                  </a:moveTo>
                  <a:cubicBezTo>
                    <a:pt x="237565" y="7470"/>
                    <a:pt x="475130" y="14941"/>
                    <a:pt x="618565" y="71718"/>
                  </a:cubicBezTo>
                  <a:cubicBezTo>
                    <a:pt x="762000" y="128495"/>
                    <a:pt x="811306" y="234577"/>
                    <a:pt x="860612" y="34065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785786" y="4280649"/>
              <a:ext cx="3929090" cy="56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00298" y="4286256"/>
              <a:ext cx="34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799" dirty="0"/>
                <a:t>0</a:t>
              </a:r>
              <a:endParaRPr lang="ru-RU" sz="1799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71604" y="428625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-4</a:t>
              </a:r>
              <a:endParaRPr lang="ru-RU" sz="1799" dirty="0"/>
            </a:p>
          </p:txBody>
        </p:sp>
        <p:sp>
          <p:nvSpPr>
            <p:cNvPr id="26" name="Полилиния 25"/>
            <p:cNvSpPr/>
            <p:nvPr/>
          </p:nvSpPr>
          <p:spPr>
            <a:xfrm flipH="1">
              <a:off x="3571868" y="3950648"/>
              <a:ext cx="834922" cy="335608"/>
            </a:xfrm>
            <a:custGeom>
              <a:avLst/>
              <a:gdLst>
                <a:gd name="connsiteX0" fmla="*/ 0 w 860612"/>
                <a:gd name="connsiteY0" fmla="*/ 0 h 340659"/>
                <a:gd name="connsiteX1" fmla="*/ 618565 w 860612"/>
                <a:gd name="connsiteY1" fmla="*/ 71718 h 340659"/>
                <a:gd name="connsiteX2" fmla="*/ 860612 w 860612"/>
                <a:gd name="connsiteY2" fmla="*/ 340659 h 34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612" h="340659">
                  <a:moveTo>
                    <a:pt x="0" y="0"/>
                  </a:moveTo>
                  <a:cubicBezTo>
                    <a:pt x="237565" y="7470"/>
                    <a:pt x="475130" y="14941"/>
                    <a:pt x="618565" y="71718"/>
                  </a:cubicBezTo>
                  <a:cubicBezTo>
                    <a:pt x="762000" y="128495"/>
                    <a:pt x="811306" y="234577"/>
                    <a:pt x="860612" y="34065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4000504"/>
              <a:ext cx="34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799" dirty="0"/>
                <a:t>х</a:t>
              </a:r>
              <a:endParaRPr lang="ru-RU" sz="1799" dirty="0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1643836" y="428546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3501224" y="428546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олилиния 31"/>
            <p:cNvSpPr/>
            <p:nvPr/>
          </p:nvSpPr>
          <p:spPr>
            <a:xfrm>
              <a:off x="2643174" y="4000504"/>
              <a:ext cx="930589" cy="304697"/>
            </a:xfrm>
            <a:custGeom>
              <a:avLst/>
              <a:gdLst>
                <a:gd name="connsiteX0" fmla="*/ 0 w 959223"/>
                <a:gd name="connsiteY0" fmla="*/ 300317 h 309282"/>
                <a:gd name="connsiteX1" fmla="*/ 161364 w 959223"/>
                <a:gd name="connsiteY1" fmla="*/ 67235 h 309282"/>
                <a:gd name="connsiteX2" fmla="*/ 770964 w 959223"/>
                <a:gd name="connsiteY2" fmla="*/ 40341 h 309282"/>
                <a:gd name="connsiteX3" fmla="*/ 959223 w 959223"/>
                <a:gd name="connsiteY3" fmla="*/ 309282 h 30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223" h="309282">
                  <a:moveTo>
                    <a:pt x="0" y="300317"/>
                  </a:moveTo>
                  <a:cubicBezTo>
                    <a:pt x="16435" y="205440"/>
                    <a:pt x="32870" y="110564"/>
                    <a:pt x="161364" y="67235"/>
                  </a:cubicBezTo>
                  <a:cubicBezTo>
                    <a:pt x="289858" y="23906"/>
                    <a:pt x="637988" y="0"/>
                    <a:pt x="770964" y="40341"/>
                  </a:cubicBezTo>
                  <a:cubicBezTo>
                    <a:pt x="903941" y="80682"/>
                    <a:pt x="931582" y="194982"/>
                    <a:pt x="959223" y="3092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57554" y="428625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9" dirty="0"/>
                <a:t> 4</a:t>
              </a:r>
              <a:endParaRPr lang="ru-RU" sz="1799" dirty="0"/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>
            <a:off x="3380475" y="3916916"/>
            <a:ext cx="642775" cy="285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08927" y="3916916"/>
            <a:ext cx="642775" cy="285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21557"/>
              </p:ext>
            </p:extLst>
          </p:nvPr>
        </p:nvGraphicFramePr>
        <p:xfrm>
          <a:off x="2746274" y="1160352"/>
          <a:ext cx="1979986" cy="71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Формула" r:id="rId3" imgW="863280" imgH="393480" progId="Equation.3">
                  <p:embed/>
                </p:oleObj>
              </mc:Choice>
              <mc:Fallback>
                <p:oleObj name="Формула" r:id="rId3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274" y="1160352"/>
                        <a:ext cx="1979986" cy="7162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4434166" y="1868545"/>
            <a:ext cx="282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х</a:t>
            </a:r>
            <a:r>
              <a:rPr lang="el-GR" sz="2400" b="1" dirty="0">
                <a:solidFill>
                  <a:srgbClr val="002060"/>
                </a:solidFill>
              </a:rPr>
              <a:t>ϵ</a:t>
            </a:r>
            <a:r>
              <a:rPr lang="uk-UA" sz="2400" b="1" dirty="0">
                <a:solidFill>
                  <a:srgbClr val="002060"/>
                </a:solidFill>
              </a:rPr>
              <a:t>(-</a:t>
            </a:r>
            <a:r>
              <a:rPr lang="uk-UA" sz="2400" b="1" dirty="0">
                <a:solidFill>
                  <a:srgbClr val="002060"/>
                </a:solidFill>
                <a:sym typeface="Symbol"/>
              </a:rPr>
              <a:t>;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0)U(0;+</a:t>
            </a:r>
            <a:r>
              <a:rPr lang="uk-UA" sz="2400" b="1" dirty="0">
                <a:solidFill>
                  <a:srgbClr val="002060"/>
                </a:solidFill>
                <a:sym typeface="Symbol"/>
              </a:rPr>
              <a:t>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389142"/>
              </p:ext>
            </p:extLst>
          </p:nvPr>
        </p:nvGraphicFramePr>
        <p:xfrm>
          <a:off x="1491094" y="2405111"/>
          <a:ext cx="4099262" cy="92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Формула" r:id="rId5" imgW="2438280" imgH="419040" progId="Equation.3">
                  <p:embed/>
                </p:oleObj>
              </mc:Choice>
              <mc:Fallback>
                <p:oleObj name="Формула" r:id="rId5" imgW="2438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094" y="2405111"/>
                        <a:ext cx="4099262" cy="9254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Овал 46"/>
          <p:cNvSpPr/>
          <p:nvPr/>
        </p:nvSpPr>
        <p:spPr>
          <a:xfrm>
            <a:off x="4094669" y="3753068"/>
            <a:ext cx="142839" cy="1428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8" grpId="0"/>
      <p:bldP spid="30" grpId="0"/>
      <p:bldP spid="36" grpId="0"/>
      <p:bldP spid="43" grpId="0"/>
      <p:bldP spid="45" grpId="0"/>
      <p:bldP spid="37" grpId="0"/>
      <p:bldP spid="44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844" y="479658"/>
            <a:ext cx="946915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99" b="1" dirty="0">
                <a:solidFill>
                  <a:srgbClr val="002060"/>
                </a:solidFill>
              </a:rPr>
              <a:t>№1. Вказати проміжки монотонності функції:</a:t>
            </a:r>
            <a:endParaRPr lang="ru-RU" sz="3199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034" y="1700336"/>
            <a:ext cx="57135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002060"/>
                </a:solidFill>
              </a:rPr>
              <a:t>4)  </a:t>
            </a:r>
            <a:endParaRPr lang="ru-RU" sz="2399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964" y="2451384"/>
            <a:ext cx="20072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002060"/>
                </a:solidFill>
              </a:rPr>
              <a:t>D(f): x≠2</a:t>
            </a:r>
            <a:r>
              <a:rPr lang="uk-UA" sz="2799" b="1" dirty="0">
                <a:solidFill>
                  <a:srgbClr val="002060"/>
                </a:solidFill>
              </a:rPr>
              <a:t>;</a:t>
            </a:r>
            <a:endParaRPr lang="ru-RU" sz="2799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1034" y="4810954"/>
            <a:ext cx="8667830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99" b="1" dirty="0">
                <a:solidFill>
                  <a:srgbClr val="002060"/>
                </a:solidFill>
              </a:rPr>
              <a:t>Якщо похідна додатна, то функція зростає на всій області визначення х</a:t>
            </a:r>
            <a:r>
              <a:rPr lang="el-GR" sz="2799" b="1" dirty="0">
                <a:solidFill>
                  <a:srgbClr val="002060"/>
                </a:solidFill>
              </a:rPr>
              <a:t>ϵ</a:t>
            </a:r>
            <a:r>
              <a:rPr lang="uk-UA" sz="2799" b="1" dirty="0">
                <a:solidFill>
                  <a:srgbClr val="002060"/>
                </a:solidFill>
              </a:rPr>
              <a:t>(-</a:t>
            </a:r>
            <a:r>
              <a:rPr lang="uk-UA" sz="2799" b="1" dirty="0">
                <a:solidFill>
                  <a:srgbClr val="002060"/>
                </a:solidFill>
                <a:sym typeface="Symbol"/>
              </a:rPr>
              <a:t>;2)</a:t>
            </a:r>
            <a:r>
              <a:rPr lang="en-US" sz="2799" b="1" dirty="0">
                <a:solidFill>
                  <a:srgbClr val="002060"/>
                </a:solidFill>
                <a:sym typeface="Symbol"/>
              </a:rPr>
              <a:t>U</a:t>
            </a:r>
            <a:r>
              <a:rPr lang="uk-UA" sz="2799" b="1" dirty="0">
                <a:solidFill>
                  <a:srgbClr val="002060"/>
                </a:solidFill>
                <a:sym typeface="Symbol"/>
              </a:rPr>
              <a:t>(2</a:t>
            </a:r>
            <a:r>
              <a:rPr lang="en-US" sz="2799" b="1" dirty="0">
                <a:solidFill>
                  <a:srgbClr val="002060"/>
                </a:solidFill>
                <a:sym typeface="Symbol"/>
              </a:rPr>
              <a:t>;+</a:t>
            </a:r>
            <a:r>
              <a:rPr lang="uk-UA" sz="2799" b="1" dirty="0">
                <a:solidFill>
                  <a:srgbClr val="002060"/>
                </a:solidFill>
                <a:sym typeface="Symbol"/>
              </a:rPr>
              <a:t></a:t>
            </a:r>
            <a:r>
              <a:rPr lang="en-US" sz="2799" b="1" dirty="0">
                <a:solidFill>
                  <a:srgbClr val="002060"/>
                </a:solidFill>
                <a:sym typeface="Symbol"/>
              </a:rPr>
              <a:t>)</a:t>
            </a:r>
            <a:endParaRPr lang="ru-RU" sz="2799" b="1" dirty="0">
              <a:solidFill>
                <a:srgbClr val="002060"/>
              </a:solidFill>
            </a:endParaRP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1735"/>
              </p:ext>
            </p:extLst>
          </p:nvPr>
        </p:nvGraphicFramePr>
        <p:xfrm>
          <a:off x="2666282" y="1452278"/>
          <a:ext cx="4652266" cy="99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Уравнение" r:id="rId3" imgW="876240" imgH="393480" progId="Equation.3">
                  <p:embed/>
                </p:oleObj>
              </mc:Choice>
              <mc:Fallback>
                <p:oleObj name="Уравнение" r:id="rId3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282" y="1452278"/>
                        <a:ext cx="4652266" cy="9991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4366347" y="2485106"/>
            <a:ext cx="3096217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99" b="1" dirty="0">
                <a:solidFill>
                  <a:srgbClr val="002060"/>
                </a:solidFill>
              </a:rPr>
              <a:t>х</a:t>
            </a:r>
            <a:r>
              <a:rPr lang="el-GR" sz="2799" b="1" dirty="0">
                <a:solidFill>
                  <a:srgbClr val="002060"/>
                </a:solidFill>
              </a:rPr>
              <a:t>ϵ</a:t>
            </a:r>
            <a:r>
              <a:rPr lang="uk-UA" sz="2799" b="1" dirty="0">
                <a:solidFill>
                  <a:srgbClr val="002060"/>
                </a:solidFill>
              </a:rPr>
              <a:t>(-</a:t>
            </a:r>
            <a:r>
              <a:rPr lang="uk-UA" sz="2799" b="1" dirty="0">
                <a:solidFill>
                  <a:srgbClr val="002060"/>
                </a:solidFill>
                <a:sym typeface="Symbol"/>
              </a:rPr>
              <a:t>;</a:t>
            </a:r>
            <a:r>
              <a:rPr lang="en-US" sz="2799" b="1" dirty="0">
                <a:solidFill>
                  <a:srgbClr val="002060"/>
                </a:solidFill>
                <a:sym typeface="Symbol"/>
              </a:rPr>
              <a:t>2)U(2;+</a:t>
            </a:r>
            <a:r>
              <a:rPr lang="uk-UA" sz="2799" b="1" dirty="0">
                <a:solidFill>
                  <a:srgbClr val="002060"/>
                </a:solidFill>
                <a:sym typeface="Symbol"/>
              </a:rPr>
              <a:t></a:t>
            </a:r>
            <a:r>
              <a:rPr lang="en-US" sz="2799" b="1" dirty="0">
                <a:solidFill>
                  <a:srgbClr val="002060"/>
                </a:solidFill>
                <a:sym typeface="Symbol"/>
              </a:rPr>
              <a:t>)</a:t>
            </a:r>
            <a:endParaRPr lang="ru-RU" sz="2799" b="1" dirty="0">
              <a:solidFill>
                <a:srgbClr val="002060"/>
              </a:solidFill>
            </a:endParaRPr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66747"/>
              </p:ext>
            </p:extLst>
          </p:nvPr>
        </p:nvGraphicFramePr>
        <p:xfrm>
          <a:off x="2061964" y="3398946"/>
          <a:ext cx="5659202" cy="106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Формула" r:id="rId5" imgW="2831760" imgH="419040" progId="Equation.3">
                  <p:embed/>
                </p:oleObj>
              </mc:Choice>
              <mc:Fallback>
                <p:oleObj name="Формула" r:id="rId5" imgW="283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964" y="3398946"/>
                        <a:ext cx="5659202" cy="10638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1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295"/>
          <a:stretch/>
        </p:blipFill>
        <p:spPr bwMode="auto">
          <a:xfrm>
            <a:off x="837828" y="298927"/>
            <a:ext cx="10729192" cy="13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5746" y="1865705"/>
            <a:ext cx="1892974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7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/>
          </p:nvPr>
        </p:nvGraphicFramePr>
        <p:xfrm>
          <a:off x="3458823" y="2588728"/>
          <a:ext cx="2618693" cy="42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Формула" r:id="rId5" imgW="1257120" imgH="203040" progId="Equation.3">
                  <p:embed/>
                </p:oleObj>
              </mc:Choice>
              <mc:Fallback>
                <p:oleObj name="Формула" r:id="rId5" imgW="125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823" y="2588728"/>
                        <a:ext cx="2618693" cy="423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8237590" y="2649301"/>
          <a:ext cx="2036232" cy="4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Формула" r:id="rId7" imgW="977760" imgH="203040" progId="Equation.3">
                  <p:embed/>
                </p:oleObj>
              </mc:Choice>
              <mc:Fallback>
                <p:oleObj name="Формула" r:id="rId7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90" y="2649301"/>
                        <a:ext cx="2036232" cy="423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7332046" y="2616803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521040" y="3021654"/>
          <a:ext cx="6716550" cy="42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Формула" r:id="rId9" imgW="3225600" imgH="203040" progId="Equation.3">
                  <p:embed/>
                </p:oleObj>
              </mc:Choice>
              <mc:Fallback>
                <p:oleObj name="Формула" r:id="rId9" imgW="322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040" y="3021654"/>
                        <a:ext cx="6716550" cy="423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212689" y="3896362"/>
          <a:ext cx="1110961" cy="36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Формула" r:id="rId11" imgW="533160" imgH="177480" progId="Equation.3">
                  <p:embed/>
                </p:oleObj>
              </mc:Choice>
              <mc:Fallback>
                <p:oleObj name="Формула" r:id="rId11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689" y="3896362"/>
                        <a:ext cx="1110961" cy="369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6326055" y="3873823"/>
          <a:ext cx="661815" cy="36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Формула" r:id="rId13" imgW="317160" imgH="177480" progId="Equation.3">
                  <p:embed/>
                </p:oleObj>
              </mc:Choice>
              <mc:Fallback>
                <p:oleObj name="Формула" r:id="rId1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055" y="3873823"/>
                        <a:ext cx="661815" cy="369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7371893" y="3809900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4" name="Стрелка вправо 13"/>
          <p:cNvSpPr/>
          <p:nvPr/>
        </p:nvSpPr>
        <p:spPr>
          <a:xfrm>
            <a:off x="5639674" y="3863813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8065769" y="3839131"/>
          <a:ext cx="1695008" cy="42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Формула" r:id="rId15" imgW="812520" imgH="203040" progId="Equation.3">
                  <p:embed/>
                </p:oleObj>
              </mc:Choice>
              <mc:Fallback>
                <p:oleObj name="Формула" r:id="rId15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5769" y="3839131"/>
                        <a:ext cx="1695008" cy="422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rot="5400000" flipH="1" flipV="1">
            <a:off x="9835444" y="3910695"/>
            <a:ext cx="351601" cy="23908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3806640" y="4586914"/>
          <a:ext cx="6505467" cy="4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Формула" r:id="rId17" imgW="3124080" imgH="203040" progId="Equation.3">
                  <p:embed/>
                </p:oleObj>
              </mc:Choice>
              <mc:Fallback>
                <p:oleObj name="Формула" r:id="rId17" imgW="312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640" y="4586914"/>
                        <a:ext cx="6505467" cy="423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6290674" y="5257594"/>
          <a:ext cx="687209" cy="36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Формула" r:id="rId19" imgW="330120" imgH="177480" progId="Equation.3">
                  <p:embed/>
                </p:oleObj>
              </mc:Choice>
              <mc:Fallback>
                <p:oleObj name="Формула" r:id="rId19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674" y="5257594"/>
                        <a:ext cx="687209" cy="369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3950234" y="5279911"/>
          <a:ext cx="1110961" cy="36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Формула" r:id="rId21" imgW="533160" imgH="177480" progId="Equation.3">
                  <p:embed/>
                </p:oleObj>
              </mc:Choice>
              <mc:Fallback>
                <p:oleObj name="Формула" r:id="rId21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234" y="5279911"/>
                        <a:ext cx="1110961" cy="369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7325014" y="5253808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22" name="Стрелка вправо 21"/>
          <p:cNvSpPr/>
          <p:nvPr/>
        </p:nvSpPr>
        <p:spPr>
          <a:xfrm>
            <a:off x="5480280" y="5265527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8009343" y="5278007"/>
          <a:ext cx="1563280" cy="42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Формула" r:id="rId23" imgW="749160" imgH="203040" progId="Equation.3">
                  <p:embed/>
                </p:oleObj>
              </mc:Choice>
              <mc:Fallback>
                <p:oleObj name="Формула" r:id="rId23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343" y="5278007"/>
                        <a:ext cx="1563280" cy="422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>
            <a:off x="9636203" y="5342884"/>
            <a:ext cx="410201" cy="32581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8380" name="Object 12"/>
          <p:cNvGraphicFramePr>
            <a:graphicFrameLocks noChangeAspect="1"/>
          </p:cNvGraphicFramePr>
          <p:nvPr>
            <p:extLst/>
          </p:nvPr>
        </p:nvGraphicFramePr>
        <p:xfrm>
          <a:off x="660476" y="5872505"/>
          <a:ext cx="1599783" cy="39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Формула" r:id="rId25" imgW="723600" imgH="177480" progId="Equation.3">
                  <p:embed/>
                </p:oleObj>
              </mc:Choice>
              <mc:Fallback>
                <p:oleObj name="Формула" r:id="rId25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76" y="5872505"/>
                        <a:ext cx="1599783" cy="393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2517681" y="5854405"/>
          <a:ext cx="1695008" cy="42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Формула" r:id="rId27" imgW="812520" imgH="203040" progId="Equation.3">
                  <p:embed/>
                </p:oleObj>
              </mc:Choice>
              <mc:Fallback>
                <p:oleObj name="Формула" r:id="rId27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681" y="5854405"/>
                        <a:ext cx="1695008" cy="422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 rot="5400000" flipH="1" flipV="1">
            <a:off x="4036889" y="5910661"/>
            <a:ext cx="351601" cy="23908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1"/>
          <p:cNvGraphicFramePr>
            <a:graphicFrameLocks noChangeAspect="1"/>
          </p:cNvGraphicFramePr>
          <p:nvPr>
            <p:extLst/>
          </p:nvPr>
        </p:nvGraphicFramePr>
        <p:xfrm>
          <a:off x="6977883" y="5856560"/>
          <a:ext cx="1563280" cy="42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Формула" r:id="rId28" imgW="749160" imgH="203040" progId="Equation.3">
                  <p:embed/>
                </p:oleObj>
              </mc:Choice>
              <mc:Fallback>
                <p:oleObj name="Формула" r:id="rId2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883" y="5856560"/>
                        <a:ext cx="1563280" cy="422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 стрелкой 29"/>
          <p:cNvCxnSpPr/>
          <p:nvPr/>
        </p:nvCxnSpPr>
        <p:spPr>
          <a:xfrm>
            <a:off x="8503072" y="5888420"/>
            <a:ext cx="410201" cy="32581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8321" y="695810"/>
            <a:ext cx="984309" cy="522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799" b="1" dirty="0">
                <a:solidFill>
                  <a:srgbClr val="002060"/>
                </a:solidFill>
              </a:rPr>
              <a:t>№2. </a:t>
            </a:r>
            <a:endParaRPr lang="ru-RU" sz="2799" dirty="0"/>
          </a:p>
        </p:txBody>
      </p:sp>
    </p:spTree>
    <p:extLst>
      <p:ext uri="{BB962C8B-B14F-4D97-AF65-F5344CB8AC3E}">
        <p14:creationId xmlns:p14="http://schemas.microsoft.com/office/powerpoint/2010/main" val="20678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149627" y="1012558"/>
            <a:ext cx="10305098" cy="138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99" b="1" dirty="0"/>
              <a:t>Околом точки </a:t>
            </a:r>
            <a:r>
              <a:rPr lang="uk-UA" sz="2799" i="1" dirty="0"/>
              <a:t>а</a:t>
            </a:r>
            <a:r>
              <a:rPr lang="uk-UA" sz="2799" dirty="0"/>
              <a:t> називається будь-який інтервал, що містить цю точку.</a:t>
            </a:r>
          </a:p>
          <a:p>
            <a:r>
              <a:rPr lang="uk-UA" sz="2799" dirty="0"/>
              <a:t>Наприклад (2,5; 3,5), (2,9; 3,1) – околи точки 3.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66210" y="493452"/>
            <a:ext cx="6894866" cy="7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eaLnBrk="1" hangingPunct="1"/>
            <a:r>
              <a:rPr lang="uk-UA" sz="4399" b="1" dirty="0">
                <a:ln w="0"/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</a:t>
            </a:r>
            <a:r>
              <a:rPr lang="uk-UA" sz="4399" b="1" dirty="0">
                <a:ln w="0"/>
                <a:solidFill>
                  <a:srgbClr val="0099FF"/>
                </a:solidFill>
                <a:latin typeface="Arial Narrow" pitchFamily="34" charset="0"/>
              </a:rPr>
              <a:t>Окіл точки </a:t>
            </a:r>
            <a:r>
              <a:rPr lang="uk-UA" altLang="uk-UA" sz="2799" b="1" dirty="0">
                <a:ln w="0"/>
                <a:solidFill>
                  <a:srgbClr val="0099FF"/>
                </a:solidFill>
                <a:latin typeface="+mn-lt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/>
        </p:blipFill>
        <p:spPr bwMode="auto">
          <a:xfrm>
            <a:off x="3882455" y="2604870"/>
            <a:ext cx="4368748" cy="413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788" y="4155978"/>
            <a:ext cx="3404666" cy="12000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399" i="1" dirty="0"/>
              <a:t> 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399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3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99" dirty="0"/>
              <a:t>називають </a:t>
            </a:r>
            <a:r>
              <a:rPr lang="uk-UA" sz="2399" b="1" dirty="0"/>
              <a:t>точкою максимуму</a:t>
            </a:r>
            <a:r>
              <a:rPr lang="uk-UA" sz="2399" dirty="0"/>
              <a:t> функції </a:t>
            </a:r>
            <a:r>
              <a:rPr lang="en-US" sz="2399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399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99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48302" y="4155978"/>
            <a:ext cx="3404667" cy="1200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399" i="1" dirty="0"/>
              <a:t> 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399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399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3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99" dirty="0"/>
              <a:t>називають </a:t>
            </a:r>
            <a:r>
              <a:rPr lang="uk-UA" sz="2399" b="1" dirty="0"/>
              <a:t>точкою мінімуму </a:t>
            </a:r>
            <a:r>
              <a:rPr lang="uk-UA" sz="2399" dirty="0"/>
              <a:t>функції </a:t>
            </a:r>
            <a:r>
              <a:rPr lang="en-US" sz="2399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399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99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2399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43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747288" y="613981"/>
            <a:ext cx="6894866" cy="7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uk-UA" sz="4399" b="1" dirty="0">
                <a:solidFill>
                  <a:srgbClr val="0070C0"/>
                </a:solidFill>
                <a:latin typeface="Arial Narrow" pitchFamily="34" charset="0"/>
              </a:rPr>
              <a:t>Означення</a:t>
            </a:r>
            <a:r>
              <a:rPr lang="uk-UA" sz="4399" b="1" i="1" dirty="0"/>
              <a:t> </a:t>
            </a:r>
            <a:endParaRPr lang="uk-UA" sz="4399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131" y="1403480"/>
            <a:ext cx="6837044" cy="1323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1999" dirty="0"/>
              <a:t>Точка 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999" dirty="0"/>
              <a:t> із області визначення функції 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999" dirty="0"/>
              <a:t>називаєть­ся </a:t>
            </a:r>
            <a:r>
              <a:rPr lang="uk-UA" sz="1999" b="1" dirty="0"/>
              <a:t>точкою максимуму цієї функції</a:t>
            </a:r>
            <a:r>
              <a:rPr lang="uk-UA" sz="1999" dirty="0"/>
              <a:t>, якщо існує та­кий окіл точки </a:t>
            </a:r>
            <a:r>
              <a:rPr lang="uk-UA" sz="1999" i="1" dirty="0"/>
              <a:t>а,</a:t>
            </a:r>
            <a:r>
              <a:rPr lang="uk-UA" sz="1999" dirty="0"/>
              <a:t> що для всіх 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 ≠ а </a:t>
            </a:r>
            <a:r>
              <a:rPr lang="uk-UA" sz="1999" dirty="0"/>
              <a:t>із цього околу виконується нерівність 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sz="1999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6"/>
          <a:stretch>
            <a:fillRect/>
          </a:stretch>
        </p:blipFill>
        <p:spPr bwMode="auto">
          <a:xfrm>
            <a:off x="8300175" y="613981"/>
            <a:ext cx="3168401" cy="27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820" y="5136586"/>
            <a:ext cx="7837719" cy="1445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199" dirty="0"/>
              <a:t>Точки максимуму і точки мінімуму називають </a:t>
            </a:r>
            <a:r>
              <a:rPr lang="uk-UA" sz="2199" b="1" dirty="0"/>
              <a:t>точками екстремуму</a:t>
            </a:r>
            <a:r>
              <a:rPr lang="uk-UA" sz="2199" dirty="0"/>
              <a:t> функції, а значення функції в цих точках називають </a:t>
            </a:r>
            <a:r>
              <a:rPr lang="uk-UA" sz="2199" b="1" dirty="0"/>
              <a:t>екстремумами функції </a:t>
            </a:r>
            <a:r>
              <a:rPr lang="uk-UA" sz="2199" dirty="0"/>
              <a:t>(максимум і мінімум функції).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5"/>
          <a:stretch>
            <a:fillRect/>
          </a:stretch>
        </p:blipFill>
        <p:spPr bwMode="auto">
          <a:xfrm>
            <a:off x="831056" y="2790081"/>
            <a:ext cx="3836710" cy="23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81654" y="3340775"/>
            <a:ext cx="6586923" cy="16307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1999" dirty="0"/>
              <a:t>Точка 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999" dirty="0"/>
              <a:t> із області визначення функції 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999" dirty="0"/>
              <a:t> називаєть­ся </a:t>
            </a:r>
            <a:r>
              <a:rPr lang="uk-UA" sz="1999" b="1" dirty="0"/>
              <a:t>точкою мінімуму цієї функції</a:t>
            </a:r>
            <a:r>
              <a:rPr lang="uk-UA" sz="1999" dirty="0"/>
              <a:t>, якщо існує такий окіл точки </a:t>
            </a:r>
            <a:r>
              <a:rPr lang="uk-UA" sz="1999" i="1" dirty="0"/>
              <a:t>b,</a:t>
            </a:r>
            <a:r>
              <a:rPr lang="uk-UA" sz="1999" dirty="0"/>
              <a:t> що для всіх    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х ≠  b</a:t>
            </a:r>
            <a:r>
              <a:rPr lang="uk-UA" sz="1999" dirty="0"/>
              <a:t> із цього околу вико­нується нерівність 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999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1999" b="1" i="1" dirty="0"/>
              <a:t> </a:t>
            </a:r>
            <a:endParaRPr lang="uk-UA" sz="1999" dirty="0"/>
          </a:p>
        </p:txBody>
      </p:sp>
    </p:spTree>
    <p:extLst>
      <p:ext uri="{BB962C8B-B14F-4D97-AF65-F5344CB8AC3E}">
        <p14:creationId xmlns:p14="http://schemas.microsoft.com/office/powerpoint/2010/main" val="14652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5940" y="2524878"/>
            <a:ext cx="8856984" cy="2744349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oogle Sans"/>
              </a:rPr>
              <a:t>Перш ніж вирішувати задачу - прочитай умову.</a:t>
            </a:r>
            <a:r>
              <a:rPr lang="uk-UA" sz="5400" b="1" dirty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 w="2222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Жак  Адамар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афык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9984" y="636587"/>
            <a:ext cx="5239439" cy="556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04225" y="636587"/>
            <a:ext cx="5693147" cy="15692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199" dirty="0">
                <a:latin typeface="Book Antiqua" pitchFamily="18" charset="0"/>
              </a:rPr>
              <a:t>На проміжку </a:t>
            </a:r>
            <a:r>
              <a:rPr lang="en-US" sz="3199" dirty="0">
                <a:latin typeface="Book Antiqua" pitchFamily="18" charset="0"/>
              </a:rPr>
              <a:t>[-1; 0] </a:t>
            </a:r>
            <a:r>
              <a:rPr lang="uk-UA" sz="3199" dirty="0">
                <a:latin typeface="Book Antiqua" pitchFamily="18" charset="0"/>
              </a:rPr>
              <a:t> функція в точці </a:t>
            </a:r>
            <a:r>
              <a:rPr lang="en-US" sz="3199" i="1" dirty="0">
                <a:latin typeface="Book Antiqua" pitchFamily="18" charset="0"/>
              </a:rPr>
              <a:t>x₁</a:t>
            </a:r>
            <a:r>
              <a:rPr lang="ru-RU" sz="3199" i="1" dirty="0">
                <a:latin typeface="Book Antiqua" pitchFamily="18" charset="0"/>
              </a:rPr>
              <a:t> </a:t>
            </a:r>
            <a:r>
              <a:rPr lang="uk-UA" sz="3199" i="1" dirty="0">
                <a:latin typeface="Book Antiqua" pitchFamily="18" charset="0"/>
              </a:rPr>
              <a:t>має найменше значення</a:t>
            </a:r>
            <a:endParaRPr lang="ru-RU" sz="3199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867" y="2435212"/>
            <a:ext cx="5693147" cy="15692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199" dirty="0">
                <a:latin typeface="Book Antiqua" pitchFamily="18" charset="0"/>
              </a:rPr>
              <a:t>На проміжку </a:t>
            </a:r>
            <a:r>
              <a:rPr lang="en-US" sz="3199" dirty="0">
                <a:latin typeface="Book Antiqua" pitchFamily="18" charset="0"/>
              </a:rPr>
              <a:t>[</a:t>
            </a:r>
            <a:r>
              <a:rPr lang="uk-UA" sz="3199" dirty="0">
                <a:latin typeface="Book Antiqua" pitchFamily="18" charset="0"/>
              </a:rPr>
              <a:t>0</a:t>
            </a:r>
            <a:r>
              <a:rPr lang="en-US" sz="3199" dirty="0">
                <a:latin typeface="Book Antiqua" pitchFamily="18" charset="0"/>
              </a:rPr>
              <a:t>; </a:t>
            </a:r>
            <a:r>
              <a:rPr lang="uk-UA" sz="3199" dirty="0">
                <a:latin typeface="Book Antiqua" pitchFamily="18" charset="0"/>
              </a:rPr>
              <a:t>1</a:t>
            </a:r>
            <a:r>
              <a:rPr lang="en-US" sz="3199" dirty="0">
                <a:latin typeface="Book Antiqua" pitchFamily="18" charset="0"/>
              </a:rPr>
              <a:t>] </a:t>
            </a:r>
            <a:r>
              <a:rPr lang="uk-UA" sz="3199" dirty="0">
                <a:latin typeface="Book Antiqua" pitchFamily="18" charset="0"/>
              </a:rPr>
              <a:t> функція в точці </a:t>
            </a:r>
            <a:r>
              <a:rPr lang="en-US" sz="3199" i="1" dirty="0">
                <a:latin typeface="Book Antiqua" pitchFamily="18" charset="0"/>
              </a:rPr>
              <a:t>x₂</a:t>
            </a:r>
            <a:r>
              <a:rPr lang="ru-RU" sz="3199" i="1" dirty="0">
                <a:latin typeface="Book Antiqua" pitchFamily="18" charset="0"/>
              </a:rPr>
              <a:t> </a:t>
            </a:r>
            <a:r>
              <a:rPr lang="uk-UA" sz="3199" i="1" dirty="0">
                <a:latin typeface="Book Antiqua" pitchFamily="18" charset="0"/>
              </a:rPr>
              <a:t>має найбільше значення</a:t>
            </a:r>
            <a:endParaRPr lang="ru-RU" sz="3199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1103" y="4426748"/>
            <a:ext cx="5614590" cy="15692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199" dirty="0">
                <a:latin typeface="Book Antiqua" pitchFamily="18" charset="0"/>
              </a:rPr>
              <a:t>На проміжку </a:t>
            </a:r>
            <a:r>
              <a:rPr lang="en-US" sz="3199" dirty="0">
                <a:latin typeface="Book Antiqua" pitchFamily="18" charset="0"/>
              </a:rPr>
              <a:t>[1; </a:t>
            </a:r>
            <a:r>
              <a:rPr lang="uk-UA" sz="3199" dirty="0">
                <a:latin typeface="Book Antiqua" pitchFamily="18" charset="0"/>
              </a:rPr>
              <a:t>2</a:t>
            </a:r>
            <a:r>
              <a:rPr lang="en-US" sz="3199" dirty="0">
                <a:latin typeface="Book Antiqua" pitchFamily="18" charset="0"/>
              </a:rPr>
              <a:t>] </a:t>
            </a:r>
            <a:r>
              <a:rPr lang="uk-UA" sz="3199" dirty="0">
                <a:latin typeface="Book Antiqua" pitchFamily="18" charset="0"/>
              </a:rPr>
              <a:t> функція в точці </a:t>
            </a:r>
            <a:r>
              <a:rPr lang="en-US" sz="3199" i="1" dirty="0">
                <a:latin typeface="Book Antiqua" pitchFamily="18" charset="0"/>
              </a:rPr>
              <a:t>x₃</a:t>
            </a:r>
            <a:r>
              <a:rPr lang="ru-RU" sz="3199" i="1" dirty="0">
                <a:latin typeface="Book Antiqua" pitchFamily="18" charset="0"/>
              </a:rPr>
              <a:t> </a:t>
            </a:r>
            <a:r>
              <a:rPr lang="uk-UA" sz="3199" i="1" dirty="0">
                <a:latin typeface="Book Antiqua" pitchFamily="18" charset="0"/>
              </a:rPr>
              <a:t>має найменше значення</a:t>
            </a:r>
            <a:endParaRPr lang="ru-RU" sz="3199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58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графык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7576" y="621329"/>
            <a:ext cx="6524696" cy="561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32270" y="1179236"/>
            <a:ext cx="4448974" cy="646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99" b="1" i="1" dirty="0">
                <a:latin typeface="Book Antiqua" pitchFamily="18" charset="0"/>
              </a:rPr>
              <a:t>f(x₁) ≤ f(x)  [ -1; 0]</a:t>
            </a:r>
            <a:endParaRPr lang="ru-RU" sz="3599" b="1" i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269" y="2383307"/>
            <a:ext cx="4448974" cy="646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99" b="1" i="1" dirty="0">
                <a:latin typeface="Book Antiqua" pitchFamily="18" charset="0"/>
              </a:rPr>
              <a:t>f( x₂) ≥ f(x)  [0; 1]</a:t>
            </a:r>
            <a:endParaRPr lang="ru-RU" sz="3599" b="1" i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2270" y="3587377"/>
            <a:ext cx="4448973" cy="646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99" b="1" i="1" dirty="0">
                <a:latin typeface="Book Antiqua" pitchFamily="18" charset="0"/>
              </a:rPr>
              <a:t>f(x₃) ≤ f(x)  [1; 2]</a:t>
            </a:r>
            <a:endParaRPr lang="ru-RU" sz="3599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67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730" y="857902"/>
            <a:ext cx="5509861" cy="39512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3599" dirty="0">
                <a:latin typeface="Book Antiqua" pitchFamily="18" charset="0"/>
              </a:rPr>
              <a:t>Точку </a:t>
            </a:r>
            <a:r>
              <a:rPr lang="uk-UA" sz="3599" i="1" dirty="0">
                <a:latin typeface="Book Antiqua" pitchFamily="18" charset="0"/>
              </a:rPr>
              <a:t>х₀ </a:t>
            </a:r>
            <a:r>
              <a:rPr lang="uk-UA" sz="3599" dirty="0">
                <a:latin typeface="Book Antiqua" pitchFamily="18" charset="0"/>
              </a:rPr>
              <a:t>називають </a:t>
            </a:r>
            <a:r>
              <a:rPr lang="uk-UA" sz="359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точкою максимуму </a:t>
            </a:r>
            <a:r>
              <a:rPr lang="uk-UA" sz="3599" dirty="0">
                <a:latin typeface="Book Antiqua" pitchFamily="18" charset="0"/>
              </a:rPr>
              <a:t>функції </a:t>
            </a:r>
            <a:r>
              <a:rPr lang="en-US" sz="3599" i="1" dirty="0">
                <a:latin typeface="Book Antiqua" pitchFamily="18" charset="0"/>
              </a:rPr>
              <a:t>f</a:t>
            </a:r>
            <a:r>
              <a:rPr lang="uk-UA" sz="3599" dirty="0">
                <a:latin typeface="Book Antiqua" pitchFamily="18" charset="0"/>
              </a:rPr>
              <a:t>, якщо на інтервалі </a:t>
            </a:r>
            <a:r>
              <a:rPr lang="uk-UA" sz="3599" i="1" dirty="0">
                <a:latin typeface="Book Antiqua" pitchFamily="18" charset="0"/>
              </a:rPr>
              <a:t>( </a:t>
            </a:r>
            <a:r>
              <a:rPr lang="en-US" sz="3599" i="1" dirty="0">
                <a:latin typeface="Book Antiqua" pitchFamily="18" charset="0"/>
              </a:rPr>
              <a:t>a; b), </a:t>
            </a:r>
            <a:r>
              <a:rPr lang="uk-UA" sz="3599" dirty="0">
                <a:latin typeface="Book Antiqua" pitchFamily="18" charset="0"/>
              </a:rPr>
              <a:t>який містить точку </a:t>
            </a:r>
            <a:r>
              <a:rPr lang="uk-UA" sz="3599" i="1" dirty="0">
                <a:latin typeface="Book Antiqua" pitchFamily="18" charset="0"/>
              </a:rPr>
              <a:t>х₀</a:t>
            </a:r>
            <a:r>
              <a:rPr lang="uk-UA" sz="3599" dirty="0">
                <a:latin typeface="Book Antiqua" pitchFamily="18" charset="0"/>
              </a:rPr>
              <a:t>, виконується нерівність </a:t>
            </a:r>
            <a:r>
              <a:rPr lang="en-US" sz="3599" i="1" dirty="0">
                <a:latin typeface="Book Antiqua" pitchFamily="18" charset="0"/>
              </a:rPr>
              <a:t>f (x₀)≥ f(x)</a:t>
            </a:r>
            <a:endParaRPr lang="ru-RU" sz="3599" i="1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592" y="857904"/>
            <a:ext cx="5357501" cy="39512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3599" dirty="0">
                <a:latin typeface="Book Antiqua" pitchFamily="18" charset="0"/>
              </a:rPr>
              <a:t>Точку </a:t>
            </a:r>
            <a:r>
              <a:rPr lang="uk-UA" sz="3599" i="1" dirty="0">
                <a:latin typeface="Book Antiqua" pitchFamily="18" charset="0"/>
              </a:rPr>
              <a:t>х₀ </a:t>
            </a:r>
            <a:r>
              <a:rPr lang="uk-UA" sz="3599" dirty="0">
                <a:latin typeface="Book Antiqua" pitchFamily="18" charset="0"/>
              </a:rPr>
              <a:t>називають </a:t>
            </a:r>
            <a:r>
              <a:rPr lang="uk-UA" sz="359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точкою мінімуму </a:t>
            </a:r>
            <a:r>
              <a:rPr lang="uk-UA" sz="3599" dirty="0">
                <a:latin typeface="Book Antiqua" pitchFamily="18" charset="0"/>
              </a:rPr>
              <a:t>функції </a:t>
            </a:r>
            <a:r>
              <a:rPr lang="en-US" sz="3599" i="1" dirty="0">
                <a:latin typeface="Book Antiqua" pitchFamily="18" charset="0"/>
              </a:rPr>
              <a:t>f</a:t>
            </a:r>
            <a:r>
              <a:rPr lang="uk-UA" sz="3599" dirty="0">
                <a:latin typeface="Book Antiqua" pitchFamily="18" charset="0"/>
              </a:rPr>
              <a:t>, якщо на інтервалі </a:t>
            </a:r>
            <a:r>
              <a:rPr lang="uk-UA" sz="3599" i="1" dirty="0">
                <a:latin typeface="Book Antiqua" pitchFamily="18" charset="0"/>
              </a:rPr>
              <a:t>( </a:t>
            </a:r>
            <a:r>
              <a:rPr lang="en-US" sz="3599" i="1" dirty="0">
                <a:latin typeface="Book Antiqua" pitchFamily="18" charset="0"/>
              </a:rPr>
              <a:t>a; b), </a:t>
            </a:r>
            <a:r>
              <a:rPr lang="uk-UA" sz="3599" dirty="0">
                <a:latin typeface="Book Antiqua" pitchFamily="18" charset="0"/>
              </a:rPr>
              <a:t>який містить точку </a:t>
            </a:r>
            <a:r>
              <a:rPr lang="uk-UA" sz="3599" i="1" dirty="0">
                <a:latin typeface="Book Antiqua" pitchFamily="18" charset="0"/>
              </a:rPr>
              <a:t>х₀</a:t>
            </a:r>
            <a:r>
              <a:rPr lang="uk-UA" sz="3599" dirty="0">
                <a:latin typeface="Book Antiqua" pitchFamily="18" charset="0"/>
              </a:rPr>
              <a:t>, виконується нерівність </a:t>
            </a:r>
            <a:r>
              <a:rPr lang="en-US" sz="3599" i="1" dirty="0">
                <a:latin typeface="Book Antiqua" pitchFamily="18" charset="0"/>
              </a:rPr>
              <a:t>f (x₀)</a:t>
            </a:r>
            <a:r>
              <a:rPr lang="en-US" sz="3599" i="1" dirty="0">
                <a:latin typeface="Calibri"/>
              </a:rPr>
              <a:t>≤</a:t>
            </a:r>
            <a:r>
              <a:rPr lang="en-US" sz="3599" i="1" dirty="0">
                <a:latin typeface="Book Antiqua" pitchFamily="18" charset="0"/>
              </a:rPr>
              <a:t> f(x)</a:t>
            </a:r>
            <a:endParaRPr lang="ru-RU" sz="3599" i="1" dirty="0">
              <a:latin typeface="Book Antiqu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23442" y="4857388"/>
          <a:ext cx="1214130" cy="78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Формула" r:id="rId3" imgW="279360" imgH="228600" progId="Equation.3">
                  <p:embed/>
                </p:oleObj>
              </mc:Choice>
              <mc:Fallback>
                <p:oleObj name="Формула" r:id="rId3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442" y="4857388"/>
                        <a:ext cx="1214130" cy="78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094670" y="4928807"/>
          <a:ext cx="857034" cy="64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Формула" r:id="rId5" imgW="266400" imgH="215640" progId="Equation.3">
                  <p:embed/>
                </p:oleObj>
              </mc:Choice>
              <mc:Fallback>
                <p:oleObj name="Формула" r:id="rId5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670" y="4928807"/>
                        <a:ext cx="857034" cy="64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94733" y="5071646"/>
            <a:ext cx="428516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99" dirty="0">
                <a:latin typeface="Book Antiqua" pitchFamily="18" charset="0"/>
              </a:rPr>
              <a:t>і</a:t>
            </a:r>
            <a:endParaRPr lang="ru-RU" sz="2799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4540" y="5071647"/>
            <a:ext cx="6337008" cy="5846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199" dirty="0">
                <a:latin typeface="Book Antiqua" pitchFamily="18" charset="0"/>
              </a:rPr>
              <a:t> - точки екстремуму функції</a:t>
            </a:r>
            <a:endParaRPr lang="ru-RU" sz="3199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8962" y="736115"/>
            <a:ext cx="10933738" cy="9206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Book Antiqua" pitchFamily="18" charset="0"/>
              </a:rPr>
              <a:t>Якщо </a:t>
            </a:r>
            <a:r>
              <a:rPr lang="uk-UA" i="1" dirty="0" smtClean="0">
                <a:latin typeface="Book Antiqua" pitchFamily="18" charset="0"/>
              </a:rPr>
              <a:t>х₀</a:t>
            </a:r>
            <a:r>
              <a:rPr lang="uk-UA" dirty="0" smtClean="0">
                <a:latin typeface="Book Antiqua" pitchFamily="18" charset="0"/>
              </a:rPr>
              <a:t> є точкою екстремуму функції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uk-UA" dirty="0" smtClean="0">
                <a:latin typeface="Book Antiqua" pitchFamily="18" charset="0"/>
              </a:rPr>
              <a:t>, то або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uk-UA" i="1" dirty="0" smtClean="0">
                <a:latin typeface="Book Antiqua" pitchFamily="18" charset="0"/>
              </a:rPr>
              <a:t> </a:t>
            </a:r>
            <a:r>
              <a:rPr lang="en-US" i="1" dirty="0" smtClean="0">
                <a:latin typeface="Book Antiqua" pitchFamily="18" charset="0"/>
              </a:rPr>
              <a:t>’(x₀) = 0</a:t>
            </a:r>
            <a:r>
              <a:rPr lang="uk-UA" dirty="0" smtClean="0">
                <a:latin typeface="Book Antiqua" pitchFamily="18" charset="0"/>
              </a:rPr>
              <a:t>, або функція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не </a:t>
            </a:r>
            <a:r>
              <a:rPr lang="ru-RU" dirty="0" err="1" smtClean="0">
                <a:latin typeface="Book Antiqua" pitchFamily="18" charset="0"/>
              </a:rPr>
              <a:t>є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диференційовною</a:t>
            </a:r>
            <a:r>
              <a:rPr lang="ru-RU" dirty="0" smtClean="0">
                <a:latin typeface="Book Antiqua" pitchFamily="18" charset="0"/>
              </a:rPr>
              <a:t> в </a:t>
            </a:r>
            <a:r>
              <a:rPr lang="ru-RU" dirty="0" err="1" smtClean="0">
                <a:latin typeface="Book Antiqua" pitchFamily="18" charset="0"/>
              </a:rPr>
              <a:t>точці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i="1" dirty="0" err="1" smtClean="0">
                <a:latin typeface="Book Antiqua" pitchFamily="18" charset="0"/>
              </a:rPr>
              <a:t>х</a:t>
            </a:r>
            <a:r>
              <a:rPr lang="ru-RU" i="1" dirty="0" smtClean="0">
                <a:latin typeface="Book Antiqua" pitchFamily="18" charset="0"/>
              </a:rPr>
              <a:t>₀</a:t>
            </a:r>
            <a:endParaRPr lang="ru-RU" i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963" y="1818255"/>
            <a:ext cx="5808784" cy="5846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199" dirty="0">
                <a:latin typeface="Book Antiqua" pitchFamily="18" charset="0"/>
              </a:rPr>
              <a:t>Приклад</a:t>
            </a:r>
            <a:endParaRPr lang="ru-RU" sz="3199" dirty="0">
              <a:latin typeface="Book Antiqua" pitchFamily="18" charset="0"/>
            </a:endParaRPr>
          </a:p>
        </p:txBody>
      </p:sp>
      <p:pic>
        <p:nvPicPr>
          <p:cNvPr id="5" name="Рисунок 4" descr="екстремум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207" y="1749160"/>
            <a:ext cx="4956347" cy="4451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963" y="2564349"/>
            <a:ext cx="5808784" cy="1200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399" dirty="0">
                <a:latin typeface="Book Antiqua" pitchFamily="18" charset="0"/>
              </a:rPr>
              <a:t>Зображено графік функції, </a:t>
            </a:r>
            <a:r>
              <a:rPr lang="uk-UA" sz="2399" dirty="0" err="1">
                <a:latin typeface="Book Antiqua" pitchFamily="18" charset="0"/>
              </a:rPr>
              <a:t>недиференційовної</a:t>
            </a:r>
            <a:r>
              <a:rPr lang="uk-UA" sz="2399" dirty="0">
                <a:latin typeface="Book Antiqua" pitchFamily="18" charset="0"/>
              </a:rPr>
              <a:t> в точці </a:t>
            </a:r>
            <a:r>
              <a:rPr lang="uk-UA" sz="2399" i="1" dirty="0">
                <a:latin typeface="Book Antiqua" pitchFamily="18" charset="0"/>
              </a:rPr>
              <a:t>х₀</a:t>
            </a:r>
            <a:r>
              <a:rPr lang="uk-UA" sz="2399" dirty="0">
                <a:latin typeface="Book Antiqua" pitchFamily="18" charset="0"/>
              </a:rPr>
              <a:t>, але точка </a:t>
            </a:r>
            <a:r>
              <a:rPr lang="uk-UA" sz="2399" i="1" dirty="0">
                <a:latin typeface="Book Antiqua" pitchFamily="18" charset="0"/>
              </a:rPr>
              <a:t>х₀</a:t>
            </a:r>
            <a:r>
              <a:rPr lang="uk-UA" sz="2399" dirty="0">
                <a:latin typeface="Book Antiqua" pitchFamily="18" charset="0"/>
              </a:rPr>
              <a:t> не є точкою екстремуму</a:t>
            </a:r>
            <a:endParaRPr lang="ru-RU" sz="2399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962" y="4008962"/>
            <a:ext cx="5808785" cy="8307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399" dirty="0">
                <a:latin typeface="Book Antiqua" pitchFamily="18" charset="0"/>
              </a:rPr>
              <a:t>Що означає </a:t>
            </a:r>
            <a:r>
              <a:rPr lang="uk-UA" sz="2399" dirty="0" err="1">
                <a:latin typeface="Book Antiqua" pitchFamily="18" charset="0"/>
              </a:rPr>
              <a:t>недиференційовна</a:t>
            </a:r>
            <a:r>
              <a:rPr lang="uk-UA" sz="2399" dirty="0">
                <a:latin typeface="Book Antiqua" pitchFamily="18" charset="0"/>
              </a:rPr>
              <a:t> в точці х₀?</a:t>
            </a:r>
            <a:endParaRPr lang="ru-RU" sz="2399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451" y="5112783"/>
            <a:ext cx="5902296" cy="8307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399" b="1" dirty="0">
                <a:solidFill>
                  <a:srgbClr val="FF0000"/>
                </a:solidFill>
                <a:latin typeface="Book Antiqua" pitchFamily="18" charset="0"/>
              </a:rPr>
              <a:t>До графіка цієї функції в точці х₀ не можна провести дотичну</a:t>
            </a:r>
            <a:endParaRPr lang="ru-RU" sz="2399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790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594" y="739685"/>
            <a:ext cx="10915636" cy="6538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C000"/>
                </a:solidFill>
                <a:latin typeface="Comic Sans MS" pitchFamily="66" charset="0"/>
              </a:rPr>
              <a:t>Достатня умова екстремуму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595" y="1634465"/>
            <a:ext cx="10915635" cy="207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599" b="1" dirty="0">
                <a:solidFill>
                  <a:srgbClr val="C00000"/>
                </a:solidFill>
                <a:latin typeface="Book Antiqua" pitchFamily="18" charset="0"/>
              </a:rPr>
              <a:t>Якщо функція </a:t>
            </a:r>
            <a:r>
              <a:rPr lang="en-US" sz="3599" b="1" i="1" dirty="0">
                <a:solidFill>
                  <a:srgbClr val="C00000"/>
                </a:solidFill>
                <a:latin typeface="Book Antiqua" pitchFamily="18" charset="0"/>
              </a:rPr>
              <a:t>f(x) </a:t>
            </a:r>
            <a:r>
              <a:rPr lang="uk-UA" sz="3599" b="1" dirty="0">
                <a:solidFill>
                  <a:srgbClr val="C00000"/>
                </a:solidFill>
                <a:latin typeface="Book Antiqua" pitchFamily="18" charset="0"/>
              </a:rPr>
              <a:t>неперервна в точці </a:t>
            </a:r>
            <a:r>
              <a:rPr lang="uk-UA" sz="3599" b="1" i="1" dirty="0">
                <a:solidFill>
                  <a:srgbClr val="C00000"/>
                </a:solidFill>
                <a:latin typeface="Book Antiqua" pitchFamily="18" charset="0"/>
              </a:rPr>
              <a:t>х₀</a:t>
            </a:r>
            <a:r>
              <a:rPr lang="uk-UA" sz="3599" b="1" dirty="0">
                <a:solidFill>
                  <a:srgbClr val="C00000"/>
                </a:solidFill>
                <a:latin typeface="Book Antiqua" pitchFamily="18" charset="0"/>
              </a:rPr>
              <a:t> і похідна </a:t>
            </a:r>
            <a:r>
              <a:rPr lang="en-US" sz="3599" b="1" i="1" dirty="0">
                <a:solidFill>
                  <a:srgbClr val="C00000"/>
                </a:solidFill>
                <a:latin typeface="Book Antiqua" pitchFamily="18" charset="0"/>
              </a:rPr>
              <a:t>f‘(x) </a:t>
            </a:r>
            <a:r>
              <a:rPr lang="uk-UA" sz="3599" b="1" dirty="0">
                <a:solidFill>
                  <a:srgbClr val="C00000"/>
                </a:solidFill>
                <a:latin typeface="Book Antiqua" pitchFamily="18" charset="0"/>
              </a:rPr>
              <a:t>змінює знак при переході через точку </a:t>
            </a:r>
            <a:r>
              <a:rPr lang="uk-UA" sz="3599" b="1" i="1" dirty="0">
                <a:solidFill>
                  <a:srgbClr val="C00000"/>
                </a:solidFill>
                <a:latin typeface="Book Antiqua" pitchFamily="18" charset="0"/>
              </a:rPr>
              <a:t>х₀</a:t>
            </a:r>
            <a:r>
              <a:rPr lang="uk-UA" sz="3599" b="1" dirty="0">
                <a:solidFill>
                  <a:srgbClr val="C00000"/>
                </a:solidFill>
                <a:latin typeface="Book Antiqua" pitchFamily="18" charset="0"/>
              </a:rPr>
              <a:t>, то </a:t>
            </a:r>
            <a:r>
              <a:rPr lang="uk-UA" sz="3599" b="1" i="1" dirty="0">
                <a:solidFill>
                  <a:srgbClr val="C00000"/>
                </a:solidFill>
                <a:latin typeface="Book Antiqua" pitchFamily="18" charset="0"/>
              </a:rPr>
              <a:t>х₀</a:t>
            </a:r>
            <a:r>
              <a:rPr lang="uk-UA" sz="3599" b="1" dirty="0">
                <a:solidFill>
                  <a:srgbClr val="C00000"/>
                </a:solidFill>
                <a:latin typeface="Book Antiqua" pitchFamily="18" charset="0"/>
              </a:rPr>
              <a:t> - точка екстремуму функції </a:t>
            </a:r>
            <a:r>
              <a:rPr lang="en-US" sz="3599" b="1" i="1" dirty="0">
                <a:solidFill>
                  <a:srgbClr val="C00000"/>
                </a:solidFill>
                <a:latin typeface="Book Antiqua" pitchFamily="18" charset="0"/>
              </a:rPr>
              <a:t>f(x)</a:t>
            </a:r>
            <a:endParaRPr lang="ru-RU" sz="3599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594" y="3759302"/>
            <a:ext cx="5436699" cy="24308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799" b="1" dirty="0">
                <a:latin typeface="Book Antiqua" pitchFamily="18" charset="0"/>
              </a:rPr>
              <a:t>У точці х₀ знак </a:t>
            </a:r>
            <a:r>
              <a:rPr lang="en-US" sz="3799" b="1" dirty="0">
                <a:latin typeface="Book Antiqua" pitchFamily="18" charset="0"/>
              </a:rPr>
              <a:t>f’(x) </a:t>
            </a:r>
            <a:r>
              <a:rPr lang="uk-UA" sz="3799" b="1" dirty="0">
                <a:latin typeface="Book Antiqua" pitchFamily="18" charset="0"/>
              </a:rPr>
              <a:t>змінюється з “+” на   “-”, то х₀ - точка максимуму</a:t>
            </a:r>
            <a:endParaRPr lang="ru-RU" sz="3799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3292" y="3762938"/>
            <a:ext cx="5478937" cy="24308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799" b="1" dirty="0">
                <a:latin typeface="Book Antiqua" pitchFamily="18" charset="0"/>
              </a:rPr>
              <a:t>У точці х₀ знак </a:t>
            </a:r>
            <a:r>
              <a:rPr lang="en-US" sz="3799" b="1" dirty="0">
                <a:latin typeface="Book Antiqua" pitchFamily="18" charset="0"/>
              </a:rPr>
              <a:t>f’(x) </a:t>
            </a:r>
            <a:r>
              <a:rPr lang="uk-UA" sz="3799" b="1" dirty="0">
                <a:latin typeface="Book Antiqua" pitchFamily="18" charset="0"/>
              </a:rPr>
              <a:t>змінюється з “-” на “+”,то х₀ - точка мінімуму</a:t>
            </a:r>
            <a:endParaRPr lang="ru-RU" sz="3799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921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950" y="776546"/>
            <a:ext cx="10720626" cy="17806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    «</a:t>
            </a:r>
            <a:r>
              <a:rPr lang="uk-UA" b="1" i="1" dirty="0">
                <a:solidFill>
                  <a:srgbClr val="FF0000"/>
                </a:solidFill>
              </a:rPr>
              <a:t>Добре засвоєна мудрість не </a:t>
            </a:r>
            <a:r>
              <a:rPr lang="uk-UA" b="1" i="1" dirty="0" smtClean="0">
                <a:solidFill>
                  <a:srgbClr val="FF0000"/>
                </a:solidFill>
              </a:rPr>
              <a:t>забувається </a:t>
            </a:r>
            <a:r>
              <a:rPr lang="uk-UA" b="1" i="1" dirty="0">
                <a:solidFill>
                  <a:srgbClr val="FF0000"/>
                </a:solidFill>
              </a:rPr>
              <a:t>ніколи</a:t>
            </a:r>
            <a:r>
              <a:rPr lang="uk-UA" b="1" i="1" dirty="0" smtClean="0">
                <a:solidFill>
                  <a:srgbClr val="FF0000"/>
                </a:solidFill>
              </a:rPr>
              <a:t>». </a:t>
            </a:r>
            <a:r>
              <a:rPr lang="uk-UA" b="1" i="1" dirty="0">
                <a:solidFill>
                  <a:srgbClr val="FF0000"/>
                </a:solidFill>
              </a:rPr>
              <a:t>Піфагор.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cos-cos.ru/upload/medialibrary/a6a/a6a6818f39ba0d93221821a18e83b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9" y="2484749"/>
            <a:ext cx="10720626" cy="349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514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475" y="786482"/>
            <a:ext cx="5784971" cy="6538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Приклад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4819" y="1786354"/>
            <a:ext cx="9557969" cy="4356583"/>
          </a:xfrm>
        </p:spPr>
        <p:txBody>
          <a:bodyPr/>
          <a:lstStyle/>
          <a:p>
            <a:pPr>
              <a:buNone/>
            </a:pPr>
            <a:r>
              <a:rPr lang="uk-UA" sz="2799" b="1" dirty="0"/>
              <a:t>Знайдіть точки екстремуму функції </a:t>
            </a:r>
            <a:r>
              <a:rPr lang="en-US" sz="2799" b="1" dirty="0"/>
              <a:t> </a:t>
            </a:r>
            <a:r>
              <a:rPr lang="en-US" sz="2799" b="1" i="1" dirty="0">
                <a:latin typeface="Book Antiqua" pitchFamily="18" charset="0"/>
              </a:rPr>
              <a:t>y=2x³ - 3x² - 12x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799" b="1" dirty="0" err="1"/>
              <a:t>Розв</a:t>
            </a:r>
            <a:r>
              <a:rPr lang="en-US" sz="2799" b="1" dirty="0"/>
              <a:t>’</a:t>
            </a:r>
            <a:r>
              <a:rPr lang="uk-UA" sz="2799" b="1" dirty="0" err="1"/>
              <a:t>язання</a:t>
            </a:r>
            <a:endParaRPr lang="uk-UA" sz="2799" b="1" dirty="0"/>
          </a:p>
          <a:p>
            <a:pPr>
              <a:buNone/>
            </a:pPr>
            <a:r>
              <a:rPr lang="uk-UA" sz="2799" b="1" dirty="0"/>
              <a:t>1)Знайти похідну </a:t>
            </a:r>
            <a:r>
              <a:rPr lang="en-US" sz="2799" b="1" dirty="0"/>
              <a:t>f’(x)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i="1" dirty="0" smtClean="0">
                <a:latin typeface="Book Antiqua" pitchFamily="18" charset="0"/>
              </a:rPr>
              <a:t>y’</a:t>
            </a:r>
            <a:r>
              <a:rPr lang="en-US" b="1" dirty="0" smtClean="0"/>
              <a:t>=</a:t>
            </a:r>
          </a:p>
          <a:p>
            <a:pPr>
              <a:buNone/>
            </a:pPr>
            <a:r>
              <a:rPr lang="en-US" b="1" dirty="0" smtClean="0"/>
              <a:t>2)</a:t>
            </a:r>
            <a:r>
              <a:rPr lang="uk-UA" b="1" dirty="0" smtClean="0"/>
              <a:t>  </a:t>
            </a:r>
            <a:r>
              <a:rPr lang="en-US" sz="2799" b="1" i="1" dirty="0">
                <a:latin typeface="Book Antiqua" pitchFamily="18" charset="0"/>
              </a:rPr>
              <a:t>f’(x) = 0</a:t>
            </a:r>
            <a:r>
              <a:rPr lang="uk-UA" sz="2799" b="1" i="1" dirty="0">
                <a:latin typeface="Book Antiqua" pitchFamily="18" charset="0"/>
              </a:rPr>
              <a:t>;</a:t>
            </a:r>
            <a:endParaRPr lang="ru-RU" sz="2799" b="1" i="1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2249277" y="3964645"/>
          <a:ext cx="4278908" cy="47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Формула" r:id="rId3" imgW="2171520" imgH="203040" progId="Equation.3">
                  <p:embed/>
                </p:oleObj>
              </mc:Choice>
              <mc:Fallback>
                <p:oleObj name="Формула" r:id="rId3" imgW="2171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277" y="3964645"/>
                        <a:ext cx="4278908" cy="472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3453075" y="4553443"/>
          <a:ext cx="2963905" cy="49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Формула" r:id="rId5" imgW="1054080" imgH="203040" progId="Equation.3">
                  <p:embed/>
                </p:oleObj>
              </mc:Choice>
              <mc:Fallback>
                <p:oleObj name="Формула" r:id="rId5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075" y="4553443"/>
                        <a:ext cx="2963905" cy="491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67886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7446" y="761187"/>
            <a:ext cx="10363518" cy="4950956"/>
          </a:xfrm>
        </p:spPr>
        <p:txBody>
          <a:bodyPr/>
          <a:lstStyle/>
          <a:p>
            <a:pPr>
              <a:buNone/>
            </a:pPr>
            <a:r>
              <a:rPr lang="uk-UA" sz="3199" b="1" dirty="0" err="1"/>
              <a:t>Розв</a:t>
            </a:r>
            <a:r>
              <a:rPr lang="en-US" sz="3199" b="1" dirty="0"/>
              <a:t>’</a:t>
            </a:r>
            <a:r>
              <a:rPr lang="ru-RU" sz="3199" b="1" dirty="0" err="1"/>
              <a:t>яжемо</a:t>
            </a:r>
            <a:r>
              <a:rPr lang="ru-RU" sz="3199" b="1" dirty="0"/>
              <a:t> </a:t>
            </a:r>
            <a:r>
              <a:rPr lang="ru-RU" sz="3199" b="1" dirty="0" err="1"/>
              <a:t>р</a:t>
            </a:r>
            <a:r>
              <a:rPr lang="uk-UA" sz="3199" b="1" dirty="0" err="1"/>
              <a:t>івняння</a:t>
            </a:r>
            <a:r>
              <a:rPr lang="uk-UA" sz="3199" b="1" dirty="0"/>
              <a:t> і знайдемо корені.</a:t>
            </a:r>
          </a:p>
          <a:p>
            <a:pPr>
              <a:buNone/>
            </a:pPr>
            <a:r>
              <a:rPr lang="uk-UA" sz="2799" b="1" i="1" dirty="0">
                <a:latin typeface="Book Antiqua" pitchFamily="18" charset="0"/>
              </a:rPr>
              <a:t>х₁ = -1, х₂ = 2</a:t>
            </a:r>
            <a:r>
              <a:rPr lang="uk-UA" sz="2799" b="1" dirty="0">
                <a:latin typeface="Book Antiqua" pitchFamily="18" charset="0"/>
              </a:rPr>
              <a:t>  - критичні точки функції</a:t>
            </a:r>
          </a:p>
          <a:p>
            <a:pPr>
              <a:buNone/>
            </a:pPr>
            <a:endParaRPr lang="uk-UA" sz="2799" b="1" dirty="0">
              <a:latin typeface="Book Antiqua" pitchFamily="18" charset="0"/>
            </a:endParaRPr>
          </a:p>
          <a:p>
            <a:pPr>
              <a:buNone/>
            </a:pPr>
            <a:r>
              <a:rPr lang="uk-UA" b="1" dirty="0" smtClean="0">
                <a:latin typeface="Book Antiqua" pitchFamily="18" charset="0"/>
              </a:rPr>
              <a:t>3</a:t>
            </a:r>
            <a:r>
              <a:rPr lang="uk-UA" sz="3199" b="1" dirty="0">
                <a:latin typeface="Book Antiqua" pitchFamily="18" charset="0"/>
              </a:rPr>
              <a:t>)   </a:t>
            </a:r>
            <a:r>
              <a:rPr lang="uk-UA" sz="2799" b="1" dirty="0">
                <a:latin typeface="Book Antiqua" pitchFamily="18" charset="0"/>
              </a:rPr>
              <a:t>Дослідити знак похідної в околах критичних точок</a:t>
            </a:r>
          </a:p>
          <a:p>
            <a:pPr>
              <a:buNone/>
            </a:pPr>
            <a:endParaRPr lang="uk-UA" b="1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55712"/>
              </p:ext>
            </p:extLst>
          </p:nvPr>
        </p:nvGraphicFramePr>
        <p:xfrm>
          <a:off x="9016427" y="620688"/>
          <a:ext cx="2946051" cy="55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Формула" r:id="rId3" imgW="838080" imgH="203040" progId="Equation.3">
                  <p:embed/>
                </p:oleObj>
              </mc:Choice>
              <mc:Fallback>
                <p:oleObj name="Формула" r:id="rId3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6427" y="620688"/>
                        <a:ext cx="2946051" cy="55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geogebra-ex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7092" y="3322650"/>
            <a:ext cx="8902361" cy="22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463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7082" y="1304254"/>
            <a:ext cx="10444978" cy="12309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599" b="1" dirty="0"/>
              <a:t>З’ясувати, чи є критичні точки точками екстремуму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eoge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576" y="2535203"/>
            <a:ext cx="9341242" cy="230510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880667" y="5285904"/>
          <a:ext cx="2051324" cy="78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Формула" r:id="rId4" imgW="596880" imgH="228600" progId="Equation.3">
                  <p:embed/>
                </p:oleObj>
              </mc:Choice>
              <mc:Fallback>
                <p:oleObj name="Формула" r:id="rId4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667" y="5285904"/>
                        <a:ext cx="2051324" cy="78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166088" y="5285904"/>
          <a:ext cx="1680456" cy="71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Формула" r:id="rId6" imgW="507960" imgH="215640" progId="Equation.3">
                  <p:embed/>
                </p:oleObj>
              </mc:Choice>
              <mc:Fallback>
                <p:oleObj name="Формула" r:id="rId6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088" y="5285904"/>
                        <a:ext cx="1680456" cy="714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22993" y="5428743"/>
            <a:ext cx="4142325" cy="523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799" dirty="0">
                <a:latin typeface="Book Antiqua" pitchFamily="18" charset="0"/>
              </a:rPr>
              <a:t>- точки екстремуму</a:t>
            </a:r>
            <a:endParaRPr lang="ru-RU" sz="2799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081" y="1304253"/>
            <a:ext cx="1231241" cy="5230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799" b="1" dirty="0">
                <a:solidFill>
                  <a:srgbClr val="0070C0"/>
                </a:solidFill>
              </a:rPr>
              <a:t>4.</a:t>
            </a:r>
            <a:endParaRPr lang="ru-RU" sz="279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377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830963" y="677533"/>
            <a:ext cx="8468594" cy="7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ru-RU" sz="4399" b="1" dirty="0">
                <a:solidFill>
                  <a:srgbClr val="0070C0"/>
                </a:solidFill>
                <a:latin typeface="Arial Narrow" pitchFamily="34" charset="0"/>
              </a:rPr>
              <a:t>Поняття стаціонарної точки</a:t>
            </a:r>
            <a:endParaRPr lang="uk-UA" sz="4399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2267" y="1322115"/>
            <a:ext cx="9568359" cy="156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99" b="1" dirty="0"/>
              <a:t>Якщо  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99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</a:t>
            </a:r>
            <a:r>
              <a:rPr lang="en-US" sz="2399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uk-UA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399" b="1" i="1" dirty="0"/>
              <a:t>,</a:t>
            </a:r>
            <a:r>
              <a:rPr lang="uk-UA" sz="2399" b="1" dirty="0"/>
              <a:t> то 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399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99" b="1" dirty="0"/>
              <a:t>не обов'язково є точкою екстремуму.</a:t>
            </a:r>
          </a:p>
          <a:p>
            <a:r>
              <a:rPr lang="uk-UA" sz="2399" b="1" dirty="0"/>
              <a:t>Наприклад, якщо 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l-GR" sz="2399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399" b="1" i="1" dirty="0"/>
              <a:t>,</a:t>
            </a:r>
            <a:r>
              <a:rPr lang="uk-UA" sz="2399" b="1" dirty="0"/>
              <a:t> то 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99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399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uk-UA" sz="2399" b="1" dirty="0"/>
              <a:t>і  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99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ru-RU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399" b="1" dirty="0"/>
              <a:t>. Проте точка 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</a:t>
            </a:r>
            <a:r>
              <a:rPr lang="uk-UA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99" b="1" dirty="0"/>
              <a:t>не є точкою екст­ремуму, оскільки функція 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399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99" b="1" dirty="0"/>
              <a:t> зростає на </a:t>
            </a:r>
            <a:r>
              <a:rPr lang="en-US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399" b="1" dirty="0"/>
              <a:t>.</a:t>
            </a:r>
            <a:endParaRPr lang="uk-UA" sz="2399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267" y="2676167"/>
            <a:ext cx="10043954" cy="26769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399" b="1" dirty="0"/>
              <a:t>Отже, точки екстремуму диференційованої функції треба шукати тільки серед коренів рівняння                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399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uk-UA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399" b="1" dirty="0"/>
              <a:t>, але не завжди корінь рівняння 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399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uk-UA" sz="23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0 </a:t>
            </a:r>
            <a:r>
              <a:rPr lang="uk-UA" sz="2399" b="1" dirty="0"/>
              <a:t>є точкою екстремуму.</a:t>
            </a:r>
          </a:p>
          <a:p>
            <a:r>
              <a:rPr lang="uk-UA" sz="2399" b="1" dirty="0">
                <a:solidFill>
                  <a:srgbClr val="002060"/>
                </a:solidFill>
              </a:rPr>
              <a:t>Внутрішні точки області визначення функ­ції    </a:t>
            </a:r>
            <a:r>
              <a:rPr lang="uk-UA" sz="2399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f(x)</a:t>
            </a:r>
            <a:r>
              <a:rPr lang="uk-UA" sz="2399" b="1" dirty="0">
                <a:solidFill>
                  <a:srgbClr val="002060"/>
                </a:solidFill>
              </a:rPr>
              <a:t>, у яких похідна дорівнює нулю, називають стаціонарни­ми. </a:t>
            </a:r>
          </a:p>
          <a:p>
            <a:pPr algn="just"/>
            <a:r>
              <a:rPr lang="uk-UA" sz="2399" b="1" dirty="0">
                <a:solidFill>
                  <a:srgbClr val="C00000"/>
                </a:solidFill>
              </a:rPr>
              <a:t>Для того щоб точка </a:t>
            </a:r>
            <a:r>
              <a:rPr lang="uk-UA" sz="2399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399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399" b="1" dirty="0">
                <a:solidFill>
                  <a:srgbClr val="C00000"/>
                </a:solidFill>
              </a:rPr>
              <a:t> була точкою екстремуму, необ­хідно, щоб вона була стаціонарною.</a:t>
            </a:r>
          </a:p>
        </p:txBody>
      </p:sp>
    </p:spTree>
    <p:extLst>
      <p:ext uri="{BB962C8B-B14F-4D97-AF65-F5344CB8AC3E}">
        <p14:creationId xmlns:p14="http://schemas.microsoft.com/office/powerpoint/2010/main" val="2651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0036" y="365706"/>
            <a:ext cx="7632848" cy="831046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Myanmar Text" panose="020B0502040204020203" pitchFamily="34" charset="0"/>
              </a:rPr>
              <a:t>Контрольні запитання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  <a:cs typeface="Myanmar Text" panose="020B0502040204020203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828" y="991141"/>
            <a:ext cx="6984776" cy="4402411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Означення похідної.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Алгоритм знаходження похідної за означенням.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Фізичний зміст похідної.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Геометричний зміст похідної.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Електричний зміст похідної.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суми.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добутку.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частки.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складеної функції.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функції               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функції               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логарифмічної функції.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Похідна степеневої функції.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Похідні тригонометричних функцій.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sz="1600" b="1" dirty="0">
                <a:latin typeface="Arial" panose="020B0604020202020204" pitchFamily="34" charset="0"/>
              </a:rPr>
              <a:t>Похідні обернених тригонометричних функцій.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16025"/>
              </p:ext>
            </p:extLst>
          </p:nvPr>
        </p:nvGraphicFramePr>
        <p:xfrm>
          <a:off x="3358108" y="4509120"/>
          <a:ext cx="647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3" imgW="406224" imgH="228501" progId="Equation.DSMT4">
                  <p:embed/>
                </p:oleObj>
              </mc:Choice>
              <mc:Fallback>
                <p:oleObj name="Equation" r:id="rId3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108" y="4509120"/>
                        <a:ext cx="6477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522413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5088"/>
              </p:ext>
            </p:extLst>
          </p:nvPr>
        </p:nvGraphicFramePr>
        <p:xfrm>
          <a:off x="3341431" y="4877810"/>
          <a:ext cx="6477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5" imgW="419100" imgH="228600" progId="Equation.DSMT4">
                  <p:embed/>
                </p:oleObj>
              </mc:Choice>
              <mc:Fallback>
                <p:oleObj name="Equation" r:id="rId5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431" y="4877810"/>
                        <a:ext cx="647700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4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0051" y="470950"/>
            <a:ext cx="7269763" cy="66978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uk-UA" sz="3199" b="1" dirty="0">
                <a:solidFill>
                  <a:srgbClr val="0070C0"/>
                </a:solidFill>
                <a:latin typeface="Arial Narrow" pitchFamily="34" charset="0"/>
                <a:ea typeface="+mn-ea"/>
                <a:cs typeface="Times New Roman" pitchFamily="16" charset="0"/>
              </a:rPr>
              <a:t>Приклади</a:t>
            </a:r>
            <a:endParaRPr lang="en-US" sz="3199" b="1" dirty="0">
              <a:solidFill>
                <a:srgbClr val="0070C0"/>
              </a:solidFill>
              <a:latin typeface="Arial Narrow" pitchFamily="34" charset="0"/>
              <a:ea typeface="+mn-ea"/>
              <a:cs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2488" y="1070698"/>
            <a:ext cx="7038653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екстремуми функції </a:t>
            </a:r>
            <a:r>
              <a:rPr lang="en-US" sz="27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7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7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799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7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- 4х</a:t>
            </a:r>
            <a:r>
              <a:rPr lang="uk-UA" sz="2799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7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2623" y="1117627"/>
            <a:ext cx="725525" cy="4000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1999" b="1" dirty="0">
                <a:solidFill>
                  <a:srgbClr val="0070C0"/>
                </a:solidFill>
              </a:rPr>
              <a:t>№1</a:t>
            </a:r>
            <a:endParaRPr lang="ru-RU" sz="1999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504287" y="2068867"/>
          <a:ext cx="2831362" cy="47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Формула" r:id="rId3" imgW="1358640" imgH="228600" progId="Equation.3">
                  <p:embed/>
                </p:oleObj>
              </mc:Choice>
              <mc:Fallback>
                <p:oleObj name="Формула" r:id="rId3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287" y="2068867"/>
                        <a:ext cx="2831362" cy="476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7627733" y="2031144"/>
          <a:ext cx="2382217" cy="47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Формула" r:id="rId5" imgW="1143000" imgH="228600" progId="Equation.3">
                  <p:embed/>
                </p:oleObj>
              </mc:Choice>
              <mc:Fallback>
                <p:oleObj name="Формула" r:id="rId5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733" y="2031144"/>
                        <a:ext cx="2382217" cy="477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6881997" y="2082369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355393" y="3202877"/>
          <a:ext cx="1906091" cy="4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Формула" r:id="rId7" imgW="914400" imgH="203040" progId="Equation.3">
                  <p:embed/>
                </p:oleObj>
              </mc:Choice>
              <mc:Fallback>
                <p:oleObj name="Формула" r:id="rId7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393" y="3202877"/>
                        <a:ext cx="1906091" cy="423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931648" y="3140395"/>
          <a:ext cx="1853717" cy="47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Формула" r:id="rId9" imgW="888840" imgH="228600" progId="Equation.3">
                  <p:embed/>
                </p:oleObj>
              </mc:Choice>
              <mc:Fallback>
                <p:oleObj name="Формула" r:id="rId9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648" y="3140395"/>
                        <a:ext cx="1853717" cy="476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883769" y="3732989"/>
          <a:ext cx="1960051" cy="42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Формула" r:id="rId11" imgW="939600" imgH="203040" progId="Equation.3">
                  <p:embed/>
                </p:oleObj>
              </mc:Choice>
              <mc:Fallback>
                <p:oleObj name="Формула" r:id="rId11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769" y="3732989"/>
                        <a:ext cx="1960051" cy="423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5374802" y="3162955"/>
            <a:ext cx="435984" cy="4383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24" name="Стрелка вправо 23"/>
          <p:cNvSpPr/>
          <p:nvPr/>
        </p:nvSpPr>
        <p:spPr>
          <a:xfrm>
            <a:off x="8058688" y="3174674"/>
            <a:ext cx="435984" cy="4383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26" name="Прямоугольник 25"/>
          <p:cNvSpPr/>
          <p:nvPr/>
        </p:nvSpPr>
        <p:spPr>
          <a:xfrm>
            <a:off x="3292492" y="2639630"/>
            <a:ext cx="4487624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3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Знаходимо стаціонарні точки: </a:t>
            </a:r>
            <a:endParaRPr lang="ru-RU" sz="23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16767" y="4146658"/>
            <a:ext cx="7123430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3.Наносимо на координатну пряму стаціонарні точки.</a:t>
            </a:r>
            <a:r>
              <a:rPr lang="ru-RU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cxnSp>
        <p:nvCxnSpPr>
          <p:cNvPr id="30" name="Shape 86"/>
          <p:cNvCxnSpPr>
            <a:stCxn id="35" idx="1"/>
            <a:endCxn id="36" idx="0"/>
          </p:cNvCxnSpPr>
          <p:nvPr/>
        </p:nvCxnSpPr>
        <p:spPr>
          <a:xfrm rot="16200000" flipV="1">
            <a:off x="6682037" y="4484457"/>
            <a:ext cx="2792" cy="1630564"/>
          </a:xfrm>
          <a:prstGeom prst="curvedConnector3">
            <a:avLst>
              <a:gd name="adj1" fmla="val -23558833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67"/>
          <p:cNvCxnSpPr/>
          <p:nvPr/>
        </p:nvCxnSpPr>
        <p:spPr>
          <a:xfrm rot="5400000" flipH="1" flipV="1">
            <a:off x="7712204" y="4382711"/>
            <a:ext cx="724742" cy="1126165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84"/>
          <p:cNvCxnSpPr>
            <a:stCxn id="36" idx="4"/>
          </p:cNvCxnSpPr>
          <p:nvPr/>
        </p:nvCxnSpPr>
        <p:spPr>
          <a:xfrm rot="5400000">
            <a:off x="4753022" y="4778591"/>
            <a:ext cx="501620" cy="1728636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406728" y="5335846"/>
            <a:ext cx="4809895" cy="9377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8890396" y="5417217"/>
          <a:ext cx="257786" cy="20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Формула" r:id="rId13" imgW="126720" imgH="139680" progId="Equation.3">
                  <p:embed/>
                </p:oleObj>
              </mc:Choice>
              <mc:Fallback>
                <p:oleObj name="Формула" r:id="rId1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396" y="5417217"/>
                        <a:ext cx="257786" cy="20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Овал 34"/>
          <p:cNvSpPr/>
          <p:nvPr/>
        </p:nvSpPr>
        <p:spPr>
          <a:xfrm>
            <a:off x="7475840" y="5287404"/>
            <a:ext cx="156196" cy="937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36" name="Овал 35"/>
          <p:cNvSpPr/>
          <p:nvPr/>
        </p:nvSpPr>
        <p:spPr>
          <a:xfrm>
            <a:off x="5790051" y="5298342"/>
            <a:ext cx="156196" cy="937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37" name="Плюс 36"/>
          <p:cNvSpPr/>
          <p:nvPr/>
        </p:nvSpPr>
        <p:spPr>
          <a:xfrm>
            <a:off x="8099814" y="5007684"/>
            <a:ext cx="571095" cy="281281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39" name="Минус 38"/>
          <p:cNvSpPr/>
          <p:nvPr/>
        </p:nvSpPr>
        <p:spPr>
          <a:xfrm>
            <a:off x="6386527" y="5457734"/>
            <a:ext cx="647242" cy="234400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7714829" y="5419208"/>
          <a:ext cx="334484" cy="38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Формула" r:id="rId15" imgW="114120" imgH="177480" progId="Equation.3">
                  <p:embed/>
                </p:oleObj>
              </mc:Choice>
              <mc:Fallback>
                <p:oleObj name="Формула" r:id="rId1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829" y="5419208"/>
                        <a:ext cx="334484" cy="382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5475595" y="5446188"/>
          <a:ext cx="366471" cy="37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Формула" r:id="rId17" imgW="126720" imgH="177480" progId="Equation.3">
                  <p:embed/>
                </p:oleObj>
              </mc:Choice>
              <mc:Fallback>
                <p:oleObj name="Формула" r:id="rId1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595" y="5446188"/>
                        <a:ext cx="366471" cy="375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>
            <p:extLst/>
          </p:nvPr>
        </p:nvGraphicFramePr>
        <p:xfrm>
          <a:off x="635697" y="5769782"/>
          <a:ext cx="3566184" cy="50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Формула" r:id="rId19" imgW="1612800" imgH="228600" progId="Equation.3">
                  <p:embed/>
                </p:oleObj>
              </mc:Choice>
              <mc:Fallback>
                <p:oleObj name="Формула" r:id="rId19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97" y="5769782"/>
                        <a:ext cx="3566184" cy="506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Прямая со стрелкой 41"/>
          <p:cNvCxnSpPr/>
          <p:nvPr/>
        </p:nvCxnSpPr>
        <p:spPr>
          <a:xfrm>
            <a:off x="4884908" y="4923305"/>
            <a:ext cx="590689" cy="29534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8260273" y="5457738"/>
            <a:ext cx="435984" cy="39379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422573" y="4745163"/>
            <a:ext cx="410201" cy="32581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Минус 46"/>
          <p:cNvSpPr/>
          <p:nvPr/>
        </p:nvSpPr>
        <p:spPr>
          <a:xfrm>
            <a:off x="4527731" y="5427262"/>
            <a:ext cx="647242" cy="234400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</p:spTree>
    <p:extLst>
      <p:ext uri="{BB962C8B-B14F-4D97-AF65-F5344CB8AC3E}">
        <p14:creationId xmlns:p14="http://schemas.microsoft.com/office/powerpoint/2010/main" val="38909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15" grpId="0" animBg="1"/>
      <p:bldP spid="20" grpId="0" animBg="1"/>
      <p:bldP spid="24" grpId="0" animBg="1"/>
      <p:bldP spid="26" grpId="0"/>
      <p:bldP spid="29" grpId="0"/>
      <p:bldP spid="35" grpId="0" animBg="1"/>
      <p:bldP spid="36" grpId="0" animBg="1"/>
      <p:bldP spid="37" grpId="0" animBg="1"/>
      <p:bldP spid="39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3" r="15426" b="49593"/>
          <a:stretch/>
        </p:blipFill>
        <p:spPr bwMode="auto">
          <a:xfrm>
            <a:off x="2318851" y="745071"/>
            <a:ext cx="7254791" cy="8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8048" y="927973"/>
            <a:ext cx="2461500" cy="5230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799" b="1" dirty="0">
                <a:solidFill>
                  <a:srgbClr val="0070C0"/>
                </a:solidFill>
              </a:rPr>
              <a:t>№3</a:t>
            </a:r>
            <a:endParaRPr lang="ru-RU" sz="2799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372560" y="1897464"/>
          <a:ext cx="3094819" cy="82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Формула" r:id="rId4" imgW="1485720" imgH="393480" progId="Equation.3">
                  <p:embed/>
                </p:oleObj>
              </mc:Choice>
              <mc:Fallback>
                <p:oleObj name="Формула" r:id="rId4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560" y="1897464"/>
                        <a:ext cx="3094819" cy="820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813227" y="2030778"/>
          <a:ext cx="2010838" cy="47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3" name="Формула" r:id="rId6" imgW="965160" imgH="228600" progId="Equation.3">
                  <p:embed/>
                </p:oleObj>
              </mc:Choice>
              <mc:Fallback>
                <p:oleObj name="Формула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227" y="2030778"/>
                        <a:ext cx="2010838" cy="47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6881997" y="2082369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954749" y="3198873"/>
          <a:ext cx="1987032" cy="4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Формула" r:id="rId8" imgW="952200" imgH="203040" progId="Equation.3">
                  <p:embed/>
                </p:oleObj>
              </mc:Choice>
              <mc:Fallback>
                <p:oleObj name="Формула" r:id="rId8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49" y="3198873"/>
                        <a:ext cx="1987032" cy="423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5374802" y="3162955"/>
            <a:ext cx="435984" cy="4383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3" name="Стрелка вправо 12"/>
          <p:cNvSpPr/>
          <p:nvPr/>
        </p:nvSpPr>
        <p:spPr>
          <a:xfrm>
            <a:off x="8058688" y="3174674"/>
            <a:ext cx="435984" cy="4383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4" name="Прямоугольник 13"/>
          <p:cNvSpPr/>
          <p:nvPr/>
        </p:nvSpPr>
        <p:spPr>
          <a:xfrm>
            <a:off x="3292492" y="1444736"/>
            <a:ext cx="1892974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7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2492" y="2639630"/>
            <a:ext cx="4487624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3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Знаходимо стаціонарні точки: </a:t>
            </a:r>
            <a:endParaRPr lang="ru-RU" sz="23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hape 86"/>
          <p:cNvCxnSpPr>
            <a:stCxn id="21" idx="1"/>
            <a:endCxn id="22" idx="0"/>
          </p:cNvCxnSpPr>
          <p:nvPr/>
        </p:nvCxnSpPr>
        <p:spPr>
          <a:xfrm rot="16200000" flipV="1">
            <a:off x="6682037" y="4484457"/>
            <a:ext cx="2792" cy="1630564"/>
          </a:xfrm>
          <a:prstGeom prst="curvedConnector3">
            <a:avLst>
              <a:gd name="adj1" fmla="val -23558833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67"/>
          <p:cNvCxnSpPr/>
          <p:nvPr/>
        </p:nvCxnSpPr>
        <p:spPr>
          <a:xfrm rot="5400000" flipH="1" flipV="1">
            <a:off x="7712204" y="4382711"/>
            <a:ext cx="724742" cy="1126165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84"/>
          <p:cNvCxnSpPr>
            <a:stCxn id="22" idx="0"/>
          </p:cNvCxnSpPr>
          <p:nvPr/>
        </p:nvCxnSpPr>
        <p:spPr>
          <a:xfrm rot="16200000" flipV="1">
            <a:off x="4879600" y="4309792"/>
            <a:ext cx="712575" cy="1264526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406728" y="5335846"/>
            <a:ext cx="4809895" cy="9377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890396" y="5417217"/>
          <a:ext cx="257786" cy="20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Формула" r:id="rId10" imgW="126720" imgH="139680" progId="Equation.3">
                  <p:embed/>
                </p:oleObj>
              </mc:Choice>
              <mc:Fallback>
                <p:oleObj name="Формула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396" y="5417217"/>
                        <a:ext cx="257786" cy="20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вал 20"/>
          <p:cNvSpPr/>
          <p:nvPr/>
        </p:nvSpPr>
        <p:spPr>
          <a:xfrm>
            <a:off x="7475840" y="5287404"/>
            <a:ext cx="156196" cy="937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22" name="Овал 21"/>
          <p:cNvSpPr/>
          <p:nvPr/>
        </p:nvSpPr>
        <p:spPr>
          <a:xfrm>
            <a:off x="5790051" y="5298342"/>
            <a:ext cx="156196" cy="937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23" name="Плюс 22"/>
          <p:cNvSpPr/>
          <p:nvPr/>
        </p:nvSpPr>
        <p:spPr>
          <a:xfrm>
            <a:off x="8099814" y="5007684"/>
            <a:ext cx="571095" cy="281281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24" name="Плюс 23"/>
          <p:cNvSpPr/>
          <p:nvPr/>
        </p:nvSpPr>
        <p:spPr>
          <a:xfrm>
            <a:off x="4810725" y="4987369"/>
            <a:ext cx="571095" cy="281281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25" name="Минус 24"/>
          <p:cNvSpPr/>
          <p:nvPr/>
        </p:nvSpPr>
        <p:spPr>
          <a:xfrm>
            <a:off x="6386527" y="5457734"/>
            <a:ext cx="647242" cy="234400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7695783" y="5431903"/>
          <a:ext cx="372965" cy="35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Формула" r:id="rId12" imgW="126720" imgH="164880" progId="Equation.3">
                  <p:embed/>
                </p:oleObj>
              </mc:Choice>
              <mc:Fallback>
                <p:oleObj name="Формула" r:id="rId12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783" y="5431903"/>
                        <a:ext cx="372965" cy="355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5475595" y="5446188"/>
          <a:ext cx="366471" cy="37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" name="Формула" r:id="rId14" imgW="126720" imgH="177480" progId="Equation.3">
                  <p:embed/>
                </p:oleObj>
              </mc:Choice>
              <mc:Fallback>
                <p:oleObj name="Формула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595" y="5446188"/>
                        <a:ext cx="366471" cy="375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/>
          <p:cNvGraphicFramePr>
            <a:graphicFrameLocks noChangeAspect="1"/>
          </p:cNvGraphicFramePr>
          <p:nvPr>
            <p:extLst/>
          </p:nvPr>
        </p:nvGraphicFramePr>
        <p:xfrm>
          <a:off x="674561" y="5781572"/>
          <a:ext cx="4604139" cy="50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Формула" r:id="rId16" imgW="2082600" imgH="228600" progId="Equation.3">
                  <p:embed/>
                </p:oleObj>
              </mc:Choice>
              <mc:Fallback>
                <p:oleObj name="Формула" r:id="rId16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61" y="5781572"/>
                        <a:ext cx="4604139" cy="506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3528094" y="3187764"/>
          <a:ext cx="1561693" cy="42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Формула" r:id="rId18" imgW="749160" imgH="203040" progId="Equation.3">
                  <p:embed/>
                </p:oleObj>
              </mc:Choice>
              <mc:Fallback>
                <p:oleObj name="Формула" r:id="rId1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094" y="3187764"/>
                        <a:ext cx="1561693" cy="423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323799" y="3809122"/>
            <a:ext cx="7116398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Наносимо на координатну пряму стаціонарні точки.</a:t>
            </a:r>
            <a:r>
              <a:rPr lang="ru-RU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786459" y="5542121"/>
            <a:ext cx="492241" cy="32347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260273" y="5457738"/>
            <a:ext cx="435984" cy="39379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422573" y="4745163"/>
            <a:ext cx="410201" cy="32581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3" grpId="0" animBg="1"/>
      <p:bldP spid="14" grpId="0"/>
      <p:bldP spid="15" grpId="0"/>
      <p:bldP spid="21" grpId="0" animBg="1"/>
      <p:bldP spid="22" grpId="0" animBg="1"/>
      <p:bldP spid="23" grpId="0" animBg="1"/>
      <p:bldP spid="24" grpId="0" animBg="1"/>
      <p:bldP spid="25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2" b="25929"/>
          <a:stretch/>
        </p:blipFill>
        <p:spPr bwMode="auto">
          <a:xfrm>
            <a:off x="45740" y="58679"/>
            <a:ext cx="12025336" cy="9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143" y="2193802"/>
            <a:ext cx="725525" cy="4000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1999" b="1" dirty="0">
                <a:solidFill>
                  <a:srgbClr val="0070C0"/>
                </a:solidFill>
              </a:rPr>
              <a:t>№4</a:t>
            </a:r>
            <a:endParaRPr lang="ru-RU" sz="1999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3822072" y="1436506"/>
          <a:ext cx="2858342" cy="47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2" name="Формула" r:id="rId4" imgW="1371600" imgH="228600" progId="Equation.3">
                  <p:embed/>
                </p:oleObj>
              </mc:Choice>
              <mc:Fallback>
                <p:oleObj name="Формула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72" y="1436506"/>
                        <a:ext cx="2858342" cy="476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7444205" y="1450155"/>
          <a:ext cx="2382217" cy="47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3" name="Формула" r:id="rId6" imgW="1143000" imgH="228600" progId="Equation.3">
                  <p:embed/>
                </p:oleObj>
              </mc:Choice>
              <mc:Fallback>
                <p:oleObj name="Формула" r:id="rId6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205" y="1450155"/>
                        <a:ext cx="2382217" cy="477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6812895" y="1462271"/>
            <a:ext cx="506306" cy="4641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2795414" y="2444884"/>
          <a:ext cx="1906091" cy="4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4" name="Формула" r:id="rId8" imgW="914400" imgH="203040" progId="Equation.3">
                  <p:embed/>
                </p:oleObj>
              </mc:Choice>
              <mc:Fallback>
                <p:oleObj name="Формула" r:id="rId8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414" y="2444884"/>
                        <a:ext cx="1906091" cy="423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5511995" y="2452666"/>
          <a:ext cx="1853717" cy="47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5" name="Формула" r:id="rId10" imgW="888840" imgH="228600" progId="Equation.3">
                  <p:embed/>
                </p:oleObj>
              </mc:Choice>
              <mc:Fallback>
                <p:oleObj name="Формула" r:id="rId10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995" y="2452666"/>
                        <a:ext cx="1853717" cy="476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8363689" y="2505040"/>
          <a:ext cx="1960051" cy="42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6" name="Формула" r:id="rId12" imgW="939600" imgH="203040" progId="Equation.3">
                  <p:embed/>
                </p:oleObj>
              </mc:Choice>
              <mc:Fallback>
                <p:oleObj name="Формула" r:id="rId12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3689" y="2505040"/>
                        <a:ext cx="1960051" cy="423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947347" y="2437596"/>
            <a:ext cx="435984" cy="4383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3" name="Стрелка вправо 12"/>
          <p:cNvSpPr/>
          <p:nvPr/>
        </p:nvSpPr>
        <p:spPr>
          <a:xfrm>
            <a:off x="7673842" y="2474973"/>
            <a:ext cx="435984" cy="4383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4" name="Прямоугольник 13"/>
          <p:cNvSpPr/>
          <p:nvPr/>
        </p:nvSpPr>
        <p:spPr>
          <a:xfrm>
            <a:off x="3717889" y="1963030"/>
            <a:ext cx="4487624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3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Знаходимо стаціонарні точки: </a:t>
            </a:r>
            <a:endParaRPr lang="ru-RU" sz="23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6052" y="3061093"/>
            <a:ext cx="7505604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4.Наносимо на координатну пряму стаціонарні точки.</a:t>
            </a:r>
            <a:r>
              <a:rPr lang="ru-RU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pSp>
        <p:nvGrpSpPr>
          <p:cNvPr id="2" name="Группа 29"/>
          <p:cNvGrpSpPr/>
          <p:nvPr/>
        </p:nvGrpSpPr>
        <p:grpSpPr>
          <a:xfrm>
            <a:off x="1833012" y="3995078"/>
            <a:ext cx="3276919" cy="1123542"/>
            <a:chOff x="2124221" y="4625927"/>
            <a:chExt cx="4811148" cy="1238720"/>
          </a:xfrm>
        </p:grpSpPr>
        <p:cxnSp>
          <p:nvCxnSpPr>
            <p:cNvPr id="16" name="Shape 86"/>
            <p:cNvCxnSpPr>
              <a:stCxn id="21" idx="1"/>
              <a:endCxn id="22" idx="0"/>
            </p:cNvCxnSpPr>
            <p:nvPr/>
          </p:nvCxnSpPr>
          <p:spPr>
            <a:xfrm rot="16200000" flipV="1">
              <a:off x="4400121" y="4526934"/>
              <a:ext cx="2793" cy="1630989"/>
            </a:xfrm>
            <a:prstGeom prst="curvedConnector3">
              <a:avLst>
                <a:gd name="adj1" fmla="val -23558833"/>
              </a:avLst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Скругленная соединительная линия 67"/>
            <p:cNvCxnSpPr/>
            <p:nvPr/>
          </p:nvCxnSpPr>
          <p:spPr>
            <a:xfrm rot="5400000" flipH="1" flipV="1">
              <a:off x="5430557" y="4425164"/>
              <a:ext cx="724931" cy="1126458"/>
            </a:xfrm>
            <a:prstGeom prst="curvedConnector2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Скругленная соединительная линия 84"/>
            <p:cNvCxnSpPr>
              <a:stCxn id="22" idx="0"/>
            </p:cNvCxnSpPr>
            <p:nvPr/>
          </p:nvCxnSpPr>
          <p:spPr>
            <a:xfrm rot="16200000" flipV="1">
              <a:off x="2597215" y="4352224"/>
              <a:ext cx="712761" cy="1264855"/>
            </a:xfrm>
            <a:prstGeom prst="curvedConnector2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V="1">
              <a:off x="2124221" y="5378545"/>
              <a:ext cx="4811148" cy="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5"/>
            <p:cNvGraphicFramePr>
              <a:graphicFrameLocks noChangeAspect="1"/>
            </p:cNvGraphicFramePr>
            <p:nvPr/>
          </p:nvGraphicFramePr>
          <p:xfrm>
            <a:off x="6609056" y="5459939"/>
            <a:ext cx="257853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7" name="Формула" r:id="rId14" imgW="126720" imgH="139680" progId="Equation.3">
                    <p:embed/>
                  </p:oleObj>
                </mc:Choice>
                <mc:Fallback>
                  <p:oleObj name="Формула" r:id="rId14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9056" y="5459939"/>
                          <a:ext cx="257853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Овал 20"/>
            <p:cNvSpPr/>
            <p:nvPr/>
          </p:nvSpPr>
          <p:spPr>
            <a:xfrm>
              <a:off x="5194131" y="5330091"/>
              <a:ext cx="156237" cy="9378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507903" y="5341032"/>
              <a:ext cx="156237" cy="9378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3" name="Плюс 22"/>
            <p:cNvSpPr/>
            <p:nvPr/>
          </p:nvSpPr>
          <p:spPr>
            <a:xfrm>
              <a:off x="5818269" y="5050299"/>
              <a:ext cx="571244" cy="281354"/>
            </a:xfrm>
            <a:prstGeom prst="mathPlus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4" name="Плюс 23"/>
            <p:cNvSpPr/>
            <p:nvPr/>
          </p:nvSpPr>
          <p:spPr>
            <a:xfrm>
              <a:off x="2528324" y="5029979"/>
              <a:ext cx="571244" cy="281354"/>
            </a:xfrm>
            <a:prstGeom prst="mathPlus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5" name="Минус 24"/>
            <p:cNvSpPr/>
            <p:nvPr/>
          </p:nvSpPr>
          <p:spPr>
            <a:xfrm>
              <a:off x="4104534" y="5500465"/>
              <a:ext cx="647411" cy="234461"/>
            </a:xfrm>
            <a:prstGeom prst="mathMinus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/>
          </p:nvGraphicFramePr>
          <p:xfrm>
            <a:off x="5433183" y="5461929"/>
            <a:ext cx="334571" cy="382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8" name="Формула" r:id="rId16" imgW="114120" imgH="177480" progId="Equation.3">
                    <p:embed/>
                  </p:oleObj>
                </mc:Choice>
                <mc:Fallback>
                  <p:oleObj name="Формула" r:id="rId16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3183" y="5461929"/>
                          <a:ext cx="334571" cy="3826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9"/>
            <p:cNvGraphicFramePr>
              <a:graphicFrameLocks noChangeAspect="1"/>
            </p:cNvGraphicFramePr>
            <p:nvPr/>
          </p:nvGraphicFramePr>
          <p:xfrm>
            <a:off x="3193367" y="5488917"/>
            <a:ext cx="366566" cy="375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9" name="Формула" r:id="rId18" imgW="126720" imgH="177480" progId="Equation.3">
                    <p:embed/>
                  </p:oleObj>
                </mc:Choice>
                <mc:Fallback>
                  <p:oleObj name="Формула" r:id="rId18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367" y="5488917"/>
                          <a:ext cx="366566" cy="3757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5746754" y="4933643"/>
          <a:ext cx="4576987" cy="50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Формула" r:id="rId20" imgW="2070000" imgH="228600" progId="Equation.3">
                  <p:embed/>
                </p:oleObj>
              </mc:Choice>
              <mc:Fallback>
                <p:oleObj name="Формула" r:id="rId20" imgW="20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4" y="4933643"/>
                        <a:ext cx="4576987" cy="506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755018" y="937163"/>
            <a:ext cx="1892974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7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799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7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66186" y="3755991"/>
            <a:ext cx="5217755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99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endParaRPr lang="ru-RU" sz="23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977897"/>
              </p:ext>
            </p:extLst>
          </p:nvPr>
        </p:nvGraphicFramePr>
        <p:xfrm>
          <a:off x="5751513" y="3678238"/>
          <a:ext cx="27035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" name="Уравнение" r:id="rId22" imgW="1295280" imgH="215640" progId="Equation.3">
                  <p:embed/>
                </p:oleObj>
              </mc:Choice>
              <mc:Fallback>
                <p:oleObj name="Уравнение" r:id="rId22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3678238"/>
                        <a:ext cx="27035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 стрелкой 32"/>
          <p:cNvCxnSpPr/>
          <p:nvPr/>
        </p:nvCxnSpPr>
        <p:spPr>
          <a:xfrm rot="5400000" flipH="1" flipV="1">
            <a:off x="8431093" y="3782857"/>
            <a:ext cx="351601" cy="23908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274505"/>
              </p:ext>
            </p:extLst>
          </p:nvPr>
        </p:nvGraphicFramePr>
        <p:xfrm>
          <a:off x="7822474" y="5986854"/>
          <a:ext cx="635000" cy="111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" name="Уравнение" r:id="rId24" imgW="304560" imgH="431640" progId="Equation.3">
                  <p:embed/>
                </p:oleObj>
              </mc:Choice>
              <mc:Fallback>
                <p:oleObj name="Уравнение" r:id="rId24" imgW="304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474" y="5986854"/>
                        <a:ext cx="635000" cy="11174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 стрелкой 34"/>
          <p:cNvCxnSpPr/>
          <p:nvPr/>
        </p:nvCxnSpPr>
        <p:spPr>
          <a:xfrm>
            <a:off x="7976647" y="4372466"/>
            <a:ext cx="410201" cy="32581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68547"/>
              </p:ext>
            </p:extLst>
          </p:nvPr>
        </p:nvGraphicFramePr>
        <p:xfrm>
          <a:off x="6423025" y="5534025"/>
          <a:ext cx="27035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" name="Уравнение" r:id="rId26" imgW="1295280" imgH="215640" progId="Equation.3">
                  <p:embed/>
                </p:oleObj>
              </mc:Choice>
              <mc:Fallback>
                <p:oleObj name="Уравнение" r:id="rId26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5534025"/>
                        <a:ext cx="27035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rot="5400000" flipH="1" flipV="1">
            <a:off x="9070282" y="5628446"/>
            <a:ext cx="351601" cy="23908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64194"/>
              </p:ext>
            </p:extLst>
          </p:nvPr>
        </p:nvGraphicFramePr>
        <p:xfrm>
          <a:off x="6216517" y="4199095"/>
          <a:ext cx="14573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Уравнение" r:id="rId28" imgW="698400" imgH="203040" progId="Equation.3">
                  <p:embed/>
                </p:oleObj>
              </mc:Choice>
              <mc:Fallback>
                <p:oleObj name="Уравнение" r:id="rId28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517" y="4199095"/>
                        <a:ext cx="14573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 стрелкой 38"/>
          <p:cNvCxnSpPr/>
          <p:nvPr/>
        </p:nvCxnSpPr>
        <p:spPr>
          <a:xfrm>
            <a:off x="8635313" y="6212510"/>
            <a:ext cx="410201" cy="32581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2126011" y="5005345"/>
            <a:ext cx="351601" cy="23908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542681" y="4848296"/>
            <a:ext cx="351601" cy="23908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162062" y="4128689"/>
            <a:ext cx="410201" cy="32581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86091"/>
              </p:ext>
            </p:extLst>
          </p:nvPr>
        </p:nvGraphicFramePr>
        <p:xfrm>
          <a:off x="5746754" y="3677770"/>
          <a:ext cx="27035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Уравнение" r:id="rId30" imgW="1295280" imgH="215640" progId="Equation.3">
                  <p:embed/>
                </p:oleObj>
              </mc:Choice>
              <mc:Fallback>
                <p:oleObj name="Уравнение" r:id="rId30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4" y="3677770"/>
                        <a:ext cx="27035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2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3" grpId="0" animBg="1"/>
      <p:bldP spid="14" grpId="0"/>
      <p:bldP spid="15" grpId="0"/>
      <p:bldP spid="29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 7">
            <a:extLst>
              <a:ext uri="{FF2B5EF4-FFF2-40B4-BE49-F238E27FC236}">
                <a16:creationId xmlns="" xmlns:a16="http://schemas.microsoft.com/office/drawing/2014/main" id="{C44B17FE-2E14-47B6-B5A8-4363DE7695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="" xmlns:a16="http://schemas.microsoft.com/office/drawing/2014/main" id="{E44C4738-31FA-4AA4-9D3A-9B0F0B1F5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501" y="636236"/>
            <a:ext cx="3364116" cy="5585529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Объект 6" descr="SmartArt">
            <a:extLst>
              <a:ext uri="{FF2B5EF4-FFF2-40B4-BE49-F238E27FC236}">
                <a16:creationId xmlns=""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57317" y="312152"/>
          <a:ext cx="6573713" cy="591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 13">
            <a:extLst>
              <a:ext uri="{FF2B5EF4-FFF2-40B4-BE49-F238E27FC236}">
                <a16:creationId xmlns="" xmlns:a16="http://schemas.microsoft.com/office/drawing/2014/main" id="{809F3F69-CB9E-4C14-8F9B-7565980C8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3083" y="893"/>
            <a:ext cx="7535741" cy="6856214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7751" y="2057967"/>
            <a:ext cx="3481863" cy="3138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5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+mj-ea"/>
                <a:cs typeface="+mj-cs"/>
              </a:rPr>
              <a:t>Домашнє</a:t>
            </a:r>
          </a:p>
          <a:p>
            <a:r>
              <a:rPr lang="uk-UA" sz="65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+mj-ea"/>
                <a:cs typeface="+mj-cs"/>
              </a:rPr>
              <a:t>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913" y="831950"/>
            <a:ext cx="4863763" cy="27951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4170" y="3244382"/>
            <a:ext cx="497634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99" dirty="0">
                <a:solidFill>
                  <a:srgbClr val="FFFFFF"/>
                </a:solidFill>
              </a:rPr>
              <a:t>ДОСТИЖЕНИЕ ЦЕЛИДОСТИЖЕНИЕ ЦЕЛИ</a:t>
            </a:r>
            <a:endParaRPr lang="ru-RU" sz="1799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59" y="44624"/>
            <a:ext cx="7344817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66299"/>
          <a:stretch/>
        </p:blipFill>
        <p:spPr>
          <a:xfrm>
            <a:off x="2196552" y="1101838"/>
            <a:ext cx="8292672" cy="132475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7335"/>
          <a:stretch/>
        </p:blipFill>
        <p:spPr>
          <a:xfrm>
            <a:off x="2196552" y="2426590"/>
            <a:ext cx="8292672" cy="14904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6683"/>
          <a:stretch/>
        </p:blipFill>
        <p:spPr>
          <a:xfrm>
            <a:off x="2216751" y="3834209"/>
            <a:ext cx="8272472" cy="2395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1225" y="1428940"/>
            <a:ext cx="725525" cy="4000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1999" b="1" dirty="0">
                <a:solidFill>
                  <a:srgbClr val="0070C0"/>
                </a:solidFill>
              </a:rPr>
              <a:t>№5</a:t>
            </a:r>
            <a:endParaRPr lang="ru-RU" sz="1999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1424" y="3834208"/>
            <a:ext cx="725525" cy="4000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1999" b="1" dirty="0">
                <a:solidFill>
                  <a:srgbClr val="0070C0"/>
                </a:solidFill>
              </a:rPr>
              <a:t>№7</a:t>
            </a:r>
            <a:endParaRPr lang="ru-RU" sz="1999" b="1" dirty="0">
              <a:solidFill>
                <a:srgbClr val="0070C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96551" y="188641"/>
            <a:ext cx="8292671" cy="91319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Домашнє завдання: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424" y="2561902"/>
            <a:ext cx="685127" cy="4006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1999" b="1" dirty="0">
                <a:solidFill>
                  <a:srgbClr val="0070C0"/>
                </a:solidFill>
              </a:rPr>
              <a:t>№6</a:t>
            </a:r>
            <a:endParaRPr lang="ru-RU" sz="199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09836" y="549275"/>
            <a:ext cx="10369152" cy="4679953"/>
            <a:chOff x="702" y="1979"/>
            <a:chExt cx="3720" cy="2948"/>
          </a:xfrm>
        </p:grpSpPr>
        <p:pic>
          <p:nvPicPr>
            <p:cNvPr id="9232" name="Picture 18" descr="1212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1979"/>
              <a:ext cx="3720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Oval 20"/>
            <p:cNvSpPr>
              <a:spLocks noChangeArrowheads="1"/>
            </p:cNvSpPr>
            <p:nvPr/>
          </p:nvSpPr>
          <p:spPr bwMode="auto">
            <a:xfrm>
              <a:off x="1474" y="2432"/>
              <a:ext cx="181" cy="1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CC0000"/>
                  </a:solidFill>
                </a:rPr>
                <a:t>!</a:t>
              </a:r>
              <a:endParaRPr lang="ru-RU" sz="2000" b="1">
                <a:solidFill>
                  <a:srgbClr val="CC000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241550" y="1557338"/>
            <a:ext cx="215900" cy="2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206" name="WordArt 33"/>
          <p:cNvSpPr>
            <a:spLocks noChangeArrowheads="1" noChangeShapeType="1" noTextEdit="1"/>
          </p:cNvSpPr>
          <p:nvPr/>
        </p:nvSpPr>
        <p:spPr bwMode="auto">
          <a:xfrm>
            <a:off x="2241550" y="5013177"/>
            <a:ext cx="8200008" cy="1152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Бажаю</a:t>
            </a:r>
            <a:r>
              <a:rPr lang="ru-RU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36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успіху</a:t>
            </a:r>
            <a:r>
              <a:rPr lang="ru-RU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97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1630363" y="1773239"/>
            <a:ext cx="7127875" cy="4719637"/>
            <a:chOff x="249" y="1525"/>
            <a:chExt cx="4128" cy="2338"/>
          </a:xfrm>
        </p:grpSpPr>
        <p:sp>
          <p:nvSpPr>
            <p:cNvPr id="115717" name="Line 5"/>
            <p:cNvSpPr>
              <a:spLocks noChangeShapeType="1"/>
            </p:cNvSpPr>
            <p:nvPr/>
          </p:nvSpPr>
          <p:spPr bwMode="auto">
            <a:xfrm>
              <a:off x="2473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266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>
              <a:off x="285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305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>
              <a:off x="324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343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>
              <a:off x="3626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>
              <a:off x="382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>
              <a:off x="40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6" name="Line 14"/>
            <p:cNvSpPr>
              <a:spLocks noChangeShapeType="1"/>
            </p:cNvSpPr>
            <p:nvPr/>
          </p:nvSpPr>
          <p:spPr bwMode="auto">
            <a:xfrm>
              <a:off x="2085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>
              <a:off x="189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>
              <a:off x="169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29" name="Line 17"/>
            <p:cNvSpPr>
              <a:spLocks noChangeShapeType="1"/>
            </p:cNvSpPr>
            <p:nvPr/>
          </p:nvSpPr>
          <p:spPr bwMode="auto">
            <a:xfrm>
              <a:off x="15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>
              <a:off x="1121" y="1729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>
              <a:off x="131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2" name="Line 20"/>
            <p:cNvSpPr>
              <a:spLocks noChangeShapeType="1"/>
            </p:cNvSpPr>
            <p:nvPr/>
          </p:nvSpPr>
          <p:spPr bwMode="auto">
            <a:xfrm flipH="1">
              <a:off x="912" y="1746"/>
              <a:ext cx="2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3" name="Line 21"/>
            <p:cNvSpPr>
              <a:spLocks noChangeShapeType="1"/>
            </p:cNvSpPr>
            <p:nvPr/>
          </p:nvSpPr>
          <p:spPr bwMode="auto">
            <a:xfrm flipH="1">
              <a:off x="728" y="1746"/>
              <a:ext cx="7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4" name="Line 22"/>
            <p:cNvSpPr>
              <a:spLocks noChangeShapeType="1"/>
            </p:cNvSpPr>
            <p:nvPr/>
          </p:nvSpPr>
          <p:spPr bwMode="auto">
            <a:xfrm flipH="1">
              <a:off x="543" y="1746"/>
              <a:ext cx="11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5" name="Line 23"/>
            <p:cNvSpPr>
              <a:spLocks noChangeShapeType="1"/>
            </p:cNvSpPr>
            <p:nvPr/>
          </p:nvSpPr>
          <p:spPr bwMode="auto">
            <a:xfrm flipH="1">
              <a:off x="2290" y="1570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6" name="Line 24"/>
            <p:cNvSpPr>
              <a:spLocks noChangeShapeType="1"/>
            </p:cNvSpPr>
            <p:nvPr/>
          </p:nvSpPr>
          <p:spPr bwMode="auto">
            <a:xfrm>
              <a:off x="249" y="2901"/>
              <a:ext cx="40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7" name="Line 25"/>
            <p:cNvSpPr>
              <a:spLocks noChangeShapeType="1"/>
            </p:cNvSpPr>
            <p:nvPr/>
          </p:nvSpPr>
          <p:spPr bwMode="auto">
            <a:xfrm>
              <a:off x="359" y="274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8" name="Line 26"/>
            <p:cNvSpPr>
              <a:spLocks noChangeShapeType="1"/>
            </p:cNvSpPr>
            <p:nvPr/>
          </p:nvSpPr>
          <p:spPr bwMode="auto">
            <a:xfrm>
              <a:off x="353" y="258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39" name="Line 27"/>
            <p:cNvSpPr>
              <a:spLocks noChangeShapeType="1"/>
            </p:cNvSpPr>
            <p:nvPr/>
          </p:nvSpPr>
          <p:spPr bwMode="auto">
            <a:xfrm>
              <a:off x="353" y="2417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auto">
            <a:xfrm>
              <a:off x="346" y="225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auto">
            <a:xfrm>
              <a:off x="359" y="209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auto">
            <a:xfrm>
              <a:off x="346" y="1929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3" name="Line 31"/>
            <p:cNvSpPr>
              <a:spLocks noChangeShapeType="1"/>
            </p:cNvSpPr>
            <p:nvPr/>
          </p:nvSpPr>
          <p:spPr bwMode="auto">
            <a:xfrm>
              <a:off x="359" y="176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7" name="Line 35"/>
            <p:cNvSpPr>
              <a:spLocks noChangeShapeType="1"/>
            </p:cNvSpPr>
            <p:nvPr/>
          </p:nvSpPr>
          <p:spPr bwMode="auto">
            <a:xfrm>
              <a:off x="346" y="3067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8" name="Line 36"/>
            <p:cNvSpPr>
              <a:spLocks noChangeShapeType="1"/>
            </p:cNvSpPr>
            <p:nvPr/>
          </p:nvSpPr>
          <p:spPr bwMode="auto">
            <a:xfrm>
              <a:off x="346" y="323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49" name="Line 37"/>
            <p:cNvSpPr>
              <a:spLocks noChangeShapeType="1"/>
            </p:cNvSpPr>
            <p:nvPr/>
          </p:nvSpPr>
          <p:spPr bwMode="auto">
            <a:xfrm>
              <a:off x="346" y="339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auto">
            <a:xfrm>
              <a:off x="346" y="356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51" name="Line 39"/>
            <p:cNvSpPr>
              <a:spLocks noChangeShapeType="1"/>
            </p:cNvSpPr>
            <p:nvPr/>
          </p:nvSpPr>
          <p:spPr bwMode="auto">
            <a:xfrm>
              <a:off x="349" y="372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54" name="Text Box 42"/>
            <p:cNvSpPr txBox="1">
              <a:spLocks noChangeArrowheads="1"/>
            </p:cNvSpPr>
            <p:nvPr/>
          </p:nvSpPr>
          <p:spPr bwMode="auto">
            <a:xfrm>
              <a:off x="2114" y="2872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115755" name="Text Box 43"/>
            <p:cNvSpPr txBox="1">
              <a:spLocks noChangeArrowheads="1"/>
            </p:cNvSpPr>
            <p:nvPr/>
          </p:nvSpPr>
          <p:spPr bwMode="auto">
            <a:xfrm>
              <a:off x="1973" y="1525"/>
              <a:ext cx="18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/>
                <a:t>У</a:t>
              </a:r>
            </a:p>
          </p:txBody>
        </p:sp>
        <p:sp>
          <p:nvSpPr>
            <p:cNvPr id="115756" name="Text Box 44"/>
            <p:cNvSpPr txBox="1">
              <a:spLocks noChangeArrowheads="1"/>
            </p:cNvSpPr>
            <p:nvPr/>
          </p:nvSpPr>
          <p:spPr bwMode="auto">
            <a:xfrm>
              <a:off x="4193" y="2665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>
                  <a:latin typeface="Monotype Corsiva" pitchFamily="66" charset="0"/>
                </a:rPr>
                <a:t>Х</a:t>
              </a:r>
            </a:p>
          </p:txBody>
        </p:sp>
        <p:sp>
          <p:nvSpPr>
            <p:cNvPr id="115757" name="Line 45"/>
            <p:cNvSpPr>
              <a:spLocks noChangeShapeType="1"/>
            </p:cNvSpPr>
            <p:nvPr/>
          </p:nvSpPr>
          <p:spPr bwMode="auto">
            <a:xfrm>
              <a:off x="2468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58" name="Text Box 46"/>
            <p:cNvSpPr txBox="1">
              <a:spLocks noChangeArrowheads="1"/>
            </p:cNvSpPr>
            <p:nvPr/>
          </p:nvSpPr>
          <p:spPr bwMode="auto">
            <a:xfrm>
              <a:off x="2379" y="2908"/>
              <a:ext cx="18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15759" name="Text Box 47"/>
            <p:cNvSpPr txBox="1">
              <a:spLocks noChangeArrowheads="1"/>
            </p:cNvSpPr>
            <p:nvPr/>
          </p:nvSpPr>
          <p:spPr bwMode="auto">
            <a:xfrm>
              <a:off x="1959" y="2923"/>
              <a:ext cx="2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115760" name="Line 48"/>
            <p:cNvSpPr>
              <a:spLocks noChangeShapeType="1"/>
            </p:cNvSpPr>
            <p:nvPr/>
          </p:nvSpPr>
          <p:spPr bwMode="auto">
            <a:xfrm>
              <a:off x="2084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61" name="Line 49"/>
            <p:cNvSpPr>
              <a:spLocks noChangeShapeType="1"/>
            </p:cNvSpPr>
            <p:nvPr/>
          </p:nvSpPr>
          <p:spPr bwMode="auto">
            <a:xfrm>
              <a:off x="2217" y="273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62" name="Line 50"/>
            <p:cNvSpPr>
              <a:spLocks noChangeShapeType="1"/>
            </p:cNvSpPr>
            <p:nvPr/>
          </p:nvSpPr>
          <p:spPr bwMode="auto">
            <a:xfrm>
              <a:off x="2225" y="306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763" name="Text Box 51"/>
            <p:cNvSpPr txBox="1">
              <a:spLocks noChangeArrowheads="1"/>
            </p:cNvSpPr>
            <p:nvPr/>
          </p:nvSpPr>
          <p:spPr bwMode="auto">
            <a:xfrm>
              <a:off x="2092" y="2585"/>
              <a:ext cx="1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15764" name="Text Box 52"/>
            <p:cNvSpPr txBox="1">
              <a:spLocks noChangeArrowheads="1"/>
            </p:cNvSpPr>
            <p:nvPr/>
          </p:nvSpPr>
          <p:spPr bwMode="auto">
            <a:xfrm>
              <a:off x="2092" y="3025"/>
              <a:ext cx="29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</p:grpSp>
      <p:sp>
        <p:nvSpPr>
          <p:cNvPr id="115786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2337" y="594995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err="1"/>
              <a:t>Показати</a:t>
            </a:r>
            <a:r>
              <a:rPr lang="ru-RU" sz="2000" b="1" dirty="0"/>
              <a:t> (2)</a:t>
            </a:r>
          </a:p>
        </p:txBody>
      </p:sp>
      <p:sp>
        <p:nvSpPr>
          <p:cNvPr id="115789" name="WordArt 77"/>
          <p:cNvSpPr>
            <a:spLocks noChangeArrowheads="1" noChangeShapeType="1" noTextEdit="1"/>
          </p:cNvSpPr>
          <p:nvPr/>
        </p:nvSpPr>
        <p:spPr bwMode="auto">
          <a:xfrm>
            <a:off x="3740151" y="131764"/>
            <a:ext cx="6840537" cy="344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За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графіком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похідної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endParaRPr lang="ru-RU" sz="6600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5790" name="WordArt 78"/>
          <p:cNvSpPr>
            <a:spLocks noChangeArrowheads="1" noChangeShapeType="1" noTextEdit="1"/>
          </p:cNvSpPr>
          <p:nvPr/>
        </p:nvSpPr>
        <p:spPr bwMode="auto">
          <a:xfrm>
            <a:off x="1770063" y="549275"/>
            <a:ext cx="8785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визначте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величину кута (у градусах) 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між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додатнім</a:t>
            </a:r>
            <a:endParaRPr lang="ru-RU" sz="6600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5791" name="WordArt 79"/>
          <p:cNvSpPr>
            <a:spLocks noChangeArrowheads="1" noChangeShapeType="1" noTextEdit="1"/>
          </p:cNvSpPr>
          <p:nvPr/>
        </p:nvSpPr>
        <p:spPr bwMode="auto">
          <a:xfrm>
            <a:off x="1773238" y="1412875"/>
            <a:ext cx="5616575" cy="34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у = f(x)  у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точці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х = - 3</a:t>
            </a:r>
          </a:p>
        </p:txBody>
      </p:sp>
      <p:sp>
        <p:nvSpPr>
          <p:cNvPr id="115792" name="WordArt 80"/>
          <p:cNvSpPr>
            <a:spLocks noChangeArrowheads="1" noChangeShapeType="1" noTextEdit="1"/>
          </p:cNvSpPr>
          <p:nvPr/>
        </p:nvSpPr>
        <p:spPr bwMode="auto">
          <a:xfrm>
            <a:off x="1782763" y="996951"/>
            <a:ext cx="87852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напрямком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осі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ОХ та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дотичної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до графика</a:t>
            </a:r>
          </a:p>
        </p:txBody>
      </p:sp>
      <p:sp>
        <p:nvSpPr>
          <p:cNvPr id="115798" name="Freeform 86"/>
          <p:cNvSpPr>
            <a:spLocks/>
          </p:cNvSpPr>
          <p:nvPr/>
        </p:nvSpPr>
        <p:spPr bwMode="auto">
          <a:xfrm>
            <a:off x="3827462" y="3213101"/>
            <a:ext cx="2298700" cy="2359025"/>
          </a:xfrm>
          <a:custGeom>
            <a:avLst/>
            <a:gdLst/>
            <a:ahLst/>
            <a:cxnLst>
              <a:cxn ang="0">
                <a:pos x="3" y="27"/>
              </a:cxn>
              <a:cxn ang="0">
                <a:pos x="7" y="34"/>
              </a:cxn>
              <a:cxn ang="0">
                <a:pos x="11" y="41"/>
              </a:cxn>
              <a:cxn ang="0">
                <a:pos x="14" y="47"/>
              </a:cxn>
              <a:cxn ang="0">
                <a:pos x="18" y="52"/>
              </a:cxn>
              <a:cxn ang="0">
                <a:pos x="22" y="57"/>
              </a:cxn>
              <a:cxn ang="0">
                <a:pos x="26" y="60"/>
              </a:cxn>
              <a:cxn ang="0">
                <a:pos x="30" y="62"/>
              </a:cxn>
              <a:cxn ang="0">
                <a:pos x="34" y="63"/>
              </a:cxn>
              <a:cxn ang="0">
                <a:pos x="42" y="60"/>
              </a:cxn>
              <a:cxn ang="0">
                <a:pos x="49" y="53"/>
              </a:cxn>
              <a:cxn ang="0">
                <a:pos x="57" y="43"/>
              </a:cxn>
              <a:cxn ang="0">
                <a:pos x="64" y="32"/>
              </a:cxn>
              <a:cxn ang="0">
                <a:pos x="72" y="20"/>
              </a:cxn>
              <a:cxn ang="0">
                <a:pos x="79" y="10"/>
              </a:cxn>
              <a:cxn ang="0">
                <a:pos x="87" y="3"/>
              </a:cxn>
              <a:cxn ang="0">
                <a:pos x="95" y="0"/>
              </a:cxn>
              <a:cxn ang="0">
                <a:pos x="98" y="0"/>
              </a:cxn>
              <a:cxn ang="0">
                <a:pos x="101" y="2"/>
              </a:cxn>
              <a:cxn ang="0">
                <a:pos x="105" y="4"/>
              </a:cxn>
              <a:cxn ang="0">
                <a:pos x="109" y="8"/>
              </a:cxn>
              <a:cxn ang="0">
                <a:pos x="113" y="12"/>
              </a:cxn>
              <a:cxn ang="0">
                <a:pos x="117" y="17"/>
              </a:cxn>
              <a:cxn ang="0">
                <a:pos x="120" y="23"/>
              </a:cxn>
              <a:cxn ang="0">
                <a:pos x="124" y="29"/>
              </a:cxn>
              <a:cxn ang="0">
                <a:pos x="127" y="33"/>
              </a:cxn>
              <a:cxn ang="0">
                <a:pos x="131" y="39"/>
              </a:cxn>
              <a:cxn ang="0">
                <a:pos x="135" y="45"/>
              </a:cxn>
              <a:cxn ang="0">
                <a:pos x="139" y="51"/>
              </a:cxn>
              <a:cxn ang="0">
                <a:pos x="142" y="58"/>
              </a:cxn>
              <a:cxn ang="0">
                <a:pos x="146" y="64"/>
              </a:cxn>
              <a:cxn ang="0">
                <a:pos x="150" y="70"/>
              </a:cxn>
              <a:cxn ang="0">
                <a:pos x="154" y="77"/>
              </a:cxn>
              <a:cxn ang="0">
                <a:pos x="157" y="84"/>
              </a:cxn>
              <a:cxn ang="0">
                <a:pos x="161" y="90"/>
              </a:cxn>
              <a:cxn ang="0">
                <a:pos x="164" y="97"/>
              </a:cxn>
              <a:cxn ang="0">
                <a:pos x="168" y="104"/>
              </a:cxn>
              <a:cxn ang="0">
                <a:pos x="172" y="110"/>
              </a:cxn>
              <a:cxn ang="0">
                <a:pos x="176" y="116"/>
              </a:cxn>
              <a:cxn ang="0">
                <a:pos x="180" y="120"/>
              </a:cxn>
              <a:cxn ang="0">
                <a:pos x="183" y="124"/>
              </a:cxn>
              <a:cxn ang="0">
                <a:pos x="187" y="126"/>
              </a:cxn>
              <a:cxn ang="0">
                <a:pos x="190" y="126"/>
              </a:cxn>
              <a:cxn ang="0">
                <a:pos x="194" y="125"/>
              </a:cxn>
              <a:cxn ang="0">
                <a:pos x="198" y="122"/>
              </a:cxn>
              <a:cxn ang="0">
                <a:pos x="202" y="119"/>
              </a:cxn>
              <a:cxn ang="0">
                <a:pos x="205" y="115"/>
              </a:cxn>
              <a:cxn ang="0">
                <a:pos x="209" y="111"/>
              </a:cxn>
              <a:cxn ang="0">
                <a:pos x="213" y="108"/>
              </a:cxn>
              <a:cxn ang="0">
                <a:pos x="217" y="106"/>
              </a:cxn>
              <a:cxn ang="0">
                <a:pos x="221" y="105"/>
              </a:cxn>
              <a:cxn ang="0">
                <a:pos x="224" y="106"/>
              </a:cxn>
              <a:cxn ang="0">
                <a:pos x="227" y="108"/>
              </a:cxn>
              <a:cxn ang="0">
                <a:pos x="231" y="111"/>
              </a:cxn>
              <a:cxn ang="0">
                <a:pos x="235" y="116"/>
              </a:cxn>
              <a:cxn ang="0">
                <a:pos x="239" y="122"/>
              </a:cxn>
              <a:cxn ang="0">
                <a:pos x="243" y="129"/>
              </a:cxn>
              <a:cxn ang="0">
                <a:pos x="246" y="136"/>
              </a:cxn>
              <a:cxn ang="0">
                <a:pos x="250" y="143"/>
              </a:cxn>
            </a:cxnLst>
            <a:rect l="0" t="0" r="r" b="b"/>
            <a:pathLst>
              <a:path w="252" h="147">
                <a:moveTo>
                  <a:pt x="0" y="21"/>
                </a:moveTo>
                <a:lnTo>
                  <a:pt x="1" y="22"/>
                </a:lnTo>
                <a:lnTo>
                  <a:pt x="1" y="23"/>
                </a:lnTo>
                <a:lnTo>
                  <a:pt x="2" y="25"/>
                </a:lnTo>
                <a:lnTo>
                  <a:pt x="3" y="26"/>
                </a:lnTo>
                <a:lnTo>
                  <a:pt x="3" y="27"/>
                </a:lnTo>
                <a:lnTo>
                  <a:pt x="4" y="28"/>
                </a:lnTo>
                <a:lnTo>
                  <a:pt x="4" y="29"/>
                </a:lnTo>
                <a:lnTo>
                  <a:pt x="5" y="30"/>
                </a:lnTo>
                <a:lnTo>
                  <a:pt x="6" y="32"/>
                </a:lnTo>
                <a:lnTo>
                  <a:pt x="6" y="33"/>
                </a:lnTo>
                <a:lnTo>
                  <a:pt x="7" y="34"/>
                </a:lnTo>
                <a:lnTo>
                  <a:pt x="8" y="35"/>
                </a:lnTo>
                <a:lnTo>
                  <a:pt x="8" y="36"/>
                </a:lnTo>
                <a:lnTo>
                  <a:pt x="9" y="37"/>
                </a:lnTo>
                <a:lnTo>
                  <a:pt x="9" y="38"/>
                </a:lnTo>
                <a:lnTo>
                  <a:pt x="10" y="40"/>
                </a:lnTo>
                <a:lnTo>
                  <a:pt x="11" y="41"/>
                </a:lnTo>
                <a:lnTo>
                  <a:pt x="11" y="42"/>
                </a:lnTo>
                <a:lnTo>
                  <a:pt x="12" y="43"/>
                </a:lnTo>
                <a:lnTo>
                  <a:pt x="13" y="44"/>
                </a:lnTo>
                <a:lnTo>
                  <a:pt x="13" y="45"/>
                </a:lnTo>
                <a:lnTo>
                  <a:pt x="14" y="46"/>
                </a:lnTo>
                <a:lnTo>
                  <a:pt x="14" y="47"/>
                </a:lnTo>
                <a:lnTo>
                  <a:pt x="15" y="48"/>
                </a:lnTo>
                <a:lnTo>
                  <a:pt x="16" y="49"/>
                </a:lnTo>
                <a:lnTo>
                  <a:pt x="16" y="50"/>
                </a:lnTo>
                <a:lnTo>
                  <a:pt x="17" y="50"/>
                </a:lnTo>
                <a:lnTo>
                  <a:pt x="18" y="51"/>
                </a:lnTo>
                <a:lnTo>
                  <a:pt x="18" y="52"/>
                </a:lnTo>
                <a:lnTo>
                  <a:pt x="19" y="53"/>
                </a:lnTo>
                <a:lnTo>
                  <a:pt x="20" y="54"/>
                </a:lnTo>
                <a:lnTo>
                  <a:pt x="20" y="55"/>
                </a:lnTo>
                <a:lnTo>
                  <a:pt x="21" y="55"/>
                </a:lnTo>
                <a:lnTo>
                  <a:pt x="21" y="56"/>
                </a:lnTo>
                <a:lnTo>
                  <a:pt x="22" y="57"/>
                </a:lnTo>
                <a:lnTo>
                  <a:pt x="23" y="57"/>
                </a:lnTo>
                <a:lnTo>
                  <a:pt x="23" y="58"/>
                </a:lnTo>
                <a:lnTo>
                  <a:pt x="24" y="59"/>
                </a:lnTo>
                <a:lnTo>
                  <a:pt x="25" y="59"/>
                </a:lnTo>
                <a:lnTo>
                  <a:pt x="25" y="60"/>
                </a:lnTo>
                <a:lnTo>
                  <a:pt x="26" y="60"/>
                </a:lnTo>
                <a:lnTo>
                  <a:pt x="26" y="61"/>
                </a:lnTo>
                <a:lnTo>
                  <a:pt x="27" y="61"/>
                </a:lnTo>
                <a:lnTo>
                  <a:pt x="28" y="61"/>
                </a:lnTo>
                <a:lnTo>
                  <a:pt x="28" y="62"/>
                </a:lnTo>
                <a:lnTo>
                  <a:pt x="29" y="62"/>
                </a:lnTo>
                <a:lnTo>
                  <a:pt x="30" y="62"/>
                </a:lnTo>
                <a:lnTo>
                  <a:pt x="30" y="63"/>
                </a:lnTo>
                <a:lnTo>
                  <a:pt x="31" y="63"/>
                </a:lnTo>
                <a:lnTo>
                  <a:pt x="31" y="63"/>
                </a:lnTo>
                <a:lnTo>
                  <a:pt x="31" y="63"/>
                </a:lnTo>
                <a:lnTo>
                  <a:pt x="33" y="63"/>
                </a:lnTo>
                <a:lnTo>
                  <a:pt x="34" y="63"/>
                </a:lnTo>
                <a:lnTo>
                  <a:pt x="35" y="63"/>
                </a:lnTo>
                <a:lnTo>
                  <a:pt x="37" y="63"/>
                </a:lnTo>
                <a:lnTo>
                  <a:pt x="38" y="62"/>
                </a:lnTo>
                <a:lnTo>
                  <a:pt x="39" y="62"/>
                </a:lnTo>
                <a:lnTo>
                  <a:pt x="40" y="61"/>
                </a:lnTo>
                <a:lnTo>
                  <a:pt x="42" y="60"/>
                </a:lnTo>
                <a:lnTo>
                  <a:pt x="43" y="59"/>
                </a:lnTo>
                <a:lnTo>
                  <a:pt x="44" y="58"/>
                </a:lnTo>
                <a:lnTo>
                  <a:pt x="45" y="57"/>
                </a:lnTo>
                <a:lnTo>
                  <a:pt x="47" y="56"/>
                </a:lnTo>
                <a:lnTo>
                  <a:pt x="48" y="54"/>
                </a:lnTo>
                <a:lnTo>
                  <a:pt x="49" y="53"/>
                </a:lnTo>
                <a:lnTo>
                  <a:pt x="50" y="52"/>
                </a:lnTo>
                <a:lnTo>
                  <a:pt x="52" y="50"/>
                </a:lnTo>
                <a:lnTo>
                  <a:pt x="53" y="48"/>
                </a:lnTo>
                <a:lnTo>
                  <a:pt x="54" y="47"/>
                </a:lnTo>
                <a:lnTo>
                  <a:pt x="55" y="45"/>
                </a:lnTo>
                <a:lnTo>
                  <a:pt x="57" y="43"/>
                </a:lnTo>
                <a:lnTo>
                  <a:pt x="58" y="41"/>
                </a:lnTo>
                <a:lnTo>
                  <a:pt x="59" y="39"/>
                </a:lnTo>
                <a:lnTo>
                  <a:pt x="60" y="37"/>
                </a:lnTo>
                <a:lnTo>
                  <a:pt x="62" y="35"/>
                </a:lnTo>
                <a:lnTo>
                  <a:pt x="63" y="34"/>
                </a:lnTo>
                <a:lnTo>
                  <a:pt x="64" y="32"/>
                </a:lnTo>
                <a:lnTo>
                  <a:pt x="66" y="30"/>
                </a:lnTo>
                <a:lnTo>
                  <a:pt x="67" y="28"/>
                </a:lnTo>
                <a:lnTo>
                  <a:pt x="68" y="26"/>
                </a:lnTo>
                <a:lnTo>
                  <a:pt x="69" y="24"/>
                </a:lnTo>
                <a:lnTo>
                  <a:pt x="71" y="22"/>
                </a:lnTo>
                <a:lnTo>
                  <a:pt x="72" y="20"/>
                </a:lnTo>
                <a:lnTo>
                  <a:pt x="73" y="18"/>
                </a:lnTo>
                <a:lnTo>
                  <a:pt x="74" y="17"/>
                </a:lnTo>
                <a:lnTo>
                  <a:pt x="76" y="15"/>
                </a:lnTo>
                <a:lnTo>
                  <a:pt x="77" y="13"/>
                </a:lnTo>
                <a:lnTo>
                  <a:pt x="78" y="12"/>
                </a:lnTo>
                <a:lnTo>
                  <a:pt x="79" y="10"/>
                </a:lnTo>
                <a:lnTo>
                  <a:pt x="81" y="9"/>
                </a:lnTo>
                <a:lnTo>
                  <a:pt x="82" y="7"/>
                </a:lnTo>
                <a:lnTo>
                  <a:pt x="83" y="6"/>
                </a:lnTo>
                <a:lnTo>
                  <a:pt x="84" y="5"/>
                </a:lnTo>
                <a:lnTo>
                  <a:pt x="86" y="4"/>
                </a:lnTo>
                <a:lnTo>
                  <a:pt x="87" y="3"/>
                </a:lnTo>
                <a:lnTo>
                  <a:pt x="88" y="2"/>
                </a:lnTo>
                <a:lnTo>
                  <a:pt x="89" y="1"/>
                </a:lnTo>
                <a:lnTo>
                  <a:pt x="91" y="1"/>
                </a:lnTo>
                <a:lnTo>
                  <a:pt x="92" y="0"/>
                </a:lnTo>
                <a:lnTo>
                  <a:pt x="93" y="0"/>
                </a:lnTo>
                <a:lnTo>
                  <a:pt x="95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98" y="0"/>
                </a:lnTo>
                <a:lnTo>
                  <a:pt x="99" y="1"/>
                </a:lnTo>
                <a:lnTo>
                  <a:pt x="100" y="1"/>
                </a:lnTo>
                <a:lnTo>
                  <a:pt x="100" y="1"/>
                </a:lnTo>
                <a:lnTo>
                  <a:pt x="101" y="2"/>
                </a:lnTo>
                <a:lnTo>
                  <a:pt x="101" y="2"/>
                </a:lnTo>
                <a:lnTo>
                  <a:pt x="102" y="2"/>
                </a:lnTo>
                <a:lnTo>
                  <a:pt x="103" y="3"/>
                </a:lnTo>
                <a:lnTo>
                  <a:pt x="103" y="3"/>
                </a:lnTo>
                <a:lnTo>
                  <a:pt x="104" y="3"/>
                </a:lnTo>
                <a:lnTo>
                  <a:pt x="105" y="4"/>
                </a:lnTo>
                <a:lnTo>
                  <a:pt x="105" y="4"/>
                </a:lnTo>
                <a:lnTo>
                  <a:pt x="106" y="5"/>
                </a:lnTo>
                <a:lnTo>
                  <a:pt x="106" y="6"/>
                </a:lnTo>
                <a:lnTo>
                  <a:pt x="107" y="6"/>
                </a:lnTo>
                <a:lnTo>
                  <a:pt x="108" y="7"/>
                </a:lnTo>
                <a:lnTo>
                  <a:pt x="108" y="7"/>
                </a:lnTo>
                <a:lnTo>
                  <a:pt x="109" y="8"/>
                </a:lnTo>
                <a:lnTo>
                  <a:pt x="110" y="9"/>
                </a:lnTo>
                <a:lnTo>
                  <a:pt x="110" y="9"/>
                </a:lnTo>
                <a:lnTo>
                  <a:pt x="111" y="10"/>
                </a:lnTo>
                <a:lnTo>
                  <a:pt x="112" y="11"/>
                </a:lnTo>
                <a:lnTo>
                  <a:pt x="112" y="12"/>
                </a:lnTo>
                <a:lnTo>
                  <a:pt x="113" y="12"/>
                </a:lnTo>
                <a:lnTo>
                  <a:pt x="113" y="13"/>
                </a:lnTo>
                <a:lnTo>
                  <a:pt x="114" y="14"/>
                </a:lnTo>
                <a:lnTo>
                  <a:pt x="115" y="15"/>
                </a:lnTo>
                <a:lnTo>
                  <a:pt x="115" y="16"/>
                </a:lnTo>
                <a:lnTo>
                  <a:pt x="116" y="17"/>
                </a:lnTo>
                <a:lnTo>
                  <a:pt x="117" y="17"/>
                </a:lnTo>
                <a:lnTo>
                  <a:pt x="117" y="18"/>
                </a:lnTo>
                <a:lnTo>
                  <a:pt x="118" y="19"/>
                </a:lnTo>
                <a:lnTo>
                  <a:pt x="118" y="20"/>
                </a:lnTo>
                <a:lnTo>
                  <a:pt x="119" y="21"/>
                </a:lnTo>
                <a:lnTo>
                  <a:pt x="120" y="22"/>
                </a:lnTo>
                <a:lnTo>
                  <a:pt x="120" y="23"/>
                </a:lnTo>
                <a:lnTo>
                  <a:pt x="121" y="24"/>
                </a:lnTo>
                <a:lnTo>
                  <a:pt x="122" y="25"/>
                </a:lnTo>
                <a:lnTo>
                  <a:pt x="122" y="26"/>
                </a:lnTo>
                <a:lnTo>
                  <a:pt x="123" y="27"/>
                </a:lnTo>
                <a:lnTo>
                  <a:pt x="123" y="28"/>
                </a:lnTo>
                <a:lnTo>
                  <a:pt x="124" y="29"/>
                </a:lnTo>
                <a:lnTo>
                  <a:pt x="125" y="30"/>
                </a:lnTo>
                <a:lnTo>
                  <a:pt x="125" y="31"/>
                </a:lnTo>
                <a:lnTo>
                  <a:pt x="126" y="32"/>
                </a:lnTo>
                <a:lnTo>
                  <a:pt x="126" y="32"/>
                </a:lnTo>
                <a:lnTo>
                  <a:pt x="127" y="32"/>
                </a:lnTo>
                <a:lnTo>
                  <a:pt x="127" y="33"/>
                </a:lnTo>
                <a:lnTo>
                  <a:pt x="128" y="34"/>
                </a:lnTo>
                <a:lnTo>
                  <a:pt x="129" y="35"/>
                </a:lnTo>
                <a:lnTo>
                  <a:pt x="129" y="36"/>
                </a:lnTo>
                <a:lnTo>
                  <a:pt x="130" y="37"/>
                </a:lnTo>
                <a:lnTo>
                  <a:pt x="130" y="38"/>
                </a:lnTo>
                <a:lnTo>
                  <a:pt x="131" y="39"/>
                </a:lnTo>
                <a:lnTo>
                  <a:pt x="132" y="40"/>
                </a:lnTo>
                <a:lnTo>
                  <a:pt x="132" y="41"/>
                </a:lnTo>
                <a:lnTo>
                  <a:pt x="133" y="42"/>
                </a:lnTo>
                <a:lnTo>
                  <a:pt x="134" y="43"/>
                </a:lnTo>
                <a:lnTo>
                  <a:pt x="134" y="44"/>
                </a:lnTo>
                <a:lnTo>
                  <a:pt x="135" y="45"/>
                </a:lnTo>
                <a:lnTo>
                  <a:pt x="135" y="46"/>
                </a:lnTo>
                <a:lnTo>
                  <a:pt x="136" y="47"/>
                </a:lnTo>
                <a:lnTo>
                  <a:pt x="137" y="48"/>
                </a:lnTo>
                <a:lnTo>
                  <a:pt x="137" y="49"/>
                </a:lnTo>
                <a:lnTo>
                  <a:pt x="138" y="50"/>
                </a:lnTo>
                <a:lnTo>
                  <a:pt x="139" y="51"/>
                </a:lnTo>
                <a:lnTo>
                  <a:pt x="139" y="52"/>
                </a:lnTo>
                <a:lnTo>
                  <a:pt x="140" y="53"/>
                </a:lnTo>
                <a:lnTo>
                  <a:pt x="140" y="54"/>
                </a:lnTo>
                <a:lnTo>
                  <a:pt x="141" y="56"/>
                </a:lnTo>
                <a:lnTo>
                  <a:pt x="142" y="57"/>
                </a:lnTo>
                <a:lnTo>
                  <a:pt x="142" y="58"/>
                </a:lnTo>
                <a:lnTo>
                  <a:pt x="143" y="59"/>
                </a:lnTo>
                <a:lnTo>
                  <a:pt x="144" y="60"/>
                </a:lnTo>
                <a:lnTo>
                  <a:pt x="144" y="61"/>
                </a:lnTo>
                <a:lnTo>
                  <a:pt x="145" y="62"/>
                </a:lnTo>
                <a:lnTo>
                  <a:pt x="146" y="63"/>
                </a:lnTo>
                <a:lnTo>
                  <a:pt x="146" y="64"/>
                </a:lnTo>
                <a:lnTo>
                  <a:pt x="147" y="65"/>
                </a:lnTo>
                <a:lnTo>
                  <a:pt x="147" y="66"/>
                </a:lnTo>
                <a:lnTo>
                  <a:pt x="148" y="67"/>
                </a:lnTo>
                <a:lnTo>
                  <a:pt x="149" y="68"/>
                </a:lnTo>
                <a:lnTo>
                  <a:pt x="149" y="69"/>
                </a:lnTo>
                <a:lnTo>
                  <a:pt x="150" y="70"/>
                </a:lnTo>
                <a:lnTo>
                  <a:pt x="151" y="72"/>
                </a:lnTo>
                <a:lnTo>
                  <a:pt x="151" y="73"/>
                </a:lnTo>
                <a:lnTo>
                  <a:pt x="152" y="74"/>
                </a:lnTo>
                <a:lnTo>
                  <a:pt x="152" y="75"/>
                </a:lnTo>
                <a:lnTo>
                  <a:pt x="153" y="76"/>
                </a:lnTo>
                <a:lnTo>
                  <a:pt x="154" y="77"/>
                </a:lnTo>
                <a:lnTo>
                  <a:pt x="154" y="78"/>
                </a:lnTo>
                <a:lnTo>
                  <a:pt x="155" y="79"/>
                </a:lnTo>
                <a:lnTo>
                  <a:pt x="156" y="81"/>
                </a:lnTo>
                <a:lnTo>
                  <a:pt x="156" y="82"/>
                </a:lnTo>
                <a:lnTo>
                  <a:pt x="157" y="83"/>
                </a:lnTo>
                <a:lnTo>
                  <a:pt x="157" y="84"/>
                </a:lnTo>
                <a:lnTo>
                  <a:pt x="157" y="84"/>
                </a:lnTo>
                <a:lnTo>
                  <a:pt x="158" y="85"/>
                </a:lnTo>
                <a:lnTo>
                  <a:pt x="159" y="86"/>
                </a:lnTo>
                <a:lnTo>
                  <a:pt x="159" y="88"/>
                </a:lnTo>
                <a:lnTo>
                  <a:pt x="160" y="89"/>
                </a:lnTo>
                <a:lnTo>
                  <a:pt x="161" y="90"/>
                </a:lnTo>
                <a:lnTo>
                  <a:pt x="161" y="91"/>
                </a:lnTo>
                <a:lnTo>
                  <a:pt x="162" y="92"/>
                </a:lnTo>
                <a:lnTo>
                  <a:pt x="163" y="93"/>
                </a:lnTo>
                <a:lnTo>
                  <a:pt x="163" y="95"/>
                </a:lnTo>
                <a:lnTo>
                  <a:pt x="164" y="96"/>
                </a:lnTo>
                <a:lnTo>
                  <a:pt x="164" y="97"/>
                </a:lnTo>
                <a:lnTo>
                  <a:pt x="165" y="98"/>
                </a:lnTo>
                <a:lnTo>
                  <a:pt x="166" y="99"/>
                </a:lnTo>
                <a:lnTo>
                  <a:pt x="166" y="100"/>
                </a:lnTo>
                <a:lnTo>
                  <a:pt x="167" y="102"/>
                </a:lnTo>
                <a:lnTo>
                  <a:pt x="168" y="103"/>
                </a:lnTo>
                <a:lnTo>
                  <a:pt x="168" y="104"/>
                </a:lnTo>
                <a:lnTo>
                  <a:pt x="169" y="105"/>
                </a:lnTo>
                <a:lnTo>
                  <a:pt x="169" y="106"/>
                </a:lnTo>
                <a:lnTo>
                  <a:pt x="170" y="107"/>
                </a:lnTo>
                <a:lnTo>
                  <a:pt x="171" y="108"/>
                </a:lnTo>
                <a:lnTo>
                  <a:pt x="171" y="109"/>
                </a:lnTo>
                <a:lnTo>
                  <a:pt x="172" y="110"/>
                </a:lnTo>
                <a:lnTo>
                  <a:pt x="173" y="111"/>
                </a:lnTo>
                <a:lnTo>
                  <a:pt x="173" y="112"/>
                </a:lnTo>
                <a:lnTo>
                  <a:pt x="174" y="113"/>
                </a:lnTo>
                <a:lnTo>
                  <a:pt x="175" y="114"/>
                </a:lnTo>
                <a:lnTo>
                  <a:pt x="175" y="115"/>
                </a:lnTo>
                <a:lnTo>
                  <a:pt x="176" y="116"/>
                </a:lnTo>
                <a:lnTo>
                  <a:pt x="176" y="117"/>
                </a:lnTo>
                <a:lnTo>
                  <a:pt x="177" y="117"/>
                </a:lnTo>
                <a:lnTo>
                  <a:pt x="178" y="118"/>
                </a:lnTo>
                <a:lnTo>
                  <a:pt x="178" y="119"/>
                </a:lnTo>
                <a:lnTo>
                  <a:pt x="179" y="120"/>
                </a:lnTo>
                <a:lnTo>
                  <a:pt x="180" y="120"/>
                </a:lnTo>
                <a:lnTo>
                  <a:pt x="180" y="121"/>
                </a:lnTo>
                <a:lnTo>
                  <a:pt x="181" y="122"/>
                </a:lnTo>
                <a:lnTo>
                  <a:pt x="181" y="122"/>
                </a:lnTo>
                <a:lnTo>
                  <a:pt x="182" y="123"/>
                </a:lnTo>
                <a:lnTo>
                  <a:pt x="183" y="123"/>
                </a:lnTo>
                <a:lnTo>
                  <a:pt x="183" y="124"/>
                </a:lnTo>
                <a:lnTo>
                  <a:pt x="184" y="124"/>
                </a:lnTo>
                <a:lnTo>
                  <a:pt x="185" y="125"/>
                </a:lnTo>
                <a:lnTo>
                  <a:pt x="185" y="125"/>
                </a:lnTo>
                <a:lnTo>
                  <a:pt x="186" y="125"/>
                </a:lnTo>
                <a:lnTo>
                  <a:pt x="186" y="125"/>
                </a:lnTo>
                <a:lnTo>
                  <a:pt x="187" y="126"/>
                </a:lnTo>
                <a:lnTo>
                  <a:pt x="188" y="126"/>
                </a:lnTo>
                <a:lnTo>
                  <a:pt x="188" y="126"/>
                </a:lnTo>
                <a:lnTo>
                  <a:pt x="189" y="126"/>
                </a:lnTo>
                <a:lnTo>
                  <a:pt x="189" y="126"/>
                </a:lnTo>
                <a:lnTo>
                  <a:pt x="190" y="126"/>
                </a:lnTo>
                <a:lnTo>
                  <a:pt x="190" y="126"/>
                </a:lnTo>
                <a:lnTo>
                  <a:pt x="191" y="126"/>
                </a:lnTo>
                <a:lnTo>
                  <a:pt x="192" y="126"/>
                </a:lnTo>
                <a:lnTo>
                  <a:pt x="192" y="126"/>
                </a:lnTo>
                <a:lnTo>
                  <a:pt x="193" y="125"/>
                </a:lnTo>
                <a:lnTo>
                  <a:pt x="193" y="125"/>
                </a:lnTo>
                <a:lnTo>
                  <a:pt x="194" y="125"/>
                </a:lnTo>
                <a:lnTo>
                  <a:pt x="195" y="124"/>
                </a:lnTo>
                <a:lnTo>
                  <a:pt x="195" y="124"/>
                </a:lnTo>
                <a:lnTo>
                  <a:pt x="196" y="124"/>
                </a:lnTo>
                <a:lnTo>
                  <a:pt x="197" y="123"/>
                </a:lnTo>
                <a:lnTo>
                  <a:pt x="197" y="123"/>
                </a:lnTo>
                <a:lnTo>
                  <a:pt x="198" y="122"/>
                </a:lnTo>
                <a:lnTo>
                  <a:pt x="198" y="122"/>
                </a:lnTo>
                <a:lnTo>
                  <a:pt x="199" y="121"/>
                </a:lnTo>
                <a:lnTo>
                  <a:pt x="200" y="121"/>
                </a:lnTo>
                <a:lnTo>
                  <a:pt x="200" y="120"/>
                </a:lnTo>
                <a:lnTo>
                  <a:pt x="201" y="119"/>
                </a:lnTo>
                <a:lnTo>
                  <a:pt x="202" y="119"/>
                </a:lnTo>
                <a:lnTo>
                  <a:pt x="202" y="118"/>
                </a:lnTo>
                <a:lnTo>
                  <a:pt x="203" y="118"/>
                </a:lnTo>
                <a:lnTo>
                  <a:pt x="203" y="117"/>
                </a:lnTo>
                <a:lnTo>
                  <a:pt x="204" y="116"/>
                </a:lnTo>
                <a:lnTo>
                  <a:pt x="205" y="116"/>
                </a:lnTo>
                <a:lnTo>
                  <a:pt x="205" y="115"/>
                </a:lnTo>
                <a:lnTo>
                  <a:pt x="206" y="114"/>
                </a:lnTo>
                <a:lnTo>
                  <a:pt x="207" y="114"/>
                </a:lnTo>
                <a:lnTo>
                  <a:pt x="207" y="113"/>
                </a:lnTo>
                <a:lnTo>
                  <a:pt x="208" y="113"/>
                </a:lnTo>
                <a:lnTo>
                  <a:pt x="209" y="112"/>
                </a:lnTo>
                <a:lnTo>
                  <a:pt x="209" y="111"/>
                </a:lnTo>
                <a:lnTo>
                  <a:pt x="210" y="111"/>
                </a:lnTo>
                <a:lnTo>
                  <a:pt x="210" y="110"/>
                </a:lnTo>
                <a:lnTo>
                  <a:pt x="211" y="110"/>
                </a:lnTo>
                <a:lnTo>
                  <a:pt x="212" y="109"/>
                </a:lnTo>
                <a:lnTo>
                  <a:pt x="212" y="109"/>
                </a:lnTo>
                <a:lnTo>
                  <a:pt x="213" y="108"/>
                </a:lnTo>
                <a:lnTo>
                  <a:pt x="214" y="108"/>
                </a:lnTo>
                <a:lnTo>
                  <a:pt x="214" y="107"/>
                </a:lnTo>
                <a:lnTo>
                  <a:pt x="215" y="107"/>
                </a:lnTo>
                <a:lnTo>
                  <a:pt x="215" y="107"/>
                </a:lnTo>
                <a:lnTo>
                  <a:pt x="216" y="106"/>
                </a:lnTo>
                <a:lnTo>
                  <a:pt x="217" y="106"/>
                </a:lnTo>
                <a:lnTo>
                  <a:pt x="217" y="106"/>
                </a:lnTo>
                <a:lnTo>
                  <a:pt x="218" y="105"/>
                </a:lnTo>
                <a:lnTo>
                  <a:pt x="219" y="105"/>
                </a:lnTo>
                <a:lnTo>
                  <a:pt x="219" y="105"/>
                </a:lnTo>
                <a:lnTo>
                  <a:pt x="220" y="105"/>
                </a:lnTo>
                <a:lnTo>
                  <a:pt x="221" y="105"/>
                </a:lnTo>
                <a:lnTo>
                  <a:pt x="221" y="105"/>
                </a:lnTo>
                <a:lnTo>
                  <a:pt x="221" y="105"/>
                </a:lnTo>
                <a:lnTo>
                  <a:pt x="222" y="105"/>
                </a:lnTo>
                <a:lnTo>
                  <a:pt x="222" y="105"/>
                </a:lnTo>
                <a:lnTo>
                  <a:pt x="223" y="105"/>
                </a:lnTo>
                <a:lnTo>
                  <a:pt x="224" y="106"/>
                </a:lnTo>
                <a:lnTo>
                  <a:pt x="224" y="106"/>
                </a:lnTo>
                <a:lnTo>
                  <a:pt x="225" y="106"/>
                </a:lnTo>
                <a:lnTo>
                  <a:pt x="226" y="106"/>
                </a:lnTo>
                <a:lnTo>
                  <a:pt x="226" y="107"/>
                </a:lnTo>
                <a:lnTo>
                  <a:pt x="227" y="107"/>
                </a:lnTo>
                <a:lnTo>
                  <a:pt x="227" y="108"/>
                </a:lnTo>
                <a:lnTo>
                  <a:pt x="228" y="108"/>
                </a:lnTo>
                <a:lnTo>
                  <a:pt x="229" y="109"/>
                </a:lnTo>
                <a:lnTo>
                  <a:pt x="229" y="109"/>
                </a:lnTo>
                <a:lnTo>
                  <a:pt x="230" y="110"/>
                </a:lnTo>
                <a:lnTo>
                  <a:pt x="231" y="111"/>
                </a:lnTo>
                <a:lnTo>
                  <a:pt x="231" y="111"/>
                </a:lnTo>
                <a:lnTo>
                  <a:pt x="232" y="112"/>
                </a:lnTo>
                <a:lnTo>
                  <a:pt x="232" y="113"/>
                </a:lnTo>
                <a:lnTo>
                  <a:pt x="233" y="114"/>
                </a:lnTo>
                <a:lnTo>
                  <a:pt x="234" y="114"/>
                </a:lnTo>
                <a:lnTo>
                  <a:pt x="234" y="115"/>
                </a:lnTo>
                <a:lnTo>
                  <a:pt x="235" y="116"/>
                </a:lnTo>
                <a:lnTo>
                  <a:pt x="236" y="117"/>
                </a:lnTo>
                <a:lnTo>
                  <a:pt x="236" y="118"/>
                </a:lnTo>
                <a:lnTo>
                  <a:pt x="237" y="119"/>
                </a:lnTo>
                <a:lnTo>
                  <a:pt x="238" y="120"/>
                </a:lnTo>
                <a:lnTo>
                  <a:pt x="238" y="121"/>
                </a:lnTo>
                <a:lnTo>
                  <a:pt x="239" y="122"/>
                </a:lnTo>
                <a:lnTo>
                  <a:pt x="239" y="123"/>
                </a:lnTo>
                <a:lnTo>
                  <a:pt x="240" y="124"/>
                </a:lnTo>
                <a:lnTo>
                  <a:pt x="241" y="125"/>
                </a:lnTo>
                <a:lnTo>
                  <a:pt x="241" y="126"/>
                </a:lnTo>
                <a:lnTo>
                  <a:pt x="242" y="127"/>
                </a:lnTo>
                <a:lnTo>
                  <a:pt x="243" y="129"/>
                </a:lnTo>
                <a:lnTo>
                  <a:pt x="243" y="130"/>
                </a:lnTo>
                <a:lnTo>
                  <a:pt x="244" y="131"/>
                </a:lnTo>
                <a:lnTo>
                  <a:pt x="244" y="132"/>
                </a:lnTo>
                <a:lnTo>
                  <a:pt x="245" y="133"/>
                </a:lnTo>
                <a:lnTo>
                  <a:pt x="246" y="135"/>
                </a:lnTo>
                <a:lnTo>
                  <a:pt x="246" y="136"/>
                </a:lnTo>
                <a:lnTo>
                  <a:pt x="247" y="137"/>
                </a:lnTo>
                <a:lnTo>
                  <a:pt x="248" y="138"/>
                </a:lnTo>
                <a:lnTo>
                  <a:pt x="248" y="139"/>
                </a:lnTo>
                <a:lnTo>
                  <a:pt x="249" y="141"/>
                </a:lnTo>
                <a:lnTo>
                  <a:pt x="249" y="142"/>
                </a:lnTo>
                <a:lnTo>
                  <a:pt x="250" y="143"/>
                </a:lnTo>
                <a:lnTo>
                  <a:pt x="251" y="144"/>
                </a:lnTo>
                <a:lnTo>
                  <a:pt x="251" y="146"/>
                </a:lnTo>
                <a:lnTo>
                  <a:pt x="252" y="147"/>
                </a:lnTo>
              </a:path>
            </a:pathLst>
          </a:custGeom>
          <a:noFill/>
          <a:ln w="476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799" name="Oval 87"/>
          <p:cNvSpPr>
            <a:spLocks noChangeArrowheads="1"/>
          </p:cNvSpPr>
          <p:nvPr/>
        </p:nvSpPr>
        <p:spPr bwMode="auto">
          <a:xfrm>
            <a:off x="3727450" y="3500439"/>
            <a:ext cx="146050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5801" name="Object 89"/>
          <p:cNvGraphicFramePr>
            <a:graphicFrameLocks noChangeAspect="1"/>
          </p:cNvGraphicFramePr>
          <p:nvPr/>
        </p:nvGraphicFramePr>
        <p:xfrm>
          <a:off x="3541713" y="4581525"/>
          <a:ext cx="474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Формула" r:id="rId4" imgW="228600" imgH="164880" progId="Equation.3">
                  <p:embed/>
                </p:oleObj>
              </mc:Choice>
              <mc:Fallback>
                <p:oleObj name="Формула" r:id="rId4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4581525"/>
                        <a:ext cx="4746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802" name="Object 90"/>
          <p:cNvGraphicFramePr>
            <a:graphicFrameLocks noChangeAspect="1"/>
          </p:cNvGraphicFramePr>
          <p:nvPr/>
        </p:nvGraphicFramePr>
        <p:xfrm>
          <a:off x="5949950" y="4021138"/>
          <a:ext cx="3413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Формула" r:id="rId6" imgW="126720" imgH="164880" progId="Equation.3">
                  <p:embed/>
                </p:oleObj>
              </mc:Choice>
              <mc:Fallback>
                <p:oleObj name="Формула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4021138"/>
                        <a:ext cx="34131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03" name="Line 91"/>
          <p:cNvSpPr>
            <a:spLocks noChangeShapeType="1"/>
          </p:cNvSpPr>
          <p:nvPr/>
        </p:nvSpPr>
        <p:spPr bwMode="auto">
          <a:xfrm>
            <a:off x="3806825" y="3716339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5804" name="Line 92"/>
          <p:cNvSpPr>
            <a:spLocks noChangeShapeType="1"/>
          </p:cNvSpPr>
          <p:nvPr/>
        </p:nvSpPr>
        <p:spPr bwMode="auto">
          <a:xfrm>
            <a:off x="6126162" y="4581525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15805" name="Object 93"/>
          <p:cNvGraphicFramePr>
            <a:graphicFrameLocks noChangeAspect="1"/>
          </p:cNvGraphicFramePr>
          <p:nvPr/>
        </p:nvGraphicFramePr>
        <p:xfrm>
          <a:off x="2595562" y="2565401"/>
          <a:ext cx="2108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Формула" r:id="rId8" imgW="609480" imgH="203040" progId="Equation.3">
                  <p:embed/>
                </p:oleObj>
              </mc:Choice>
              <mc:Fallback>
                <p:oleObj name="Формула" r:id="rId8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2" y="2565401"/>
                        <a:ext cx="21082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4141787" y="1989139"/>
            <a:ext cx="6286500" cy="3671887"/>
            <a:chOff x="1650" y="1253"/>
            <a:chExt cx="3960" cy="2313"/>
          </a:xfrm>
        </p:grpSpPr>
        <p:sp>
          <p:nvSpPr>
            <p:cNvPr id="115806" name="Line 94"/>
            <p:cNvSpPr>
              <a:spLocks noChangeShapeType="1"/>
            </p:cNvSpPr>
            <p:nvPr/>
          </p:nvSpPr>
          <p:spPr bwMode="auto">
            <a:xfrm flipV="1">
              <a:off x="1650" y="2674"/>
              <a:ext cx="0" cy="18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807" name="Line 95"/>
            <p:cNvSpPr>
              <a:spLocks noChangeShapeType="1"/>
            </p:cNvSpPr>
            <p:nvPr/>
          </p:nvSpPr>
          <p:spPr bwMode="auto">
            <a:xfrm>
              <a:off x="1655" y="2669"/>
              <a:ext cx="63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01"/>
            <p:cNvGrpSpPr>
              <a:grpSpLocks/>
            </p:cNvGrpSpPr>
            <p:nvPr/>
          </p:nvGrpSpPr>
          <p:grpSpPr bwMode="auto">
            <a:xfrm>
              <a:off x="2381" y="1253"/>
              <a:ext cx="3229" cy="2313"/>
              <a:chOff x="2381" y="1253"/>
              <a:chExt cx="3229" cy="2313"/>
            </a:xfrm>
          </p:grpSpPr>
          <p:pic>
            <p:nvPicPr>
              <p:cNvPr id="115810" name="Picture 98" descr="Рисунок1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265" y="1344"/>
                <a:ext cx="1345" cy="2222"/>
              </a:xfrm>
              <a:prstGeom prst="rect">
                <a:avLst/>
              </a:prstGeom>
              <a:noFill/>
            </p:spPr>
          </p:pic>
          <p:sp>
            <p:nvSpPr>
              <p:cNvPr id="115811" name="AutoShape 99"/>
              <p:cNvSpPr>
                <a:spLocks noChangeArrowheads="1"/>
              </p:cNvSpPr>
              <p:nvPr/>
            </p:nvSpPr>
            <p:spPr bwMode="auto">
              <a:xfrm>
                <a:off x="2426" y="1253"/>
                <a:ext cx="2090" cy="590"/>
              </a:xfrm>
              <a:prstGeom prst="wedgeRoundRectCallout">
                <a:avLst>
                  <a:gd name="adj1" fmla="val 68653"/>
                  <a:gd name="adj2" fmla="val 94407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15808" name="Object 9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381" y="1344"/>
              <a:ext cx="2101" cy="4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7" name="Уравнение" r:id="rId11" imgW="1054080" imgH="203040" progId="Equation.3">
                      <p:embed/>
                    </p:oleObj>
                  </mc:Choice>
                  <mc:Fallback>
                    <p:oleObj name="Уравнение" r:id="rId11" imgW="10540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1" y="1344"/>
                            <a:ext cx="2101" cy="40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chemeClr val="bg1"/>
                                    </a:gs>
                                    <a:gs pos="100000">
                                      <a:srgbClr val="FF00FF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1773237" y="5276850"/>
            <a:ext cx="4427538" cy="1581150"/>
            <a:chOff x="158" y="3324"/>
            <a:chExt cx="2789" cy="996"/>
          </a:xfrm>
        </p:grpSpPr>
        <p:sp>
          <p:nvSpPr>
            <p:cNvPr id="115766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403" y="3324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:</a:t>
              </a:r>
            </a:p>
          </p:txBody>
        </p:sp>
        <p:sp>
          <p:nvSpPr>
            <p:cNvPr id="115767" name="Text Box 55"/>
            <p:cNvSpPr txBox="1">
              <a:spLocks noChangeArrowheads="1"/>
            </p:cNvSpPr>
            <p:nvPr/>
          </p:nvSpPr>
          <p:spPr bwMode="auto">
            <a:xfrm>
              <a:off x="768" y="3417"/>
              <a:ext cx="27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-</a:t>
              </a:r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1606" y="3790"/>
              <a:ext cx="612" cy="264"/>
              <a:chOff x="1849" y="2478"/>
              <a:chExt cx="657" cy="317"/>
            </a:xfrm>
          </p:grpSpPr>
          <p:sp>
            <p:nvSpPr>
              <p:cNvPr id="115770" name="Text Box 58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15771" name="Text Box 59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15772" name="Text Box 60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15773" name="Text Box 61"/>
              <p:cNvSpPr txBox="1">
                <a:spLocks noChangeArrowheads="1"/>
              </p:cNvSpPr>
              <p:nvPr/>
            </p:nvSpPr>
            <p:spPr bwMode="auto">
              <a:xfrm>
                <a:off x="1928" y="2610"/>
                <a:ext cx="175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15774" name="Text Box 62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15775" name="Rectangle 63"/>
            <p:cNvSpPr>
              <a:spLocks noChangeArrowheads="1"/>
            </p:cNvSpPr>
            <p:nvPr/>
          </p:nvSpPr>
          <p:spPr bwMode="auto">
            <a:xfrm>
              <a:off x="158" y="3714"/>
              <a:ext cx="2450" cy="45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76" name="AutoShape 64"/>
            <p:cNvSpPr>
              <a:spLocks noChangeArrowheads="1"/>
            </p:cNvSpPr>
            <p:nvPr/>
          </p:nvSpPr>
          <p:spPr bwMode="auto">
            <a:xfrm>
              <a:off x="200" y="3751"/>
              <a:ext cx="550" cy="379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77" name="Text Box 65"/>
            <p:cNvSpPr txBox="1">
              <a:spLocks noChangeArrowheads="1"/>
            </p:cNvSpPr>
            <p:nvPr/>
          </p:nvSpPr>
          <p:spPr bwMode="auto">
            <a:xfrm>
              <a:off x="285" y="3827"/>
              <a:ext cx="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В 8</a:t>
              </a:r>
            </a:p>
          </p:txBody>
        </p:sp>
        <p:sp>
          <p:nvSpPr>
            <p:cNvPr id="115778" name="Rectangle 66"/>
            <p:cNvSpPr>
              <a:spLocks noChangeArrowheads="1"/>
            </p:cNvSpPr>
            <p:nvPr/>
          </p:nvSpPr>
          <p:spPr bwMode="auto">
            <a:xfrm>
              <a:off x="833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79" name="Rectangle 67"/>
            <p:cNvSpPr>
              <a:spLocks noChangeArrowheads="1"/>
            </p:cNvSpPr>
            <p:nvPr/>
          </p:nvSpPr>
          <p:spPr bwMode="auto">
            <a:xfrm>
              <a:off x="1130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80" name="Rectangle 68"/>
            <p:cNvSpPr>
              <a:spLocks noChangeArrowheads="1"/>
            </p:cNvSpPr>
            <p:nvPr/>
          </p:nvSpPr>
          <p:spPr bwMode="auto">
            <a:xfrm>
              <a:off x="1425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81" name="Rectangle 69"/>
            <p:cNvSpPr>
              <a:spLocks noChangeArrowheads="1"/>
            </p:cNvSpPr>
            <p:nvPr/>
          </p:nvSpPr>
          <p:spPr bwMode="auto">
            <a:xfrm>
              <a:off x="1721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82" name="Rectangle 70"/>
            <p:cNvSpPr>
              <a:spLocks noChangeArrowheads="1"/>
            </p:cNvSpPr>
            <p:nvPr/>
          </p:nvSpPr>
          <p:spPr bwMode="auto">
            <a:xfrm>
              <a:off x="2016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83" name="Rectangle 71"/>
            <p:cNvSpPr>
              <a:spLocks noChangeArrowheads="1"/>
            </p:cNvSpPr>
            <p:nvPr/>
          </p:nvSpPr>
          <p:spPr bwMode="auto">
            <a:xfrm>
              <a:off x="2313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785" name="Text Box 73"/>
            <p:cNvSpPr txBox="1">
              <a:spLocks noChangeArrowheads="1"/>
            </p:cNvSpPr>
            <p:nvPr/>
          </p:nvSpPr>
          <p:spPr bwMode="auto">
            <a:xfrm>
              <a:off x="805" y="3727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4</a:t>
              </a:r>
            </a:p>
          </p:txBody>
        </p:sp>
        <p:sp>
          <p:nvSpPr>
            <p:cNvPr id="115800" name="Oval 88"/>
            <p:cNvSpPr>
              <a:spLocks noChangeArrowheads="1"/>
            </p:cNvSpPr>
            <p:nvPr/>
          </p:nvSpPr>
          <p:spPr bwMode="auto">
            <a:xfrm>
              <a:off x="2855" y="3440"/>
              <a:ext cx="92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815" name="Text Box 103"/>
            <p:cNvSpPr txBox="1">
              <a:spLocks noChangeArrowheads="1"/>
            </p:cNvSpPr>
            <p:nvPr/>
          </p:nvSpPr>
          <p:spPr bwMode="auto">
            <a:xfrm>
              <a:off x="1111" y="3728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012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8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522413" y="1844676"/>
            <a:ext cx="7451725" cy="5013325"/>
            <a:chOff x="249" y="1525"/>
            <a:chExt cx="4128" cy="2338"/>
          </a:xfrm>
        </p:grpSpPr>
        <p:sp>
          <p:nvSpPr>
            <p:cNvPr id="113741" name="Line 77"/>
            <p:cNvSpPr>
              <a:spLocks noChangeShapeType="1"/>
            </p:cNvSpPr>
            <p:nvPr/>
          </p:nvSpPr>
          <p:spPr bwMode="auto">
            <a:xfrm>
              <a:off x="2473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2" name="Line 78"/>
            <p:cNvSpPr>
              <a:spLocks noChangeShapeType="1"/>
            </p:cNvSpPr>
            <p:nvPr/>
          </p:nvSpPr>
          <p:spPr bwMode="auto">
            <a:xfrm>
              <a:off x="266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3" name="Line 79"/>
            <p:cNvSpPr>
              <a:spLocks noChangeShapeType="1"/>
            </p:cNvSpPr>
            <p:nvPr/>
          </p:nvSpPr>
          <p:spPr bwMode="auto">
            <a:xfrm>
              <a:off x="285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4" name="Line 80"/>
            <p:cNvSpPr>
              <a:spLocks noChangeShapeType="1"/>
            </p:cNvSpPr>
            <p:nvPr/>
          </p:nvSpPr>
          <p:spPr bwMode="auto">
            <a:xfrm>
              <a:off x="305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5" name="Line 81"/>
            <p:cNvSpPr>
              <a:spLocks noChangeShapeType="1"/>
            </p:cNvSpPr>
            <p:nvPr/>
          </p:nvSpPr>
          <p:spPr bwMode="auto">
            <a:xfrm>
              <a:off x="324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6" name="Line 82"/>
            <p:cNvSpPr>
              <a:spLocks noChangeShapeType="1"/>
            </p:cNvSpPr>
            <p:nvPr/>
          </p:nvSpPr>
          <p:spPr bwMode="auto">
            <a:xfrm>
              <a:off x="343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7" name="Line 83"/>
            <p:cNvSpPr>
              <a:spLocks noChangeShapeType="1"/>
            </p:cNvSpPr>
            <p:nvPr/>
          </p:nvSpPr>
          <p:spPr bwMode="auto">
            <a:xfrm>
              <a:off x="3626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8" name="Line 84"/>
            <p:cNvSpPr>
              <a:spLocks noChangeShapeType="1"/>
            </p:cNvSpPr>
            <p:nvPr/>
          </p:nvSpPr>
          <p:spPr bwMode="auto">
            <a:xfrm>
              <a:off x="382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49" name="Line 85"/>
            <p:cNvSpPr>
              <a:spLocks noChangeShapeType="1"/>
            </p:cNvSpPr>
            <p:nvPr/>
          </p:nvSpPr>
          <p:spPr bwMode="auto">
            <a:xfrm>
              <a:off x="40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0" name="Line 86"/>
            <p:cNvSpPr>
              <a:spLocks noChangeShapeType="1"/>
            </p:cNvSpPr>
            <p:nvPr/>
          </p:nvSpPr>
          <p:spPr bwMode="auto">
            <a:xfrm>
              <a:off x="2085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1" name="Line 87"/>
            <p:cNvSpPr>
              <a:spLocks noChangeShapeType="1"/>
            </p:cNvSpPr>
            <p:nvPr/>
          </p:nvSpPr>
          <p:spPr bwMode="auto">
            <a:xfrm>
              <a:off x="189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2" name="Line 88"/>
            <p:cNvSpPr>
              <a:spLocks noChangeShapeType="1"/>
            </p:cNvSpPr>
            <p:nvPr/>
          </p:nvSpPr>
          <p:spPr bwMode="auto">
            <a:xfrm>
              <a:off x="169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3" name="Line 89"/>
            <p:cNvSpPr>
              <a:spLocks noChangeShapeType="1"/>
            </p:cNvSpPr>
            <p:nvPr/>
          </p:nvSpPr>
          <p:spPr bwMode="auto">
            <a:xfrm>
              <a:off x="15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4" name="Line 90"/>
            <p:cNvSpPr>
              <a:spLocks noChangeShapeType="1"/>
            </p:cNvSpPr>
            <p:nvPr/>
          </p:nvSpPr>
          <p:spPr bwMode="auto">
            <a:xfrm>
              <a:off x="1121" y="1729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5" name="Line 91"/>
            <p:cNvSpPr>
              <a:spLocks noChangeShapeType="1"/>
            </p:cNvSpPr>
            <p:nvPr/>
          </p:nvSpPr>
          <p:spPr bwMode="auto">
            <a:xfrm>
              <a:off x="131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6" name="Line 92"/>
            <p:cNvSpPr>
              <a:spLocks noChangeShapeType="1"/>
            </p:cNvSpPr>
            <p:nvPr/>
          </p:nvSpPr>
          <p:spPr bwMode="auto">
            <a:xfrm flipH="1">
              <a:off x="912" y="1746"/>
              <a:ext cx="2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7" name="Line 93"/>
            <p:cNvSpPr>
              <a:spLocks noChangeShapeType="1"/>
            </p:cNvSpPr>
            <p:nvPr/>
          </p:nvSpPr>
          <p:spPr bwMode="auto">
            <a:xfrm flipH="1">
              <a:off x="728" y="1746"/>
              <a:ext cx="7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8" name="Line 94"/>
            <p:cNvSpPr>
              <a:spLocks noChangeShapeType="1"/>
            </p:cNvSpPr>
            <p:nvPr/>
          </p:nvSpPr>
          <p:spPr bwMode="auto">
            <a:xfrm flipH="1">
              <a:off x="543" y="1746"/>
              <a:ext cx="11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59" name="Line 95"/>
            <p:cNvSpPr>
              <a:spLocks noChangeShapeType="1"/>
            </p:cNvSpPr>
            <p:nvPr/>
          </p:nvSpPr>
          <p:spPr bwMode="auto">
            <a:xfrm flipH="1">
              <a:off x="2290" y="1570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0" name="Line 96"/>
            <p:cNvSpPr>
              <a:spLocks noChangeShapeType="1"/>
            </p:cNvSpPr>
            <p:nvPr/>
          </p:nvSpPr>
          <p:spPr bwMode="auto">
            <a:xfrm>
              <a:off x="249" y="2901"/>
              <a:ext cx="40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1" name="Line 97"/>
            <p:cNvSpPr>
              <a:spLocks noChangeShapeType="1"/>
            </p:cNvSpPr>
            <p:nvPr/>
          </p:nvSpPr>
          <p:spPr bwMode="auto">
            <a:xfrm>
              <a:off x="359" y="274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2" name="Line 98"/>
            <p:cNvSpPr>
              <a:spLocks noChangeShapeType="1"/>
            </p:cNvSpPr>
            <p:nvPr/>
          </p:nvSpPr>
          <p:spPr bwMode="auto">
            <a:xfrm>
              <a:off x="353" y="258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3" name="Line 99"/>
            <p:cNvSpPr>
              <a:spLocks noChangeShapeType="1"/>
            </p:cNvSpPr>
            <p:nvPr/>
          </p:nvSpPr>
          <p:spPr bwMode="auto">
            <a:xfrm>
              <a:off x="353" y="2417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4" name="Line 100"/>
            <p:cNvSpPr>
              <a:spLocks noChangeShapeType="1"/>
            </p:cNvSpPr>
            <p:nvPr/>
          </p:nvSpPr>
          <p:spPr bwMode="auto">
            <a:xfrm>
              <a:off x="346" y="225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5" name="Line 101"/>
            <p:cNvSpPr>
              <a:spLocks noChangeShapeType="1"/>
            </p:cNvSpPr>
            <p:nvPr/>
          </p:nvSpPr>
          <p:spPr bwMode="auto">
            <a:xfrm>
              <a:off x="359" y="209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6" name="Line 102"/>
            <p:cNvSpPr>
              <a:spLocks noChangeShapeType="1"/>
            </p:cNvSpPr>
            <p:nvPr/>
          </p:nvSpPr>
          <p:spPr bwMode="auto">
            <a:xfrm>
              <a:off x="346" y="1929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7" name="Line 103"/>
            <p:cNvSpPr>
              <a:spLocks noChangeShapeType="1"/>
            </p:cNvSpPr>
            <p:nvPr/>
          </p:nvSpPr>
          <p:spPr bwMode="auto">
            <a:xfrm>
              <a:off x="359" y="176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8" name="Line 104"/>
            <p:cNvSpPr>
              <a:spLocks noChangeShapeType="1"/>
            </p:cNvSpPr>
            <p:nvPr/>
          </p:nvSpPr>
          <p:spPr bwMode="auto">
            <a:xfrm>
              <a:off x="346" y="3067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69" name="Line 105"/>
            <p:cNvSpPr>
              <a:spLocks noChangeShapeType="1"/>
            </p:cNvSpPr>
            <p:nvPr/>
          </p:nvSpPr>
          <p:spPr bwMode="auto">
            <a:xfrm>
              <a:off x="346" y="323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70" name="Line 106"/>
            <p:cNvSpPr>
              <a:spLocks noChangeShapeType="1"/>
            </p:cNvSpPr>
            <p:nvPr/>
          </p:nvSpPr>
          <p:spPr bwMode="auto">
            <a:xfrm>
              <a:off x="346" y="339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71" name="Line 107"/>
            <p:cNvSpPr>
              <a:spLocks noChangeShapeType="1"/>
            </p:cNvSpPr>
            <p:nvPr/>
          </p:nvSpPr>
          <p:spPr bwMode="auto">
            <a:xfrm>
              <a:off x="346" y="356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72" name="Line 108"/>
            <p:cNvSpPr>
              <a:spLocks noChangeShapeType="1"/>
            </p:cNvSpPr>
            <p:nvPr/>
          </p:nvSpPr>
          <p:spPr bwMode="auto">
            <a:xfrm>
              <a:off x="349" y="372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73" name="Text Box 109"/>
            <p:cNvSpPr txBox="1">
              <a:spLocks noChangeArrowheads="1"/>
            </p:cNvSpPr>
            <p:nvPr/>
          </p:nvSpPr>
          <p:spPr bwMode="auto">
            <a:xfrm>
              <a:off x="2114" y="2872"/>
              <a:ext cx="18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113774" name="Text Box 110"/>
            <p:cNvSpPr txBox="1">
              <a:spLocks noChangeArrowheads="1"/>
            </p:cNvSpPr>
            <p:nvPr/>
          </p:nvSpPr>
          <p:spPr bwMode="auto">
            <a:xfrm>
              <a:off x="1973" y="1525"/>
              <a:ext cx="18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/>
                <a:t>У</a:t>
              </a:r>
            </a:p>
          </p:txBody>
        </p:sp>
        <p:sp>
          <p:nvSpPr>
            <p:cNvPr id="113775" name="Text Box 111"/>
            <p:cNvSpPr txBox="1">
              <a:spLocks noChangeArrowheads="1"/>
            </p:cNvSpPr>
            <p:nvPr/>
          </p:nvSpPr>
          <p:spPr bwMode="auto">
            <a:xfrm>
              <a:off x="4193" y="2665"/>
              <a:ext cx="18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>
                  <a:latin typeface="Monotype Corsiva" pitchFamily="66" charset="0"/>
                </a:rPr>
                <a:t>Х</a:t>
              </a:r>
            </a:p>
          </p:txBody>
        </p:sp>
        <p:sp>
          <p:nvSpPr>
            <p:cNvPr id="113776" name="Line 112"/>
            <p:cNvSpPr>
              <a:spLocks noChangeShapeType="1"/>
            </p:cNvSpPr>
            <p:nvPr/>
          </p:nvSpPr>
          <p:spPr bwMode="auto">
            <a:xfrm>
              <a:off x="2468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77" name="Text Box 113"/>
            <p:cNvSpPr txBox="1">
              <a:spLocks noChangeArrowheads="1"/>
            </p:cNvSpPr>
            <p:nvPr/>
          </p:nvSpPr>
          <p:spPr bwMode="auto">
            <a:xfrm>
              <a:off x="2379" y="2908"/>
              <a:ext cx="18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13778" name="Text Box 114"/>
            <p:cNvSpPr txBox="1">
              <a:spLocks noChangeArrowheads="1"/>
            </p:cNvSpPr>
            <p:nvPr/>
          </p:nvSpPr>
          <p:spPr bwMode="auto">
            <a:xfrm>
              <a:off x="1959" y="2923"/>
              <a:ext cx="29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113779" name="Line 115"/>
            <p:cNvSpPr>
              <a:spLocks noChangeShapeType="1"/>
            </p:cNvSpPr>
            <p:nvPr/>
          </p:nvSpPr>
          <p:spPr bwMode="auto">
            <a:xfrm>
              <a:off x="2084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80" name="Line 116"/>
            <p:cNvSpPr>
              <a:spLocks noChangeShapeType="1"/>
            </p:cNvSpPr>
            <p:nvPr/>
          </p:nvSpPr>
          <p:spPr bwMode="auto">
            <a:xfrm>
              <a:off x="2217" y="273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81" name="Line 117"/>
            <p:cNvSpPr>
              <a:spLocks noChangeShapeType="1"/>
            </p:cNvSpPr>
            <p:nvPr/>
          </p:nvSpPr>
          <p:spPr bwMode="auto">
            <a:xfrm>
              <a:off x="2225" y="306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82" name="Text Box 118"/>
            <p:cNvSpPr txBox="1">
              <a:spLocks noChangeArrowheads="1"/>
            </p:cNvSpPr>
            <p:nvPr/>
          </p:nvSpPr>
          <p:spPr bwMode="auto">
            <a:xfrm>
              <a:off x="2092" y="2585"/>
              <a:ext cx="18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13783" name="Text Box 119"/>
            <p:cNvSpPr txBox="1">
              <a:spLocks noChangeArrowheads="1"/>
            </p:cNvSpPr>
            <p:nvPr/>
          </p:nvSpPr>
          <p:spPr bwMode="auto">
            <a:xfrm>
              <a:off x="2092" y="3025"/>
              <a:ext cx="29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</p:grpSp>
      <p:sp>
        <p:nvSpPr>
          <p:cNvPr id="113785" name="WordArt 121"/>
          <p:cNvSpPr>
            <a:spLocks noChangeArrowheads="1" noChangeShapeType="1" noTextEdit="1"/>
          </p:cNvSpPr>
          <p:nvPr/>
        </p:nvSpPr>
        <p:spPr bwMode="auto">
          <a:xfrm>
            <a:off x="3740151" y="131764"/>
            <a:ext cx="6840537" cy="344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За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графіком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похідної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endParaRPr lang="ru-RU" sz="6600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3786" name="WordArt 122"/>
          <p:cNvSpPr>
            <a:spLocks noChangeArrowheads="1" noChangeShapeType="1" noTextEdit="1"/>
          </p:cNvSpPr>
          <p:nvPr/>
        </p:nvSpPr>
        <p:spPr bwMode="auto">
          <a:xfrm>
            <a:off x="1770063" y="549276"/>
            <a:ext cx="87852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визначити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найменшу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абсцису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точкі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, в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якій</a:t>
            </a:r>
            <a:endParaRPr lang="ru-RU" sz="6600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3787" name="WordArt 123"/>
          <p:cNvSpPr>
            <a:spLocks noChangeArrowheads="1" noChangeShapeType="1" noTextEdit="1"/>
          </p:cNvSpPr>
          <p:nvPr/>
        </p:nvSpPr>
        <p:spPr bwMode="auto">
          <a:xfrm>
            <a:off x="1773238" y="1412876"/>
            <a:ext cx="5576888" cy="337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паралельна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осі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абсцис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3788" name="WordArt 124"/>
          <p:cNvSpPr>
            <a:spLocks noChangeArrowheads="1" noChangeShapeType="1" noTextEdit="1"/>
          </p:cNvSpPr>
          <p:nvPr/>
        </p:nvSpPr>
        <p:spPr bwMode="auto">
          <a:xfrm>
            <a:off x="1782763" y="996951"/>
            <a:ext cx="87852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дотична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до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графіка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у = f(x)</a:t>
            </a:r>
          </a:p>
        </p:txBody>
      </p:sp>
      <p:sp>
        <p:nvSpPr>
          <p:cNvPr id="113789" name="Freeform 125"/>
          <p:cNvSpPr>
            <a:spLocks/>
          </p:cNvSpPr>
          <p:nvPr/>
        </p:nvSpPr>
        <p:spPr bwMode="auto">
          <a:xfrm>
            <a:off x="3454401" y="3068639"/>
            <a:ext cx="3863975" cy="2752725"/>
          </a:xfrm>
          <a:custGeom>
            <a:avLst/>
            <a:gdLst/>
            <a:ahLst/>
            <a:cxnLst>
              <a:cxn ang="0">
                <a:pos x="13" y="36"/>
              </a:cxn>
              <a:cxn ang="0">
                <a:pos x="28" y="27"/>
              </a:cxn>
              <a:cxn ang="0">
                <a:pos x="43" y="20"/>
              </a:cxn>
              <a:cxn ang="0">
                <a:pos x="58" y="16"/>
              </a:cxn>
              <a:cxn ang="0">
                <a:pos x="73" y="16"/>
              </a:cxn>
              <a:cxn ang="0">
                <a:pos x="88" y="19"/>
              </a:cxn>
              <a:cxn ang="0">
                <a:pos x="97" y="23"/>
              </a:cxn>
              <a:cxn ang="0">
                <a:pos x="102" y="27"/>
              </a:cxn>
              <a:cxn ang="0">
                <a:pos x="107" y="30"/>
              </a:cxn>
              <a:cxn ang="0">
                <a:pos x="112" y="32"/>
              </a:cxn>
              <a:cxn ang="0">
                <a:pos x="117" y="33"/>
              </a:cxn>
              <a:cxn ang="0">
                <a:pos x="122" y="33"/>
              </a:cxn>
              <a:cxn ang="0">
                <a:pos x="126" y="30"/>
              </a:cxn>
              <a:cxn ang="0">
                <a:pos x="131" y="26"/>
              </a:cxn>
              <a:cxn ang="0">
                <a:pos x="136" y="20"/>
              </a:cxn>
              <a:cxn ang="0">
                <a:pos x="141" y="13"/>
              </a:cxn>
              <a:cxn ang="0">
                <a:pos x="146" y="7"/>
              </a:cxn>
              <a:cxn ang="0">
                <a:pos x="151" y="2"/>
              </a:cxn>
              <a:cxn ang="0">
                <a:pos x="156" y="0"/>
              </a:cxn>
              <a:cxn ang="0">
                <a:pos x="161" y="1"/>
              </a:cxn>
              <a:cxn ang="0">
                <a:pos x="166" y="5"/>
              </a:cxn>
              <a:cxn ang="0">
                <a:pos x="171" y="11"/>
              </a:cxn>
              <a:cxn ang="0">
                <a:pos x="176" y="19"/>
              </a:cxn>
              <a:cxn ang="0">
                <a:pos x="181" y="29"/>
              </a:cxn>
              <a:cxn ang="0">
                <a:pos x="186" y="39"/>
              </a:cxn>
              <a:cxn ang="0">
                <a:pos x="190" y="48"/>
              </a:cxn>
              <a:cxn ang="0">
                <a:pos x="195" y="58"/>
              </a:cxn>
              <a:cxn ang="0">
                <a:pos x="200" y="68"/>
              </a:cxn>
              <a:cxn ang="0">
                <a:pos x="206" y="79"/>
              </a:cxn>
              <a:cxn ang="0">
                <a:pos x="211" y="89"/>
              </a:cxn>
              <a:cxn ang="0">
                <a:pos x="216" y="100"/>
              </a:cxn>
              <a:cxn ang="0">
                <a:pos x="220" y="110"/>
              </a:cxn>
              <a:cxn ang="0">
                <a:pos x="225" y="121"/>
              </a:cxn>
              <a:cxn ang="0">
                <a:pos x="230" y="133"/>
              </a:cxn>
              <a:cxn ang="0">
                <a:pos x="235" y="142"/>
              </a:cxn>
              <a:cxn ang="0">
                <a:pos x="240" y="150"/>
              </a:cxn>
              <a:cxn ang="0">
                <a:pos x="245" y="154"/>
              </a:cxn>
              <a:cxn ang="0">
                <a:pos x="250" y="155"/>
              </a:cxn>
              <a:cxn ang="0">
                <a:pos x="255" y="151"/>
              </a:cxn>
              <a:cxn ang="0">
                <a:pos x="260" y="143"/>
              </a:cxn>
              <a:cxn ang="0">
                <a:pos x="265" y="133"/>
              </a:cxn>
              <a:cxn ang="0">
                <a:pos x="270" y="121"/>
              </a:cxn>
              <a:cxn ang="0">
                <a:pos x="275" y="111"/>
              </a:cxn>
              <a:cxn ang="0">
                <a:pos x="280" y="102"/>
              </a:cxn>
              <a:cxn ang="0">
                <a:pos x="284" y="98"/>
              </a:cxn>
              <a:cxn ang="0">
                <a:pos x="289" y="97"/>
              </a:cxn>
              <a:cxn ang="0">
                <a:pos x="294" y="101"/>
              </a:cxn>
              <a:cxn ang="0">
                <a:pos x="299" y="106"/>
              </a:cxn>
              <a:cxn ang="0">
                <a:pos x="304" y="114"/>
              </a:cxn>
              <a:cxn ang="0">
                <a:pos x="309" y="123"/>
              </a:cxn>
              <a:cxn ang="0">
                <a:pos x="314" y="132"/>
              </a:cxn>
              <a:cxn ang="0">
                <a:pos x="319" y="139"/>
              </a:cxn>
              <a:cxn ang="0">
                <a:pos x="324" y="147"/>
              </a:cxn>
              <a:cxn ang="0">
                <a:pos x="329" y="154"/>
              </a:cxn>
              <a:cxn ang="0">
                <a:pos x="334" y="161"/>
              </a:cxn>
              <a:cxn ang="0">
                <a:pos x="339" y="167"/>
              </a:cxn>
              <a:cxn ang="0">
                <a:pos x="344" y="174"/>
              </a:cxn>
            </a:cxnLst>
            <a:rect l="0" t="0" r="r" b="b"/>
            <a:pathLst>
              <a:path w="346" h="176">
                <a:moveTo>
                  <a:pt x="0" y="44"/>
                </a:moveTo>
                <a:lnTo>
                  <a:pt x="1" y="43"/>
                </a:lnTo>
                <a:lnTo>
                  <a:pt x="3" y="42"/>
                </a:lnTo>
                <a:lnTo>
                  <a:pt x="5" y="40"/>
                </a:lnTo>
                <a:lnTo>
                  <a:pt x="7" y="39"/>
                </a:lnTo>
                <a:lnTo>
                  <a:pt x="9" y="38"/>
                </a:lnTo>
                <a:lnTo>
                  <a:pt x="11" y="37"/>
                </a:lnTo>
                <a:lnTo>
                  <a:pt x="13" y="36"/>
                </a:lnTo>
                <a:lnTo>
                  <a:pt x="15" y="35"/>
                </a:lnTo>
                <a:lnTo>
                  <a:pt x="17" y="34"/>
                </a:lnTo>
                <a:lnTo>
                  <a:pt x="18" y="33"/>
                </a:lnTo>
                <a:lnTo>
                  <a:pt x="20" y="31"/>
                </a:lnTo>
                <a:lnTo>
                  <a:pt x="22" y="30"/>
                </a:lnTo>
                <a:lnTo>
                  <a:pt x="24" y="29"/>
                </a:lnTo>
                <a:lnTo>
                  <a:pt x="26" y="28"/>
                </a:lnTo>
                <a:lnTo>
                  <a:pt x="28" y="27"/>
                </a:lnTo>
                <a:lnTo>
                  <a:pt x="30" y="26"/>
                </a:lnTo>
                <a:lnTo>
                  <a:pt x="32" y="25"/>
                </a:lnTo>
                <a:lnTo>
                  <a:pt x="34" y="25"/>
                </a:lnTo>
                <a:lnTo>
                  <a:pt x="35" y="24"/>
                </a:lnTo>
                <a:lnTo>
                  <a:pt x="37" y="23"/>
                </a:lnTo>
                <a:lnTo>
                  <a:pt x="39" y="22"/>
                </a:lnTo>
                <a:lnTo>
                  <a:pt x="41" y="21"/>
                </a:lnTo>
                <a:lnTo>
                  <a:pt x="43" y="20"/>
                </a:lnTo>
                <a:lnTo>
                  <a:pt x="45" y="20"/>
                </a:lnTo>
                <a:lnTo>
                  <a:pt x="47" y="19"/>
                </a:lnTo>
                <a:lnTo>
                  <a:pt x="49" y="19"/>
                </a:lnTo>
                <a:lnTo>
                  <a:pt x="51" y="18"/>
                </a:lnTo>
                <a:lnTo>
                  <a:pt x="52" y="17"/>
                </a:lnTo>
                <a:lnTo>
                  <a:pt x="54" y="17"/>
                </a:lnTo>
                <a:lnTo>
                  <a:pt x="56" y="17"/>
                </a:lnTo>
                <a:lnTo>
                  <a:pt x="58" y="16"/>
                </a:lnTo>
                <a:lnTo>
                  <a:pt x="60" y="16"/>
                </a:lnTo>
                <a:lnTo>
                  <a:pt x="62" y="16"/>
                </a:lnTo>
                <a:lnTo>
                  <a:pt x="64" y="16"/>
                </a:lnTo>
                <a:lnTo>
                  <a:pt x="66" y="15"/>
                </a:lnTo>
                <a:lnTo>
                  <a:pt x="68" y="15"/>
                </a:lnTo>
                <a:lnTo>
                  <a:pt x="69" y="15"/>
                </a:lnTo>
                <a:lnTo>
                  <a:pt x="71" y="15"/>
                </a:lnTo>
                <a:lnTo>
                  <a:pt x="73" y="16"/>
                </a:lnTo>
                <a:lnTo>
                  <a:pt x="75" y="16"/>
                </a:lnTo>
                <a:lnTo>
                  <a:pt x="77" y="16"/>
                </a:lnTo>
                <a:lnTo>
                  <a:pt x="79" y="16"/>
                </a:lnTo>
                <a:lnTo>
                  <a:pt x="81" y="17"/>
                </a:lnTo>
                <a:lnTo>
                  <a:pt x="83" y="17"/>
                </a:lnTo>
                <a:lnTo>
                  <a:pt x="85" y="18"/>
                </a:lnTo>
                <a:lnTo>
                  <a:pt x="86" y="19"/>
                </a:lnTo>
                <a:lnTo>
                  <a:pt x="88" y="19"/>
                </a:lnTo>
                <a:lnTo>
                  <a:pt x="90" y="20"/>
                </a:lnTo>
                <a:lnTo>
                  <a:pt x="92" y="21"/>
                </a:lnTo>
                <a:lnTo>
                  <a:pt x="94" y="22"/>
                </a:lnTo>
                <a:lnTo>
                  <a:pt x="94" y="22"/>
                </a:lnTo>
                <a:lnTo>
                  <a:pt x="95" y="22"/>
                </a:lnTo>
                <a:lnTo>
                  <a:pt x="95" y="23"/>
                </a:lnTo>
                <a:lnTo>
                  <a:pt x="96" y="23"/>
                </a:lnTo>
                <a:lnTo>
                  <a:pt x="97" y="23"/>
                </a:lnTo>
                <a:lnTo>
                  <a:pt x="97" y="24"/>
                </a:lnTo>
                <a:lnTo>
                  <a:pt x="98" y="24"/>
                </a:lnTo>
                <a:lnTo>
                  <a:pt x="98" y="25"/>
                </a:lnTo>
                <a:lnTo>
                  <a:pt x="99" y="25"/>
                </a:lnTo>
                <a:lnTo>
                  <a:pt x="100" y="25"/>
                </a:lnTo>
                <a:lnTo>
                  <a:pt x="100" y="26"/>
                </a:lnTo>
                <a:lnTo>
                  <a:pt x="101" y="26"/>
                </a:lnTo>
                <a:lnTo>
                  <a:pt x="102" y="27"/>
                </a:lnTo>
                <a:lnTo>
                  <a:pt x="102" y="27"/>
                </a:lnTo>
                <a:lnTo>
                  <a:pt x="103" y="27"/>
                </a:lnTo>
                <a:lnTo>
                  <a:pt x="103" y="28"/>
                </a:lnTo>
                <a:lnTo>
                  <a:pt x="104" y="28"/>
                </a:lnTo>
                <a:lnTo>
                  <a:pt x="105" y="28"/>
                </a:lnTo>
                <a:lnTo>
                  <a:pt x="105" y="29"/>
                </a:lnTo>
                <a:lnTo>
                  <a:pt x="106" y="29"/>
                </a:lnTo>
                <a:lnTo>
                  <a:pt x="107" y="30"/>
                </a:lnTo>
                <a:lnTo>
                  <a:pt x="107" y="30"/>
                </a:lnTo>
                <a:lnTo>
                  <a:pt x="108" y="30"/>
                </a:lnTo>
                <a:lnTo>
                  <a:pt x="108" y="31"/>
                </a:lnTo>
                <a:lnTo>
                  <a:pt x="109" y="31"/>
                </a:lnTo>
                <a:lnTo>
                  <a:pt x="110" y="31"/>
                </a:lnTo>
                <a:lnTo>
                  <a:pt x="110" y="31"/>
                </a:lnTo>
                <a:lnTo>
                  <a:pt x="111" y="32"/>
                </a:lnTo>
                <a:lnTo>
                  <a:pt x="112" y="32"/>
                </a:lnTo>
                <a:lnTo>
                  <a:pt x="112" y="32"/>
                </a:lnTo>
                <a:lnTo>
                  <a:pt x="113" y="32"/>
                </a:lnTo>
                <a:lnTo>
                  <a:pt x="114" y="32"/>
                </a:lnTo>
                <a:lnTo>
                  <a:pt x="114" y="33"/>
                </a:lnTo>
                <a:lnTo>
                  <a:pt x="115" y="33"/>
                </a:lnTo>
                <a:lnTo>
                  <a:pt x="115" y="33"/>
                </a:lnTo>
                <a:lnTo>
                  <a:pt x="116" y="33"/>
                </a:lnTo>
                <a:lnTo>
                  <a:pt x="117" y="33"/>
                </a:lnTo>
                <a:lnTo>
                  <a:pt x="117" y="33"/>
                </a:lnTo>
                <a:lnTo>
                  <a:pt x="118" y="33"/>
                </a:lnTo>
                <a:lnTo>
                  <a:pt x="119" y="33"/>
                </a:lnTo>
                <a:lnTo>
                  <a:pt x="119" y="33"/>
                </a:lnTo>
                <a:lnTo>
                  <a:pt x="120" y="33"/>
                </a:lnTo>
                <a:lnTo>
                  <a:pt x="120" y="33"/>
                </a:lnTo>
                <a:lnTo>
                  <a:pt x="121" y="33"/>
                </a:lnTo>
                <a:lnTo>
                  <a:pt x="122" y="33"/>
                </a:lnTo>
                <a:lnTo>
                  <a:pt x="122" y="32"/>
                </a:lnTo>
                <a:lnTo>
                  <a:pt x="123" y="32"/>
                </a:lnTo>
                <a:lnTo>
                  <a:pt x="124" y="32"/>
                </a:lnTo>
                <a:lnTo>
                  <a:pt x="124" y="32"/>
                </a:lnTo>
                <a:lnTo>
                  <a:pt x="125" y="31"/>
                </a:lnTo>
                <a:lnTo>
                  <a:pt x="126" y="31"/>
                </a:lnTo>
                <a:lnTo>
                  <a:pt x="126" y="31"/>
                </a:lnTo>
                <a:lnTo>
                  <a:pt x="126" y="30"/>
                </a:lnTo>
                <a:lnTo>
                  <a:pt x="127" y="30"/>
                </a:lnTo>
                <a:lnTo>
                  <a:pt x="127" y="29"/>
                </a:lnTo>
                <a:lnTo>
                  <a:pt x="128" y="29"/>
                </a:lnTo>
                <a:lnTo>
                  <a:pt x="129" y="28"/>
                </a:lnTo>
                <a:lnTo>
                  <a:pt x="129" y="28"/>
                </a:lnTo>
                <a:lnTo>
                  <a:pt x="130" y="27"/>
                </a:lnTo>
                <a:lnTo>
                  <a:pt x="131" y="26"/>
                </a:lnTo>
                <a:lnTo>
                  <a:pt x="131" y="26"/>
                </a:lnTo>
                <a:lnTo>
                  <a:pt x="132" y="25"/>
                </a:lnTo>
                <a:lnTo>
                  <a:pt x="132" y="24"/>
                </a:lnTo>
                <a:lnTo>
                  <a:pt x="133" y="24"/>
                </a:lnTo>
                <a:lnTo>
                  <a:pt x="134" y="23"/>
                </a:lnTo>
                <a:lnTo>
                  <a:pt x="134" y="22"/>
                </a:lnTo>
                <a:lnTo>
                  <a:pt x="135" y="21"/>
                </a:lnTo>
                <a:lnTo>
                  <a:pt x="136" y="20"/>
                </a:lnTo>
                <a:lnTo>
                  <a:pt x="136" y="20"/>
                </a:lnTo>
                <a:lnTo>
                  <a:pt x="137" y="19"/>
                </a:lnTo>
                <a:lnTo>
                  <a:pt x="137" y="18"/>
                </a:lnTo>
                <a:lnTo>
                  <a:pt x="138" y="17"/>
                </a:lnTo>
                <a:lnTo>
                  <a:pt x="139" y="16"/>
                </a:lnTo>
                <a:lnTo>
                  <a:pt x="139" y="15"/>
                </a:lnTo>
                <a:lnTo>
                  <a:pt x="140" y="15"/>
                </a:lnTo>
                <a:lnTo>
                  <a:pt x="141" y="14"/>
                </a:lnTo>
                <a:lnTo>
                  <a:pt x="141" y="13"/>
                </a:lnTo>
                <a:lnTo>
                  <a:pt x="142" y="12"/>
                </a:lnTo>
                <a:lnTo>
                  <a:pt x="143" y="11"/>
                </a:lnTo>
                <a:lnTo>
                  <a:pt x="143" y="11"/>
                </a:lnTo>
                <a:lnTo>
                  <a:pt x="144" y="10"/>
                </a:lnTo>
                <a:lnTo>
                  <a:pt x="144" y="9"/>
                </a:lnTo>
                <a:lnTo>
                  <a:pt x="145" y="8"/>
                </a:lnTo>
                <a:lnTo>
                  <a:pt x="146" y="8"/>
                </a:lnTo>
                <a:lnTo>
                  <a:pt x="146" y="7"/>
                </a:lnTo>
                <a:lnTo>
                  <a:pt x="147" y="6"/>
                </a:lnTo>
                <a:lnTo>
                  <a:pt x="148" y="6"/>
                </a:lnTo>
                <a:lnTo>
                  <a:pt x="148" y="5"/>
                </a:lnTo>
                <a:lnTo>
                  <a:pt x="149" y="4"/>
                </a:lnTo>
                <a:lnTo>
                  <a:pt x="149" y="4"/>
                </a:lnTo>
                <a:lnTo>
                  <a:pt x="150" y="3"/>
                </a:lnTo>
                <a:lnTo>
                  <a:pt x="151" y="3"/>
                </a:lnTo>
                <a:lnTo>
                  <a:pt x="151" y="2"/>
                </a:lnTo>
                <a:lnTo>
                  <a:pt x="152" y="2"/>
                </a:lnTo>
                <a:lnTo>
                  <a:pt x="153" y="1"/>
                </a:lnTo>
                <a:lnTo>
                  <a:pt x="153" y="1"/>
                </a:lnTo>
                <a:lnTo>
                  <a:pt x="154" y="1"/>
                </a:lnTo>
                <a:lnTo>
                  <a:pt x="154" y="1"/>
                </a:lnTo>
                <a:lnTo>
                  <a:pt x="155" y="0"/>
                </a:lnTo>
                <a:lnTo>
                  <a:pt x="156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8" y="0"/>
                </a:lnTo>
                <a:lnTo>
                  <a:pt x="159" y="0"/>
                </a:lnTo>
                <a:lnTo>
                  <a:pt x="160" y="0"/>
                </a:lnTo>
                <a:lnTo>
                  <a:pt x="160" y="1"/>
                </a:lnTo>
                <a:lnTo>
                  <a:pt x="161" y="1"/>
                </a:lnTo>
                <a:lnTo>
                  <a:pt x="161" y="1"/>
                </a:lnTo>
                <a:lnTo>
                  <a:pt x="162" y="1"/>
                </a:lnTo>
                <a:lnTo>
                  <a:pt x="163" y="2"/>
                </a:lnTo>
                <a:lnTo>
                  <a:pt x="163" y="2"/>
                </a:lnTo>
                <a:lnTo>
                  <a:pt x="164" y="3"/>
                </a:lnTo>
                <a:lnTo>
                  <a:pt x="165" y="3"/>
                </a:lnTo>
                <a:lnTo>
                  <a:pt x="165" y="4"/>
                </a:lnTo>
                <a:lnTo>
                  <a:pt x="166" y="5"/>
                </a:lnTo>
                <a:lnTo>
                  <a:pt x="166" y="5"/>
                </a:lnTo>
                <a:lnTo>
                  <a:pt x="167" y="6"/>
                </a:lnTo>
                <a:lnTo>
                  <a:pt x="168" y="7"/>
                </a:lnTo>
                <a:lnTo>
                  <a:pt x="168" y="7"/>
                </a:lnTo>
                <a:lnTo>
                  <a:pt x="169" y="8"/>
                </a:lnTo>
                <a:lnTo>
                  <a:pt x="170" y="9"/>
                </a:lnTo>
                <a:lnTo>
                  <a:pt x="170" y="10"/>
                </a:lnTo>
                <a:lnTo>
                  <a:pt x="171" y="11"/>
                </a:lnTo>
                <a:lnTo>
                  <a:pt x="171" y="12"/>
                </a:lnTo>
                <a:lnTo>
                  <a:pt x="172" y="13"/>
                </a:lnTo>
                <a:lnTo>
                  <a:pt x="173" y="14"/>
                </a:lnTo>
                <a:lnTo>
                  <a:pt x="173" y="15"/>
                </a:lnTo>
                <a:lnTo>
                  <a:pt x="174" y="16"/>
                </a:lnTo>
                <a:lnTo>
                  <a:pt x="175" y="17"/>
                </a:lnTo>
                <a:lnTo>
                  <a:pt x="175" y="18"/>
                </a:lnTo>
                <a:lnTo>
                  <a:pt x="176" y="19"/>
                </a:lnTo>
                <a:lnTo>
                  <a:pt x="177" y="20"/>
                </a:lnTo>
                <a:lnTo>
                  <a:pt x="177" y="21"/>
                </a:lnTo>
                <a:lnTo>
                  <a:pt x="178" y="22"/>
                </a:lnTo>
                <a:lnTo>
                  <a:pt x="178" y="24"/>
                </a:lnTo>
                <a:lnTo>
                  <a:pt x="179" y="25"/>
                </a:lnTo>
                <a:lnTo>
                  <a:pt x="180" y="26"/>
                </a:lnTo>
                <a:lnTo>
                  <a:pt x="180" y="27"/>
                </a:lnTo>
                <a:lnTo>
                  <a:pt x="181" y="29"/>
                </a:lnTo>
                <a:lnTo>
                  <a:pt x="182" y="30"/>
                </a:lnTo>
                <a:lnTo>
                  <a:pt x="182" y="31"/>
                </a:lnTo>
                <a:lnTo>
                  <a:pt x="183" y="32"/>
                </a:lnTo>
                <a:lnTo>
                  <a:pt x="183" y="34"/>
                </a:lnTo>
                <a:lnTo>
                  <a:pt x="184" y="35"/>
                </a:lnTo>
                <a:lnTo>
                  <a:pt x="185" y="36"/>
                </a:lnTo>
                <a:lnTo>
                  <a:pt x="185" y="37"/>
                </a:lnTo>
                <a:lnTo>
                  <a:pt x="186" y="39"/>
                </a:lnTo>
                <a:lnTo>
                  <a:pt x="187" y="40"/>
                </a:lnTo>
                <a:lnTo>
                  <a:pt x="187" y="41"/>
                </a:lnTo>
                <a:lnTo>
                  <a:pt x="188" y="43"/>
                </a:lnTo>
                <a:lnTo>
                  <a:pt x="188" y="44"/>
                </a:lnTo>
                <a:lnTo>
                  <a:pt x="188" y="44"/>
                </a:lnTo>
                <a:lnTo>
                  <a:pt x="189" y="45"/>
                </a:lnTo>
                <a:lnTo>
                  <a:pt x="190" y="47"/>
                </a:lnTo>
                <a:lnTo>
                  <a:pt x="190" y="48"/>
                </a:lnTo>
                <a:lnTo>
                  <a:pt x="191" y="49"/>
                </a:lnTo>
                <a:lnTo>
                  <a:pt x="192" y="50"/>
                </a:lnTo>
                <a:lnTo>
                  <a:pt x="192" y="52"/>
                </a:lnTo>
                <a:lnTo>
                  <a:pt x="193" y="53"/>
                </a:lnTo>
                <a:lnTo>
                  <a:pt x="194" y="54"/>
                </a:lnTo>
                <a:lnTo>
                  <a:pt x="194" y="56"/>
                </a:lnTo>
                <a:lnTo>
                  <a:pt x="195" y="57"/>
                </a:lnTo>
                <a:lnTo>
                  <a:pt x="195" y="58"/>
                </a:lnTo>
                <a:lnTo>
                  <a:pt x="196" y="59"/>
                </a:lnTo>
                <a:lnTo>
                  <a:pt x="197" y="61"/>
                </a:lnTo>
                <a:lnTo>
                  <a:pt x="197" y="62"/>
                </a:lnTo>
                <a:lnTo>
                  <a:pt x="198" y="63"/>
                </a:lnTo>
                <a:lnTo>
                  <a:pt x="199" y="65"/>
                </a:lnTo>
                <a:lnTo>
                  <a:pt x="199" y="66"/>
                </a:lnTo>
                <a:lnTo>
                  <a:pt x="200" y="67"/>
                </a:lnTo>
                <a:lnTo>
                  <a:pt x="200" y="68"/>
                </a:lnTo>
                <a:lnTo>
                  <a:pt x="201" y="70"/>
                </a:lnTo>
                <a:lnTo>
                  <a:pt x="202" y="71"/>
                </a:lnTo>
                <a:lnTo>
                  <a:pt x="202" y="72"/>
                </a:lnTo>
                <a:lnTo>
                  <a:pt x="203" y="74"/>
                </a:lnTo>
                <a:lnTo>
                  <a:pt x="204" y="75"/>
                </a:lnTo>
                <a:lnTo>
                  <a:pt x="204" y="76"/>
                </a:lnTo>
                <a:lnTo>
                  <a:pt x="205" y="78"/>
                </a:lnTo>
                <a:lnTo>
                  <a:pt x="206" y="79"/>
                </a:lnTo>
                <a:lnTo>
                  <a:pt x="206" y="80"/>
                </a:lnTo>
                <a:lnTo>
                  <a:pt x="207" y="81"/>
                </a:lnTo>
                <a:lnTo>
                  <a:pt x="207" y="83"/>
                </a:lnTo>
                <a:lnTo>
                  <a:pt x="208" y="84"/>
                </a:lnTo>
                <a:lnTo>
                  <a:pt x="209" y="85"/>
                </a:lnTo>
                <a:lnTo>
                  <a:pt x="209" y="87"/>
                </a:lnTo>
                <a:lnTo>
                  <a:pt x="210" y="88"/>
                </a:lnTo>
                <a:lnTo>
                  <a:pt x="211" y="89"/>
                </a:lnTo>
                <a:lnTo>
                  <a:pt x="211" y="91"/>
                </a:lnTo>
                <a:lnTo>
                  <a:pt x="212" y="92"/>
                </a:lnTo>
                <a:lnTo>
                  <a:pt x="212" y="93"/>
                </a:lnTo>
                <a:lnTo>
                  <a:pt x="213" y="95"/>
                </a:lnTo>
                <a:lnTo>
                  <a:pt x="214" y="96"/>
                </a:lnTo>
                <a:lnTo>
                  <a:pt x="214" y="97"/>
                </a:lnTo>
                <a:lnTo>
                  <a:pt x="215" y="99"/>
                </a:lnTo>
                <a:lnTo>
                  <a:pt x="216" y="100"/>
                </a:lnTo>
                <a:lnTo>
                  <a:pt x="216" y="102"/>
                </a:lnTo>
                <a:lnTo>
                  <a:pt x="217" y="103"/>
                </a:lnTo>
                <a:lnTo>
                  <a:pt x="217" y="104"/>
                </a:lnTo>
                <a:lnTo>
                  <a:pt x="218" y="106"/>
                </a:lnTo>
                <a:lnTo>
                  <a:pt x="219" y="107"/>
                </a:lnTo>
                <a:lnTo>
                  <a:pt x="219" y="109"/>
                </a:lnTo>
                <a:lnTo>
                  <a:pt x="220" y="110"/>
                </a:lnTo>
                <a:lnTo>
                  <a:pt x="220" y="110"/>
                </a:lnTo>
                <a:lnTo>
                  <a:pt x="221" y="111"/>
                </a:lnTo>
                <a:lnTo>
                  <a:pt x="221" y="113"/>
                </a:lnTo>
                <a:lnTo>
                  <a:pt x="222" y="114"/>
                </a:lnTo>
                <a:lnTo>
                  <a:pt x="223" y="116"/>
                </a:lnTo>
                <a:lnTo>
                  <a:pt x="223" y="117"/>
                </a:lnTo>
                <a:lnTo>
                  <a:pt x="224" y="119"/>
                </a:lnTo>
                <a:lnTo>
                  <a:pt x="224" y="120"/>
                </a:lnTo>
                <a:lnTo>
                  <a:pt x="225" y="121"/>
                </a:lnTo>
                <a:lnTo>
                  <a:pt x="226" y="123"/>
                </a:lnTo>
                <a:lnTo>
                  <a:pt x="226" y="124"/>
                </a:lnTo>
                <a:lnTo>
                  <a:pt x="227" y="126"/>
                </a:lnTo>
                <a:lnTo>
                  <a:pt x="228" y="127"/>
                </a:lnTo>
                <a:lnTo>
                  <a:pt x="228" y="129"/>
                </a:lnTo>
                <a:lnTo>
                  <a:pt x="229" y="130"/>
                </a:lnTo>
                <a:lnTo>
                  <a:pt x="229" y="131"/>
                </a:lnTo>
                <a:lnTo>
                  <a:pt x="230" y="133"/>
                </a:lnTo>
                <a:lnTo>
                  <a:pt x="231" y="134"/>
                </a:lnTo>
                <a:lnTo>
                  <a:pt x="231" y="135"/>
                </a:lnTo>
                <a:lnTo>
                  <a:pt x="232" y="136"/>
                </a:lnTo>
                <a:lnTo>
                  <a:pt x="233" y="138"/>
                </a:lnTo>
                <a:lnTo>
                  <a:pt x="233" y="139"/>
                </a:lnTo>
                <a:lnTo>
                  <a:pt x="234" y="140"/>
                </a:lnTo>
                <a:lnTo>
                  <a:pt x="234" y="141"/>
                </a:lnTo>
                <a:lnTo>
                  <a:pt x="235" y="142"/>
                </a:lnTo>
                <a:lnTo>
                  <a:pt x="236" y="143"/>
                </a:lnTo>
                <a:lnTo>
                  <a:pt x="236" y="144"/>
                </a:lnTo>
                <a:lnTo>
                  <a:pt x="237" y="145"/>
                </a:lnTo>
                <a:lnTo>
                  <a:pt x="238" y="146"/>
                </a:lnTo>
                <a:lnTo>
                  <a:pt x="238" y="147"/>
                </a:lnTo>
                <a:lnTo>
                  <a:pt x="239" y="148"/>
                </a:lnTo>
                <a:lnTo>
                  <a:pt x="240" y="149"/>
                </a:lnTo>
                <a:lnTo>
                  <a:pt x="240" y="150"/>
                </a:lnTo>
                <a:lnTo>
                  <a:pt x="241" y="151"/>
                </a:lnTo>
                <a:lnTo>
                  <a:pt x="241" y="151"/>
                </a:lnTo>
                <a:lnTo>
                  <a:pt x="242" y="152"/>
                </a:lnTo>
                <a:lnTo>
                  <a:pt x="243" y="152"/>
                </a:lnTo>
                <a:lnTo>
                  <a:pt x="243" y="153"/>
                </a:lnTo>
                <a:lnTo>
                  <a:pt x="244" y="153"/>
                </a:lnTo>
                <a:lnTo>
                  <a:pt x="245" y="154"/>
                </a:lnTo>
                <a:lnTo>
                  <a:pt x="245" y="154"/>
                </a:lnTo>
                <a:lnTo>
                  <a:pt x="246" y="155"/>
                </a:lnTo>
                <a:lnTo>
                  <a:pt x="246" y="155"/>
                </a:lnTo>
                <a:lnTo>
                  <a:pt x="247" y="155"/>
                </a:lnTo>
                <a:lnTo>
                  <a:pt x="248" y="155"/>
                </a:lnTo>
                <a:lnTo>
                  <a:pt x="248" y="155"/>
                </a:lnTo>
                <a:lnTo>
                  <a:pt x="249" y="155"/>
                </a:lnTo>
                <a:lnTo>
                  <a:pt x="250" y="155"/>
                </a:lnTo>
                <a:lnTo>
                  <a:pt x="250" y="155"/>
                </a:lnTo>
                <a:lnTo>
                  <a:pt x="251" y="154"/>
                </a:lnTo>
                <a:lnTo>
                  <a:pt x="252" y="154"/>
                </a:lnTo>
                <a:lnTo>
                  <a:pt x="252" y="154"/>
                </a:lnTo>
                <a:lnTo>
                  <a:pt x="252" y="154"/>
                </a:lnTo>
                <a:lnTo>
                  <a:pt x="253" y="153"/>
                </a:lnTo>
                <a:lnTo>
                  <a:pt x="253" y="152"/>
                </a:lnTo>
                <a:lnTo>
                  <a:pt x="254" y="152"/>
                </a:lnTo>
                <a:lnTo>
                  <a:pt x="255" y="151"/>
                </a:lnTo>
                <a:lnTo>
                  <a:pt x="255" y="150"/>
                </a:lnTo>
                <a:lnTo>
                  <a:pt x="256" y="149"/>
                </a:lnTo>
                <a:lnTo>
                  <a:pt x="257" y="149"/>
                </a:lnTo>
                <a:lnTo>
                  <a:pt x="257" y="148"/>
                </a:lnTo>
                <a:lnTo>
                  <a:pt x="258" y="147"/>
                </a:lnTo>
                <a:lnTo>
                  <a:pt x="258" y="145"/>
                </a:lnTo>
                <a:lnTo>
                  <a:pt x="259" y="144"/>
                </a:lnTo>
                <a:lnTo>
                  <a:pt x="260" y="143"/>
                </a:lnTo>
                <a:lnTo>
                  <a:pt x="260" y="142"/>
                </a:lnTo>
                <a:lnTo>
                  <a:pt x="261" y="141"/>
                </a:lnTo>
                <a:lnTo>
                  <a:pt x="262" y="140"/>
                </a:lnTo>
                <a:lnTo>
                  <a:pt x="262" y="138"/>
                </a:lnTo>
                <a:lnTo>
                  <a:pt x="263" y="137"/>
                </a:lnTo>
                <a:lnTo>
                  <a:pt x="263" y="136"/>
                </a:lnTo>
                <a:lnTo>
                  <a:pt x="264" y="134"/>
                </a:lnTo>
                <a:lnTo>
                  <a:pt x="265" y="133"/>
                </a:lnTo>
                <a:lnTo>
                  <a:pt x="265" y="131"/>
                </a:lnTo>
                <a:lnTo>
                  <a:pt x="266" y="130"/>
                </a:lnTo>
                <a:lnTo>
                  <a:pt x="267" y="129"/>
                </a:lnTo>
                <a:lnTo>
                  <a:pt x="267" y="127"/>
                </a:lnTo>
                <a:lnTo>
                  <a:pt x="268" y="126"/>
                </a:lnTo>
                <a:lnTo>
                  <a:pt x="269" y="124"/>
                </a:lnTo>
                <a:lnTo>
                  <a:pt x="269" y="123"/>
                </a:lnTo>
                <a:lnTo>
                  <a:pt x="270" y="121"/>
                </a:lnTo>
                <a:lnTo>
                  <a:pt x="270" y="120"/>
                </a:lnTo>
                <a:lnTo>
                  <a:pt x="271" y="119"/>
                </a:lnTo>
                <a:lnTo>
                  <a:pt x="272" y="117"/>
                </a:lnTo>
                <a:lnTo>
                  <a:pt x="272" y="116"/>
                </a:lnTo>
                <a:lnTo>
                  <a:pt x="273" y="115"/>
                </a:lnTo>
                <a:lnTo>
                  <a:pt x="274" y="113"/>
                </a:lnTo>
                <a:lnTo>
                  <a:pt x="274" y="112"/>
                </a:lnTo>
                <a:lnTo>
                  <a:pt x="275" y="111"/>
                </a:lnTo>
                <a:lnTo>
                  <a:pt x="275" y="110"/>
                </a:lnTo>
                <a:lnTo>
                  <a:pt x="276" y="108"/>
                </a:lnTo>
                <a:lnTo>
                  <a:pt x="277" y="107"/>
                </a:lnTo>
                <a:lnTo>
                  <a:pt x="277" y="106"/>
                </a:lnTo>
                <a:lnTo>
                  <a:pt x="278" y="105"/>
                </a:lnTo>
                <a:lnTo>
                  <a:pt x="279" y="104"/>
                </a:lnTo>
                <a:lnTo>
                  <a:pt x="279" y="103"/>
                </a:lnTo>
                <a:lnTo>
                  <a:pt x="280" y="102"/>
                </a:lnTo>
                <a:lnTo>
                  <a:pt x="280" y="102"/>
                </a:lnTo>
                <a:lnTo>
                  <a:pt x="281" y="101"/>
                </a:lnTo>
                <a:lnTo>
                  <a:pt x="282" y="100"/>
                </a:lnTo>
                <a:lnTo>
                  <a:pt x="282" y="100"/>
                </a:lnTo>
                <a:lnTo>
                  <a:pt x="283" y="99"/>
                </a:lnTo>
                <a:lnTo>
                  <a:pt x="283" y="99"/>
                </a:lnTo>
                <a:lnTo>
                  <a:pt x="284" y="99"/>
                </a:lnTo>
                <a:lnTo>
                  <a:pt x="284" y="98"/>
                </a:lnTo>
                <a:lnTo>
                  <a:pt x="285" y="98"/>
                </a:lnTo>
                <a:lnTo>
                  <a:pt x="286" y="98"/>
                </a:lnTo>
                <a:lnTo>
                  <a:pt x="286" y="97"/>
                </a:lnTo>
                <a:lnTo>
                  <a:pt x="287" y="97"/>
                </a:lnTo>
                <a:lnTo>
                  <a:pt x="287" y="97"/>
                </a:lnTo>
                <a:lnTo>
                  <a:pt x="288" y="97"/>
                </a:lnTo>
                <a:lnTo>
                  <a:pt x="289" y="97"/>
                </a:lnTo>
                <a:lnTo>
                  <a:pt x="289" y="97"/>
                </a:lnTo>
                <a:lnTo>
                  <a:pt x="290" y="98"/>
                </a:lnTo>
                <a:lnTo>
                  <a:pt x="291" y="98"/>
                </a:lnTo>
                <a:lnTo>
                  <a:pt x="291" y="98"/>
                </a:lnTo>
                <a:lnTo>
                  <a:pt x="292" y="99"/>
                </a:lnTo>
                <a:lnTo>
                  <a:pt x="292" y="99"/>
                </a:lnTo>
                <a:lnTo>
                  <a:pt x="293" y="99"/>
                </a:lnTo>
                <a:lnTo>
                  <a:pt x="294" y="100"/>
                </a:lnTo>
                <a:lnTo>
                  <a:pt x="294" y="101"/>
                </a:lnTo>
                <a:lnTo>
                  <a:pt x="295" y="101"/>
                </a:lnTo>
                <a:lnTo>
                  <a:pt x="296" y="102"/>
                </a:lnTo>
                <a:lnTo>
                  <a:pt x="296" y="102"/>
                </a:lnTo>
                <a:lnTo>
                  <a:pt x="297" y="103"/>
                </a:lnTo>
                <a:lnTo>
                  <a:pt x="297" y="104"/>
                </a:lnTo>
                <a:lnTo>
                  <a:pt x="298" y="105"/>
                </a:lnTo>
                <a:lnTo>
                  <a:pt x="299" y="106"/>
                </a:lnTo>
                <a:lnTo>
                  <a:pt x="299" y="106"/>
                </a:lnTo>
                <a:lnTo>
                  <a:pt x="300" y="107"/>
                </a:lnTo>
                <a:lnTo>
                  <a:pt x="301" y="108"/>
                </a:lnTo>
                <a:lnTo>
                  <a:pt x="301" y="109"/>
                </a:lnTo>
                <a:lnTo>
                  <a:pt x="302" y="110"/>
                </a:lnTo>
                <a:lnTo>
                  <a:pt x="303" y="111"/>
                </a:lnTo>
                <a:lnTo>
                  <a:pt x="303" y="112"/>
                </a:lnTo>
                <a:lnTo>
                  <a:pt x="304" y="113"/>
                </a:lnTo>
                <a:lnTo>
                  <a:pt x="304" y="114"/>
                </a:lnTo>
                <a:lnTo>
                  <a:pt x="305" y="115"/>
                </a:lnTo>
                <a:lnTo>
                  <a:pt x="306" y="116"/>
                </a:lnTo>
                <a:lnTo>
                  <a:pt x="306" y="117"/>
                </a:lnTo>
                <a:lnTo>
                  <a:pt x="307" y="119"/>
                </a:lnTo>
                <a:lnTo>
                  <a:pt x="308" y="120"/>
                </a:lnTo>
                <a:lnTo>
                  <a:pt x="308" y="121"/>
                </a:lnTo>
                <a:lnTo>
                  <a:pt x="309" y="122"/>
                </a:lnTo>
                <a:lnTo>
                  <a:pt x="309" y="123"/>
                </a:lnTo>
                <a:lnTo>
                  <a:pt x="310" y="124"/>
                </a:lnTo>
                <a:lnTo>
                  <a:pt x="311" y="125"/>
                </a:lnTo>
                <a:lnTo>
                  <a:pt x="311" y="126"/>
                </a:lnTo>
                <a:lnTo>
                  <a:pt x="312" y="128"/>
                </a:lnTo>
                <a:lnTo>
                  <a:pt x="313" y="129"/>
                </a:lnTo>
                <a:lnTo>
                  <a:pt x="313" y="130"/>
                </a:lnTo>
                <a:lnTo>
                  <a:pt x="314" y="131"/>
                </a:lnTo>
                <a:lnTo>
                  <a:pt x="314" y="132"/>
                </a:lnTo>
                <a:lnTo>
                  <a:pt x="314" y="132"/>
                </a:lnTo>
                <a:lnTo>
                  <a:pt x="315" y="133"/>
                </a:lnTo>
                <a:lnTo>
                  <a:pt x="316" y="134"/>
                </a:lnTo>
                <a:lnTo>
                  <a:pt x="316" y="135"/>
                </a:lnTo>
                <a:lnTo>
                  <a:pt x="317" y="136"/>
                </a:lnTo>
                <a:lnTo>
                  <a:pt x="318" y="137"/>
                </a:lnTo>
                <a:lnTo>
                  <a:pt x="318" y="138"/>
                </a:lnTo>
                <a:lnTo>
                  <a:pt x="319" y="139"/>
                </a:lnTo>
                <a:lnTo>
                  <a:pt x="320" y="140"/>
                </a:lnTo>
                <a:lnTo>
                  <a:pt x="320" y="141"/>
                </a:lnTo>
                <a:lnTo>
                  <a:pt x="321" y="142"/>
                </a:lnTo>
                <a:lnTo>
                  <a:pt x="321" y="143"/>
                </a:lnTo>
                <a:lnTo>
                  <a:pt x="322" y="144"/>
                </a:lnTo>
                <a:lnTo>
                  <a:pt x="323" y="145"/>
                </a:lnTo>
                <a:lnTo>
                  <a:pt x="323" y="146"/>
                </a:lnTo>
                <a:lnTo>
                  <a:pt x="324" y="147"/>
                </a:lnTo>
                <a:lnTo>
                  <a:pt x="325" y="148"/>
                </a:lnTo>
                <a:lnTo>
                  <a:pt x="325" y="149"/>
                </a:lnTo>
                <a:lnTo>
                  <a:pt x="326" y="150"/>
                </a:lnTo>
                <a:lnTo>
                  <a:pt x="326" y="151"/>
                </a:lnTo>
                <a:lnTo>
                  <a:pt x="327" y="152"/>
                </a:lnTo>
                <a:lnTo>
                  <a:pt x="328" y="152"/>
                </a:lnTo>
                <a:lnTo>
                  <a:pt x="328" y="153"/>
                </a:lnTo>
                <a:lnTo>
                  <a:pt x="329" y="154"/>
                </a:lnTo>
                <a:lnTo>
                  <a:pt x="330" y="155"/>
                </a:lnTo>
                <a:lnTo>
                  <a:pt x="330" y="156"/>
                </a:lnTo>
                <a:lnTo>
                  <a:pt x="331" y="157"/>
                </a:lnTo>
                <a:lnTo>
                  <a:pt x="332" y="158"/>
                </a:lnTo>
                <a:lnTo>
                  <a:pt x="332" y="158"/>
                </a:lnTo>
                <a:lnTo>
                  <a:pt x="333" y="159"/>
                </a:lnTo>
                <a:lnTo>
                  <a:pt x="333" y="160"/>
                </a:lnTo>
                <a:lnTo>
                  <a:pt x="334" y="161"/>
                </a:lnTo>
                <a:lnTo>
                  <a:pt x="335" y="162"/>
                </a:lnTo>
                <a:lnTo>
                  <a:pt x="335" y="163"/>
                </a:lnTo>
                <a:lnTo>
                  <a:pt x="336" y="163"/>
                </a:lnTo>
                <a:lnTo>
                  <a:pt x="337" y="164"/>
                </a:lnTo>
                <a:lnTo>
                  <a:pt x="337" y="165"/>
                </a:lnTo>
                <a:lnTo>
                  <a:pt x="338" y="166"/>
                </a:lnTo>
                <a:lnTo>
                  <a:pt x="338" y="167"/>
                </a:lnTo>
                <a:lnTo>
                  <a:pt x="339" y="167"/>
                </a:lnTo>
                <a:lnTo>
                  <a:pt x="340" y="168"/>
                </a:lnTo>
                <a:lnTo>
                  <a:pt x="340" y="169"/>
                </a:lnTo>
                <a:lnTo>
                  <a:pt x="341" y="170"/>
                </a:lnTo>
                <a:lnTo>
                  <a:pt x="342" y="171"/>
                </a:lnTo>
                <a:lnTo>
                  <a:pt x="342" y="171"/>
                </a:lnTo>
                <a:lnTo>
                  <a:pt x="343" y="172"/>
                </a:lnTo>
                <a:lnTo>
                  <a:pt x="343" y="173"/>
                </a:lnTo>
                <a:lnTo>
                  <a:pt x="344" y="174"/>
                </a:lnTo>
                <a:lnTo>
                  <a:pt x="345" y="174"/>
                </a:lnTo>
                <a:lnTo>
                  <a:pt x="345" y="175"/>
                </a:lnTo>
                <a:lnTo>
                  <a:pt x="346" y="176"/>
                </a:lnTo>
              </a:path>
            </a:pathLst>
          </a:custGeom>
          <a:noFill/>
          <a:ln w="57150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3791" name="Object 127"/>
          <p:cNvGraphicFramePr>
            <a:graphicFrameLocks noChangeAspect="1"/>
          </p:cNvGraphicFramePr>
          <p:nvPr/>
        </p:nvGraphicFramePr>
        <p:xfrm>
          <a:off x="1773237" y="2349501"/>
          <a:ext cx="28082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Формула" r:id="rId4" imgW="609480" imgH="203040" progId="Equation.3">
                  <p:embed/>
                </p:oleObj>
              </mc:Choice>
              <mc:Fallback>
                <p:oleObj name="Формула" r:id="rId4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7" y="2349501"/>
                        <a:ext cx="28082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92" name="Oval 128"/>
          <p:cNvSpPr>
            <a:spLocks noChangeArrowheads="1"/>
          </p:cNvSpPr>
          <p:nvPr/>
        </p:nvSpPr>
        <p:spPr bwMode="auto">
          <a:xfrm>
            <a:off x="3382963" y="3668713"/>
            <a:ext cx="144463" cy="1444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93" name="Oval 129"/>
          <p:cNvSpPr>
            <a:spLocks noChangeArrowheads="1"/>
          </p:cNvSpPr>
          <p:nvPr/>
        </p:nvSpPr>
        <p:spPr bwMode="auto">
          <a:xfrm>
            <a:off x="7205663" y="5749926"/>
            <a:ext cx="144463" cy="1444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61"/>
          <p:cNvGrpSpPr>
            <a:grpSpLocks/>
          </p:cNvGrpSpPr>
          <p:nvPr/>
        </p:nvGrpSpPr>
        <p:grpSpPr bwMode="auto">
          <a:xfrm>
            <a:off x="1563808" y="1844676"/>
            <a:ext cx="9102605" cy="4940533"/>
            <a:chOff x="0" y="1208"/>
            <a:chExt cx="5760" cy="3112"/>
          </a:xfrm>
        </p:grpSpPr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0" y="1208"/>
              <a:ext cx="4921" cy="3112"/>
              <a:chOff x="36" y="842"/>
              <a:chExt cx="2318" cy="1681"/>
            </a:xfrm>
          </p:grpSpPr>
          <p:sp>
            <p:nvSpPr>
              <p:cNvPr id="113814" name="Rectangle 150"/>
              <p:cNvSpPr>
                <a:spLocks noChangeArrowheads="1"/>
              </p:cNvSpPr>
              <p:nvPr/>
            </p:nvSpPr>
            <p:spPr bwMode="auto">
              <a:xfrm>
                <a:off x="68" y="842"/>
                <a:ext cx="2223" cy="1599"/>
              </a:xfrm>
              <a:prstGeom prst="rect">
                <a:avLst/>
              </a:prstGeom>
              <a:solidFill>
                <a:srgbClr val="006600"/>
              </a:solidFill>
              <a:ln w="762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15" name="Rectangle 151"/>
              <p:cNvSpPr>
                <a:spLocks noChangeArrowheads="1"/>
              </p:cNvSpPr>
              <p:nvPr/>
            </p:nvSpPr>
            <p:spPr bwMode="auto">
              <a:xfrm>
                <a:off x="36" y="2432"/>
                <a:ext cx="2318" cy="91"/>
              </a:xfrm>
              <a:prstGeom prst="rect">
                <a:avLst/>
              </a:prstGeom>
              <a:solidFill>
                <a:srgbClr val="993300"/>
              </a:solidFill>
              <a:ln w="762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113816" name="Object 152"/>
            <p:cNvGraphicFramePr>
              <a:graphicFrameLocks noChangeAspect="1"/>
            </p:cNvGraphicFramePr>
            <p:nvPr>
              <p:extLst/>
            </p:nvPr>
          </p:nvGraphicFramePr>
          <p:xfrm>
            <a:off x="131" y="2164"/>
            <a:ext cx="3387" cy="1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6" name="Формула" r:id="rId6" imgW="1066680" imgH="431640" progId="Equation.3">
                    <p:embed/>
                  </p:oleObj>
                </mc:Choice>
                <mc:Fallback>
                  <p:oleObj name="Формула" r:id="rId6" imgW="1066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2164"/>
                          <a:ext cx="3387" cy="14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3817" name="Picture 153" descr="Рисунок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87" y="1871"/>
              <a:ext cx="1473" cy="2074"/>
            </a:xfrm>
            <a:prstGeom prst="rect">
              <a:avLst/>
            </a:prstGeom>
            <a:noFill/>
          </p:spPr>
        </p:pic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1701" y="1312"/>
              <a:ext cx="2741" cy="1798"/>
              <a:chOff x="1701" y="1329"/>
              <a:chExt cx="2741" cy="1798"/>
            </a:xfrm>
          </p:grpSpPr>
          <p:sp>
            <p:nvSpPr>
              <p:cNvPr id="113819" name="Line 155"/>
              <p:cNvSpPr>
                <a:spLocks noChangeShapeType="1"/>
              </p:cNvSpPr>
              <p:nvPr/>
            </p:nvSpPr>
            <p:spPr bwMode="auto">
              <a:xfrm>
                <a:off x="1701" y="2296"/>
                <a:ext cx="27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20" name="Freeform 156"/>
              <p:cNvSpPr>
                <a:spLocks/>
              </p:cNvSpPr>
              <p:nvPr/>
            </p:nvSpPr>
            <p:spPr bwMode="auto">
              <a:xfrm>
                <a:off x="1973" y="1570"/>
                <a:ext cx="2177" cy="1557"/>
              </a:xfrm>
              <a:custGeom>
                <a:avLst/>
                <a:gdLst/>
                <a:ahLst/>
                <a:cxnLst>
                  <a:cxn ang="0">
                    <a:pos x="0" y="1119"/>
                  </a:cxn>
                  <a:cxn ang="0">
                    <a:pos x="227" y="574"/>
                  </a:cxn>
                  <a:cxn ang="0">
                    <a:pos x="408" y="846"/>
                  </a:cxn>
                  <a:cxn ang="0">
                    <a:pos x="681" y="1436"/>
                  </a:cxn>
                  <a:cxn ang="0">
                    <a:pos x="1316" y="121"/>
                  </a:cxn>
                  <a:cxn ang="0">
                    <a:pos x="1724" y="710"/>
                  </a:cxn>
                  <a:cxn ang="0">
                    <a:pos x="2041" y="1255"/>
                  </a:cxn>
                  <a:cxn ang="0">
                    <a:pos x="2177" y="1119"/>
                  </a:cxn>
                </a:cxnLst>
                <a:rect l="0" t="0" r="r" b="b"/>
                <a:pathLst>
                  <a:path w="2177" h="1557">
                    <a:moveTo>
                      <a:pt x="0" y="1119"/>
                    </a:moveTo>
                    <a:cubicBezTo>
                      <a:pt x="79" y="869"/>
                      <a:pt x="159" y="619"/>
                      <a:pt x="227" y="574"/>
                    </a:cubicBezTo>
                    <a:cubicBezTo>
                      <a:pt x="295" y="529"/>
                      <a:pt x="332" y="702"/>
                      <a:pt x="408" y="846"/>
                    </a:cubicBezTo>
                    <a:cubicBezTo>
                      <a:pt x="484" y="990"/>
                      <a:pt x="530" y="1557"/>
                      <a:pt x="681" y="1436"/>
                    </a:cubicBezTo>
                    <a:cubicBezTo>
                      <a:pt x="832" y="1315"/>
                      <a:pt x="1142" y="242"/>
                      <a:pt x="1316" y="121"/>
                    </a:cubicBezTo>
                    <a:cubicBezTo>
                      <a:pt x="1490" y="0"/>
                      <a:pt x="1603" y="521"/>
                      <a:pt x="1724" y="710"/>
                    </a:cubicBezTo>
                    <a:cubicBezTo>
                      <a:pt x="1845" y="899"/>
                      <a:pt x="1966" y="1187"/>
                      <a:pt x="2041" y="1255"/>
                    </a:cubicBezTo>
                    <a:cubicBezTo>
                      <a:pt x="2116" y="1323"/>
                      <a:pt x="2146" y="1221"/>
                      <a:pt x="2177" y="1119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21" name="Line 157"/>
              <p:cNvSpPr>
                <a:spLocks noChangeShapeType="1"/>
              </p:cNvSpPr>
              <p:nvPr/>
            </p:nvSpPr>
            <p:spPr bwMode="auto">
              <a:xfrm>
                <a:off x="1746" y="1661"/>
                <a:ext cx="2449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13822" name="Object 158"/>
              <p:cNvGraphicFramePr>
                <a:graphicFrameLocks noChangeAspect="1"/>
              </p:cNvGraphicFramePr>
              <p:nvPr/>
            </p:nvGraphicFramePr>
            <p:xfrm>
              <a:off x="4195" y="2024"/>
              <a:ext cx="247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77" name="Формула" r:id="rId9" imgW="126720" imgH="139680" progId="Equation.3">
                      <p:embed/>
                    </p:oleObj>
                  </mc:Choice>
                  <mc:Fallback>
                    <p:oleObj name="Формула" r:id="rId9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5" y="2024"/>
                            <a:ext cx="247" cy="27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823" name="Object 159"/>
              <p:cNvGraphicFramePr>
                <a:graphicFrameLocks noChangeAspect="1"/>
              </p:cNvGraphicFramePr>
              <p:nvPr/>
            </p:nvGraphicFramePr>
            <p:xfrm>
              <a:off x="1701" y="1752"/>
              <a:ext cx="1136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78" name="Формула" r:id="rId11" imgW="583920" imgH="203040" progId="Equation.3">
                      <p:embed/>
                    </p:oleObj>
                  </mc:Choice>
                  <mc:Fallback>
                    <p:oleObj name="Формула" r:id="rId11" imgW="5839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1" y="1752"/>
                            <a:ext cx="1136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824" name="Object 16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763" y="1329"/>
              <a:ext cx="1107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79" name="Уравнение" r:id="rId13" imgW="609480" imgH="177480" progId="Equation.3">
                      <p:embed/>
                    </p:oleObj>
                  </mc:Choice>
                  <mc:Fallback>
                    <p:oleObj name="Уравнение" r:id="rId13" imgW="6094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329"/>
                            <a:ext cx="1107" cy="3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Group 186"/>
          <p:cNvGrpSpPr>
            <a:grpSpLocks/>
          </p:cNvGrpSpPr>
          <p:nvPr/>
        </p:nvGrpSpPr>
        <p:grpSpPr bwMode="auto">
          <a:xfrm>
            <a:off x="6549233" y="5425106"/>
            <a:ext cx="3889375" cy="1581150"/>
            <a:chOff x="150" y="3324"/>
            <a:chExt cx="2450" cy="996"/>
          </a:xfrm>
        </p:grpSpPr>
        <p:sp>
          <p:nvSpPr>
            <p:cNvPr id="113830" name="WordArt 166"/>
            <p:cNvSpPr>
              <a:spLocks noChangeArrowheads="1" noChangeShapeType="1" noTextEdit="1"/>
            </p:cNvSpPr>
            <p:nvPr/>
          </p:nvSpPr>
          <p:spPr bwMode="auto">
            <a:xfrm>
              <a:off x="403" y="3324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:</a:t>
              </a:r>
            </a:p>
          </p:txBody>
        </p:sp>
        <p:sp>
          <p:nvSpPr>
            <p:cNvPr id="113831" name="Text Box 167"/>
            <p:cNvSpPr txBox="1">
              <a:spLocks noChangeArrowheads="1"/>
            </p:cNvSpPr>
            <p:nvPr/>
          </p:nvSpPr>
          <p:spPr bwMode="auto">
            <a:xfrm>
              <a:off x="768" y="3417"/>
              <a:ext cx="27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/>
                <a:t>-</a:t>
              </a:r>
            </a:p>
          </p:txBody>
        </p:sp>
        <p:grpSp>
          <p:nvGrpSpPr>
            <p:cNvPr id="8" name="Group 168"/>
            <p:cNvGrpSpPr>
              <a:grpSpLocks/>
            </p:cNvGrpSpPr>
            <p:nvPr/>
          </p:nvGrpSpPr>
          <p:grpSpPr bwMode="auto">
            <a:xfrm>
              <a:off x="1606" y="3790"/>
              <a:ext cx="612" cy="264"/>
              <a:chOff x="1849" y="2478"/>
              <a:chExt cx="657" cy="317"/>
            </a:xfrm>
          </p:grpSpPr>
          <p:sp>
            <p:nvSpPr>
              <p:cNvPr id="113833" name="Text Box 169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13834" name="Text Box 170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13835" name="Text Box 171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13836" name="Text Box 172"/>
              <p:cNvSpPr txBox="1">
                <a:spLocks noChangeArrowheads="1"/>
              </p:cNvSpPr>
              <p:nvPr/>
            </p:nvSpPr>
            <p:spPr bwMode="auto">
              <a:xfrm>
                <a:off x="1928" y="2610"/>
                <a:ext cx="175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13837" name="Text Box 173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13838" name="Rectangle 174"/>
            <p:cNvSpPr>
              <a:spLocks noChangeArrowheads="1"/>
            </p:cNvSpPr>
            <p:nvPr/>
          </p:nvSpPr>
          <p:spPr bwMode="auto">
            <a:xfrm>
              <a:off x="150" y="3714"/>
              <a:ext cx="2450" cy="45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39" name="AutoShape 175"/>
            <p:cNvSpPr>
              <a:spLocks noChangeArrowheads="1"/>
            </p:cNvSpPr>
            <p:nvPr/>
          </p:nvSpPr>
          <p:spPr bwMode="auto">
            <a:xfrm>
              <a:off x="200" y="3751"/>
              <a:ext cx="550" cy="379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40" name="Text Box 176"/>
            <p:cNvSpPr txBox="1">
              <a:spLocks noChangeArrowheads="1"/>
            </p:cNvSpPr>
            <p:nvPr/>
          </p:nvSpPr>
          <p:spPr bwMode="auto">
            <a:xfrm>
              <a:off x="285" y="3827"/>
              <a:ext cx="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В 8</a:t>
              </a:r>
            </a:p>
          </p:txBody>
        </p:sp>
        <p:sp>
          <p:nvSpPr>
            <p:cNvPr id="113841" name="Rectangle 177"/>
            <p:cNvSpPr>
              <a:spLocks noChangeArrowheads="1"/>
            </p:cNvSpPr>
            <p:nvPr/>
          </p:nvSpPr>
          <p:spPr bwMode="auto">
            <a:xfrm>
              <a:off x="833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42" name="Rectangle 178"/>
            <p:cNvSpPr>
              <a:spLocks noChangeArrowheads="1"/>
            </p:cNvSpPr>
            <p:nvPr/>
          </p:nvSpPr>
          <p:spPr bwMode="auto">
            <a:xfrm>
              <a:off x="1130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43" name="Rectangle 179"/>
            <p:cNvSpPr>
              <a:spLocks noChangeArrowheads="1"/>
            </p:cNvSpPr>
            <p:nvPr/>
          </p:nvSpPr>
          <p:spPr bwMode="auto">
            <a:xfrm>
              <a:off x="1425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44" name="Rectangle 180"/>
            <p:cNvSpPr>
              <a:spLocks noChangeArrowheads="1"/>
            </p:cNvSpPr>
            <p:nvPr/>
          </p:nvSpPr>
          <p:spPr bwMode="auto">
            <a:xfrm>
              <a:off x="1721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45" name="Rectangle 181"/>
            <p:cNvSpPr>
              <a:spLocks noChangeArrowheads="1"/>
            </p:cNvSpPr>
            <p:nvPr/>
          </p:nvSpPr>
          <p:spPr bwMode="auto">
            <a:xfrm>
              <a:off x="2016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46" name="Rectangle 182"/>
            <p:cNvSpPr>
              <a:spLocks noChangeArrowheads="1"/>
            </p:cNvSpPr>
            <p:nvPr/>
          </p:nvSpPr>
          <p:spPr bwMode="auto">
            <a:xfrm>
              <a:off x="2313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47" name="Text Box 183"/>
            <p:cNvSpPr txBox="1">
              <a:spLocks noChangeArrowheads="1"/>
            </p:cNvSpPr>
            <p:nvPr/>
          </p:nvSpPr>
          <p:spPr bwMode="auto">
            <a:xfrm>
              <a:off x="805" y="3727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 dirty="0"/>
                <a:t>2</a:t>
              </a:r>
            </a:p>
          </p:txBody>
        </p:sp>
        <p:sp>
          <p:nvSpPr>
            <p:cNvPr id="113849" name="Text Box 185"/>
            <p:cNvSpPr txBox="1">
              <a:spLocks noChangeArrowheads="1"/>
            </p:cNvSpPr>
            <p:nvPr/>
          </p:nvSpPr>
          <p:spPr bwMode="auto">
            <a:xfrm>
              <a:off x="1111" y="3728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4000" b="1"/>
            </a:p>
          </p:txBody>
        </p:sp>
      </p:grpSp>
      <p:sp>
        <p:nvSpPr>
          <p:cNvPr id="113851" name="AutoShape 187"/>
          <p:cNvSpPr>
            <a:spLocks noChangeArrowheads="1"/>
          </p:cNvSpPr>
          <p:nvPr/>
        </p:nvSpPr>
        <p:spPr bwMode="auto">
          <a:xfrm>
            <a:off x="7337188" y="2071988"/>
            <a:ext cx="3169384" cy="1826371"/>
          </a:xfrm>
          <a:custGeom>
            <a:avLst/>
            <a:gdLst>
              <a:gd name="connsiteX0" fmla="*/ 117494 w 3168650"/>
              <a:gd name="connsiteY0" fmla="*/ 1816096 h 1008063"/>
              <a:gd name="connsiteX1" fmla="*/ 778348 w 3168650"/>
              <a:gd name="connsiteY1" fmla="*/ 937968 h 1008063"/>
              <a:gd name="connsiteX2" fmla="*/ 1210122 w 3168650"/>
              <a:gd name="connsiteY2" fmla="*/ 14259 h 1008063"/>
              <a:gd name="connsiteX3" fmla="*/ 2042745 w 3168650"/>
              <a:gd name="connsiteY3" fmla="*/ 21559 h 1008063"/>
              <a:gd name="connsiteX4" fmla="*/ 2250828 w 3168650"/>
              <a:gd name="connsiteY4" fmla="*/ 961292 h 1008063"/>
              <a:gd name="connsiteX5" fmla="*/ 1347998 w 3168650"/>
              <a:gd name="connsiteY5" fmla="*/ 1002424 h 1008063"/>
              <a:gd name="connsiteX6" fmla="*/ 117494 w 3168650"/>
              <a:gd name="connsiteY6" fmla="*/ 1816096 h 1008063"/>
              <a:gd name="connsiteX0" fmla="*/ 2090718 w 3169384"/>
              <a:gd name="connsiteY0" fmla="*/ 1826371 h 1826371"/>
              <a:gd name="connsiteX1" fmla="*/ 778934 w 3169384"/>
              <a:gd name="connsiteY1" fmla="*/ 937969 h 1826371"/>
              <a:gd name="connsiteX2" fmla="*/ 1210708 w 3169384"/>
              <a:gd name="connsiteY2" fmla="*/ 14260 h 1826371"/>
              <a:gd name="connsiteX3" fmla="*/ 2043331 w 3169384"/>
              <a:gd name="connsiteY3" fmla="*/ 21560 h 1826371"/>
              <a:gd name="connsiteX4" fmla="*/ 2251414 w 3169384"/>
              <a:gd name="connsiteY4" fmla="*/ 961293 h 1826371"/>
              <a:gd name="connsiteX5" fmla="*/ 1348584 w 3169384"/>
              <a:gd name="connsiteY5" fmla="*/ 1002425 h 1826371"/>
              <a:gd name="connsiteX6" fmla="*/ 2090718 w 3169384"/>
              <a:gd name="connsiteY6" fmla="*/ 1826371 h 1826371"/>
              <a:gd name="connsiteX0" fmla="*/ 2090718 w 3169384"/>
              <a:gd name="connsiteY0" fmla="*/ 1826371 h 1826371"/>
              <a:gd name="connsiteX1" fmla="*/ 778934 w 3169384"/>
              <a:gd name="connsiteY1" fmla="*/ 937969 h 1826371"/>
              <a:gd name="connsiteX2" fmla="*/ 1210708 w 3169384"/>
              <a:gd name="connsiteY2" fmla="*/ 14260 h 1826371"/>
              <a:gd name="connsiteX3" fmla="*/ 2043331 w 3169384"/>
              <a:gd name="connsiteY3" fmla="*/ 21560 h 1826371"/>
              <a:gd name="connsiteX4" fmla="*/ 2251414 w 3169384"/>
              <a:gd name="connsiteY4" fmla="*/ 961293 h 1826371"/>
              <a:gd name="connsiteX5" fmla="*/ 1694790 w 3169384"/>
              <a:gd name="connsiteY5" fmla="*/ 1062453 h 1826371"/>
              <a:gd name="connsiteX6" fmla="*/ 1348584 w 3169384"/>
              <a:gd name="connsiteY6" fmla="*/ 1002425 h 1826371"/>
              <a:gd name="connsiteX7" fmla="*/ 2090718 w 3169384"/>
              <a:gd name="connsiteY7" fmla="*/ 1826371 h 182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9384" h="1826371">
                <a:moveTo>
                  <a:pt x="2090718" y="1826371"/>
                </a:moveTo>
                <a:cubicBezTo>
                  <a:pt x="2311003" y="1533662"/>
                  <a:pt x="558649" y="1230678"/>
                  <a:pt x="778934" y="937969"/>
                </a:cubicBezTo>
                <a:cubicBezTo>
                  <a:pt x="-444995" y="707889"/>
                  <a:pt x="-170701" y="121083"/>
                  <a:pt x="1210708" y="14260"/>
                </a:cubicBezTo>
                <a:cubicBezTo>
                  <a:pt x="1485328" y="-6976"/>
                  <a:pt x="1772804" y="-4456"/>
                  <a:pt x="2043331" y="21560"/>
                </a:cubicBezTo>
                <a:cubicBezTo>
                  <a:pt x="3437006" y="155583"/>
                  <a:pt x="3572265" y="766434"/>
                  <a:pt x="2251414" y="961293"/>
                </a:cubicBezTo>
                <a:cubicBezTo>
                  <a:pt x="2147090" y="1124501"/>
                  <a:pt x="1845262" y="1055598"/>
                  <a:pt x="1694790" y="1062453"/>
                </a:cubicBezTo>
                <a:cubicBezTo>
                  <a:pt x="1544318" y="1069308"/>
                  <a:pt x="1236362" y="864831"/>
                  <a:pt x="1348584" y="1002425"/>
                </a:cubicBezTo>
                <a:lnTo>
                  <a:pt x="2090718" y="182637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b="1" dirty="0">
                <a:latin typeface="Monotype Corsiva" pitchFamily="66" charset="0"/>
              </a:rPr>
              <a:t>f </a:t>
            </a:r>
            <a:r>
              <a:rPr lang="en-US" sz="4000" b="1" baseline="30000" dirty="0">
                <a:latin typeface="Monotype Corsiva" pitchFamily="66" charset="0"/>
              </a:rPr>
              <a:t>’</a:t>
            </a:r>
            <a:r>
              <a:rPr lang="en-US" sz="4000" b="1" dirty="0">
                <a:latin typeface="Monotype Corsiva" pitchFamily="66" charset="0"/>
              </a:rPr>
              <a:t> (x) = 0</a:t>
            </a:r>
            <a:endParaRPr lang="ru-RU" sz="4000" b="1" dirty="0">
              <a:latin typeface="Monotype Corsiva" pitchFamily="66" charset="0"/>
            </a:endParaRPr>
          </a:p>
        </p:txBody>
      </p:sp>
      <p:grpSp>
        <p:nvGrpSpPr>
          <p:cNvPr id="6" name="Group 164"/>
          <p:cNvGrpSpPr>
            <a:grpSpLocks/>
          </p:cNvGrpSpPr>
          <p:nvPr/>
        </p:nvGrpSpPr>
        <p:grpSpPr bwMode="auto">
          <a:xfrm>
            <a:off x="5751916" y="4697133"/>
            <a:ext cx="4688699" cy="1317902"/>
            <a:chOff x="575" y="2418"/>
            <a:chExt cx="2720" cy="1243"/>
          </a:xfrm>
        </p:grpSpPr>
        <p:sp>
          <p:nvSpPr>
            <p:cNvPr id="113826" name="Oval 162"/>
            <p:cNvSpPr>
              <a:spLocks noChangeArrowheads="1"/>
            </p:cNvSpPr>
            <p:nvPr/>
          </p:nvSpPr>
          <p:spPr bwMode="auto">
            <a:xfrm>
              <a:off x="575" y="2418"/>
              <a:ext cx="136" cy="13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827" name="WordArt 163"/>
            <p:cNvSpPr>
              <a:spLocks noChangeArrowheads="1" noChangeShapeType="1" noTextEdit="1"/>
            </p:cNvSpPr>
            <p:nvPr/>
          </p:nvSpPr>
          <p:spPr bwMode="auto">
            <a:xfrm>
              <a:off x="3006" y="3148"/>
              <a:ext cx="289" cy="5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51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2412" y="1804988"/>
            <a:ext cx="7272338" cy="5008562"/>
            <a:chOff x="249" y="1525"/>
            <a:chExt cx="4128" cy="2338"/>
          </a:xfrm>
        </p:grpSpPr>
        <p:sp>
          <p:nvSpPr>
            <p:cNvPr id="78852" name="Line 4"/>
            <p:cNvSpPr>
              <a:spLocks noChangeShapeType="1"/>
            </p:cNvSpPr>
            <p:nvPr/>
          </p:nvSpPr>
          <p:spPr bwMode="auto">
            <a:xfrm>
              <a:off x="2473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266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285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55" name="Line 7"/>
            <p:cNvSpPr>
              <a:spLocks noChangeShapeType="1"/>
            </p:cNvSpPr>
            <p:nvPr/>
          </p:nvSpPr>
          <p:spPr bwMode="auto">
            <a:xfrm>
              <a:off x="305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56" name="Line 8"/>
            <p:cNvSpPr>
              <a:spLocks noChangeShapeType="1"/>
            </p:cNvSpPr>
            <p:nvPr/>
          </p:nvSpPr>
          <p:spPr bwMode="auto">
            <a:xfrm>
              <a:off x="324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>
              <a:off x="343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>
              <a:off x="3626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59" name="Line 11"/>
            <p:cNvSpPr>
              <a:spLocks noChangeShapeType="1"/>
            </p:cNvSpPr>
            <p:nvPr/>
          </p:nvSpPr>
          <p:spPr bwMode="auto">
            <a:xfrm>
              <a:off x="382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0" name="Line 12"/>
            <p:cNvSpPr>
              <a:spLocks noChangeShapeType="1"/>
            </p:cNvSpPr>
            <p:nvPr/>
          </p:nvSpPr>
          <p:spPr bwMode="auto">
            <a:xfrm>
              <a:off x="40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1" name="Line 13"/>
            <p:cNvSpPr>
              <a:spLocks noChangeShapeType="1"/>
            </p:cNvSpPr>
            <p:nvPr/>
          </p:nvSpPr>
          <p:spPr bwMode="auto">
            <a:xfrm>
              <a:off x="2085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189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>
              <a:off x="169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4" name="Line 16"/>
            <p:cNvSpPr>
              <a:spLocks noChangeShapeType="1"/>
            </p:cNvSpPr>
            <p:nvPr/>
          </p:nvSpPr>
          <p:spPr bwMode="auto">
            <a:xfrm>
              <a:off x="15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5" name="Line 17"/>
            <p:cNvSpPr>
              <a:spLocks noChangeShapeType="1"/>
            </p:cNvSpPr>
            <p:nvPr/>
          </p:nvSpPr>
          <p:spPr bwMode="auto">
            <a:xfrm>
              <a:off x="1121" y="1729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6" name="Line 18"/>
            <p:cNvSpPr>
              <a:spLocks noChangeShapeType="1"/>
            </p:cNvSpPr>
            <p:nvPr/>
          </p:nvSpPr>
          <p:spPr bwMode="auto">
            <a:xfrm>
              <a:off x="131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7" name="Line 19"/>
            <p:cNvSpPr>
              <a:spLocks noChangeShapeType="1"/>
            </p:cNvSpPr>
            <p:nvPr/>
          </p:nvSpPr>
          <p:spPr bwMode="auto">
            <a:xfrm flipH="1">
              <a:off x="912" y="1746"/>
              <a:ext cx="2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8" name="Line 20"/>
            <p:cNvSpPr>
              <a:spLocks noChangeShapeType="1"/>
            </p:cNvSpPr>
            <p:nvPr/>
          </p:nvSpPr>
          <p:spPr bwMode="auto">
            <a:xfrm flipH="1">
              <a:off x="728" y="1746"/>
              <a:ext cx="7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69" name="Line 21"/>
            <p:cNvSpPr>
              <a:spLocks noChangeShapeType="1"/>
            </p:cNvSpPr>
            <p:nvPr/>
          </p:nvSpPr>
          <p:spPr bwMode="auto">
            <a:xfrm flipH="1">
              <a:off x="543" y="1746"/>
              <a:ext cx="11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0" name="Line 22"/>
            <p:cNvSpPr>
              <a:spLocks noChangeShapeType="1"/>
            </p:cNvSpPr>
            <p:nvPr/>
          </p:nvSpPr>
          <p:spPr bwMode="auto">
            <a:xfrm flipH="1">
              <a:off x="2290" y="1570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1" name="Line 23"/>
            <p:cNvSpPr>
              <a:spLocks noChangeShapeType="1"/>
            </p:cNvSpPr>
            <p:nvPr/>
          </p:nvSpPr>
          <p:spPr bwMode="auto">
            <a:xfrm>
              <a:off x="249" y="2901"/>
              <a:ext cx="40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2" name="Line 24"/>
            <p:cNvSpPr>
              <a:spLocks noChangeShapeType="1"/>
            </p:cNvSpPr>
            <p:nvPr/>
          </p:nvSpPr>
          <p:spPr bwMode="auto">
            <a:xfrm>
              <a:off x="359" y="274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3" name="Line 25"/>
            <p:cNvSpPr>
              <a:spLocks noChangeShapeType="1"/>
            </p:cNvSpPr>
            <p:nvPr/>
          </p:nvSpPr>
          <p:spPr bwMode="auto">
            <a:xfrm>
              <a:off x="353" y="258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4" name="Line 26"/>
            <p:cNvSpPr>
              <a:spLocks noChangeShapeType="1"/>
            </p:cNvSpPr>
            <p:nvPr/>
          </p:nvSpPr>
          <p:spPr bwMode="auto">
            <a:xfrm>
              <a:off x="353" y="2417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5" name="Line 27"/>
            <p:cNvSpPr>
              <a:spLocks noChangeShapeType="1"/>
            </p:cNvSpPr>
            <p:nvPr/>
          </p:nvSpPr>
          <p:spPr bwMode="auto">
            <a:xfrm>
              <a:off x="346" y="225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6" name="Line 28"/>
            <p:cNvSpPr>
              <a:spLocks noChangeShapeType="1"/>
            </p:cNvSpPr>
            <p:nvPr/>
          </p:nvSpPr>
          <p:spPr bwMode="auto">
            <a:xfrm>
              <a:off x="359" y="209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7" name="Line 29"/>
            <p:cNvSpPr>
              <a:spLocks noChangeShapeType="1"/>
            </p:cNvSpPr>
            <p:nvPr/>
          </p:nvSpPr>
          <p:spPr bwMode="auto">
            <a:xfrm>
              <a:off x="346" y="1929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8" name="Line 30"/>
            <p:cNvSpPr>
              <a:spLocks noChangeShapeType="1"/>
            </p:cNvSpPr>
            <p:nvPr/>
          </p:nvSpPr>
          <p:spPr bwMode="auto">
            <a:xfrm>
              <a:off x="359" y="176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9" name="Line 31"/>
            <p:cNvSpPr>
              <a:spLocks noChangeShapeType="1"/>
            </p:cNvSpPr>
            <p:nvPr/>
          </p:nvSpPr>
          <p:spPr bwMode="auto">
            <a:xfrm>
              <a:off x="346" y="3067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80" name="Line 32"/>
            <p:cNvSpPr>
              <a:spLocks noChangeShapeType="1"/>
            </p:cNvSpPr>
            <p:nvPr/>
          </p:nvSpPr>
          <p:spPr bwMode="auto">
            <a:xfrm>
              <a:off x="346" y="323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81" name="Line 33"/>
            <p:cNvSpPr>
              <a:spLocks noChangeShapeType="1"/>
            </p:cNvSpPr>
            <p:nvPr/>
          </p:nvSpPr>
          <p:spPr bwMode="auto">
            <a:xfrm>
              <a:off x="346" y="339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82" name="Line 34"/>
            <p:cNvSpPr>
              <a:spLocks noChangeShapeType="1"/>
            </p:cNvSpPr>
            <p:nvPr/>
          </p:nvSpPr>
          <p:spPr bwMode="auto">
            <a:xfrm>
              <a:off x="346" y="356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83" name="Line 35"/>
            <p:cNvSpPr>
              <a:spLocks noChangeShapeType="1"/>
            </p:cNvSpPr>
            <p:nvPr/>
          </p:nvSpPr>
          <p:spPr bwMode="auto">
            <a:xfrm>
              <a:off x="349" y="372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84" name="Text Box 36"/>
            <p:cNvSpPr txBox="1">
              <a:spLocks noChangeArrowheads="1"/>
            </p:cNvSpPr>
            <p:nvPr/>
          </p:nvSpPr>
          <p:spPr bwMode="auto">
            <a:xfrm>
              <a:off x="2114" y="2872"/>
              <a:ext cx="18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78885" name="Text Box 37"/>
            <p:cNvSpPr txBox="1">
              <a:spLocks noChangeArrowheads="1"/>
            </p:cNvSpPr>
            <p:nvPr/>
          </p:nvSpPr>
          <p:spPr bwMode="auto">
            <a:xfrm>
              <a:off x="1973" y="1525"/>
              <a:ext cx="18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/>
                <a:t>У</a:t>
              </a:r>
            </a:p>
          </p:txBody>
        </p:sp>
        <p:sp>
          <p:nvSpPr>
            <p:cNvPr id="78886" name="Text Box 38"/>
            <p:cNvSpPr txBox="1">
              <a:spLocks noChangeArrowheads="1"/>
            </p:cNvSpPr>
            <p:nvPr/>
          </p:nvSpPr>
          <p:spPr bwMode="auto">
            <a:xfrm>
              <a:off x="4193" y="2665"/>
              <a:ext cx="18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>
                  <a:latin typeface="Monotype Corsiva" pitchFamily="66" charset="0"/>
                </a:rPr>
                <a:t>Х</a:t>
              </a:r>
            </a:p>
          </p:txBody>
        </p:sp>
        <p:sp>
          <p:nvSpPr>
            <p:cNvPr id="78887" name="Line 39"/>
            <p:cNvSpPr>
              <a:spLocks noChangeShapeType="1"/>
            </p:cNvSpPr>
            <p:nvPr/>
          </p:nvSpPr>
          <p:spPr bwMode="auto">
            <a:xfrm>
              <a:off x="2468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88" name="Text Box 40"/>
            <p:cNvSpPr txBox="1">
              <a:spLocks noChangeArrowheads="1"/>
            </p:cNvSpPr>
            <p:nvPr/>
          </p:nvSpPr>
          <p:spPr bwMode="auto">
            <a:xfrm>
              <a:off x="2379" y="2908"/>
              <a:ext cx="18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78889" name="Text Box 41"/>
            <p:cNvSpPr txBox="1">
              <a:spLocks noChangeArrowheads="1"/>
            </p:cNvSpPr>
            <p:nvPr/>
          </p:nvSpPr>
          <p:spPr bwMode="auto">
            <a:xfrm>
              <a:off x="1959" y="2923"/>
              <a:ext cx="29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78890" name="Line 42"/>
            <p:cNvSpPr>
              <a:spLocks noChangeShapeType="1"/>
            </p:cNvSpPr>
            <p:nvPr/>
          </p:nvSpPr>
          <p:spPr bwMode="auto">
            <a:xfrm>
              <a:off x="2084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91" name="Line 43"/>
            <p:cNvSpPr>
              <a:spLocks noChangeShapeType="1"/>
            </p:cNvSpPr>
            <p:nvPr/>
          </p:nvSpPr>
          <p:spPr bwMode="auto">
            <a:xfrm>
              <a:off x="2217" y="273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2225" y="306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93" name="Text Box 45"/>
            <p:cNvSpPr txBox="1">
              <a:spLocks noChangeArrowheads="1"/>
            </p:cNvSpPr>
            <p:nvPr/>
          </p:nvSpPr>
          <p:spPr bwMode="auto">
            <a:xfrm>
              <a:off x="2092" y="2585"/>
              <a:ext cx="18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78894" name="Text Box 46"/>
            <p:cNvSpPr txBox="1">
              <a:spLocks noChangeArrowheads="1"/>
            </p:cNvSpPr>
            <p:nvPr/>
          </p:nvSpPr>
          <p:spPr bwMode="auto">
            <a:xfrm>
              <a:off x="2092" y="3025"/>
              <a:ext cx="29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</p:grpSp>
      <p:sp>
        <p:nvSpPr>
          <p:cNvPr id="78896" name="WordArt 48"/>
          <p:cNvSpPr>
            <a:spLocks noChangeArrowheads="1" noChangeShapeType="1" noTextEdit="1"/>
          </p:cNvSpPr>
          <p:nvPr/>
        </p:nvSpPr>
        <p:spPr bwMode="auto">
          <a:xfrm>
            <a:off x="3740151" y="131764"/>
            <a:ext cx="6840537" cy="344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За графиком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похідной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endParaRPr lang="ru-RU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78897" name="WordArt 49"/>
          <p:cNvSpPr>
            <a:spLocks noChangeArrowheads="1" noChangeShapeType="1" noTextEdit="1"/>
          </p:cNvSpPr>
          <p:nvPr/>
        </p:nvSpPr>
        <p:spPr bwMode="auto">
          <a:xfrm>
            <a:off x="1799815" y="620714"/>
            <a:ext cx="8755473" cy="2320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визначати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тангенс кута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нахилу</a:t>
            </a:r>
            <a:endParaRPr lang="ru-RU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78898" name="WordArt 50"/>
          <p:cNvSpPr>
            <a:spLocks noChangeArrowheads="1" noChangeShapeType="1" noTextEdit="1"/>
          </p:cNvSpPr>
          <p:nvPr/>
        </p:nvSpPr>
        <p:spPr bwMode="auto">
          <a:xfrm>
            <a:off x="1773238" y="1412876"/>
            <a:ext cx="56165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у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точці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з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абсцисою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х =  3</a:t>
            </a:r>
          </a:p>
        </p:txBody>
      </p:sp>
      <p:sp>
        <p:nvSpPr>
          <p:cNvPr id="78899" name="WordArt 51"/>
          <p:cNvSpPr>
            <a:spLocks noChangeArrowheads="1" noChangeShapeType="1" noTextEdit="1"/>
          </p:cNvSpPr>
          <p:nvPr/>
        </p:nvSpPr>
        <p:spPr bwMode="auto">
          <a:xfrm>
            <a:off x="1782763" y="996951"/>
            <a:ext cx="87852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дотичної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до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графіку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у = f(x)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486025" y="2205039"/>
            <a:ext cx="5307012" cy="3709987"/>
            <a:chOff x="607" y="1389"/>
            <a:chExt cx="3343" cy="2337"/>
          </a:xfrm>
        </p:grpSpPr>
        <p:sp>
          <p:nvSpPr>
            <p:cNvPr id="78900" name="Freeform 52"/>
            <p:cNvSpPr>
              <a:spLocks/>
            </p:cNvSpPr>
            <p:nvPr/>
          </p:nvSpPr>
          <p:spPr bwMode="auto">
            <a:xfrm>
              <a:off x="647" y="1389"/>
              <a:ext cx="3257" cy="2337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2" y="999"/>
                </a:cxn>
                <a:cxn ang="0">
                  <a:pos x="499" y="681"/>
                </a:cxn>
                <a:cxn ang="0">
                  <a:pos x="1043" y="1906"/>
                </a:cxn>
                <a:cxn ang="0">
                  <a:pos x="1361" y="727"/>
                </a:cxn>
                <a:cxn ang="0">
                  <a:pos x="1769" y="2269"/>
                </a:cxn>
                <a:cxn ang="0">
                  <a:pos x="2177" y="318"/>
                </a:cxn>
                <a:cxn ang="0">
                  <a:pos x="2540" y="364"/>
                </a:cxn>
              </a:cxnLst>
              <a:rect l="0" t="0" r="r" b="b"/>
              <a:pathLst>
                <a:path w="2540" h="2337">
                  <a:moveTo>
                    <a:pt x="0" y="364"/>
                  </a:moveTo>
                  <a:cubicBezTo>
                    <a:pt x="49" y="655"/>
                    <a:pt x="99" y="946"/>
                    <a:pt x="182" y="999"/>
                  </a:cubicBezTo>
                  <a:cubicBezTo>
                    <a:pt x="265" y="1052"/>
                    <a:pt x="355" y="530"/>
                    <a:pt x="499" y="681"/>
                  </a:cubicBezTo>
                  <a:cubicBezTo>
                    <a:pt x="643" y="832"/>
                    <a:pt x="899" y="1898"/>
                    <a:pt x="1043" y="1906"/>
                  </a:cubicBezTo>
                  <a:cubicBezTo>
                    <a:pt x="1187" y="1914"/>
                    <a:pt x="1240" y="667"/>
                    <a:pt x="1361" y="727"/>
                  </a:cubicBezTo>
                  <a:cubicBezTo>
                    <a:pt x="1482" y="787"/>
                    <a:pt x="1633" y="2337"/>
                    <a:pt x="1769" y="2269"/>
                  </a:cubicBezTo>
                  <a:cubicBezTo>
                    <a:pt x="1905" y="2201"/>
                    <a:pt x="2048" y="636"/>
                    <a:pt x="2177" y="318"/>
                  </a:cubicBezTo>
                  <a:cubicBezTo>
                    <a:pt x="2306" y="0"/>
                    <a:pt x="2423" y="182"/>
                    <a:pt x="2540" y="364"/>
                  </a:cubicBezTo>
                </a:path>
              </a:pathLst>
            </a:custGeom>
            <a:noFill/>
            <a:ln w="57150" cmpd="sng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607" y="1752"/>
              <a:ext cx="92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02" name="Oval 54"/>
            <p:cNvSpPr>
              <a:spLocks noChangeArrowheads="1"/>
            </p:cNvSpPr>
            <p:nvPr/>
          </p:nvSpPr>
          <p:spPr bwMode="auto">
            <a:xfrm>
              <a:off x="3858" y="1712"/>
              <a:ext cx="92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78903" name="Object 55"/>
            <p:cNvGraphicFramePr>
              <a:graphicFrameLocks noChangeAspect="1"/>
            </p:cNvGraphicFramePr>
            <p:nvPr/>
          </p:nvGraphicFramePr>
          <p:xfrm>
            <a:off x="793" y="1434"/>
            <a:ext cx="1328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8" name="Формула" r:id="rId4" imgW="609480" imgH="203040" progId="Equation.3">
                    <p:embed/>
                  </p:oleObj>
                </mc:Choice>
                <mc:Fallback>
                  <p:oleObj name="Формула" r:id="rId4" imgW="609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434"/>
                          <a:ext cx="1328" cy="4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288947" y="1966568"/>
            <a:ext cx="5087938" cy="4000501"/>
            <a:chOff x="2426" y="1227"/>
            <a:chExt cx="3205" cy="2520"/>
          </a:xfrm>
        </p:grpSpPr>
        <p:pic>
          <p:nvPicPr>
            <p:cNvPr id="78909" name="Picture 61" descr="Рисунок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6" y="1525"/>
              <a:ext cx="1345" cy="2222"/>
            </a:xfrm>
            <a:prstGeom prst="rect">
              <a:avLst/>
            </a:prstGeom>
            <a:noFill/>
          </p:spPr>
        </p:pic>
        <p:sp>
          <p:nvSpPr>
            <p:cNvPr id="78910" name="AutoShape 62"/>
            <p:cNvSpPr>
              <a:spLocks noChangeArrowheads="1"/>
            </p:cNvSpPr>
            <p:nvPr/>
          </p:nvSpPr>
          <p:spPr bwMode="auto">
            <a:xfrm>
              <a:off x="2426" y="1227"/>
              <a:ext cx="2223" cy="590"/>
            </a:xfrm>
            <a:prstGeom prst="wedgeRoundRectCallout">
              <a:avLst>
                <a:gd name="adj1" fmla="val 61111"/>
                <a:gd name="adj2" fmla="val 89662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78911" name="Object 63"/>
            <p:cNvGraphicFramePr>
              <a:graphicFrameLocks noChangeAspect="1"/>
            </p:cNvGraphicFramePr>
            <p:nvPr>
              <p:extLst/>
            </p:nvPr>
          </p:nvGraphicFramePr>
          <p:xfrm>
            <a:off x="2531" y="1332"/>
            <a:ext cx="2126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9" name="Уравнение" r:id="rId7" imgW="1066680" imgH="203040" progId="Equation.3">
                    <p:embed/>
                  </p:oleObj>
                </mc:Choice>
                <mc:Fallback>
                  <p:oleObj name="Уравнение" r:id="rId7" imgW="1066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" y="1332"/>
                          <a:ext cx="2126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773238" y="5276850"/>
            <a:ext cx="3889375" cy="1581150"/>
            <a:chOff x="158" y="3324"/>
            <a:chExt cx="2450" cy="996"/>
          </a:xfrm>
        </p:grpSpPr>
        <p:sp>
          <p:nvSpPr>
            <p:cNvPr id="78914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403" y="3324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endParaRPr lang="ru-RU" sz="6600" b="1" kern="10" dirty="0">
                <a:ln w="31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8915" name="Text Box 67"/>
            <p:cNvSpPr txBox="1">
              <a:spLocks noChangeArrowheads="1"/>
            </p:cNvSpPr>
            <p:nvPr/>
          </p:nvSpPr>
          <p:spPr bwMode="auto">
            <a:xfrm>
              <a:off x="768" y="3417"/>
              <a:ext cx="27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-</a:t>
              </a: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606" y="3790"/>
              <a:ext cx="612" cy="264"/>
              <a:chOff x="1849" y="2478"/>
              <a:chExt cx="657" cy="317"/>
            </a:xfrm>
          </p:grpSpPr>
          <p:sp>
            <p:nvSpPr>
              <p:cNvPr id="78917" name="Text Box 69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78918" name="Text Box 70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78919" name="Text Box 71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78920" name="Text Box 72"/>
              <p:cNvSpPr txBox="1">
                <a:spLocks noChangeArrowheads="1"/>
              </p:cNvSpPr>
              <p:nvPr/>
            </p:nvSpPr>
            <p:spPr bwMode="auto">
              <a:xfrm>
                <a:off x="1928" y="2610"/>
                <a:ext cx="175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78921" name="Text Box 73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78922" name="Rectangle 74"/>
            <p:cNvSpPr>
              <a:spLocks noChangeArrowheads="1"/>
            </p:cNvSpPr>
            <p:nvPr/>
          </p:nvSpPr>
          <p:spPr bwMode="auto">
            <a:xfrm>
              <a:off x="158" y="3714"/>
              <a:ext cx="2450" cy="45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23" name="AutoShape 75"/>
            <p:cNvSpPr>
              <a:spLocks noChangeArrowheads="1"/>
            </p:cNvSpPr>
            <p:nvPr/>
          </p:nvSpPr>
          <p:spPr bwMode="auto">
            <a:xfrm>
              <a:off x="200" y="3751"/>
              <a:ext cx="550" cy="379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24" name="Text Box 76"/>
            <p:cNvSpPr txBox="1">
              <a:spLocks noChangeArrowheads="1"/>
            </p:cNvSpPr>
            <p:nvPr/>
          </p:nvSpPr>
          <p:spPr bwMode="auto">
            <a:xfrm>
              <a:off x="285" y="3827"/>
              <a:ext cx="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В 8</a:t>
              </a:r>
            </a:p>
          </p:txBody>
        </p:sp>
        <p:sp>
          <p:nvSpPr>
            <p:cNvPr id="78925" name="Rectangle 77"/>
            <p:cNvSpPr>
              <a:spLocks noChangeArrowheads="1"/>
            </p:cNvSpPr>
            <p:nvPr/>
          </p:nvSpPr>
          <p:spPr bwMode="auto">
            <a:xfrm>
              <a:off x="833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26" name="Rectangle 78"/>
            <p:cNvSpPr>
              <a:spLocks noChangeArrowheads="1"/>
            </p:cNvSpPr>
            <p:nvPr/>
          </p:nvSpPr>
          <p:spPr bwMode="auto">
            <a:xfrm>
              <a:off x="1130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27" name="Rectangle 79"/>
            <p:cNvSpPr>
              <a:spLocks noChangeArrowheads="1"/>
            </p:cNvSpPr>
            <p:nvPr/>
          </p:nvSpPr>
          <p:spPr bwMode="auto">
            <a:xfrm>
              <a:off x="1425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28" name="Rectangle 80"/>
            <p:cNvSpPr>
              <a:spLocks noChangeArrowheads="1"/>
            </p:cNvSpPr>
            <p:nvPr/>
          </p:nvSpPr>
          <p:spPr bwMode="auto">
            <a:xfrm>
              <a:off x="1721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29" name="Rectangle 81"/>
            <p:cNvSpPr>
              <a:spLocks noChangeArrowheads="1"/>
            </p:cNvSpPr>
            <p:nvPr/>
          </p:nvSpPr>
          <p:spPr bwMode="auto">
            <a:xfrm>
              <a:off x="2016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30" name="Rectangle 82"/>
            <p:cNvSpPr>
              <a:spLocks noChangeArrowheads="1"/>
            </p:cNvSpPr>
            <p:nvPr/>
          </p:nvSpPr>
          <p:spPr bwMode="auto">
            <a:xfrm>
              <a:off x="2313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931" name="Text Box 83"/>
            <p:cNvSpPr txBox="1">
              <a:spLocks noChangeArrowheads="1"/>
            </p:cNvSpPr>
            <p:nvPr/>
          </p:nvSpPr>
          <p:spPr bwMode="auto">
            <a:xfrm>
              <a:off x="805" y="3727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-</a:t>
              </a:r>
            </a:p>
          </p:txBody>
        </p:sp>
        <p:sp>
          <p:nvSpPr>
            <p:cNvPr id="78933" name="Text Box 85"/>
            <p:cNvSpPr txBox="1">
              <a:spLocks noChangeArrowheads="1"/>
            </p:cNvSpPr>
            <p:nvPr/>
          </p:nvSpPr>
          <p:spPr bwMode="auto">
            <a:xfrm>
              <a:off x="1111" y="3728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3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086351" y="4797425"/>
            <a:ext cx="1031875" cy="1023938"/>
            <a:chOff x="2245" y="3022"/>
            <a:chExt cx="650" cy="645"/>
          </a:xfrm>
        </p:grpSpPr>
        <p:sp>
          <p:nvSpPr>
            <p:cNvPr id="78935" name="Line 87"/>
            <p:cNvSpPr>
              <a:spLocks noChangeShapeType="1"/>
            </p:cNvSpPr>
            <p:nvPr/>
          </p:nvSpPr>
          <p:spPr bwMode="auto">
            <a:xfrm>
              <a:off x="2895" y="3022"/>
              <a:ext cx="0" cy="63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936" name="Line 88"/>
            <p:cNvSpPr>
              <a:spLocks noChangeShapeType="1"/>
            </p:cNvSpPr>
            <p:nvPr/>
          </p:nvSpPr>
          <p:spPr bwMode="auto">
            <a:xfrm flipH="1">
              <a:off x="2245" y="3667"/>
              <a:ext cx="635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872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86025" y="2300289"/>
            <a:ext cx="6559550" cy="4452937"/>
            <a:chOff x="607" y="1449"/>
            <a:chExt cx="4132" cy="2805"/>
          </a:xfrm>
        </p:grpSpPr>
        <p:sp>
          <p:nvSpPr>
            <p:cNvPr id="118792" name="Freeform 8"/>
            <p:cNvSpPr>
              <a:spLocks/>
            </p:cNvSpPr>
            <p:nvPr/>
          </p:nvSpPr>
          <p:spPr bwMode="auto">
            <a:xfrm>
              <a:off x="657" y="1449"/>
              <a:ext cx="4037" cy="2805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409" y="892"/>
                </a:cxn>
                <a:cxn ang="0">
                  <a:pos x="635" y="1664"/>
                </a:cxn>
                <a:cxn ang="0">
                  <a:pos x="1134" y="2344"/>
                </a:cxn>
                <a:cxn ang="0">
                  <a:pos x="1588" y="620"/>
                </a:cxn>
                <a:cxn ang="0">
                  <a:pos x="2087" y="711"/>
                </a:cxn>
                <a:cxn ang="0">
                  <a:pos x="2677" y="257"/>
                </a:cxn>
                <a:cxn ang="0">
                  <a:pos x="2903" y="2253"/>
                </a:cxn>
                <a:cxn ang="0">
                  <a:pos x="3493" y="2072"/>
                </a:cxn>
                <a:cxn ang="0">
                  <a:pos x="3765" y="2525"/>
                </a:cxn>
                <a:cxn ang="0">
                  <a:pos x="4037" y="393"/>
                </a:cxn>
              </a:cxnLst>
              <a:rect l="0" t="0" r="r" b="b"/>
              <a:pathLst>
                <a:path w="4037" h="2805">
                  <a:moveTo>
                    <a:pt x="0" y="393"/>
                  </a:moveTo>
                  <a:cubicBezTo>
                    <a:pt x="151" y="536"/>
                    <a:pt x="303" y="680"/>
                    <a:pt x="409" y="892"/>
                  </a:cubicBezTo>
                  <a:cubicBezTo>
                    <a:pt x="515" y="1104"/>
                    <a:pt x="514" y="1422"/>
                    <a:pt x="635" y="1664"/>
                  </a:cubicBezTo>
                  <a:cubicBezTo>
                    <a:pt x="756" y="1906"/>
                    <a:pt x="975" y="2518"/>
                    <a:pt x="1134" y="2344"/>
                  </a:cubicBezTo>
                  <a:cubicBezTo>
                    <a:pt x="1293" y="2170"/>
                    <a:pt x="1429" y="892"/>
                    <a:pt x="1588" y="620"/>
                  </a:cubicBezTo>
                  <a:cubicBezTo>
                    <a:pt x="1747" y="348"/>
                    <a:pt x="1905" y="771"/>
                    <a:pt x="2087" y="711"/>
                  </a:cubicBezTo>
                  <a:cubicBezTo>
                    <a:pt x="2269" y="651"/>
                    <a:pt x="2541" y="0"/>
                    <a:pt x="2677" y="257"/>
                  </a:cubicBezTo>
                  <a:cubicBezTo>
                    <a:pt x="2813" y="514"/>
                    <a:pt x="2767" y="1951"/>
                    <a:pt x="2903" y="2253"/>
                  </a:cubicBezTo>
                  <a:cubicBezTo>
                    <a:pt x="3039" y="2555"/>
                    <a:pt x="3349" y="2027"/>
                    <a:pt x="3493" y="2072"/>
                  </a:cubicBezTo>
                  <a:cubicBezTo>
                    <a:pt x="3637" y="2117"/>
                    <a:pt x="3674" y="2805"/>
                    <a:pt x="3765" y="2525"/>
                  </a:cubicBezTo>
                  <a:cubicBezTo>
                    <a:pt x="3856" y="2245"/>
                    <a:pt x="3992" y="748"/>
                    <a:pt x="4037" y="393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793" name="Oval 9"/>
            <p:cNvSpPr>
              <a:spLocks noChangeArrowheads="1"/>
            </p:cNvSpPr>
            <p:nvPr/>
          </p:nvSpPr>
          <p:spPr bwMode="auto">
            <a:xfrm>
              <a:off x="607" y="1782"/>
              <a:ext cx="90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794" name="Oval 10"/>
            <p:cNvSpPr>
              <a:spLocks noChangeArrowheads="1"/>
            </p:cNvSpPr>
            <p:nvPr/>
          </p:nvSpPr>
          <p:spPr bwMode="auto">
            <a:xfrm>
              <a:off x="4649" y="1792"/>
              <a:ext cx="90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90726" y="2060575"/>
            <a:ext cx="8066087" cy="4508500"/>
            <a:chOff x="295" y="1298"/>
            <a:chExt cx="5081" cy="284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95" y="1298"/>
              <a:ext cx="5081" cy="2840"/>
              <a:chOff x="340" y="1071"/>
              <a:chExt cx="5081" cy="2840"/>
            </a:xfrm>
          </p:grpSpPr>
          <p:sp>
            <p:nvSpPr>
              <p:cNvPr id="118797" name="Line 13"/>
              <p:cNvSpPr>
                <a:spLocks noChangeShapeType="1"/>
              </p:cNvSpPr>
              <p:nvPr/>
            </p:nvSpPr>
            <p:spPr bwMode="auto">
              <a:xfrm flipH="1">
                <a:off x="3061" y="1209"/>
                <a:ext cx="17" cy="266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8" name="Line 14"/>
              <p:cNvSpPr>
                <a:spLocks noChangeShapeType="1"/>
              </p:cNvSpPr>
              <p:nvPr/>
            </p:nvSpPr>
            <p:spPr bwMode="auto">
              <a:xfrm>
                <a:off x="3313" y="1219"/>
                <a:ext cx="21" cy="261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9" name="Line 15"/>
              <p:cNvSpPr>
                <a:spLocks noChangeShapeType="1"/>
              </p:cNvSpPr>
              <p:nvPr/>
            </p:nvSpPr>
            <p:spPr bwMode="auto">
              <a:xfrm>
                <a:off x="3553" y="1219"/>
                <a:ext cx="7" cy="261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0" name="Line 16"/>
              <p:cNvSpPr>
                <a:spLocks noChangeShapeType="1"/>
              </p:cNvSpPr>
              <p:nvPr/>
            </p:nvSpPr>
            <p:spPr bwMode="auto">
              <a:xfrm flipH="1">
                <a:off x="3787" y="1219"/>
                <a:ext cx="1" cy="261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1" name="Line 17"/>
              <p:cNvSpPr>
                <a:spLocks noChangeShapeType="1"/>
              </p:cNvSpPr>
              <p:nvPr/>
            </p:nvSpPr>
            <p:spPr bwMode="auto">
              <a:xfrm flipH="1">
                <a:off x="4014" y="1207"/>
                <a:ext cx="1" cy="263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2" name="Line 18"/>
              <p:cNvSpPr>
                <a:spLocks noChangeShapeType="1"/>
              </p:cNvSpPr>
              <p:nvPr/>
            </p:nvSpPr>
            <p:spPr bwMode="auto">
              <a:xfrm flipH="1">
                <a:off x="4265" y="1207"/>
                <a:ext cx="22" cy="266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3" name="Line 19"/>
              <p:cNvSpPr>
                <a:spLocks noChangeShapeType="1"/>
              </p:cNvSpPr>
              <p:nvPr/>
            </p:nvSpPr>
            <p:spPr bwMode="auto">
              <a:xfrm flipH="1">
                <a:off x="4497" y="1207"/>
                <a:ext cx="17" cy="266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4" name="Line 20"/>
              <p:cNvSpPr>
                <a:spLocks noChangeShapeType="1"/>
              </p:cNvSpPr>
              <p:nvPr/>
            </p:nvSpPr>
            <p:spPr bwMode="auto">
              <a:xfrm>
                <a:off x="4740" y="1198"/>
                <a:ext cx="0" cy="262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5" name="Line 21"/>
              <p:cNvSpPr>
                <a:spLocks noChangeShapeType="1"/>
              </p:cNvSpPr>
              <p:nvPr/>
            </p:nvSpPr>
            <p:spPr bwMode="auto">
              <a:xfrm>
                <a:off x="4967" y="1207"/>
                <a:ext cx="0" cy="26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6" name="Line 22"/>
              <p:cNvSpPr>
                <a:spLocks noChangeShapeType="1"/>
              </p:cNvSpPr>
              <p:nvPr/>
            </p:nvSpPr>
            <p:spPr bwMode="auto">
              <a:xfrm>
                <a:off x="2600" y="1210"/>
                <a:ext cx="8" cy="26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7" name="Line 23"/>
              <p:cNvSpPr>
                <a:spLocks noChangeShapeType="1"/>
              </p:cNvSpPr>
              <p:nvPr/>
            </p:nvSpPr>
            <p:spPr bwMode="auto">
              <a:xfrm>
                <a:off x="2365" y="1210"/>
                <a:ext cx="16" cy="26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8" name="Line 24"/>
              <p:cNvSpPr>
                <a:spLocks noChangeShapeType="1"/>
              </p:cNvSpPr>
              <p:nvPr/>
            </p:nvSpPr>
            <p:spPr bwMode="auto">
              <a:xfrm>
                <a:off x="2109" y="1207"/>
                <a:ext cx="16" cy="266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9" name="Line 25"/>
              <p:cNvSpPr>
                <a:spLocks noChangeShapeType="1"/>
              </p:cNvSpPr>
              <p:nvPr/>
            </p:nvSpPr>
            <p:spPr bwMode="auto">
              <a:xfrm>
                <a:off x="1883" y="1207"/>
                <a:ext cx="7" cy="266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0" name="Line 26"/>
              <p:cNvSpPr>
                <a:spLocks noChangeShapeType="1"/>
              </p:cNvSpPr>
              <p:nvPr/>
            </p:nvSpPr>
            <p:spPr bwMode="auto">
              <a:xfrm>
                <a:off x="1413" y="1249"/>
                <a:ext cx="0" cy="25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1" name="Line 27"/>
              <p:cNvSpPr>
                <a:spLocks noChangeShapeType="1"/>
              </p:cNvSpPr>
              <p:nvPr/>
            </p:nvSpPr>
            <p:spPr bwMode="auto">
              <a:xfrm>
                <a:off x="1656" y="1207"/>
                <a:ext cx="0" cy="266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2" name="Line 28"/>
              <p:cNvSpPr>
                <a:spLocks noChangeShapeType="1"/>
              </p:cNvSpPr>
              <p:nvPr/>
            </p:nvSpPr>
            <p:spPr bwMode="auto">
              <a:xfrm flipH="1">
                <a:off x="1156" y="1197"/>
                <a:ext cx="1" cy="26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3" name="Line 29"/>
              <p:cNvSpPr>
                <a:spLocks noChangeShapeType="1"/>
              </p:cNvSpPr>
              <p:nvPr/>
            </p:nvSpPr>
            <p:spPr bwMode="auto">
              <a:xfrm flipH="1">
                <a:off x="929" y="1197"/>
                <a:ext cx="1" cy="26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4" name="Line 30"/>
              <p:cNvSpPr>
                <a:spLocks noChangeShapeType="1"/>
              </p:cNvSpPr>
              <p:nvPr/>
            </p:nvSpPr>
            <p:spPr bwMode="auto">
              <a:xfrm flipH="1">
                <a:off x="702" y="1207"/>
                <a:ext cx="1" cy="26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5" name="Line 31"/>
              <p:cNvSpPr>
                <a:spLocks noChangeShapeType="1"/>
              </p:cNvSpPr>
              <p:nvPr/>
            </p:nvSpPr>
            <p:spPr bwMode="auto">
              <a:xfrm>
                <a:off x="2835" y="1116"/>
                <a:ext cx="0" cy="27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6" name="Line 32"/>
              <p:cNvSpPr>
                <a:spLocks noChangeShapeType="1"/>
              </p:cNvSpPr>
              <p:nvPr/>
            </p:nvSpPr>
            <p:spPr bwMode="auto">
              <a:xfrm>
                <a:off x="340" y="2414"/>
                <a:ext cx="49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7" name="Line 33"/>
              <p:cNvSpPr>
                <a:spLocks noChangeShapeType="1"/>
              </p:cNvSpPr>
              <p:nvPr/>
            </p:nvSpPr>
            <p:spPr bwMode="auto">
              <a:xfrm>
                <a:off x="476" y="2225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8" name="Line 34"/>
              <p:cNvSpPr>
                <a:spLocks noChangeShapeType="1"/>
              </p:cNvSpPr>
              <p:nvPr/>
            </p:nvSpPr>
            <p:spPr bwMode="auto">
              <a:xfrm>
                <a:off x="468" y="2019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9" name="Line 35"/>
              <p:cNvSpPr>
                <a:spLocks noChangeShapeType="1"/>
              </p:cNvSpPr>
              <p:nvPr/>
            </p:nvSpPr>
            <p:spPr bwMode="auto">
              <a:xfrm>
                <a:off x="468" y="1816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0" name="Line 36"/>
              <p:cNvSpPr>
                <a:spLocks noChangeShapeType="1"/>
              </p:cNvSpPr>
              <p:nvPr/>
            </p:nvSpPr>
            <p:spPr bwMode="auto">
              <a:xfrm>
                <a:off x="460" y="1614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1" name="Line 37"/>
              <p:cNvSpPr>
                <a:spLocks noChangeShapeType="1"/>
              </p:cNvSpPr>
              <p:nvPr/>
            </p:nvSpPr>
            <p:spPr bwMode="auto">
              <a:xfrm>
                <a:off x="476" y="1416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2" name="Line 38"/>
              <p:cNvSpPr>
                <a:spLocks noChangeShapeType="1"/>
              </p:cNvSpPr>
              <p:nvPr/>
            </p:nvSpPr>
            <p:spPr bwMode="auto">
              <a:xfrm>
                <a:off x="460" y="1213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3" name="Line 39"/>
              <p:cNvSpPr>
                <a:spLocks noChangeShapeType="1"/>
              </p:cNvSpPr>
              <p:nvPr/>
            </p:nvSpPr>
            <p:spPr bwMode="auto">
              <a:xfrm>
                <a:off x="460" y="2619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4" name="Line 40"/>
              <p:cNvSpPr>
                <a:spLocks noChangeShapeType="1"/>
              </p:cNvSpPr>
              <p:nvPr/>
            </p:nvSpPr>
            <p:spPr bwMode="auto">
              <a:xfrm>
                <a:off x="460" y="2822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5" name="Line 41"/>
              <p:cNvSpPr>
                <a:spLocks noChangeShapeType="1"/>
              </p:cNvSpPr>
              <p:nvPr/>
            </p:nvSpPr>
            <p:spPr bwMode="auto">
              <a:xfrm>
                <a:off x="460" y="3028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6" name="Line 42"/>
              <p:cNvSpPr>
                <a:spLocks noChangeShapeType="1"/>
              </p:cNvSpPr>
              <p:nvPr/>
            </p:nvSpPr>
            <p:spPr bwMode="auto">
              <a:xfrm>
                <a:off x="460" y="3230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7" name="Line 43"/>
              <p:cNvSpPr>
                <a:spLocks noChangeShapeType="1"/>
              </p:cNvSpPr>
              <p:nvPr/>
            </p:nvSpPr>
            <p:spPr bwMode="auto">
              <a:xfrm>
                <a:off x="463" y="3428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8" name="Line 44"/>
              <p:cNvSpPr>
                <a:spLocks noChangeShapeType="1"/>
              </p:cNvSpPr>
              <p:nvPr/>
            </p:nvSpPr>
            <p:spPr bwMode="auto">
              <a:xfrm>
                <a:off x="460" y="3631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29" name="Line 45"/>
              <p:cNvSpPr>
                <a:spLocks noChangeShapeType="1"/>
              </p:cNvSpPr>
              <p:nvPr/>
            </p:nvSpPr>
            <p:spPr bwMode="auto">
              <a:xfrm>
                <a:off x="468" y="3836"/>
                <a:ext cx="47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30" name="Text Box 46"/>
              <p:cNvSpPr txBox="1">
                <a:spLocks noChangeArrowheads="1"/>
              </p:cNvSpPr>
              <p:nvPr/>
            </p:nvSpPr>
            <p:spPr bwMode="auto">
              <a:xfrm>
                <a:off x="2675" y="2388"/>
                <a:ext cx="22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b="1"/>
                  <a:t>0</a:t>
                </a:r>
              </a:p>
            </p:txBody>
          </p:sp>
          <p:sp>
            <p:nvSpPr>
              <p:cNvPr id="118831" name="Text Box 47"/>
              <p:cNvSpPr txBox="1">
                <a:spLocks noChangeArrowheads="1"/>
              </p:cNvSpPr>
              <p:nvPr/>
            </p:nvSpPr>
            <p:spPr bwMode="auto">
              <a:xfrm>
                <a:off x="2881" y="1071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/>
                  <a:t>У</a:t>
                </a:r>
              </a:p>
            </p:txBody>
          </p:sp>
          <p:sp>
            <p:nvSpPr>
              <p:cNvPr id="118832" name="Text Box 48"/>
              <p:cNvSpPr txBox="1">
                <a:spLocks noChangeArrowheads="1"/>
              </p:cNvSpPr>
              <p:nvPr/>
            </p:nvSpPr>
            <p:spPr bwMode="auto">
              <a:xfrm>
                <a:off x="5194" y="2123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>
                    <a:latin typeface="Monotype Corsiva" pitchFamily="66" charset="0"/>
                  </a:rPr>
                  <a:t>Х</a:t>
                </a:r>
              </a:p>
            </p:txBody>
          </p:sp>
          <p:sp>
            <p:nvSpPr>
              <p:cNvPr id="118833" name="Line 49"/>
              <p:cNvSpPr>
                <a:spLocks noChangeShapeType="1"/>
              </p:cNvSpPr>
              <p:nvPr/>
            </p:nvSpPr>
            <p:spPr bwMode="auto">
              <a:xfrm>
                <a:off x="3071" y="234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34" name="Text Box 50"/>
              <p:cNvSpPr txBox="1">
                <a:spLocks noChangeArrowheads="1"/>
              </p:cNvSpPr>
              <p:nvPr/>
            </p:nvSpPr>
            <p:spPr bwMode="auto">
              <a:xfrm>
                <a:off x="2962" y="2423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1</a:t>
                </a:r>
              </a:p>
            </p:txBody>
          </p:sp>
          <p:sp>
            <p:nvSpPr>
              <p:cNvPr id="118835" name="Text Box 51"/>
              <p:cNvSpPr txBox="1">
                <a:spLocks noChangeArrowheads="1"/>
              </p:cNvSpPr>
              <p:nvPr/>
            </p:nvSpPr>
            <p:spPr bwMode="auto">
              <a:xfrm>
                <a:off x="2415" y="2432"/>
                <a:ext cx="3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-1</a:t>
                </a:r>
              </a:p>
            </p:txBody>
          </p:sp>
          <p:sp>
            <p:nvSpPr>
              <p:cNvPr id="118836" name="Line 52"/>
              <p:cNvSpPr>
                <a:spLocks noChangeShapeType="1"/>
              </p:cNvSpPr>
              <p:nvPr/>
            </p:nvSpPr>
            <p:spPr bwMode="auto">
              <a:xfrm>
                <a:off x="2599" y="234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37" name="Line 53"/>
              <p:cNvSpPr>
                <a:spLocks noChangeShapeType="1"/>
              </p:cNvSpPr>
              <p:nvPr/>
            </p:nvSpPr>
            <p:spPr bwMode="auto">
              <a:xfrm>
                <a:off x="2762" y="2205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38" name="Line 54"/>
              <p:cNvSpPr>
                <a:spLocks noChangeShapeType="1"/>
              </p:cNvSpPr>
              <p:nvPr/>
            </p:nvSpPr>
            <p:spPr bwMode="auto">
              <a:xfrm>
                <a:off x="2772" y="2613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39" name="Text Box 55"/>
              <p:cNvSpPr txBox="1">
                <a:spLocks noChangeArrowheads="1"/>
              </p:cNvSpPr>
              <p:nvPr/>
            </p:nvSpPr>
            <p:spPr bwMode="auto">
              <a:xfrm>
                <a:off x="2608" y="2023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1</a:t>
                </a:r>
              </a:p>
            </p:txBody>
          </p:sp>
          <p:sp>
            <p:nvSpPr>
              <p:cNvPr id="118840" name="Text Box 56"/>
              <p:cNvSpPr txBox="1">
                <a:spLocks noChangeArrowheads="1"/>
              </p:cNvSpPr>
              <p:nvPr/>
            </p:nvSpPr>
            <p:spPr bwMode="auto">
              <a:xfrm>
                <a:off x="2608" y="2568"/>
                <a:ext cx="3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-1</a:t>
                </a:r>
              </a:p>
            </p:txBody>
          </p:sp>
        </p:grpSp>
        <p:graphicFrame>
          <p:nvGraphicFramePr>
            <p:cNvPr id="118841" name="Object 57"/>
            <p:cNvGraphicFramePr>
              <a:graphicFrameLocks noChangeAspect="1"/>
            </p:cNvGraphicFramePr>
            <p:nvPr/>
          </p:nvGraphicFramePr>
          <p:xfrm>
            <a:off x="930" y="1480"/>
            <a:ext cx="1417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Формула" r:id="rId3" imgW="609480" imgH="203040" progId="Equation.3">
                    <p:embed/>
                  </p:oleObj>
                </mc:Choice>
                <mc:Fallback>
                  <p:oleObj name="Формула" r:id="rId3" imgW="609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480"/>
                          <a:ext cx="1417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49796" y="2060575"/>
            <a:ext cx="9865792" cy="4535488"/>
            <a:chOff x="249" y="1344"/>
            <a:chExt cx="5398" cy="2857"/>
          </a:xfrm>
        </p:grpSpPr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49" y="1344"/>
              <a:ext cx="5398" cy="2857"/>
              <a:chOff x="36" y="808"/>
              <a:chExt cx="2318" cy="1715"/>
            </a:xfrm>
          </p:grpSpPr>
          <p:sp>
            <p:nvSpPr>
              <p:cNvPr id="118844" name="Rectangle 60"/>
              <p:cNvSpPr>
                <a:spLocks noChangeArrowheads="1"/>
              </p:cNvSpPr>
              <p:nvPr/>
            </p:nvSpPr>
            <p:spPr bwMode="auto">
              <a:xfrm>
                <a:off x="68" y="808"/>
                <a:ext cx="2223" cy="16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845" name="Rectangle 61"/>
              <p:cNvSpPr>
                <a:spLocks noChangeArrowheads="1"/>
              </p:cNvSpPr>
              <p:nvPr/>
            </p:nvSpPr>
            <p:spPr bwMode="auto">
              <a:xfrm>
                <a:off x="36" y="2432"/>
                <a:ext cx="2318" cy="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118846" name="Object 62"/>
            <p:cNvGraphicFramePr>
              <a:graphicFrameLocks noChangeAspect="1"/>
            </p:cNvGraphicFramePr>
            <p:nvPr/>
          </p:nvGraphicFramePr>
          <p:xfrm>
            <a:off x="597" y="1402"/>
            <a:ext cx="4259" cy="2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Формула" r:id="rId5" imgW="1625400" imgH="914400" progId="Equation.3">
                    <p:embed/>
                  </p:oleObj>
                </mc:Choice>
                <mc:Fallback>
                  <p:oleObj name="Формула" r:id="rId5" imgW="16254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" y="1402"/>
                          <a:ext cx="4259" cy="23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8847" name="Picture 63" descr="Рисунок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05" y="2205"/>
              <a:ext cx="1271" cy="19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3078163" y="3573464"/>
            <a:ext cx="5910263" cy="231775"/>
            <a:chOff x="980" y="2251"/>
            <a:chExt cx="3723" cy="146"/>
          </a:xfrm>
        </p:grpSpPr>
        <p:sp>
          <p:nvSpPr>
            <p:cNvPr id="118849" name="Oval 65"/>
            <p:cNvSpPr>
              <a:spLocks noChangeArrowheads="1"/>
            </p:cNvSpPr>
            <p:nvPr/>
          </p:nvSpPr>
          <p:spPr bwMode="auto">
            <a:xfrm>
              <a:off x="980" y="225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50" name="Oval 66"/>
            <p:cNvSpPr>
              <a:spLocks noChangeArrowheads="1"/>
            </p:cNvSpPr>
            <p:nvPr/>
          </p:nvSpPr>
          <p:spPr bwMode="auto">
            <a:xfrm>
              <a:off x="2104" y="225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51" name="Oval 67"/>
            <p:cNvSpPr>
              <a:spLocks noChangeArrowheads="1"/>
            </p:cNvSpPr>
            <p:nvPr/>
          </p:nvSpPr>
          <p:spPr bwMode="auto">
            <a:xfrm>
              <a:off x="3353" y="226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52" name="Oval 68"/>
            <p:cNvSpPr>
              <a:spLocks noChangeArrowheads="1"/>
            </p:cNvSpPr>
            <p:nvPr/>
          </p:nvSpPr>
          <p:spPr bwMode="auto">
            <a:xfrm>
              <a:off x="4567" y="226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88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22975" y="6229350"/>
            <a:ext cx="2087562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Рассуждение (2)</a:t>
            </a:r>
          </a:p>
        </p:txBody>
      </p:sp>
      <p:sp>
        <p:nvSpPr>
          <p:cNvPr id="118855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3963" y="6237288"/>
            <a:ext cx="2087563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Ответ </a:t>
            </a: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773238" y="5445125"/>
            <a:ext cx="3889375" cy="1581150"/>
            <a:chOff x="204" y="3324"/>
            <a:chExt cx="2450" cy="996"/>
          </a:xfrm>
        </p:grpSpPr>
        <p:sp>
          <p:nvSpPr>
            <p:cNvPr id="118857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449" y="3324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:</a:t>
              </a:r>
            </a:p>
          </p:txBody>
        </p:sp>
        <p:sp>
          <p:nvSpPr>
            <p:cNvPr id="118858" name="Text Box 74"/>
            <p:cNvSpPr txBox="1">
              <a:spLocks noChangeArrowheads="1"/>
            </p:cNvSpPr>
            <p:nvPr/>
          </p:nvSpPr>
          <p:spPr bwMode="auto">
            <a:xfrm>
              <a:off x="814" y="3417"/>
              <a:ext cx="27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-</a:t>
              </a:r>
            </a:p>
          </p:txBody>
        </p:sp>
        <p:grpSp>
          <p:nvGrpSpPr>
            <p:cNvPr id="9" name="Group 75"/>
            <p:cNvGrpSpPr>
              <a:grpSpLocks/>
            </p:cNvGrpSpPr>
            <p:nvPr/>
          </p:nvGrpSpPr>
          <p:grpSpPr bwMode="auto">
            <a:xfrm>
              <a:off x="1652" y="3790"/>
              <a:ext cx="612" cy="264"/>
              <a:chOff x="1849" y="2478"/>
              <a:chExt cx="657" cy="317"/>
            </a:xfrm>
          </p:grpSpPr>
          <p:sp>
            <p:nvSpPr>
              <p:cNvPr id="118860" name="Text Box 76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18861" name="Text Box 77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18862" name="Text Box 78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18863" name="Text Box 79"/>
              <p:cNvSpPr txBox="1">
                <a:spLocks noChangeArrowheads="1"/>
              </p:cNvSpPr>
              <p:nvPr/>
            </p:nvSpPr>
            <p:spPr bwMode="auto">
              <a:xfrm>
                <a:off x="1928" y="2610"/>
                <a:ext cx="175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18864" name="Text Box 80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18865" name="Rectangle 81"/>
            <p:cNvSpPr>
              <a:spLocks noChangeArrowheads="1"/>
            </p:cNvSpPr>
            <p:nvPr/>
          </p:nvSpPr>
          <p:spPr bwMode="auto">
            <a:xfrm>
              <a:off x="204" y="3714"/>
              <a:ext cx="2450" cy="45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66" name="AutoShape 82"/>
            <p:cNvSpPr>
              <a:spLocks noChangeArrowheads="1"/>
            </p:cNvSpPr>
            <p:nvPr/>
          </p:nvSpPr>
          <p:spPr bwMode="auto">
            <a:xfrm>
              <a:off x="246" y="3751"/>
              <a:ext cx="550" cy="379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67" name="Text Box 83"/>
            <p:cNvSpPr txBox="1">
              <a:spLocks noChangeArrowheads="1"/>
            </p:cNvSpPr>
            <p:nvPr/>
          </p:nvSpPr>
          <p:spPr bwMode="auto">
            <a:xfrm>
              <a:off x="331" y="3827"/>
              <a:ext cx="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В 8</a:t>
              </a:r>
            </a:p>
          </p:txBody>
        </p:sp>
        <p:sp>
          <p:nvSpPr>
            <p:cNvPr id="118868" name="Rectangle 84"/>
            <p:cNvSpPr>
              <a:spLocks noChangeArrowheads="1"/>
            </p:cNvSpPr>
            <p:nvPr/>
          </p:nvSpPr>
          <p:spPr bwMode="auto">
            <a:xfrm>
              <a:off x="879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69" name="Rectangle 85"/>
            <p:cNvSpPr>
              <a:spLocks noChangeArrowheads="1"/>
            </p:cNvSpPr>
            <p:nvPr/>
          </p:nvSpPr>
          <p:spPr bwMode="auto">
            <a:xfrm>
              <a:off x="1176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70" name="Rectangle 86"/>
            <p:cNvSpPr>
              <a:spLocks noChangeArrowheads="1"/>
            </p:cNvSpPr>
            <p:nvPr/>
          </p:nvSpPr>
          <p:spPr bwMode="auto">
            <a:xfrm>
              <a:off x="1471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71" name="Rectangle 87"/>
            <p:cNvSpPr>
              <a:spLocks noChangeArrowheads="1"/>
            </p:cNvSpPr>
            <p:nvPr/>
          </p:nvSpPr>
          <p:spPr bwMode="auto">
            <a:xfrm>
              <a:off x="1767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72" name="Rectangle 88"/>
            <p:cNvSpPr>
              <a:spLocks noChangeArrowheads="1"/>
            </p:cNvSpPr>
            <p:nvPr/>
          </p:nvSpPr>
          <p:spPr bwMode="auto">
            <a:xfrm>
              <a:off x="2062" y="3751"/>
              <a:ext cx="25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73" name="Rectangle 89"/>
            <p:cNvSpPr>
              <a:spLocks noChangeArrowheads="1"/>
            </p:cNvSpPr>
            <p:nvPr/>
          </p:nvSpPr>
          <p:spPr bwMode="auto">
            <a:xfrm>
              <a:off x="2359" y="3751"/>
              <a:ext cx="253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874" name="Text Box 90"/>
            <p:cNvSpPr txBox="1">
              <a:spLocks noChangeArrowheads="1"/>
            </p:cNvSpPr>
            <p:nvPr/>
          </p:nvSpPr>
          <p:spPr bwMode="auto">
            <a:xfrm>
              <a:off x="839" y="3665"/>
              <a:ext cx="31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/>
                <a:t>4</a:t>
              </a:r>
            </a:p>
          </p:txBody>
        </p:sp>
      </p:grpSp>
      <p:sp>
        <p:nvSpPr>
          <p:cNvPr id="118875" name="WordArt 91"/>
          <p:cNvSpPr>
            <a:spLocks noChangeArrowheads="1" noChangeShapeType="1" noTextEdit="1"/>
          </p:cNvSpPr>
          <p:nvPr/>
        </p:nvSpPr>
        <p:spPr bwMode="auto">
          <a:xfrm>
            <a:off x="2142569" y="267170"/>
            <a:ext cx="7914244" cy="337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графіку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похідной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endParaRPr lang="ru-RU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8876" name="WordArt 92"/>
          <p:cNvSpPr>
            <a:spLocks noChangeArrowheads="1" noChangeShapeType="1" noTextEdit="1"/>
          </p:cNvSpPr>
          <p:nvPr/>
        </p:nvSpPr>
        <p:spPr bwMode="auto">
          <a:xfrm>
            <a:off x="1773238" y="620713"/>
            <a:ext cx="8464579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знайдіть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кількість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дотичних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до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графіку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endParaRPr lang="ru-RU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8877" name="WordArt 93"/>
          <p:cNvSpPr>
            <a:spLocks noChangeArrowheads="1" noChangeShapeType="1" noTextEdit="1"/>
          </p:cNvSpPr>
          <p:nvPr/>
        </p:nvSpPr>
        <p:spPr bwMode="auto">
          <a:xfrm>
            <a:off x="1814512" y="1109663"/>
            <a:ext cx="8423304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у =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),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разтошованних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під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кутом 60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градусів</a:t>
            </a:r>
            <a:endParaRPr lang="ru-RU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8878" name="WordArt 94"/>
          <p:cNvSpPr>
            <a:spLocks noChangeArrowheads="1" noChangeShapeType="1" noTextEdit="1"/>
          </p:cNvSpPr>
          <p:nvPr/>
        </p:nvSpPr>
        <p:spPr bwMode="auto">
          <a:xfrm>
            <a:off x="1846262" y="1557339"/>
            <a:ext cx="30241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осі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абсцис</a:t>
            </a:r>
            <a:endParaRPr lang="ru-RU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111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8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88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85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6070600" y="1454151"/>
            <a:ext cx="2540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6430962" y="1454151"/>
            <a:ext cx="3810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H="1">
            <a:off x="6850062" y="1454151"/>
            <a:ext cx="1270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7223125" y="1454151"/>
            <a:ext cx="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7581900" y="1454151"/>
            <a:ext cx="1270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7942262" y="1454151"/>
            <a:ext cx="3810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8348662" y="1450976"/>
            <a:ext cx="0" cy="512762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8734425" y="1454151"/>
            <a:ext cx="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9190037" y="1341439"/>
            <a:ext cx="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H="1">
            <a:off x="5337175" y="1454151"/>
            <a:ext cx="1270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4964112" y="1422401"/>
            <a:ext cx="0" cy="512762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4583112" y="1436689"/>
            <a:ext cx="0" cy="512762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4198938" y="1454151"/>
            <a:ext cx="11113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H="1">
            <a:off x="3452812" y="1454150"/>
            <a:ext cx="25400" cy="5151438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3838575" y="1454151"/>
            <a:ext cx="0" cy="51847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H="1">
            <a:off x="3044826" y="1454151"/>
            <a:ext cx="1587" cy="507682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2684462" y="1525589"/>
            <a:ext cx="1588" cy="5005387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H="1">
            <a:off x="2324101" y="1522414"/>
            <a:ext cx="22225" cy="5019675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5710237" y="1381126"/>
            <a:ext cx="0" cy="518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>
            <a:off x="1749426" y="4319588"/>
            <a:ext cx="7921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1701801" y="4941888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>
            <a:off x="1952626" y="3692525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>
            <a:off x="1952626" y="3370263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>
            <a:off x="1939926" y="3049588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>
            <a:off x="1965326" y="2735263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>
            <a:off x="1939926" y="2413000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>
            <a:off x="1965326" y="2087563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>
            <a:off x="1939926" y="1765300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8" name="Line 32"/>
          <p:cNvSpPr>
            <a:spLocks noChangeShapeType="1"/>
          </p:cNvSpPr>
          <p:nvPr/>
        </p:nvSpPr>
        <p:spPr bwMode="auto">
          <a:xfrm>
            <a:off x="1952626" y="1465263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89" name="Line 33"/>
          <p:cNvSpPr>
            <a:spLocks noChangeShapeType="1"/>
          </p:cNvSpPr>
          <p:nvPr/>
        </p:nvSpPr>
        <p:spPr bwMode="auto">
          <a:xfrm>
            <a:off x="1939926" y="4645025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91" name="Line 35"/>
          <p:cNvSpPr>
            <a:spLocks noChangeShapeType="1"/>
          </p:cNvSpPr>
          <p:nvPr/>
        </p:nvSpPr>
        <p:spPr bwMode="auto">
          <a:xfrm>
            <a:off x="1939926" y="5294313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92" name="Line 36"/>
          <p:cNvSpPr>
            <a:spLocks noChangeShapeType="1"/>
          </p:cNvSpPr>
          <p:nvPr/>
        </p:nvSpPr>
        <p:spPr bwMode="auto">
          <a:xfrm>
            <a:off x="1939926" y="5614988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93" name="Line 37"/>
          <p:cNvSpPr>
            <a:spLocks noChangeShapeType="1"/>
          </p:cNvSpPr>
          <p:nvPr/>
        </p:nvSpPr>
        <p:spPr bwMode="auto">
          <a:xfrm>
            <a:off x="1944688" y="5929313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94" name="Line 38"/>
          <p:cNvSpPr>
            <a:spLocks noChangeShapeType="1"/>
          </p:cNvSpPr>
          <p:nvPr/>
        </p:nvSpPr>
        <p:spPr bwMode="auto">
          <a:xfrm>
            <a:off x="1939926" y="6251575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95" name="Line 39"/>
          <p:cNvSpPr>
            <a:spLocks noChangeShapeType="1"/>
          </p:cNvSpPr>
          <p:nvPr/>
        </p:nvSpPr>
        <p:spPr bwMode="auto">
          <a:xfrm>
            <a:off x="1952626" y="6577013"/>
            <a:ext cx="74898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5392738" y="42624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0</a:t>
            </a:r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5264150" y="138112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У</a:t>
            </a:r>
          </a:p>
        </p:txBody>
      </p:sp>
      <p:sp>
        <p:nvSpPr>
          <p:cNvPr id="121898" name="Text Box 42"/>
          <p:cNvSpPr txBox="1">
            <a:spLocks noChangeArrowheads="1"/>
          </p:cNvSpPr>
          <p:nvPr/>
        </p:nvSpPr>
        <p:spPr bwMode="auto">
          <a:xfrm>
            <a:off x="9455150" y="385762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Monotype Corsiva" pitchFamily="66" charset="0"/>
              </a:rPr>
              <a:t>Х</a:t>
            </a:r>
          </a:p>
        </p:txBody>
      </p:sp>
      <p:sp>
        <p:nvSpPr>
          <p:cNvPr id="121899" name="Line 43"/>
          <p:cNvSpPr>
            <a:spLocks noChangeShapeType="1"/>
          </p:cNvSpPr>
          <p:nvPr/>
        </p:nvSpPr>
        <p:spPr bwMode="auto">
          <a:xfrm>
            <a:off x="6084887" y="42037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900" name="Text Box 44"/>
          <p:cNvSpPr txBox="1">
            <a:spLocks noChangeArrowheads="1"/>
          </p:cNvSpPr>
          <p:nvPr/>
        </p:nvSpPr>
        <p:spPr bwMode="auto">
          <a:xfrm>
            <a:off x="5911850" y="4333876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</a:t>
            </a:r>
          </a:p>
        </p:txBody>
      </p:sp>
      <p:sp>
        <p:nvSpPr>
          <p:cNvPr id="121901" name="Text Box 45"/>
          <p:cNvSpPr txBox="1">
            <a:spLocks noChangeArrowheads="1"/>
          </p:cNvSpPr>
          <p:nvPr/>
        </p:nvSpPr>
        <p:spPr bwMode="auto">
          <a:xfrm>
            <a:off x="5091113" y="4362451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-1</a:t>
            </a:r>
          </a:p>
        </p:txBody>
      </p:sp>
      <p:sp>
        <p:nvSpPr>
          <p:cNvPr id="121902" name="Line 46"/>
          <p:cNvSpPr>
            <a:spLocks noChangeShapeType="1"/>
          </p:cNvSpPr>
          <p:nvPr/>
        </p:nvSpPr>
        <p:spPr bwMode="auto">
          <a:xfrm>
            <a:off x="5335587" y="42037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903" name="Line 47"/>
          <p:cNvSpPr>
            <a:spLocks noChangeShapeType="1"/>
          </p:cNvSpPr>
          <p:nvPr/>
        </p:nvSpPr>
        <p:spPr bwMode="auto">
          <a:xfrm>
            <a:off x="5594350" y="39878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904" name="Line 48"/>
          <p:cNvSpPr>
            <a:spLocks noChangeShapeType="1"/>
          </p:cNvSpPr>
          <p:nvPr/>
        </p:nvSpPr>
        <p:spPr bwMode="auto">
          <a:xfrm>
            <a:off x="5610225" y="46355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905" name="Text Box 49"/>
          <p:cNvSpPr txBox="1">
            <a:spLocks noChangeArrowheads="1"/>
          </p:cNvSpPr>
          <p:nvPr/>
        </p:nvSpPr>
        <p:spPr bwMode="auto">
          <a:xfrm>
            <a:off x="5349875" y="3698876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</a:t>
            </a:r>
          </a:p>
        </p:txBody>
      </p:sp>
      <p:sp>
        <p:nvSpPr>
          <p:cNvPr id="121906" name="Text Box 50"/>
          <p:cNvSpPr txBox="1">
            <a:spLocks noChangeArrowheads="1"/>
          </p:cNvSpPr>
          <p:nvPr/>
        </p:nvSpPr>
        <p:spPr bwMode="auto">
          <a:xfrm>
            <a:off x="5349875" y="4564064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-1</a:t>
            </a:r>
          </a:p>
        </p:txBody>
      </p:sp>
      <p:graphicFrame>
        <p:nvGraphicFramePr>
          <p:cNvPr id="121910" name="Object 54"/>
          <p:cNvGraphicFramePr>
            <a:graphicFrameLocks noChangeAspect="1"/>
          </p:cNvGraphicFramePr>
          <p:nvPr/>
        </p:nvGraphicFramePr>
        <p:xfrm>
          <a:off x="1846263" y="1557339"/>
          <a:ext cx="23542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Формула" r:id="rId4" imgW="609480" imgH="203040" progId="Equation.3">
                  <p:embed/>
                </p:oleObj>
              </mc:Choice>
              <mc:Fallback>
                <p:oleObj name="Формула" r:id="rId4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557339"/>
                        <a:ext cx="235426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81787" y="1638301"/>
            <a:ext cx="3905250" cy="1573213"/>
            <a:chOff x="3114" y="2632"/>
            <a:chExt cx="2450" cy="1042"/>
          </a:xfrm>
        </p:grpSpPr>
        <p:sp>
          <p:nvSpPr>
            <p:cNvPr id="121920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3359" y="2632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:</a:t>
              </a:r>
            </a:p>
          </p:txBody>
        </p:sp>
        <p:sp>
          <p:nvSpPr>
            <p:cNvPr id="121921" name="Text Box 65"/>
            <p:cNvSpPr txBox="1">
              <a:spLocks noChangeArrowheads="1"/>
            </p:cNvSpPr>
            <p:nvPr/>
          </p:nvSpPr>
          <p:spPr bwMode="auto">
            <a:xfrm>
              <a:off x="3724" y="2725"/>
              <a:ext cx="272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-</a:t>
              </a: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114" y="2805"/>
              <a:ext cx="2450" cy="795"/>
              <a:chOff x="3114" y="2805"/>
              <a:chExt cx="2450" cy="795"/>
            </a:xfrm>
          </p:grpSpPr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4562" y="3101"/>
                <a:ext cx="612" cy="274"/>
                <a:chOff x="1849" y="2478"/>
                <a:chExt cx="657" cy="329"/>
              </a:xfrm>
            </p:grpSpPr>
            <p:sp>
              <p:nvSpPr>
                <p:cNvPr id="12192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858" y="2492"/>
                  <a:ext cx="272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3</a:t>
                  </a:r>
                </a:p>
              </p:txBody>
            </p:sp>
            <p:sp>
              <p:nvSpPr>
                <p:cNvPr id="1219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324" y="2478"/>
                  <a:ext cx="182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х</a:t>
                  </a:r>
                </a:p>
              </p:txBody>
            </p:sp>
            <p:sp>
              <p:nvSpPr>
                <p:cNvPr id="12192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849" y="2608"/>
                  <a:ext cx="272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1</a:t>
                  </a:r>
                </a:p>
              </p:txBody>
            </p:sp>
            <p:sp>
              <p:nvSpPr>
                <p:cNvPr id="12192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928" y="2611"/>
                  <a:ext cx="175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0</a:t>
                  </a:r>
                </a:p>
              </p:txBody>
            </p:sp>
            <p:sp>
              <p:nvSpPr>
                <p:cNvPr id="12192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024" y="2590"/>
                  <a:ext cx="182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х</a:t>
                  </a:r>
                </a:p>
              </p:txBody>
            </p:sp>
          </p:grpSp>
          <p:sp>
            <p:nvSpPr>
              <p:cNvPr id="121929" name="Rectangle 73"/>
              <p:cNvSpPr>
                <a:spLocks noChangeArrowheads="1"/>
              </p:cNvSpPr>
              <p:nvPr/>
            </p:nvSpPr>
            <p:spPr bwMode="auto">
              <a:xfrm>
                <a:off x="3114" y="3022"/>
                <a:ext cx="2450" cy="45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FF99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0" name="AutoShape 74"/>
              <p:cNvSpPr>
                <a:spLocks noChangeArrowheads="1"/>
              </p:cNvSpPr>
              <p:nvPr/>
            </p:nvSpPr>
            <p:spPr bwMode="auto">
              <a:xfrm>
                <a:off x="3156" y="3059"/>
                <a:ext cx="550" cy="379"/>
              </a:xfrm>
              <a:prstGeom prst="bevel">
                <a:avLst>
                  <a:gd name="adj" fmla="val 12500"/>
                </a:avLst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1" name="Text Box 75"/>
              <p:cNvSpPr txBox="1">
                <a:spLocks noChangeArrowheads="1"/>
              </p:cNvSpPr>
              <p:nvPr/>
            </p:nvSpPr>
            <p:spPr bwMode="auto">
              <a:xfrm>
                <a:off x="3241" y="3135"/>
                <a:ext cx="465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/>
                  <a:t>В 8</a:t>
                </a:r>
              </a:p>
            </p:txBody>
          </p:sp>
          <p:sp>
            <p:nvSpPr>
              <p:cNvPr id="121932" name="Rectangle 76"/>
              <p:cNvSpPr>
                <a:spLocks noChangeArrowheads="1"/>
              </p:cNvSpPr>
              <p:nvPr/>
            </p:nvSpPr>
            <p:spPr bwMode="auto">
              <a:xfrm>
                <a:off x="3789" y="3059"/>
                <a:ext cx="254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3" name="Rectangle 77"/>
              <p:cNvSpPr>
                <a:spLocks noChangeArrowheads="1"/>
              </p:cNvSpPr>
              <p:nvPr/>
            </p:nvSpPr>
            <p:spPr bwMode="auto">
              <a:xfrm>
                <a:off x="4086" y="3059"/>
                <a:ext cx="253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4" name="Rectangle 78"/>
              <p:cNvSpPr>
                <a:spLocks noChangeArrowheads="1"/>
              </p:cNvSpPr>
              <p:nvPr/>
            </p:nvSpPr>
            <p:spPr bwMode="auto">
              <a:xfrm>
                <a:off x="4381" y="3059"/>
                <a:ext cx="253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5" name="Rectangle 79"/>
              <p:cNvSpPr>
                <a:spLocks noChangeArrowheads="1"/>
              </p:cNvSpPr>
              <p:nvPr/>
            </p:nvSpPr>
            <p:spPr bwMode="auto">
              <a:xfrm>
                <a:off x="4677" y="3059"/>
                <a:ext cx="254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6" name="Rectangle 80"/>
              <p:cNvSpPr>
                <a:spLocks noChangeArrowheads="1"/>
              </p:cNvSpPr>
              <p:nvPr/>
            </p:nvSpPr>
            <p:spPr bwMode="auto">
              <a:xfrm>
                <a:off x="4972" y="3059"/>
                <a:ext cx="254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7" name="Rectangle 81"/>
              <p:cNvSpPr>
                <a:spLocks noChangeArrowheads="1"/>
              </p:cNvSpPr>
              <p:nvPr/>
            </p:nvSpPr>
            <p:spPr bwMode="auto">
              <a:xfrm>
                <a:off x="5269" y="3059"/>
                <a:ext cx="253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8" name="Line 82"/>
              <p:cNvSpPr>
                <a:spLocks noChangeShapeType="1"/>
              </p:cNvSpPr>
              <p:nvPr/>
            </p:nvSpPr>
            <p:spPr bwMode="auto">
              <a:xfrm>
                <a:off x="4195" y="3067"/>
                <a:ext cx="0" cy="36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39" name="Text Box 83"/>
              <p:cNvSpPr txBox="1">
                <a:spLocks noChangeArrowheads="1"/>
              </p:cNvSpPr>
              <p:nvPr/>
            </p:nvSpPr>
            <p:spPr bwMode="auto">
              <a:xfrm>
                <a:off x="3751" y="2805"/>
                <a:ext cx="318" cy="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7200" b="1"/>
                  <a:t>-</a:t>
                </a:r>
              </a:p>
            </p:txBody>
          </p:sp>
        </p:grpSp>
      </p:grpSp>
      <p:sp>
        <p:nvSpPr>
          <p:cNvPr id="121942" name="WordArt 86"/>
          <p:cNvSpPr>
            <a:spLocks noChangeArrowheads="1" noChangeShapeType="1" noTextEdit="1"/>
          </p:cNvSpPr>
          <p:nvPr/>
        </p:nvSpPr>
        <p:spPr bwMode="auto">
          <a:xfrm>
            <a:off x="1816100" y="357166"/>
            <a:ext cx="8493154" cy="10271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Вкажить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абсцису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точкі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, в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якой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дотична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до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графіку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у =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) </a:t>
            </a:r>
          </a:p>
          <a:p>
            <a:pPr algn="ctr"/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маєт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найбільший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кутовой</a:t>
            </a:r>
            <a:r>
              <a:rPr lang="ru-RU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коефіциент</a:t>
            </a:r>
            <a:endParaRPr lang="ru-RU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21943" name="Freeform 87"/>
          <p:cNvSpPr>
            <a:spLocks/>
          </p:cNvSpPr>
          <p:nvPr/>
        </p:nvSpPr>
        <p:spPr bwMode="auto">
          <a:xfrm>
            <a:off x="2349500" y="1773238"/>
            <a:ext cx="6000750" cy="4184650"/>
          </a:xfrm>
          <a:custGeom>
            <a:avLst/>
            <a:gdLst/>
            <a:ahLst/>
            <a:cxnLst>
              <a:cxn ang="0">
                <a:pos x="0" y="2636"/>
              </a:cxn>
              <a:cxn ang="0">
                <a:pos x="227" y="1275"/>
              </a:cxn>
              <a:cxn ang="0">
                <a:pos x="698" y="1202"/>
              </a:cxn>
              <a:cxn ang="0">
                <a:pos x="929" y="434"/>
              </a:cxn>
              <a:cxn ang="0">
                <a:pos x="1169" y="1403"/>
              </a:cxn>
              <a:cxn ang="0">
                <a:pos x="1639" y="616"/>
              </a:cxn>
              <a:cxn ang="0">
                <a:pos x="1879" y="2"/>
              </a:cxn>
              <a:cxn ang="0">
                <a:pos x="2109" y="626"/>
              </a:cxn>
              <a:cxn ang="0">
                <a:pos x="2340" y="1413"/>
              </a:cxn>
              <a:cxn ang="0">
                <a:pos x="2570" y="203"/>
              </a:cxn>
              <a:cxn ang="0">
                <a:pos x="2829" y="1154"/>
              </a:cxn>
              <a:cxn ang="0">
                <a:pos x="3300" y="1998"/>
              </a:cxn>
              <a:cxn ang="0">
                <a:pos x="3780" y="1019"/>
              </a:cxn>
            </a:cxnLst>
            <a:rect l="0" t="0" r="r" b="b"/>
            <a:pathLst>
              <a:path w="3780" h="2636">
                <a:moveTo>
                  <a:pt x="0" y="2636"/>
                </a:moveTo>
                <a:cubicBezTo>
                  <a:pt x="57" y="2091"/>
                  <a:pt x="111" y="1514"/>
                  <a:pt x="227" y="1275"/>
                </a:cubicBezTo>
                <a:cubicBezTo>
                  <a:pt x="343" y="1036"/>
                  <a:pt x="581" y="1342"/>
                  <a:pt x="698" y="1202"/>
                </a:cubicBezTo>
                <a:cubicBezTo>
                  <a:pt x="815" y="1062"/>
                  <a:pt x="851" y="401"/>
                  <a:pt x="929" y="434"/>
                </a:cubicBezTo>
                <a:cubicBezTo>
                  <a:pt x="1007" y="467"/>
                  <a:pt x="1051" y="1373"/>
                  <a:pt x="1169" y="1403"/>
                </a:cubicBezTo>
                <a:cubicBezTo>
                  <a:pt x="1287" y="1433"/>
                  <a:pt x="1521" y="849"/>
                  <a:pt x="1639" y="616"/>
                </a:cubicBezTo>
                <a:cubicBezTo>
                  <a:pt x="1757" y="383"/>
                  <a:pt x="1801" y="0"/>
                  <a:pt x="1879" y="2"/>
                </a:cubicBezTo>
                <a:cubicBezTo>
                  <a:pt x="1957" y="4"/>
                  <a:pt x="2032" y="391"/>
                  <a:pt x="2109" y="626"/>
                </a:cubicBezTo>
                <a:cubicBezTo>
                  <a:pt x="2186" y="861"/>
                  <a:pt x="2263" y="1484"/>
                  <a:pt x="2340" y="1413"/>
                </a:cubicBezTo>
                <a:cubicBezTo>
                  <a:pt x="2417" y="1342"/>
                  <a:pt x="2489" y="246"/>
                  <a:pt x="2570" y="203"/>
                </a:cubicBezTo>
                <a:cubicBezTo>
                  <a:pt x="2651" y="160"/>
                  <a:pt x="2707" y="855"/>
                  <a:pt x="2829" y="1154"/>
                </a:cubicBezTo>
                <a:cubicBezTo>
                  <a:pt x="2951" y="1453"/>
                  <a:pt x="3142" y="2020"/>
                  <a:pt x="3300" y="1998"/>
                </a:cubicBezTo>
                <a:cubicBezTo>
                  <a:pt x="3458" y="1976"/>
                  <a:pt x="3680" y="1223"/>
                  <a:pt x="3780" y="1019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908" name="Oval 52"/>
          <p:cNvSpPr>
            <a:spLocks noChangeArrowheads="1"/>
          </p:cNvSpPr>
          <p:nvPr/>
        </p:nvSpPr>
        <p:spPr bwMode="auto">
          <a:xfrm>
            <a:off x="2262187" y="5861051"/>
            <a:ext cx="146050" cy="1428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909" name="Oval 53"/>
          <p:cNvSpPr>
            <a:spLocks noChangeArrowheads="1"/>
          </p:cNvSpPr>
          <p:nvPr/>
        </p:nvSpPr>
        <p:spPr bwMode="auto">
          <a:xfrm>
            <a:off x="8278812" y="3300414"/>
            <a:ext cx="146050" cy="1428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4751388" y="1477963"/>
            <a:ext cx="2257425" cy="2952750"/>
            <a:chOff x="2034" y="931"/>
            <a:chExt cx="1422" cy="1860"/>
          </a:xfrm>
        </p:grpSpPr>
        <p:sp>
          <p:nvSpPr>
            <p:cNvPr id="121915" name="Oval 59"/>
            <p:cNvSpPr>
              <a:spLocks noChangeArrowheads="1"/>
            </p:cNvSpPr>
            <p:nvPr/>
          </p:nvSpPr>
          <p:spPr bwMode="auto">
            <a:xfrm>
              <a:off x="2361" y="266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2034" y="931"/>
              <a:ext cx="1422" cy="1860"/>
              <a:chOff x="2029" y="935"/>
              <a:chExt cx="1422" cy="1860"/>
            </a:xfrm>
          </p:grpSpPr>
          <p:graphicFrame>
            <p:nvGraphicFramePr>
              <p:cNvPr id="121912" name="Object 56"/>
              <p:cNvGraphicFramePr>
                <a:graphicFrameLocks noChangeAspect="1"/>
              </p:cNvGraphicFramePr>
              <p:nvPr/>
            </p:nvGraphicFramePr>
            <p:xfrm>
              <a:off x="2029" y="2251"/>
              <a:ext cx="392" cy="5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3" name="Формула" r:id="rId6" imgW="164880" imgH="228600" progId="Equation.3">
                      <p:embed/>
                    </p:oleObj>
                  </mc:Choice>
                  <mc:Fallback>
                    <p:oleObj name="Формула" r:id="rId6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9" y="2251"/>
                            <a:ext cx="392" cy="5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1913" name="Line 57"/>
              <p:cNvSpPr>
                <a:spLocks noChangeShapeType="1"/>
              </p:cNvSpPr>
              <p:nvPr/>
            </p:nvSpPr>
            <p:spPr bwMode="auto">
              <a:xfrm>
                <a:off x="2401" y="1162"/>
                <a:ext cx="0" cy="154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21914" name="Object 58"/>
              <p:cNvGraphicFramePr>
                <a:graphicFrameLocks noChangeAspect="1"/>
              </p:cNvGraphicFramePr>
              <p:nvPr/>
            </p:nvGraphicFramePr>
            <p:xfrm>
              <a:off x="2699" y="935"/>
              <a:ext cx="752" cy="3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4" name="Формула" r:id="rId8" imgW="431640" imgH="228600" progId="Equation.3">
                      <p:embed/>
                    </p:oleObj>
                  </mc:Choice>
                  <mc:Fallback>
                    <p:oleObj name="Формула" r:id="rId8" imgW="431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9" y="935"/>
                            <a:ext cx="752" cy="3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1944" name="Line 88"/>
              <p:cNvSpPr>
                <a:spLocks noChangeShapeType="1"/>
              </p:cNvSpPr>
              <p:nvPr/>
            </p:nvSpPr>
            <p:spPr bwMode="auto">
              <a:xfrm>
                <a:off x="2472" y="1117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2527301" y="4352925"/>
            <a:ext cx="5018087" cy="2376488"/>
            <a:chOff x="612" y="2823"/>
            <a:chExt cx="3161" cy="1497"/>
          </a:xfrm>
        </p:grpSpPr>
        <p:sp>
          <p:nvSpPr>
            <p:cNvPr id="121946" name="AutoShape 90"/>
            <p:cNvSpPr>
              <a:spLocks noChangeArrowheads="1"/>
            </p:cNvSpPr>
            <p:nvPr/>
          </p:nvSpPr>
          <p:spPr bwMode="auto">
            <a:xfrm flipH="1">
              <a:off x="612" y="3158"/>
              <a:ext cx="2002" cy="816"/>
            </a:xfrm>
            <a:prstGeom prst="wedgeEllipseCallout">
              <a:avLst>
                <a:gd name="adj1" fmla="val -81120"/>
                <a:gd name="adj2" fmla="val -4069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600" b="1" dirty="0" err="1"/>
                <a:t>Іщу</a:t>
              </a:r>
              <a:r>
                <a:rPr lang="ru-RU" sz="1600" b="1" dirty="0"/>
                <a:t> </a:t>
              </a:r>
              <a:r>
                <a:rPr lang="ru-RU" sz="1600" b="1" dirty="0" err="1"/>
                <a:t>найбільше</a:t>
              </a:r>
              <a:r>
                <a:rPr lang="ru-RU" sz="1600" b="1" dirty="0"/>
                <a:t> </a:t>
              </a:r>
              <a:r>
                <a:rPr lang="ru-RU" sz="1600" b="1" dirty="0" err="1"/>
                <a:t>значення</a:t>
              </a:r>
              <a:r>
                <a:rPr lang="ru-RU" sz="1600" b="1" dirty="0"/>
                <a:t> </a:t>
              </a:r>
              <a:r>
                <a:rPr lang="ru-RU" sz="1600" b="1" dirty="0" err="1"/>
                <a:t>похідной</a:t>
              </a:r>
              <a:r>
                <a:rPr lang="ru-RU" sz="1600" b="1" dirty="0"/>
                <a:t> на </a:t>
              </a:r>
              <a:r>
                <a:rPr lang="ru-RU" sz="1600" b="1" dirty="0" err="1"/>
                <a:t>інтервалі</a:t>
              </a:r>
              <a:endParaRPr lang="ru-RU" sz="1600" b="1" dirty="0"/>
            </a:p>
          </p:txBody>
        </p:sp>
        <p:pic>
          <p:nvPicPr>
            <p:cNvPr id="121947" name="Picture 91" descr="Рисунок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89" y="2823"/>
              <a:ext cx="984" cy="149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814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2412" y="2060576"/>
            <a:ext cx="5824538" cy="4602162"/>
            <a:chOff x="1837" y="981"/>
            <a:chExt cx="3669" cy="3216"/>
          </a:xfrm>
        </p:grpSpPr>
        <p:sp>
          <p:nvSpPr>
            <p:cNvPr id="108546" name="Rectangle 2"/>
            <p:cNvSpPr>
              <a:spLocks noChangeArrowheads="1"/>
            </p:cNvSpPr>
            <p:nvPr/>
          </p:nvSpPr>
          <p:spPr bwMode="auto">
            <a:xfrm>
              <a:off x="1837" y="1641"/>
              <a:ext cx="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pic>
          <p:nvPicPr>
            <p:cNvPr id="10855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5" y="981"/>
              <a:ext cx="3511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196" y="2212"/>
              <a:ext cx="2366" cy="738"/>
              <a:chOff x="2304" y="2016"/>
              <a:chExt cx="2256" cy="768"/>
            </a:xfrm>
          </p:grpSpPr>
          <p:sp>
            <p:nvSpPr>
              <p:cNvPr id="108552" name="Line 8"/>
              <p:cNvSpPr>
                <a:spLocks noChangeShapeType="1"/>
              </p:cNvSpPr>
              <p:nvPr/>
            </p:nvSpPr>
            <p:spPr bwMode="auto">
              <a:xfrm flipV="1">
                <a:off x="3408" y="2016"/>
                <a:ext cx="768" cy="768"/>
              </a:xfrm>
              <a:prstGeom prst="line">
                <a:avLst/>
              </a:prstGeom>
              <a:noFill/>
              <a:ln w="762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3" name="Line 9"/>
              <p:cNvSpPr>
                <a:spLocks noChangeShapeType="1"/>
              </p:cNvSpPr>
              <p:nvPr/>
            </p:nvSpPr>
            <p:spPr bwMode="auto">
              <a:xfrm>
                <a:off x="4176" y="2016"/>
                <a:ext cx="384" cy="768"/>
              </a:xfrm>
              <a:prstGeom prst="line">
                <a:avLst/>
              </a:prstGeom>
              <a:noFill/>
              <a:ln w="762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4" name="Line 10"/>
              <p:cNvSpPr>
                <a:spLocks noChangeShapeType="1"/>
              </p:cNvSpPr>
              <p:nvPr/>
            </p:nvSpPr>
            <p:spPr bwMode="auto">
              <a:xfrm flipV="1">
                <a:off x="4560" y="2400"/>
                <a:ext cx="0" cy="384"/>
              </a:xfrm>
              <a:prstGeom prst="line">
                <a:avLst/>
              </a:prstGeom>
              <a:noFill/>
              <a:ln w="762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5" name="Line 11"/>
              <p:cNvSpPr>
                <a:spLocks noChangeShapeType="1"/>
              </p:cNvSpPr>
              <p:nvPr/>
            </p:nvSpPr>
            <p:spPr bwMode="auto">
              <a:xfrm flipH="1">
                <a:off x="2304" y="2784"/>
                <a:ext cx="1104" cy="0"/>
              </a:xfrm>
              <a:prstGeom prst="line">
                <a:avLst/>
              </a:prstGeom>
              <a:noFill/>
              <a:ln w="762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556" name="Text Box 12"/>
            <p:cNvSpPr txBox="1">
              <a:spLocks noChangeArrowheads="1"/>
            </p:cNvSpPr>
            <p:nvPr/>
          </p:nvSpPr>
          <p:spPr bwMode="auto">
            <a:xfrm>
              <a:off x="3203" y="2272"/>
              <a:ext cx="50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08557" name="Text Box 13"/>
            <p:cNvSpPr txBox="1">
              <a:spLocks noChangeArrowheads="1"/>
            </p:cNvSpPr>
            <p:nvPr/>
          </p:nvSpPr>
          <p:spPr bwMode="auto">
            <a:xfrm>
              <a:off x="3756" y="2779"/>
              <a:ext cx="50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08558" name="Text Box 14"/>
            <p:cNvSpPr txBox="1">
              <a:spLocks noChangeArrowheads="1"/>
            </p:cNvSpPr>
            <p:nvPr/>
          </p:nvSpPr>
          <p:spPr bwMode="auto">
            <a:xfrm>
              <a:off x="4462" y="2226"/>
              <a:ext cx="40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4</a:t>
              </a:r>
            </a:p>
          </p:txBody>
        </p:sp>
        <p:graphicFrame>
          <p:nvGraphicFramePr>
            <p:cNvPr id="108559" name="Object 15"/>
            <p:cNvGraphicFramePr>
              <a:graphicFrameLocks noChangeAspect="1"/>
            </p:cNvGraphicFramePr>
            <p:nvPr/>
          </p:nvGraphicFramePr>
          <p:xfrm>
            <a:off x="2247" y="1719"/>
            <a:ext cx="132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6" name="Формула" r:id="rId4" imgW="647640" imgH="203040" progId="Equation.3">
                    <p:embed/>
                  </p:oleObj>
                </mc:Choice>
                <mc:Fallback>
                  <p:oleObj name="Формула" r:id="rId4" imgW="647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7" y="1719"/>
                          <a:ext cx="1321" cy="3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129482" y="2112836"/>
            <a:ext cx="5486400" cy="3671887"/>
            <a:chOff x="2109" y="1207"/>
            <a:chExt cx="3456" cy="2313"/>
          </a:xfrm>
        </p:grpSpPr>
        <p:pic>
          <p:nvPicPr>
            <p:cNvPr id="108565" name="Picture 21" descr="Рисунок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5" y="1298"/>
              <a:ext cx="1460" cy="2222"/>
            </a:xfrm>
            <a:prstGeom prst="rect">
              <a:avLst/>
            </a:prstGeom>
            <a:noFill/>
          </p:spPr>
        </p:pic>
        <p:sp>
          <p:nvSpPr>
            <p:cNvPr id="108566" name="AutoShape 22"/>
            <p:cNvSpPr>
              <a:spLocks noChangeArrowheads="1"/>
            </p:cNvSpPr>
            <p:nvPr/>
          </p:nvSpPr>
          <p:spPr bwMode="auto">
            <a:xfrm>
              <a:off x="2109" y="1207"/>
              <a:ext cx="2268" cy="590"/>
            </a:xfrm>
            <a:prstGeom prst="wedgeRoundRectCallout">
              <a:avLst>
                <a:gd name="adj1" fmla="val 68653"/>
                <a:gd name="adj2" fmla="val 94407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108567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2530" y="1344"/>
            <a:ext cx="1469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7" name="Уравнение" r:id="rId7" imgW="850680" imgH="177480" progId="Equation.3">
                    <p:embed/>
                  </p:oleObj>
                </mc:Choice>
                <mc:Fallback>
                  <p:oleObj name="Уравнение" r:id="rId7" imgW="850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0" y="1344"/>
                          <a:ext cx="1469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570" name="WordArt 26"/>
          <p:cNvSpPr>
            <a:spLocks noChangeArrowheads="1" noChangeShapeType="1" noTextEdit="1"/>
          </p:cNvSpPr>
          <p:nvPr/>
        </p:nvSpPr>
        <p:spPr bwMode="auto">
          <a:xfrm>
            <a:off x="3481758" y="431668"/>
            <a:ext cx="7040816" cy="48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6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Використовуючи </a:t>
            </a:r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графік</a:t>
            </a: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похідной</a:t>
            </a:r>
            <a:endParaRPr lang="ru-RU" sz="6600" b="1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08571" name="WordArt 27"/>
          <p:cNvSpPr>
            <a:spLocks noChangeArrowheads="1" noChangeShapeType="1" noTextEdit="1"/>
          </p:cNvSpPr>
          <p:nvPr/>
        </p:nvSpPr>
        <p:spPr bwMode="auto">
          <a:xfrm>
            <a:off x="1823788" y="999989"/>
            <a:ext cx="8713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знайдіть</a:t>
            </a: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, </a:t>
            </a:r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значення</a:t>
            </a: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функції</a:t>
            </a: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у=f(x)</a:t>
            </a:r>
          </a:p>
        </p:txBody>
      </p:sp>
      <p:sp>
        <p:nvSpPr>
          <p:cNvPr id="108572" name="WordArt 28"/>
          <p:cNvSpPr>
            <a:spLocks noChangeArrowheads="1" noChangeShapeType="1" noTextEdit="1"/>
          </p:cNvSpPr>
          <p:nvPr/>
        </p:nvSpPr>
        <p:spPr bwMode="auto">
          <a:xfrm>
            <a:off x="1881187" y="1537597"/>
            <a:ext cx="5219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в </a:t>
            </a:r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точці</a:t>
            </a: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х = -3, </a:t>
            </a:r>
            <a:r>
              <a:rPr lang="ru-RU" sz="66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якщо</a:t>
            </a: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f (-5) = 0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441950" y="5851925"/>
            <a:ext cx="3095625" cy="993775"/>
            <a:chOff x="340" y="3430"/>
            <a:chExt cx="1950" cy="626"/>
          </a:xfrm>
        </p:grpSpPr>
        <p:sp>
          <p:nvSpPr>
            <p:cNvPr id="108574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535" y="3430"/>
              <a:ext cx="1336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 dirty="0" err="1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Відповідь</a:t>
              </a:r>
              <a:r>
                <a:rPr lang="ru-RU" sz="6600" b="1" kern="10" dirty="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:</a:t>
              </a: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492" y="3755"/>
              <a:ext cx="488" cy="230"/>
              <a:chOff x="1849" y="2478"/>
              <a:chExt cx="657" cy="393"/>
            </a:xfrm>
          </p:grpSpPr>
          <p:sp>
            <p:nvSpPr>
              <p:cNvPr id="108576" name="Text Box 32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08577" name="Text Box 33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08578" name="Text Box 34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08579" name="Text Box 35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08580" name="Text Box 36"/>
              <p:cNvSpPr txBox="1">
                <a:spLocks noChangeArrowheads="1"/>
              </p:cNvSpPr>
              <p:nvPr/>
            </p:nvSpPr>
            <p:spPr bwMode="auto">
              <a:xfrm>
                <a:off x="2024" y="2591"/>
                <a:ext cx="182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08581" name="Rectangle 37"/>
            <p:cNvSpPr>
              <a:spLocks noChangeArrowheads="1"/>
            </p:cNvSpPr>
            <p:nvPr/>
          </p:nvSpPr>
          <p:spPr bwMode="auto">
            <a:xfrm>
              <a:off x="340" y="3702"/>
              <a:ext cx="1950" cy="317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374" y="3728"/>
              <a:ext cx="437" cy="266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83" name="Text Box 39"/>
            <p:cNvSpPr txBox="1">
              <a:spLocks noChangeArrowheads="1"/>
            </p:cNvSpPr>
            <p:nvPr/>
          </p:nvSpPr>
          <p:spPr bwMode="auto">
            <a:xfrm>
              <a:off x="441" y="3743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В 8</a:t>
              </a:r>
            </a:p>
          </p:txBody>
        </p:sp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878" y="3728"/>
              <a:ext cx="201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114" y="3728"/>
              <a:ext cx="201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1348" y="3728"/>
              <a:ext cx="202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1584" y="3728"/>
              <a:ext cx="202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88" name="Rectangle 44"/>
            <p:cNvSpPr>
              <a:spLocks noChangeArrowheads="1"/>
            </p:cNvSpPr>
            <p:nvPr/>
          </p:nvSpPr>
          <p:spPr bwMode="auto">
            <a:xfrm>
              <a:off x="1819" y="3728"/>
              <a:ext cx="202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89" name="Rectangle 45"/>
            <p:cNvSpPr>
              <a:spLocks noChangeArrowheads="1"/>
            </p:cNvSpPr>
            <p:nvPr/>
          </p:nvSpPr>
          <p:spPr bwMode="auto">
            <a:xfrm>
              <a:off x="2055" y="3728"/>
              <a:ext cx="201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098" y="3684"/>
              <a:ext cx="25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4</a:t>
              </a:r>
              <a:endParaRPr lang="ru-RU" sz="3200" b="1"/>
            </a:p>
          </p:txBody>
        </p:sp>
        <p:sp>
          <p:nvSpPr>
            <p:cNvPr id="108591" name="Text Box 47"/>
            <p:cNvSpPr txBox="1">
              <a:spLocks noChangeArrowheads="1"/>
            </p:cNvSpPr>
            <p:nvPr/>
          </p:nvSpPr>
          <p:spPr bwMode="auto">
            <a:xfrm>
              <a:off x="1346" y="3517"/>
              <a:ext cx="25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4400" b="1"/>
            </a:p>
          </p:txBody>
        </p:sp>
        <p:sp>
          <p:nvSpPr>
            <p:cNvPr id="108592" name="Text Box 48"/>
            <p:cNvSpPr txBox="1">
              <a:spLocks noChangeArrowheads="1"/>
            </p:cNvSpPr>
            <p:nvPr/>
          </p:nvSpPr>
          <p:spPr bwMode="auto">
            <a:xfrm>
              <a:off x="1559" y="3687"/>
              <a:ext cx="25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/>
            </a:p>
          </p:txBody>
        </p:sp>
        <p:sp>
          <p:nvSpPr>
            <p:cNvPr id="108593" name="Text Box 49"/>
            <p:cNvSpPr txBox="1">
              <a:spLocks noChangeArrowheads="1"/>
            </p:cNvSpPr>
            <p:nvPr/>
          </p:nvSpPr>
          <p:spPr bwMode="auto">
            <a:xfrm>
              <a:off x="849" y="3576"/>
              <a:ext cx="25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2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608</TotalTime>
  <Words>1528</Words>
  <Application>Microsoft Office PowerPoint</Application>
  <PresentationFormat>Произвольный</PresentationFormat>
  <Paragraphs>295</Paragraphs>
  <Slides>35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55" baseType="lpstr">
      <vt:lpstr>Arial</vt:lpstr>
      <vt:lpstr>Arial Narrow</vt:lpstr>
      <vt:lpstr>Book Antiqua</vt:lpstr>
      <vt:lpstr>Bookman Old Style</vt:lpstr>
      <vt:lpstr>Calibri</vt:lpstr>
      <vt:lpstr>Comic Sans MS</vt:lpstr>
      <vt:lpstr>Euphemia</vt:lpstr>
      <vt:lpstr>Georgia</vt:lpstr>
      <vt:lpstr>Google Sans</vt:lpstr>
      <vt:lpstr>Monotype Corsiva</vt:lpstr>
      <vt:lpstr>Myanmar Text</vt:lpstr>
      <vt:lpstr>Symbol</vt:lpstr>
      <vt:lpstr>Times New Roman</vt:lpstr>
      <vt:lpstr>Verdana</vt:lpstr>
      <vt:lpstr>Wingdings</vt:lpstr>
      <vt:lpstr>Безмятежность 16 х 9</vt:lpstr>
      <vt:lpstr>Equation</vt:lpstr>
      <vt:lpstr>Формула</vt:lpstr>
      <vt:lpstr>Уравнение</vt:lpstr>
      <vt:lpstr>Microsoft Equation 3.0</vt:lpstr>
      <vt:lpstr>Ознаки сталості, зростання й спадання функції. Екстремуми функції.</vt:lpstr>
      <vt:lpstr>Презентация PowerPoint</vt:lpstr>
      <vt:lpstr>Контрольні запитання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Достатня умова екстремуму</vt:lpstr>
      <vt:lpstr>    «Добре засвоєна мудрість не забувається ніколи». Піфагор.</vt:lpstr>
      <vt:lpstr>Приклад</vt:lpstr>
      <vt:lpstr>Презентация PowerPoint</vt:lpstr>
      <vt:lpstr>Презентация PowerPoint</vt:lpstr>
      <vt:lpstr>Презентация PowerPoint</vt:lpstr>
      <vt:lpstr>Приклади</vt:lpstr>
      <vt:lpstr>Презентация PowerPoint</vt:lpstr>
      <vt:lpstr>Презентация PowerPoint</vt:lpstr>
      <vt:lpstr>Презентация PowerPoint</vt:lpstr>
      <vt:lpstr>Домашнє завдання: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Ознаки сталості, зростання й спадання функції.</dc:title>
  <dc:creator>Valeriia</dc:creator>
  <cp:lastModifiedBy>Учетная запись Майкрософт</cp:lastModifiedBy>
  <cp:revision>40</cp:revision>
  <dcterms:created xsi:type="dcterms:W3CDTF">2021-09-15T14:40:29Z</dcterms:created>
  <dcterms:modified xsi:type="dcterms:W3CDTF">2023-09-27T08:09:43Z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