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1" r:id="rId2"/>
    <p:sldId id="256" r:id="rId3"/>
    <p:sldId id="257" r:id="rId4"/>
    <p:sldId id="258" r:id="rId5"/>
    <p:sldId id="259" r:id="rId6"/>
    <p:sldId id="260" r:id="rId7"/>
    <p:sldId id="261" r:id="rId8"/>
    <p:sldId id="262" r:id="rId9"/>
    <p:sldId id="263"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8" autoAdjust="0"/>
  </p:normalViewPr>
  <p:slideViewPr>
    <p:cSldViewPr>
      <p:cViewPr varScale="1">
        <p:scale>
          <a:sx n="74" d="100"/>
          <a:sy n="74" d="100"/>
        </p:scale>
        <p:origin x="-10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E3BE2DCF-47A1-4141-B5E8-0D4C47E11BC0}" type="datetimeFigureOut">
              <a:rPr lang="ru-RU" smtClean="0"/>
              <a:pPr/>
              <a:t>23.11.2014</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4EF20986-4CA9-415D-8F44-A1BA3BA94C9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3BE2DCF-47A1-4141-B5E8-0D4C47E11BC0}" type="datetimeFigureOut">
              <a:rPr lang="ru-RU" smtClean="0"/>
              <a:pPr/>
              <a:t>23.11.2014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EF20986-4CA9-415D-8F44-A1BA3BA94C9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E3BE2DCF-47A1-4141-B5E8-0D4C47E11BC0}" type="datetimeFigureOut">
              <a:rPr lang="ru-RU" smtClean="0"/>
              <a:pPr/>
              <a:t>23.11.2014</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4EF20986-4CA9-415D-8F44-A1BA3BA94C9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3BE2DCF-47A1-4141-B5E8-0D4C47E11BC0}" type="datetimeFigureOut">
              <a:rPr lang="ru-RU" smtClean="0"/>
              <a:pPr/>
              <a:t>23.11.2014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EF20986-4CA9-415D-8F44-A1BA3BA94C9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E3BE2DCF-47A1-4141-B5E8-0D4C47E11BC0}" type="datetimeFigureOut">
              <a:rPr lang="ru-RU" smtClean="0"/>
              <a:pPr/>
              <a:t>23.11.2014</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4EF20986-4CA9-415D-8F44-A1BA3BA94C9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3BE2DCF-47A1-4141-B5E8-0D4C47E11BC0}" type="datetimeFigureOut">
              <a:rPr lang="ru-RU" smtClean="0"/>
              <a:pPr/>
              <a:t>23.11.2014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EF20986-4CA9-415D-8F44-A1BA3BA94C9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E3BE2DCF-47A1-4141-B5E8-0D4C47E11BC0}" type="datetimeFigureOut">
              <a:rPr lang="ru-RU" smtClean="0"/>
              <a:pPr/>
              <a:t>23.11.2014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4EF20986-4CA9-415D-8F44-A1BA3BA94C9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E3BE2DCF-47A1-4141-B5E8-0D4C47E11BC0}" type="datetimeFigureOut">
              <a:rPr lang="ru-RU" smtClean="0"/>
              <a:pPr/>
              <a:t>23.11.2014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4EF20986-4CA9-415D-8F44-A1BA3BA94C9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E3BE2DCF-47A1-4141-B5E8-0D4C47E11BC0}" type="datetimeFigureOut">
              <a:rPr lang="ru-RU" smtClean="0"/>
              <a:pPr/>
              <a:t>23.11.2014</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4EF20986-4CA9-415D-8F44-A1BA3BA94C9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3BE2DCF-47A1-4141-B5E8-0D4C47E11BC0}" type="datetimeFigureOut">
              <a:rPr lang="ru-RU" smtClean="0"/>
              <a:pPr/>
              <a:t>23.11.2014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EF20986-4CA9-415D-8F44-A1BA3BA94C9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E3BE2DCF-47A1-4141-B5E8-0D4C47E11BC0}" type="datetimeFigureOut">
              <a:rPr lang="ru-RU" smtClean="0"/>
              <a:pPr/>
              <a:t>23.11.2014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EF20986-4CA9-415D-8F44-A1BA3BA94C90}"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E3BE2DCF-47A1-4141-B5E8-0D4C47E11BC0}" type="datetimeFigureOut">
              <a:rPr lang="ru-RU" smtClean="0"/>
              <a:pPr/>
              <a:t>23.11.2014</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4EF20986-4CA9-415D-8F44-A1BA3BA94C9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620688"/>
            <a:ext cx="7447728" cy="5688632"/>
          </a:xfrm>
        </p:spPr>
        <p:txBody>
          <a:bodyPr>
            <a:normAutofit fontScale="90000"/>
          </a:bodyPr>
          <a:lstStyle/>
          <a:p>
            <a:r>
              <a:rPr lang="uk-UA" dirty="0" smtClean="0"/>
              <a:t>Міністерство освіти і науки України Державний вищий навчальний заклад  </a:t>
            </a:r>
            <a:r>
              <a:rPr lang="ru-RU" dirty="0" smtClean="0"/>
              <a:t>«Запор</a:t>
            </a:r>
            <a:r>
              <a:rPr lang="uk-UA" dirty="0" smtClean="0"/>
              <a:t>і</a:t>
            </a:r>
            <a:r>
              <a:rPr lang="ru-RU" dirty="0" smtClean="0"/>
              <a:t>зький  Національний Університет» Економіко-правничий коледж</a:t>
            </a:r>
            <a:r>
              <a:rPr lang="en-US" dirty="0" smtClean="0"/>
              <a:t>  </a:t>
            </a:r>
            <a:r>
              <a:rPr lang="uk-UA" dirty="0" smtClean="0"/>
              <a:t/>
            </a:r>
            <a:br>
              <a:rPr lang="uk-UA" dirty="0" smtClean="0"/>
            </a:br>
            <a:r>
              <a:rPr lang="uk-UA" dirty="0" smtClean="0"/>
              <a:t>	Виконав  студент  групи  К34-14  </a:t>
            </a:r>
            <a:br>
              <a:rPr lang="uk-UA" dirty="0" smtClean="0"/>
            </a:br>
            <a:r>
              <a:rPr lang="uk-UA" dirty="0" smtClean="0"/>
              <a:t>1-го курсу </a:t>
            </a:r>
            <a:br>
              <a:rPr lang="uk-UA" dirty="0" smtClean="0"/>
            </a:br>
            <a:r>
              <a:rPr lang="uk-UA" dirty="0" smtClean="0"/>
              <a:t>Чубовський  Владислав</a:t>
            </a:r>
            <a:br>
              <a:rPr lang="uk-UA" dirty="0" smtClean="0"/>
            </a:b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92080" y="0"/>
            <a:ext cx="3429000" cy="2057400"/>
          </a:xfrm>
        </p:spPr>
        <p:txBody>
          <a:bodyPr/>
          <a:lstStyle/>
          <a:p>
            <a:r>
              <a:rPr lang="en-US" dirty="0" smtClean="0"/>
              <a:t>Tradition of Valentine's Cards</a:t>
            </a:r>
            <a:br>
              <a:rPr lang="en-US" dirty="0" smtClean="0"/>
            </a:br>
            <a:endParaRPr lang="ru-RU" dirty="0"/>
          </a:p>
        </p:txBody>
      </p:sp>
      <p:sp>
        <p:nvSpPr>
          <p:cNvPr id="3" name="Текст 2"/>
          <p:cNvSpPr>
            <a:spLocks noGrp="1"/>
          </p:cNvSpPr>
          <p:nvPr>
            <p:ph type="body" sz="half" idx="2"/>
          </p:nvPr>
        </p:nvSpPr>
        <p:spPr>
          <a:xfrm>
            <a:off x="5076056" y="1628800"/>
            <a:ext cx="3816424" cy="5229200"/>
          </a:xfrm>
        </p:spPr>
        <p:txBody>
          <a:bodyPr>
            <a:normAutofit fontScale="40000" lnSpcReduction="20000"/>
          </a:bodyPr>
          <a:lstStyle/>
          <a:p>
            <a:r>
              <a:rPr lang="en-US" sz="7200" dirty="0" smtClean="0">
                <a:latin typeface="Times New Roman" pitchFamily="18" charset="0"/>
                <a:cs typeface="Times New Roman" pitchFamily="18" charset="0"/>
              </a:rPr>
              <a:t>Over the centuries, the holiday evolved, and by the 18th century, gift-giving and exchanging hand-made cards on Valentine's Day had become common in England. Hand-made valentine cards made of lace, ribbons, and featuring cupids and hearts eventually spread to the American colonies. </a:t>
            </a:r>
            <a:br>
              <a:rPr lang="en-US" sz="7200" dirty="0" smtClean="0">
                <a:latin typeface="Times New Roman" pitchFamily="18" charset="0"/>
                <a:cs typeface="Times New Roman" pitchFamily="18" charset="0"/>
              </a:rPr>
            </a:br>
            <a:endParaRPr lang="ru-RU" dirty="0"/>
          </a:p>
        </p:txBody>
      </p:sp>
      <p:pic>
        <p:nvPicPr>
          <p:cNvPr id="3074" name="Picture 2"/>
          <p:cNvPicPr>
            <a:picLocks noGrp="1" noChangeAspect="1" noChangeArrowheads="1"/>
          </p:cNvPicPr>
          <p:nvPr>
            <p:ph type="pic" idx="1"/>
          </p:nvPr>
        </p:nvPicPr>
        <p:blipFill>
          <a:blip r:embed="rId2" cstate="print"/>
          <a:srcRect t="1553" b="1553"/>
          <a:stretch>
            <a:fillRect/>
          </a:stretch>
        </p:blipFill>
        <p:spPr bwMode="auto">
          <a:xfrm>
            <a:off x="251520" y="628840"/>
            <a:ext cx="4816384" cy="481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47656" y="1124744"/>
            <a:ext cx="3096344" cy="692696"/>
          </a:xfrm>
        </p:spPr>
        <p:txBody>
          <a:bodyPr>
            <a:noAutofit/>
          </a:bodyPr>
          <a:lstStyle/>
          <a:p>
            <a:r>
              <a:rPr lang="en-US" sz="3200" dirty="0" smtClean="0">
                <a:latin typeface="Times New Roman" pitchFamily="18" charset="0"/>
                <a:cs typeface="Times New Roman" pitchFamily="18" charset="0"/>
              </a:rPr>
              <a:t>Modern times</a:t>
            </a:r>
            <a:r>
              <a:rPr lang="en-US" sz="5400" dirty="0" smtClean="0">
                <a:latin typeface="Times New Roman" pitchFamily="18" charset="0"/>
                <a:cs typeface="Times New Roman" pitchFamily="18" charset="0"/>
              </a:rPr>
              <a:t/>
            </a:r>
            <a:br>
              <a:rPr lang="en-US" sz="5400" dirty="0" smtClean="0">
                <a:latin typeface="Times New Roman" pitchFamily="18" charset="0"/>
                <a:cs typeface="Times New Roman" pitchFamily="18" charset="0"/>
              </a:rPr>
            </a:br>
            <a:endParaRPr lang="ru-RU" sz="5400" dirty="0">
              <a:latin typeface="Times New Roman" pitchFamily="18" charset="0"/>
              <a:cs typeface="Times New Roman" pitchFamily="18" charset="0"/>
            </a:endParaRPr>
          </a:p>
        </p:txBody>
      </p:sp>
      <p:sp>
        <p:nvSpPr>
          <p:cNvPr id="3" name="Текст 2"/>
          <p:cNvSpPr>
            <a:spLocks noGrp="1"/>
          </p:cNvSpPr>
          <p:nvPr>
            <p:ph type="body" sz="half" idx="2"/>
          </p:nvPr>
        </p:nvSpPr>
        <p:spPr>
          <a:xfrm>
            <a:off x="5004048" y="908720"/>
            <a:ext cx="4139952" cy="5949280"/>
          </a:xfrm>
        </p:spPr>
        <p:txBody>
          <a:bodyPr>
            <a:noAutofit/>
          </a:bodyPr>
          <a:lstStyle/>
          <a:p>
            <a:r>
              <a:rPr lang="en-US" sz="2400" dirty="0" smtClean="0">
                <a:latin typeface="Times New Roman" pitchFamily="18" charset="0"/>
                <a:cs typeface="Times New Roman" pitchFamily="18" charset="0"/>
              </a:rPr>
              <a:t>In 1797, a British publisher issued </a:t>
            </a:r>
            <a:r>
              <a:rPr lang="en-US" sz="2400" i="1" dirty="0" smtClean="0">
                <a:latin typeface="Times New Roman" pitchFamily="18" charset="0"/>
                <a:cs typeface="Times New Roman" pitchFamily="18" charset="0"/>
              </a:rPr>
              <a:t>The Young Man's Valentine Writer</a:t>
            </a:r>
            <a:r>
              <a:rPr lang="en-US" sz="2400" dirty="0" smtClean="0">
                <a:latin typeface="Times New Roman" pitchFamily="18" charset="0"/>
                <a:cs typeface="Times New Roman" pitchFamily="18" charset="0"/>
              </a:rPr>
              <a:t>, which contained scores of suggested sentimental verses for the young lover unable to compose his own. </a:t>
            </a:r>
          </a:p>
          <a:p>
            <a:r>
              <a:rPr lang="en-US" sz="2400" dirty="0" smtClean="0">
                <a:latin typeface="Times New Roman" pitchFamily="18" charset="0"/>
                <a:cs typeface="Times New Roman" pitchFamily="18" charset="0"/>
              </a:rPr>
              <a:t>Paper Valentines became so popular in England in the early 19th century. Fancy Valentines were made with real lace and </a:t>
            </a:r>
            <a:r>
              <a:rPr lang="en-US" sz="2400" dirty="0" smtClean="0">
                <a:latin typeface="Times New Roman" pitchFamily="18" charset="0"/>
                <a:cs typeface="Times New Roman" pitchFamily="18" charset="0"/>
              </a:rPr>
              <a:t>ribbons</a:t>
            </a:r>
            <a:r>
              <a:rPr lang="en-US" sz="2400" dirty="0" smtClean="0">
                <a:latin typeface="Times New Roman" pitchFamily="18" charset="0"/>
                <a:cs typeface="Times New Roman" pitchFamily="18" charset="0"/>
              </a:rPr>
              <a:t>, in the mid-19th century</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http://www.dinternal.com.ua/country-study/saint-valentines-day/</a:t>
            </a:r>
            <a:endParaRPr lang="ru-RU" sz="2400" dirty="0">
              <a:latin typeface="Times New Roman" pitchFamily="18" charset="0"/>
              <a:cs typeface="Times New Roman" pitchFamily="18" charset="0"/>
            </a:endParaRPr>
          </a:p>
        </p:txBody>
      </p:sp>
      <p:pic>
        <p:nvPicPr>
          <p:cNvPr id="4098" name="Picture 2"/>
          <p:cNvPicPr>
            <a:picLocks noGrp="1" noChangeAspect="1" noChangeArrowheads="1"/>
          </p:cNvPicPr>
          <p:nvPr>
            <p:ph type="pic" idx="1"/>
          </p:nvPr>
        </p:nvPicPr>
        <p:blipFill>
          <a:blip r:embed="rId2" cstate="print"/>
          <a:srcRect t="17569" b="17569"/>
          <a:stretch>
            <a:fillRect/>
          </a:stretch>
        </p:blipFill>
        <p:spPr bwMode="auto">
          <a:xfrm>
            <a:off x="243368" y="620688"/>
            <a:ext cx="4752528" cy="5040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36096" y="188640"/>
            <a:ext cx="3384376" cy="792088"/>
          </a:xfrm>
        </p:spPr>
        <p:txBody>
          <a:bodyPr>
            <a:normAutofit fontScale="90000"/>
          </a:bodyPr>
          <a:lstStyle/>
          <a:p>
            <a:r>
              <a:rPr lang="en-US" dirty="0" smtClean="0"/>
              <a:t>A classic emblem of Valentine's Day</a:t>
            </a:r>
            <a:endParaRPr lang="ru-RU" dirty="0"/>
          </a:p>
        </p:txBody>
      </p:sp>
      <p:sp>
        <p:nvSpPr>
          <p:cNvPr id="3" name="Текст 2"/>
          <p:cNvSpPr>
            <a:spLocks noGrp="1"/>
          </p:cNvSpPr>
          <p:nvPr>
            <p:ph type="body" sz="half" idx="2"/>
          </p:nvPr>
        </p:nvSpPr>
        <p:spPr>
          <a:xfrm>
            <a:off x="5292080" y="908720"/>
            <a:ext cx="3526018" cy="4295154"/>
          </a:xfrm>
        </p:spPr>
        <p:txBody>
          <a:bodyPr>
            <a:noAutofit/>
          </a:bodyPr>
          <a:lstStyle/>
          <a:p>
            <a:r>
              <a:rPr lang="en-US" sz="2400" dirty="0" smtClean="0">
                <a:latin typeface="Arial" pitchFamily="34" charset="0"/>
                <a:cs typeface="Arial" pitchFamily="34" charset="0"/>
              </a:rPr>
              <a:t>A classic emblem of Valentine's Day is red roses and "Valentines card", this emblem appeared in 15 century. This invention belongs to Charles Duke of Orleans, who, struggling with boredom in prison, wrote love letters to his wife. By 16th century "valentines card" had become very popular. Nowadays, "valentines card" can be easily sent by e-mail</a:t>
            </a:r>
            <a:r>
              <a:rPr lang="en-US" sz="2400" dirty="0" smtClean="0">
                <a:latin typeface="Arial" pitchFamily="34" charset="0"/>
                <a:cs typeface="Arial" pitchFamily="34" charset="0"/>
              </a:rPr>
              <a:t>.</a:t>
            </a:r>
          </a:p>
          <a:p>
            <a:r>
              <a:rPr lang="en-US" sz="2400" dirty="0" smtClean="0">
                <a:latin typeface="Arial" pitchFamily="34" charset="0"/>
                <a:cs typeface="Arial" pitchFamily="34" charset="0"/>
              </a:rPr>
              <a:t>http://www.dinternal.com.ua/country-study/saint-valentines-day/</a:t>
            </a:r>
            <a:endParaRPr lang="ru-RU" sz="2400" dirty="0">
              <a:latin typeface="Arial" pitchFamily="34" charset="0"/>
              <a:cs typeface="Arial" pitchFamily="34" charset="0"/>
            </a:endParaRPr>
          </a:p>
        </p:txBody>
      </p:sp>
      <p:pic>
        <p:nvPicPr>
          <p:cNvPr id="5122" name="Picture 2"/>
          <p:cNvPicPr>
            <a:picLocks noGrp="1" noChangeAspect="1" noChangeArrowheads="1"/>
          </p:cNvPicPr>
          <p:nvPr>
            <p:ph type="pic" idx="1"/>
          </p:nvPr>
        </p:nvPicPr>
        <p:blipFill>
          <a:blip r:embed="rId2" cstate="print"/>
          <a:srcRect l="12534" r="12534"/>
          <a:stretch>
            <a:fillRect/>
          </a:stretch>
        </p:blipFill>
        <p:spPr bwMode="auto">
          <a:xfrm>
            <a:off x="323528" y="692696"/>
            <a:ext cx="4896544" cy="489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260648"/>
            <a:ext cx="6840760" cy="5909310"/>
          </a:xfrm>
          <a:prstGeom prst="rect">
            <a:avLst/>
          </a:prstGeom>
        </p:spPr>
        <p:txBody>
          <a:bodyPr wrap="square">
            <a:spAutoFit/>
          </a:bodyPr>
          <a:lstStyle/>
          <a:p>
            <a:r>
              <a:rPr lang="en-US" sz="5400" dirty="0" smtClean="0">
                <a:solidFill>
                  <a:schemeClr val="accent3">
                    <a:lumMod val="75000"/>
                  </a:schemeClr>
                </a:solidFill>
                <a:latin typeface="Times New Roman" pitchFamily="18" charset="0"/>
                <a:cs typeface="Times New Roman" pitchFamily="18" charset="0"/>
              </a:rPr>
              <a:t>Traditional concerts, beauty contests are held on Saint Valentine's Day in Ukraine. Much attention is paid to promotion of a healthy lifestyle. </a:t>
            </a:r>
            <a:endParaRPr lang="ru-RU" sz="5400" dirty="0">
              <a:solidFill>
                <a:schemeClr val="accent3">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692696"/>
            <a:ext cx="6566712" cy="4207563"/>
          </a:xfrm>
        </p:spPr>
        <p:txBody>
          <a:bodyPr>
            <a:noAutofit/>
          </a:bodyPr>
          <a:lstStyle/>
          <a:p>
            <a:pPr algn="ctr"/>
            <a:r>
              <a:rPr lang="en-US" sz="1800" spc="110" dirty="0" smtClean="0">
                <a:latin typeface="Times New Roman" pitchFamily="18" charset="0"/>
                <a:cs typeface="Times New Roman" pitchFamily="18" charset="0"/>
              </a:rPr>
              <a:t>You've given me a reason</a:t>
            </a:r>
            <a:br>
              <a:rPr lang="en-US" sz="1800" spc="110" dirty="0" smtClean="0">
                <a:latin typeface="Times New Roman" pitchFamily="18" charset="0"/>
                <a:cs typeface="Times New Roman" pitchFamily="18" charset="0"/>
              </a:rPr>
            </a:br>
            <a:r>
              <a:rPr lang="en-US" sz="1800" spc="110" dirty="0" smtClean="0">
                <a:latin typeface="Times New Roman" pitchFamily="18" charset="0"/>
                <a:cs typeface="Times New Roman" pitchFamily="18" charset="0"/>
              </a:rPr>
              <a:t>For smiling once again,</a:t>
            </a:r>
            <a:br>
              <a:rPr lang="en-US" sz="1800" spc="110" dirty="0" smtClean="0">
                <a:latin typeface="Times New Roman" pitchFamily="18" charset="0"/>
                <a:cs typeface="Times New Roman" pitchFamily="18" charset="0"/>
              </a:rPr>
            </a:br>
            <a:r>
              <a:rPr lang="en-US" sz="1800" spc="110" dirty="0" smtClean="0">
                <a:latin typeface="Times New Roman" pitchFamily="18" charset="0"/>
                <a:cs typeface="Times New Roman" pitchFamily="18" charset="0"/>
              </a:rPr>
              <a:t>You've filled my life with peaceful dreams</a:t>
            </a:r>
            <a:br>
              <a:rPr lang="en-US" sz="1800" spc="110" dirty="0" smtClean="0">
                <a:latin typeface="Times New Roman" pitchFamily="18" charset="0"/>
                <a:cs typeface="Times New Roman" pitchFamily="18" charset="0"/>
              </a:rPr>
            </a:br>
            <a:r>
              <a:rPr lang="en-US" sz="1800" spc="110" dirty="0" smtClean="0">
                <a:latin typeface="Times New Roman" pitchFamily="18" charset="0"/>
                <a:cs typeface="Times New Roman" pitchFamily="18" charset="0"/>
              </a:rPr>
              <a:t>and you've become my closest friend.</a:t>
            </a:r>
            <a:br>
              <a:rPr lang="en-US" sz="1800" spc="110" dirty="0" smtClean="0">
                <a:latin typeface="Times New Roman" pitchFamily="18" charset="0"/>
                <a:cs typeface="Times New Roman" pitchFamily="18" charset="0"/>
              </a:rPr>
            </a:br>
            <a:r>
              <a:rPr lang="en-US" sz="1800" spc="110" dirty="0" smtClean="0">
                <a:latin typeface="Times New Roman" pitchFamily="18" charset="0"/>
                <a:cs typeface="Times New Roman" pitchFamily="18" charset="0"/>
              </a:rPr>
              <a:t/>
            </a:r>
            <a:br>
              <a:rPr lang="en-US" sz="1800" spc="110" dirty="0" smtClean="0">
                <a:latin typeface="Times New Roman" pitchFamily="18" charset="0"/>
                <a:cs typeface="Times New Roman" pitchFamily="18" charset="0"/>
              </a:rPr>
            </a:br>
            <a:r>
              <a:rPr lang="en-US" sz="1800" spc="110" dirty="0" smtClean="0">
                <a:latin typeface="Times New Roman" pitchFamily="18" charset="0"/>
                <a:cs typeface="Times New Roman" pitchFamily="18" charset="0"/>
              </a:rPr>
              <a:t>You've shared your heartfelt secrets</a:t>
            </a:r>
            <a:br>
              <a:rPr lang="en-US" sz="1800" spc="110" dirty="0" smtClean="0">
                <a:latin typeface="Times New Roman" pitchFamily="18" charset="0"/>
                <a:cs typeface="Times New Roman" pitchFamily="18" charset="0"/>
              </a:rPr>
            </a:br>
            <a:r>
              <a:rPr lang="en-US" sz="1800" spc="110" dirty="0" smtClean="0">
                <a:latin typeface="Times New Roman" pitchFamily="18" charset="0"/>
                <a:cs typeface="Times New Roman" pitchFamily="18" charset="0"/>
              </a:rPr>
              <a:t>And your trust you've given me,</a:t>
            </a:r>
            <a:br>
              <a:rPr lang="en-US" sz="1800" spc="110" dirty="0" smtClean="0">
                <a:latin typeface="Times New Roman" pitchFamily="18" charset="0"/>
                <a:cs typeface="Times New Roman" pitchFamily="18" charset="0"/>
              </a:rPr>
            </a:br>
            <a:r>
              <a:rPr lang="en-US" sz="1800" spc="110" dirty="0" smtClean="0">
                <a:latin typeface="Times New Roman" pitchFamily="18" charset="0"/>
                <a:cs typeface="Times New Roman" pitchFamily="18" charset="0"/>
              </a:rPr>
              <a:t>You showed me how to feel again</a:t>
            </a:r>
            <a:br>
              <a:rPr lang="en-US" sz="1800" spc="110" dirty="0" smtClean="0">
                <a:latin typeface="Times New Roman" pitchFamily="18" charset="0"/>
                <a:cs typeface="Times New Roman" pitchFamily="18" charset="0"/>
              </a:rPr>
            </a:br>
            <a:r>
              <a:rPr lang="en-US" sz="1800" spc="110" dirty="0" smtClean="0">
                <a:latin typeface="Times New Roman" pitchFamily="18" charset="0"/>
                <a:cs typeface="Times New Roman" pitchFamily="18" charset="0"/>
              </a:rPr>
              <a:t>To laugh, and love, and see.</a:t>
            </a:r>
            <a:br>
              <a:rPr lang="en-US" sz="1800" spc="110" dirty="0" smtClean="0">
                <a:latin typeface="Times New Roman" pitchFamily="18" charset="0"/>
                <a:cs typeface="Times New Roman" pitchFamily="18" charset="0"/>
              </a:rPr>
            </a:br>
            <a:r>
              <a:rPr lang="en-US" sz="1800" spc="110" dirty="0" smtClean="0">
                <a:latin typeface="Times New Roman" pitchFamily="18" charset="0"/>
                <a:cs typeface="Times New Roman" pitchFamily="18" charset="0"/>
              </a:rPr>
              <a:t/>
            </a:r>
            <a:br>
              <a:rPr lang="en-US" sz="1800" spc="110" dirty="0" smtClean="0">
                <a:latin typeface="Times New Roman" pitchFamily="18" charset="0"/>
                <a:cs typeface="Times New Roman" pitchFamily="18" charset="0"/>
              </a:rPr>
            </a:br>
            <a:r>
              <a:rPr lang="en-US" sz="1800" spc="110" dirty="0" smtClean="0">
                <a:latin typeface="Times New Roman" pitchFamily="18" charset="0"/>
                <a:cs typeface="Times New Roman" pitchFamily="18" charset="0"/>
              </a:rPr>
              <a:t>If life should end tomorrow</a:t>
            </a:r>
            <a:br>
              <a:rPr lang="en-US" sz="1800" spc="110" dirty="0" smtClean="0">
                <a:latin typeface="Times New Roman" pitchFamily="18" charset="0"/>
                <a:cs typeface="Times New Roman" pitchFamily="18" charset="0"/>
              </a:rPr>
            </a:br>
            <a:r>
              <a:rPr lang="en-US" sz="1800" spc="110" dirty="0" smtClean="0">
                <a:latin typeface="Times New Roman" pitchFamily="18" charset="0"/>
                <a:cs typeface="Times New Roman" pitchFamily="18" charset="0"/>
              </a:rPr>
              <a:t>And from this world I should part,</a:t>
            </a:r>
            <a:br>
              <a:rPr lang="en-US" sz="1800" spc="110" dirty="0" smtClean="0">
                <a:latin typeface="Times New Roman" pitchFamily="18" charset="0"/>
                <a:cs typeface="Times New Roman" pitchFamily="18" charset="0"/>
              </a:rPr>
            </a:br>
            <a:r>
              <a:rPr lang="en-US" sz="1800" spc="110" dirty="0" smtClean="0">
                <a:latin typeface="Times New Roman" pitchFamily="18" charset="0"/>
                <a:cs typeface="Times New Roman" pitchFamily="18" charset="0"/>
              </a:rPr>
              <a:t>I shall be forever young</a:t>
            </a:r>
            <a:br>
              <a:rPr lang="en-US" sz="1800" spc="110" dirty="0" smtClean="0">
                <a:latin typeface="Times New Roman" pitchFamily="18" charset="0"/>
                <a:cs typeface="Times New Roman" pitchFamily="18" charset="0"/>
              </a:rPr>
            </a:br>
            <a:r>
              <a:rPr lang="en-US" sz="1800" spc="110" dirty="0" smtClean="0">
                <a:latin typeface="Times New Roman" pitchFamily="18" charset="0"/>
                <a:cs typeface="Times New Roman" pitchFamily="18" charset="0"/>
              </a:rPr>
              <a:t>For you have touched my </a:t>
            </a:r>
            <a:r>
              <a:rPr lang="en-US" sz="1800" spc="110" dirty="0" smtClean="0">
                <a:latin typeface="Times New Roman" pitchFamily="18" charset="0"/>
                <a:cs typeface="Times New Roman" pitchFamily="18" charset="0"/>
              </a:rPr>
              <a:t>heart</a:t>
            </a:r>
            <a:br>
              <a:rPr lang="en-US" sz="1800" spc="110" dirty="0" smtClean="0">
                <a:latin typeface="Times New Roman" pitchFamily="18" charset="0"/>
                <a:cs typeface="Times New Roman" pitchFamily="18" charset="0"/>
              </a:rPr>
            </a:br>
            <a:r>
              <a:rPr lang="en-US" sz="1800" spc="110" dirty="0" smtClean="0">
                <a:latin typeface="Times New Roman" pitchFamily="18" charset="0"/>
                <a:cs typeface="Times New Roman" pitchFamily="18" charset="0"/>
              </a:rPr>
              <a:t>http://www.poemsource.com/valentine-poems.html</a:t>
            </a:r>
            <a:r>
              <a:rPr lang="en-US" sz="1800" spc="110" dirty="0" smtClean="0">
                <a:latin typeface="Times New Roman" pitchFamily="18" charset="0"/>
                <a:cs typeface="Times New Roman" pitchFamily="18" charset="0"/>
              </a:rPr>
              <a:t/>
            </a:r>
            <a:br>
              <a:rPr lang="en-US" sz="1800" spc="110" dirty="0" smtClean="0">
                <a:latin typeface="Times New Roman" pitchFamily="18" charset="0"/>
                <a:cs typeface="Times New Roman" pitchFamily="18" charset="0"/>
              </a:rPr>
            </a:br>
            <a:endParaRPr lang="ru-RU" sz="1800" spc="110" dirty="0">
              <a:latin typeface="Times New Roman" pitchFamily="18" charset="0"/>
              <a:cs typeface="Times New Roman" pitchFamily="18" charset="0"/>
            </a:endParaRPr>
          </a:p>
        </p:txBody>
      </p:sp>
      <p:sp>
        <p:nvSpPr>
          <p:cNvPr id="3" name="Текст 2"/>
          <p:cNvSpPr>
            <a:spLocks noGrp="1"/>
          </p:cNvSpPr>
          <p:nvPr>
            <p:ph type="body" idx="1"/>
          </p:nvPr>
        </p:nvSpPr>
        <p:spPr>
          <a:xfrm>
            <a:off x="1115616" y="0"/>
            <a:ext cx="6255488" cy="743507"/>
          </a:xfrm>
        </p:spPr>
        <p:txBody>
          <a:bodyPr>
            <a:noAutofit/>
          </a:bodyPr>
          <a:lstStyle/>
          <a:p>
            <a:r>
              <a:rPr lang="en-US" sz="2400" b="1" dirty="0" smtClean="0">
                <a:solidFill>
                  <a:schemeClr val="accent5">
                    <a:lumMod val="75000"/>
                  </a:schemeClr>
                </a:solidFill>
                <a:latin typeface="Times New Roman" pitchFamily="18" charset="0"/>
                <a:cs typeface="Times New Roman" pitchFamily="18" charset="0"/>
              </a:rPr>
              <a:t>If you want to declare your love the romantic way, here is a poem:</a:t>
            </a:r>
            <a:endParaRPr lang="ru-RU" sz="2400" dirty="0">
              <a:solidFill>
                <a:schemeClr val="accent5">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628800"/>
            <a:ext cx="7242048" cy="2223120"/>
          </a:xfrm>
        </p:spPr>
        <p:txBody>
          <a:bodyPr>
            <a:normAutofit/>
          </a:bodyPr>
          <a:lstStyle/>
          <a:p>
            <a:pPr algn="ctr"/>
            <a:r>
              <a:rPr lang="en-US" sz="8800" dirty="0" smtClean="0">
                <a:latin typeface="Times New Roman" pitchFamily="18" charset="0"/>
                <a:cs typeface="Times New Roman" pitchFamily="18" charset="0"/>
              </a:rPr>
              <a:t>Thank you</a:t>
            </a:r>
            <a:endParaRPr lang="ru-RU" sz="8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75856" y="2564904"/>
            <a:ext cx="5105400" cy="2868168"/>
          </a:xfrm>
        </p:spPr>
        <p:txBody>
          <a:bodyPr>
            <a:normAutofit fontScale="90000"/>
          </a:bodyPr>
          <a:lstStyle/>
          <a:p>
            <a:r>
              <a:rPr lang="en-US" sz="6600" b="1" dirty="0" smtClean="0">
                <a:latin typeface="Times New Roman" pitchFamily="18" charset="0"/>
                <a:cs typeface="Times New Roman" pitchFamily="18" charset="0"/>
              </a:rPr>
              <a:t>Valentine's Day in Ukraine</a:t>
            </a:r>
            <a:br>
              <a:rPr lang="en-US" sz="6600" b="1" dirty="0" smtClean="0">
                <a:latin typeface="Times New Roman" pitchFamily="18" charset="0"/>
                <a:cs typeface="Times New Roman" pitchFamily="18" charset="0"/>
              </a:rPr>
            </a:br>
            <a:endParaRPr lang="ru-RU" sz="66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5292080" y="548680"/>
            <a:ext cx="3456384" cy="6309320"/>
          </a:xfrm>
        </p:spPr>
        <p:txBody>
          <a:bodyPr>
            <a:noAutofit/>
          </a:bodyPr>
          <a:lstStyle/>
          <a:p>
            <a:r>
              <a:rPr lang="en-US" sz="2400" dirty="0" smtClean="0">
                <a:latin typeface="Times New Roman" pitchFamily="18" charset="0"/>
                <a:cs typeface="Times New Roman" pitchFamily="18" charset="0"/>
              </a:rPr>
              <a:t>Valentine’s Day is celebrated in many countries worldwide, including in Ukraine, on February 14. It is viewed as a romantic day and a time when people show feelings of love, affection, and appreciation to their loved ones</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http://yandex.ua/images/search?text=valentine%27s%20day&amp;stype=image&amp;lr=141&amp;noreask=1&amp;source=wiz&amp;uinfo=sw-1280-sh-800-ww-1255-wh-652-pd-1-wp-16x10_1280x800</a:t>
            </a:r>
            <a:endParaRPr lang="ru-RU" sz="2400" dirty="0">
              <a:latin typeface="Times New Roman" pitchFamily="18" charset="0"/>
              <a:cs typeface="Times New Roman" pitchFamily="18" charset="0"/>
            </a:endParaRPr>
          </a:p>
        </p:txBody>
      </p:sp>
      <p:pic>
        <p:nvPicPr>
          <p:cNvPr id="1026" name="Picture 2"/>
          <p:cNvPicPr>
            <a:picLocks noGrp="1" noChangeAspect="1" noChangeArrowheads="1"/>
          </p:cNvPicPr>
          <p:nvPr>
            <p:ph type="pic" idx="1"/>
          </p:nvPr>
        </p:nvPicPr>
        <p:blipFill>
          <a:blip r:embed="rId2" cstate="print"/>
          <a:srcRect l="16654" r="16654"/>
          <a:stretch>
            <a:fillRect/>
          </a:stretch>
        </p:blipFill>
        <p:spPr bwMode="auto">
          <a:xfrm>
            <a:off x="323528" y="620688"/>
            <a:ext cx="4824536" cy="51704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5292080" y="692696"/>
            <a:ext cx="3526018" cy="4511178"/>
          </a:xfrm>
        </p:spPr>
        <p:txBody>
          <a:bodyPr>
            <a:noAutofit/>
          </a:bodyPr>
          <a:lstStyle/>
          <a:p>
            <a:r>
              <a:rPr lang="en-US" sz="3600" dirty="0" smtClean="0">
                <a:latin typeface="Times New Roman" pitchFamily="18" charset="0"/>
                <a:cs typeface="Times New Roman" pitchFamily="18" charset="0"/>
              </a:rPr>
              <a:t>Valentine’s Day is a time when people show feelings of love, affection and friendship. It is celebrated in many ways worldwide and falls on February 14 each year. </a:t>
            </a:r>
            <a:endParaRPr lang="ru-RU" sz="3600" dirty="0">
              <a:latin typeface="Times New Roman" pitchFamily="18" charset="0"/>
              <a:cs typeface="Times New Roman" pitchFamily="18" charset="0"/>
            </a:endParaRPr>
          </a:p>
        </p:txBody>
      </p:sp>
      <p:pic>
        <p:nvPicPr>
          <p:cNvPr id="2050" name="Picture 2"/>
          <p:cNvPicPr>
            <a:picLocks noGrp="1" noChangeAspect="1" noChangeArrowheads="1"/>
          </p:cNvPicPr>
          <p:nvPr>
            <p:ph type="pic" idx="1"/>
          </p:nvPr>
        </p:nvPicPr>
        <p:blipFill>
          <a:blip r:embed="rId2" cstate="print"/>
          <a:srcRect l="16654" r="16654"/>
          <a:stretch>
            <a:fillRect/>
          </a:stretch>
        </p:blipFill>
        <p:spPr bwMode="auto">
          <a:xfrm>
            <a:off x="321684" y="764704"/>
            <a:ext cx="4824536"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0112" y="188640"/>
            <a:ext cx="3237986" cy="1224136"/>
          </a:xfrm>
        </p:spPr>
        <p:txBody>
          <a:bodyPr>
            <a:normAutofit fontScale="90000"/>
          </a:bodyPr>
          <a:lstStyle/>
          <a:p>
            <a:r>
              <a:rPr lang="en-US" sz="3200" dirty="0" smtClean="0">
                <a:latin typeface="Times New Roman" pitchFamily="18" charset="0"/>
                <a:cs typeface="Times New Roman" pitchFamily="18" charset="0"/>
              </a:rPr>
              <a:t>What do people do?</a:t>
            </a:r>
            <a:r>
              <a:rPr lang="en-US" dirty="0" smtClean="0"/>
              <a:t/>
            </a:r>
            <a:br>
              <a:rPr lang="en-US" dirty="0" smtClean="0"/>
            </a:br>
            <a:endParaRPr lang="ru-RU" dirty="0"/>
          </a:p>
        </p:txBody>
      </p:sp>
      <p:sp>
        <p:nvSpPr>
          <p:cNvPr id="3" name="Текст 2"/>
          <p:cNvSpPr>
            <a:spLocks noGrp="1"/>
          </p:cNvSpPr>
          <p:nvPr>
            <p:ph type="body" sz="half" idx="2"/>
          </p:nvPr>
        </p:nvSpPr>
        <p:spPr>
          <a:xfrm>
            <a:off x="5076056" y="908720"/>
            <a:ext cx="4067944" cy="5949280"/>
          </a:xfrm>
        </p:spPr>
        <p:style>
          <a:lnRef idx="3">
            <a:schemeClr val="lt1"/>
          </a:lnRef>
          <a:fillRef idx="1">
            <a:schemeClr val="accent1"/>
          </a:fillRef>
          <a:effectRef idx="1">
            <a:schemeClr val="accent1"/>
          </a:effectRef>
          <a:fontRef idx="minor">
            <a:schemeClr val="lt1"/>
          </a:fontRef>
        </p:style>
        <p:txBody>
          <a:bodyPr>
            <a:noAutofit/>
          </a:bodyPr>
          <a:lstStyle/>
          <a:p>
            <a:r>
              <a:rPr lang="en-US" sz="2400" dirty="0" smtClean="0">
                <a:latin typeface="Times New Roman" pitchFamily="18" charset="0"/>
                <a:cs typeface="Times New Roman" pitchFamily="18" charset="0"/>
              </a:rPr>
              <a:t>Many people around the world celebrate Valentine’s Day by showing appreciation for the people they love or adore. Some people take their loved ones for a romantic dinner at a restaurant while others may choose this day to propose or get married. Many people give greeting cards, chocolates, jewelry or flowers, particularly roses, to their partners or admirers on Valentine’s Day</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http://en.academic.ru/dic.nsf/enwiki/122370</a:t>
            </a:r>
            <a:endParaRPr lang="en-US" sz="2400" dirty="0" smtClean="0">
              <a:latin typeface="Times New Roman" pitchFamily="18" charset="0"/>
              <a:cs typeface="Times New Roman" pitchFamily="18" charset="0"/>
            </a:endParaRPr>
          </a:p>
          <a:p>
            <a:endParaRPr lang="ru-RU" sz="1600" dirty="0">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2" cstate="print"/>
          <a:srcRect/>
          <a:stretch>
            <a:fillRect/>
          </a:stretch>
        </p:blipFill>
        <p:spPr bwMode="auto">
          <a:xfrm>
            <a:off x="1043608" y="332656"/>
            <a:ext cx="3933619" cy="30963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6" name="Picture 4"/>
          <p:cNvPicPr>
            <a:picLocks noGrp="1" noChangeAspect="1" noChangeArrowheads="1"/>
          </p:cNvPicPr>
          <p:nvPr>
            <p:ph type="pic" idx="1"/>
          </p:nvPr>
        </p:nvPicPr>
        <p:blipFill>
          <a:blip r:embed="rId3" cstate="print"/>
          <a:srcRect/>
          <a:stretch>
            <a:fillRect/>
          </a:stretch>
        </p:blipFill>
        <p:spPr bwMode="auto">
          <a:xfrm>
            <a:off x="0" y="2780928"/>
            <a:ext cx="4206875" cy="4206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852936"/>
            <a:ext cx="6710728" cy="3631499"/>
          </a:xfrm>
        </p:spPr>
        <p:style>
          <a:lnRef idx="1">
            <a:schemeClr val="accent2"/>
          </a:lnRef>
          <a:fillRef idx="2">
            <a:schemeClr val="accent2"/>
          </a:fillRef>
          <a:effectRef idx="1">
            <a:schemeClr val="accent2"/>
          </a:effectRef>
          <a:fontRef idx="minor">
            <a:schemeClr val="dk1"/>
          </a:fontRef>
        </p:style>
        <p:txBody>
          <a:bodyPr>
            <a:noAutofit/>
          </a:bodyPr>
          <a:lstStyle/>
          <a:p>
            <a:pPr algn="l"/>
            <a:r>
              <a:rPr lang="en-US" sz="2800" kern="1000" dirty="0" smtClean="0">
                <a:solidFill>
                  <a:srgbClr val="002060"/>
                </a:solidFill>
                <a:latin typeface="Times New Roman" pitchFamily="18" charset="0"/>
                <a:cs typeface="Times New Roman" pitchFamily="18" charset="0"/>
              </a:rPr>
              <a:t>Valentine’s  Day  is not  a  public holiday  in  many  countries, including  Australia,  Canada, the  United  Kingdom  and  the United  States.  However, restaurants,  hotels   and shopping  centers   may  be  busy around  this  time  of  the  year.</a:t>
            </a:r>
            <a:endParaRPr lang="ru-RU" sz="2800" kern="1000" dirty="0">
              <a:solidFill>
                <a:srgbClr val="002060"/>
              </a:solidFill>
              <a:latin typeface="Times New Roman" pitchFamily="18" charset="0"/>
              <a:cs typeface="Times New Roman" pitchFamily="18" charset="0"/>
            </a:endParaRPr>
          </a:p>
        </p:txBody>
      </p:sp>
      <p:sp>
        <p:nvSpPr>
          <p:cNvPr id="3" name="Текст 2"/>
          <p:cNvSpPr>
            <a:spLocks noGrp="1"/>
          </p:cNvSpPr>
          <p:nvPr>
            <p:ph type="body" idx="1"/>
          </p:nvPr>
        </p:nvSpPr>
        <p:spPr>
          <a:xfrm>
            <a:off x="323528" y="1124745"/>
            <a:ext cx="7200800" cy="1512168"/>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6600" b="1" dirty="0" smtClean="0">
                <a:solidFill>
                  <a:schemeClr val="accent2"/>
                </a:solidFill>
                <a:latin typeface="Times New Roman" pitchFamily="18" charset="0"/>
                <a:cs typeface="Times New Roman" pitchFamily="18" charset="0"/>
              </a:rPr>
              <a:t>Public life</a:t>
            </a: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36096" y="332656"/>
            <a:ext cx="3384376" cy="1368152"/>
          </a:xfrm>
        </p:spPr>
        <p:txBody>
          <a:bodyPr>
            <a:normAutofit fontScale="90000"/>
          </a:bodyPr>
          <a:lstStyle/>
          <a:p>
            <a:r>
              <a:rPr lang="en-US" sz="4800" dirty="0" smtClean="0">
                <a:latin typeface="Times New Roman" pitchFamily="18" charset="0"/>
                <a:cs typeface="Times New Roman" pitchFamily="18" charset="0"/>
              </a:rPr>
              <a:t>Symbols</a:t>
            </a:r>
            <a:br>
              <a:rPr lang="en-US" sz="4800" dirty="0" smtClean="0">
                <a:latin typeface="Times New Roman" pitchFamily="18" charset="0"/>
                <a:cs typeface="Times New Roman" pitchFamily="18" charset="0"/>
              </a:rPr>
            </a:br>
            <a:endParaRPr lang="ru-RU" sz="4800" dirty="0">
              <a:latin typeface="Times New Roman" pitchFamily="18" charset="0"/>
              <a:cs typeface="Times New Roman" pitchFamily="18" charset="0"/>
            </a:endParaRPr>
          </a:p>
        </p:txBody>
      </p:sp>
      <p:sp>
        <p:nvSpPr>
          <p:cNvPr id="3" name="Текст 2"/>
          <p:cNvSpPr>
            <a:spLocks noGrp="1"/>
          </p:cNvSpPr>
          <p:nvPr>
            <p:ph type="body" sz="half" idx="2"/>
          </p:nvPr>
        </p:nvSpPr>
        <p:spPr>
          <a:xfrm>
            <a:off x="5364088" y="980728"/>
            <a:ext cx="3779912" cy="5616624"/>
          </a:xfrm>
        </p:spPr>
        <p:txBody>
          <a:bodyPr>
            <a:noAutofit/>
          </a:bodyPr>
          <a:lstStyle/>
          <a:p>
            <a:r>
              <a:rPr lang="en-US" sz="2800" dirty="0" smtClean="0">
                <a:latin typeface="Times New Roman" pitchFamily="18" charset="0"/>
                <a:cs typeface="Times New Roman" pitchFamily="18" charset="0"/>
              </a:rPr>
              <a:t>Hearts, the colors red and pink, roses</a:t>
            </a:r>
            <a:r>
              <a:rPr lang="uk-UA"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symbolize the feeling of romance and love on Valentine’s Day. The day focuses on love, romance, appreciation and friendship</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http://en.academic.ru/dic.nsf/enwiki/122370</a:t>
            </a:r>
            <a:endParaRPr lang="ru-RU" sz="2800" dirty="0">
              <a:latin typeface="Times New Roman" pitchFamily="18" charset="0"/>
              <a:cs typeface="Times New Roman" pitchFamily="18" charset="0"/>
            </a:endParaRPr>
          </a:p>
        </p:txBody>
      </p:sp>
      <p:pic>
        <p:nvPicPr>
          <p:cNvPr id="4098" name="Picture 2"/>
          <p:cNvPicPr>
            <a:picLocks noGrp="1" noChangeAspect="1" noChangeArrowheads="1"/>
          </p:cNvPicPr>
          <p:nvPr>
            <p:ph type="pic" idx="1"/>
          </p:nvPr>
        </p:nvPicPr>
        <p:blipFill>
          <a:blip r:embed="rId2" cstate="print"/>
          <a:srcRect l="12534" r="12534"/>
          <a:stretch>
            <a:fillRect/>
          </a:stretch>
        </p:blipFill>
        <p:spPr bwMode="auto">
          <a:xfrm>
            <a:off x="251520" y="700848"/>
            <a:ext cx="5032408" cy="546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5148064" y="404664"/>
            <a:ext cx="3995936" cy="5328592"/>
          </a:xfrm>
        </p:spPr>
        <p:txBody>
          <a:bodyPr>
            <a:noAutofit/>
          </a:bodyPr>
          <a:lstStyle/>
          <a:p>
            <a:r>
              <a:rPr lang="en-US" sz="4000" dirty="0" smtClean="0">
                <a:latin typeface="Times New Roman" pitchFamily="18" charset="0"/>
                <a:cs typeface="Times New Roman" pitchFamily="18" charset="0"/>
              </a:rPr>
              <a:t>Lovers send love notes, Valentine's cards, chocolates</a:t>
            </a:r>
            <a:r>
              <a:rPr lang="ru-RU" sz="4000" dirty="0" smtClean="0">
                <a:latin typeface="Times New Roman" pitchFamily="18" charset="0"/>
                <a:cs typeface="Times New Roman" pitchFamily="18" charset="0"/>
              </a:rPr>
              <a:t>,</a:t>
            </a:r>
            <a:r>
              <a:rPr lang="en-US" sz="4000" dirty="0" smtClean="0">
                <a:latin typeface="Times New Roman" pitchFamily="18" charset="0"/>
                <a:cs typeface="Times New Roman" pitchFamily="18" charset="0"/>
              </a:rPr>
              <a:t> flowers  and gifts.</a:t>
            </a:r>
            <a:endParaRPr lang="ru-RU" sz="4000" dirty="0">
              <a:latin typeface="Times New Roman" pitchFamily="18" charset="0"/>
              <a:cs typeface="Times New Roman" pitchFamily="18" charset="0"/>
            </a:endParaRPr>
          </a:p>
        </p:txBody>
      </p:sp>
      <p:pic>
        <p:nvPicPr>
          <p:cNvPr id="5" name="Picture 5" descr="j0341555"/>
          <p:cNvPicPr>
            <a:picLocks noGrp="1" noChangeAspect="1" noChangeArrowheads="1"/>
          </p:cNvPicPr>
          <p:nvPr>
            <p:ph type="pic" idx="1"/>
          </p:nvPr>
        </p:nvPicPr>
        <p:blipFill>
          <a:blip r:embed="rId2" cstate="print"/>
          <a:srcRect l="14290" r="14290"/>
          <a:stretch>
            <a:fillRect/>
          </a:stretch>
        </p:blipFill>
        <p:spPr bwMode="auto">
          <a:prstGeom prst="rect">
            <a:avLst/>
          </a:prstGeom>
          <a:noFill/>
        </p:spPr>
      </p:pic>
      <p:pic>
        <p:nvPicPr>
          <p:cNvPr id="6" name="Picture 5" descr="j0341550"/>
          <p:cNvPicPr>
            <a:picLocks noChangeAspect="1" noChangeArrowheads="1"/>
          </p:cNvPicPr>
          <p:nvPr/>
        </p:nvPicPr>
        <p:blipFill>
          <a:blip r:embed="rId3" cstate="print"/>
          <a:srcRect/>
          <a:stretch>
            <a:fillRect/>
          </a:stretch>
        </p:blipFill>
        <p:spPr bwMode="auto">
          <a:xfrm>
            <a:off x="251520" y="2708920"/>
            <a:ext cx="3960349" cy="282587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08104" y="188640"/>
            <a:ext cx="3140968" cy="1008112"/>
          </a:xfrm>
        </p:spPr>
        <p:txBody>
          <a:bodyPr>
            <a:normAutofit/>
          </a:bodyPr>
          <a:lstStyle/>
          <a:p>
            <a:r>
              <a:rPr lang="en-US" dirty="0" smtClean="0"/>
              <a:t>Background</a:t>
            </a:r>
            <a:br>
              <a:rPr lang="en-US" dirty="0" smtClean="0"/>
            </a:br>
            <a:endParaRPr lang="ru-RU" dirty="0"/>
          </a:p>
        </p:txBody>
      </p:sp>
      <p:sp>
        <p:nvSpPr>
          <p:cNvPr id="3" name="Текст 2"/>
          <p:cNvSpPr>
            <a:spLocks noGrp="1"/>
          </p:cNvSpPr>
          <p:nvPr>
            <p:ph type="body" sz="half" idx="2"/>
          </p:nvPr>
        </p:nvSpPr>
        <p:spPr>
          <a:xfrm>
            <a:off x="5004048" y="836712"/>
            <a:ext cx="3814050" cy="4367162"/>
          </a:xfrm>
        </p:spPr>
        <p:txBody>
          <a:bodyPr>
            <a:noAutofit/>
          </a:bodyPr>
          <a:lstStyle/>
          <a:p>
            <a:r>
              <a:rPr lang="en-US" sz="2400" dirty="0" smtClean="0">
                <a:latin typeface="Times New Roman" pitchFamily="18" charset="0"/>
                <a:cs typeface="Times New Roman" pitchFamily="18" charset="0"/>
              </a:rPr>
              <a:t>There are a number of Saints called Valentine who are honored on February 14. The day became associated with romantic love in the Middle Ages in England. Traditionally, lovers exchanged hand written notes. Commercial cards became available in the mid nineteenth century.</a:t>
            </a:r>
            <a:endParaRPr lang="ru-RU" sz="2400" dirty="0">
              <a:latin typeface="Times New Roman" pitchFamily="18" charset="0"/>
              <a:cs typeface="Times New Roman" pitchFamily="18" charset="0"/>
            </a:endParaRPr>
          </a:p>
        </p:txBody>
      </p:sp>
      <p:pic>
        <p:nvPicPr>
          <p:cNvPr id="1026" name="Picture 2"/>
          <p:cNvPicPr>
            <a:picLocks noGrp="1" noChangeAspect="1" noChangeArrowheads="1"/>
          </p:cNvPicPr>
          <p:nvPr>
            <p:ph type="pic" idx="1"/>
          </p:nvPr>
        </p:nvPicPr>
        <p:blipFill>
          <a:blip r:embed="rId2" cstate="print"/>
          <a:srcRect l="12534" r="12534"/>
          <a:stretch>
            <a:fillRect/>
          </a:stretch>
        </p:blipFill>
        <p:spPr bwMode="auto">
          <a:xfrm>
            <a:off x="467544" y="844864"/>
            <a:ext cx="4600360" cy="4600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161</TotalTime>
  <Words>549</Words>
  <Application>Microsoft Office PowerPoint</Application>
  <PresentationFormat>Экран (4:3)</PresentationFormat>
  <Paragraphs>29</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Изящная</vt:lpstr>
      <vt:lpstr>Міністерство освіти і науки України Державний вищий навчальний заклад  «Запорізький  Національний Університет» Економіко-правничий коледж    Виконав  студент  групи  К34-14   1-го курсу  Чубовський  Владислав </vt:lpstr>
      <vt:lpstr>Valentine's Day in Ukraine </vt:lpstr>
      <vt:lpstr>Слайд 3</vt:lpstr>
      <vt:lpstr>Слайд 4</vt:lpstr>
      <vt:lpstr>What do people do? </vt:lpstr>
      <vt:lpstr>Valentine’s  Day  is not  a  public holiday  in  many  countries, including  Australia,  Canada, the  United  Kingdom  and  the United  States.  However, restaurants,  hotels   and shopping  centers   may  be  busy around  this  time  of  the  year.</vt:lpstr>
      <vt:lpstr>Symbols </vt:lpstr>
      <vt:lpstr>Слайд 8</vt:lpstr>
      <vt:lpstr>Background </vt:lpstr>
      <vt:lpstr>Tradition of Valentine's Cards </vt:lpstr>
      <vt:lpstr>Modern times </vt:lpstr>
      <vt:lpstr>A classic emblem of Valentine's Day</vt:lpstr>
      <vt:lpstr>Слайд 13</vt:lpstr>
      <vt:lpstr>You've given me a reason For smiling once again, You've filled my life with peaceful dreams and you've become my closest friend.  You've shared your heartfelt secrets And your trust you've given me, You showed me how to feel again To laugh, and love, and see.  If life should end tomorrow And from this world I should part, I shall be forever young For you have touched my heart http://www.poemsource.com/valentine-poems.html </vt:lpstr>
      <vt:lpstr>Thank you</vt:lpstr>
    </vt:vector>
  </TitlesOfParts>
  <Company>MultiDVD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Valentine's Day in Ukraine </dc:title>
  <dc:creator>1</dc:creator>
  <cp:lastModifiedBy>1</cp:lastModifiedBy>
  <cp:revision>23</cp:revision>
  <dcterms:created xsi:type="dcterms:W3CDTF">2014-11-22T13:48:59Z</dcterms:created>
  <dcterms:modified xsi:type="dcterms:W3CDTF">2014-11-23T09:46:05Z</dcterms:modified>
</cp:coreProperties>
</file>