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7" r:id="rId2"/>
    <p:sldId id="308" r:id="rId3"/>
    <p:sldId id="349" r:id="rId4"/>
    <p:sldId id="350" r:id="rId5"/>
    <p:sldId id="351" r:id="rId6"/>
    <p:sldId id="329" r:id="rId7"/>
    <p:sldId id="328" r:id="rId8"/>
    <p:sldId id="324" r:id="rId9"/>
    <p:sldId id="323" r:id="rId10"/>
    <p:sldId id="325" r:id="rId11"/>
    <p:sldId id="337" r:id="rId12"/>
    <p:sldId id="327" r:id="rId13"/>
    <p:sldId id="317" r:id="rId14"/>
    <p:sldId id="326" r:id="rId15"/>
    <p:sldId id="352" r:id="rId16"/>
    <p:sldId id="256" r:id="rId17"/>
    <p:sldId id="269" r:id="rId18"/>
    <p:sldId id="270" r:id="rId19"/>
    <p:sldId id="271" r:id="rId20"/>
    <p:sldId id="290" r:id="rId21"/>
    <p:sldId id="291" r:id="rId22"/>
    <p:sldId id="292" r:id="rId23"/>
    <p:sldId id="293" r:id="rId24"/>
    <p:sldId id="295" r:id="rId25"/>
    <p:sldId id="296" r:id="rId26"/>
    <p:sldId id="305" r:id="rId27"/>
    <p:sldId id="306" r:id="rId28"/>
    <p:sldId id="339" r:id="rId29"/>
    <p:sldId id="353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47" r:id="rId38"/>
    <p:sldId id="316" r:id="rId39"/>
    <p:sldId id="263" r:id="rId40"/>
    <p:sldId id="336" r:id="rId4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591" userDrawn="1">
          <p15:clr>
            <a:srgbClr val="A4A3A4"/>
          </p15:clr>
        </p15:guide>
        <p15:guide id="7" orient="horz" pos="2500" userDrawn="1">
          <p15:clr>
            <a:srgbClr val="A4A3A4"/>
          </p15:clr>
        </p15:guide>
        <p15:guide id="8" pos="49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7FBB"/>
    <a:srgbClr val="F7F1E4"/>
    <a:srgbClr val="B8D3E8"/>
    <a:srgbClr val="197DCE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84E427A-3D55-4303-BF80-6455036E1DE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91" autoAdjust="0"/>
  </p:normalViewPr>
  <p:slideViewPr>
    <p:cSldViewPr snapToGrid="0" showGuides="1">
      <p:cViewPr varScale="1">
        <p:scale>
          <a:sx n="59" d="100"/>
          <a:sy n="59" d="100"/>
        </p:scale>
        <p:origin x="936" y="40"/>
      </p:cViewPr>
      <p:guideLst>
        <p:guide pos="3591"/>
        <p:guide orient="horz" pos="2500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64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BA013A81-3DCA-48FF-B1B3-A7C975A278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1C77BA0-3528-427C-9BE2-79D49213FF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2C54021-6772-4A57-861F-90A75A7AA084}" type="datetime1">
              <a:rPr lang="ru-RU" smtClean="0"/>
              <a:t>05.04.2023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9A05A8F-DB20-403E-B1F6-934526320F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="" xmlns:a16="http://schemas.microsoft.com/office/drawing/2014/main" id="{A1B1CAF2-EBF9-46DA-A085-6592F73308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40DF807-07AB-4E04-861A-CD3923A87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7683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0E2EC71-EA82-4BBF-9279-07E91EB2821A}" type="datetime1">
              <a:rPr lang="ru-RU" noProof="0" smtClean="0"/>
              <a:t>05.04.2023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083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17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39EBC-68F8-4C90-9E0D-43C10D3FEDD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379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6B29334-409D-4259-A314-2B8FFAC839A1}" type="slidenum">
              <a:rPr lang="ru-RU" smtClean="0"/>
              <a:pPr/>
              <a:t>36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51696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725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д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846C517-01CF-4924-81A5-DAD4CE0BFA6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1" name="Текст 26">
            <a:extLst>
              <a:ext uri="{FF2B5EF4-FFF2-40B4-BE49-F238E27FC236}">
                <a16:creationId xmlns=""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1680191"/>
            <a:ext cx="4367531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20ГГ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 rtlCol="0"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=""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1333943"/>
            <a:ext cx="4367531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Месяц</a:t>
            </a:r>
          </a:p>
        </p:txBody>
      </p:sp>
      <p:sp>
        <p:nvSpPr>
          <p:cNvPr id="36" name="Текст 14">
            <a:extLst>
              <a:ext uri="{FF2B5EF4-FFF2-40B4-BE49-F238E27FC236}">
                <a16:creationId xmlns=""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4720037"/>
            <a:ext cx="10090287" cy="1101897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ru-RU" noProof="0"/>
              <a:t>Ключевая фраза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6691BBC0-FAFE-4A57-9925-6182B74C4CB1}"/>
              </a:ext>
            </a:extLst>
          </p:cNvPr>
          <p:cNvSpPr/>
          <p:nvPr userDrawn="1"/>
        </p:nvSpPr>
        <p:spPr>
          <a:xfrm>
            <a:off x="3023092" y="4453465"/>
            <a:ext cx="6120000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благодарнос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846C517-01CF-4924-81A5-DAD4CE0BFA6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6" name="Текст 26">
            <a:extLst>
              <a:ext uri="{FF2B5EF4-FFF2-40B4-BE49-F238E27FC236}">
                <a16:creationId xmlns="" xmlns:a16="http://schemas.microsoft.com/office/drawing/2014/main" id="{82190F1B-1701-4806-870F-8FC7F32FE4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4222968"/>
            <a:ext cx="4367531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+7 678-555-0128</a:t>
            </a:r>
          </a:p>
        </p:txBody>
      </p:sp>
      <p:sp>
        <p:nvSpPr>
          <p:cNvPr id="18" name="Текст 26">
            <a:extLst>
              <a:ext uri="{FF2B5EF4-FFF2-40B4-BE49-F238E27FC236}">
                <a16:creationId xmlns="" xmlns:a16="http://schemas.microsoft.com/office/drawing/2014/main" id="{972B7F81-5409-42D9-B44C-88D9CBD9BA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3927698"/>
            <a:ext cx="4367531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Телефон</a:t>
            </a:r>
          </a:p>
        </p:txBody>
      </p:sp>
      <p:sp>
        <p:nvSpPr>
          <p:cNvPr id="19" name="Текст 14">
            <a:extLst>
              <a:ext uri="{FF2B5EF4-FFF2-40B4-BE49-F238E27FC236}">
                <a16:creationId xmlns="" xmlns:a16="http://schemas.microsoft.com/office/drawing/2014/main" id="{FAA54554-5CE2-43AD-979D-F095482C49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0857" y="2655074"/>
            <a:ext cx="10090287" cy="606659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ru-RU" noProof="0"/>
              <a:t>Афанасий Быков</a:t>
            </a:r>
          </a:p>
        </p:txBody>
      </p:sp>
      <p:sp>
        <p:nvSpPr>
          <p:cNvPr id="20" name="Текст 26">
            <a:extLst>
              <a:ext uri="{FF2B5EF4-FFF2-40B4-BE49-F238E27FC236}">
                <a16:creationId xmlns="" xmlns:a16="http://schemas.microsoft.com/office/drawing/2014/main" id="{A1D8F0C1-128A-435B-8585-F0B32496E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5722" y="5230723"/>
            <a:ext cx="5920556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bykov@example.com</a:t>
            </a:r>
          </a:p>
        </p:txBody>
      </p:sp>
      <p:sp>
        <p:nvSpPr>
          <p:cNvPr id="22" name="Текст 26">
            <a:extLst>
              <a:ext uri="{FF2B5EF4-FFF2-40B4-BE49-F238E27FC236}">
                <a16:creationId xmlns="" xmlns:a16="http://schemas.microsoft.com/office/drawing/2014/main" id="{90B48E8B-E525-4852-9167-5281C64B1C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12235" y="4929014"/>
            <a:ext cx="4367531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Эл. почта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="" xmlns:a16="http://schemas.microsoft.com/office/drawing/2014/main" id="{0C5EB90F-1ADD-412B-9044-2CC607B78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856" y="993494"/>
            <a:ext cx="10104124" cy="1517356"/>
          </a:xfrm>
        </p:spPr>
        <p:txBody>
          <a:bodyPr rtlCol="0"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СПАСИБО!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540A1271-E1E7-40AB-9552-9B4249544008}"/>
              </a:ext>
            </a:extLst>
          </p:cNvPr>
          <p:cNvSpPr/>
          <p:nvPr userDrawn="1"/>
        </p:nvSpPr>
        <p:spPr>
          <a:xfrm>
            <a:off x="3912235" y="2421953"/>
            <a:ext cx="4392000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7117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846C517-01CF-4924-81A5-DAD4CE0BFA6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 rtlCol="0"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6691BBC0-FAFE-4A57-9925-6182B74C4CB1}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08214E67-DE9D-42F7-B713-798383BBD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7021" y="4720036"/>
            <a:ext cx="10117959" cy="1101898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3500" b="0" i="0" dirty="0">
                <a:solidFill>
                  <a:schemeClr val="bg2"/>
                </a:solidFill>
              </a:defRPr>
            </a:lvl1pPr>
          </a:lstStyle>
          <a:p>
            <a:pPr marL="228600" lvl="0" indent="-228600" algn="ctr"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38553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5" name="Объект 2">
            <a:extLst>
              <a:ext uri="{FF2B5EF4-FFF2-40B4-BE49-F238E27FC236}">
                <a16:creationId xmlns="" xmlns:a16="http://schemas.microsoft.com/office/drawing/2014/main" id="{01B00995-C0FC-4EC6-A9B0-828FB28F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35114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1" name="Объект 2">
            <a:extLst>
              <a:ext uri="{FF2B5EF4-FFF2-40B4-BE49-F238E27FC236}">
                <a16:creationId xmlns=""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2" name="Объект 3">
            <a:extLst>
              <a:ext uri="{FF2B5EF4-FFF2-40B4-BE49-F238E27FC236}">
                <a16:creationId xmlns="" xmlns:a16="http://schemas.microsoft.com/office/drawing/2014/main" id="{D4CE5575-876A-4335-83ED-6B346DA1B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2503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1" name="Текст 2">
            <a:extLst>
              <a:ext uri="{FF2B5EF4-FFF2-40B4-BE49-F238E27FC236}">
                <a16:creationId xmlns="" xmlns:a16="http://schemas.microsoft.com/office/drawing/2014/main" id="{D1F82F6E-10E8-4A58-9655-E18D14D79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40863"/>
            <a:ext cx="5157787" cy="664211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Объект 3">
            <a:extLst>
              <a:ext uri="{FF2B5EF4-FFF2-40B4-BE49-F238E27FC236}">
                <a16:creationId xmlns="" xmlns:a16="http://schemas.microsoft.com/office/drawing/2014/main" id="{C2F6C18E-5BCB-42EF-9310-5BD6E011D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4" name="Текст 4">
            <a:extLst>
              <a:ext uri="{FF2B5EF4-FFF2-40B4-BE49-F238E27FC236}">
                <a16:creationId xmlns="" xmlns:a16="http://schemas.microsoft.com/office/drawing/2014/main" id="{9BA2923F-D123-40C6-A193-B86D683D5B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40863"/>
            <a:ext cx="5183188" cy="6642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6" name="Объект 5">
            <a:extLst>
              <a:ext uri="{FF2B5EF4-FFF2-40B4-BE49-F238E27FC236}">
                <a16:creationId xmlns="" xmlns:a16="http://schemas.microsoft.com/office/drawing/2014/main" id="{8305C175-94AC-44DD-9321-0A8DBDF22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5998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 3">
            <a:extLst>
              <a:ext uri="{FF2B5EF4-FFF2-40B4-BE49-F238E27FC236}">
                <a16:creationId xmlns=""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77592"/>
            <a:ext cx="3932237" cy="3691396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Объект 2">
            <a:extLst>
              <a:ext uri="{FF2B5EF4-FFF2-40B4-BE49-F238E27FC236}">
                <a16:creationId xmlns="" xmlns:a16="http://schemas.microsoft.com/office/drawing/2014/main" id="{709FEF38-E3A7-4527-97CB-AF528BAEB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457200"/>
            <a:ext cx="6172200" cy="5408613"/>
          </a:xfrm>
        </p:spPr>
        <p:txBody>
          <a:bodyPr rtlCol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27947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 3">
            <a:extLst>
              <a:ext uri="{FF2B5EF4-FFF2-40B4-BE49-F238E27FC236}">
                <a16:creationId xmlns=""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77592"/>
            <a:ext cx="3932237" cy="3691396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5" name="Рисунок 2">
            <a:extLst>
              <a:ext uri="{FF2B5EF4-FFF2-40B4-BE49-F238E27FC236}">
                <a16:creationId xmlns="" xmlns:a16="http://schemas.microsoft.com/office/drawing/2014/main" id="{1B69B4CE-EB2F-46CF-9A80-64E44E5E95A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457201"/>
            <a:ext cx="6172200" cy="5403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69830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2D3F74C5-9ADD-4AE3-BCA5-88726CC2A1A3}"/>
              </a:ext>
            </a:extLst>
          </p:cNvPr>
          <p:cNvSpPr/>
          <p:nvPr userDrawn="1"/>
        </p:nvSpPr>
        <p:spPr>
          <a:xfrm>
            <a:off x="2945847" y="1667974"/>
            <a:ext cx="6300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F2B3756-19E0-4B2F-B1D5-7664E0B3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18320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26306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учну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КАК ИСПОЛЬЗОВАТЬ ЭТОТ ШАБЛОН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2D3F74C5-9ADD-4AE3-BCA5-88726CC2A1A3}"/>
              </a:ext>
            </a:extLst>
          </p:cNvPr>
          <p:cNvSpPr/>
          <p:nvPr userDrawn="1"/>
        </p:nvSpPr>
        <p:spPr>
          <a:xfrm>
            <a:off x="2017776" y="1667974"/>
            <a:ext cx="8156448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1" name="Текст 21">
            <a:extLst>
              <a:ext uri="{FF2B5EF4-FFF2-40B4-BE49-F238E27FC236}">
                <a16:creationId xmlns=""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578" y="1960171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32" name="Текст 24">
            <a:extLst>
              <a:ext uri="{FF2B5EF4-FFF2-40B4-BE49-F238E27FC236}">
                <a16:creationId xmlns=""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2535" y="1984171"/>
            <a:ext cx="3103110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3" name="Текст 21">
            <a:extLst>
              <a:ext uri="{FF2B5EF4-FFF2-40B4-BE49-F238E27FC236}">
                <a16:creationId xmlns=""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0642" y="1960171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34" name="Текст 24">
            <a:extLst>
              <a:ext uri="{FF2B5EF4-FFF2-40B4-BE49-F238E27FC236}">
                <a16:creationId xmlns=""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7939" y="1984171"/>
            <a:ext cx="2243918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5" name="Текст 21">
            <a:extLst>
              <a:ext uri="{FF2B5EF4-FFF2-40B4-BE49-F238E27FC236}">
                <a16:creationId xmlns=""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6755" y="1977950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3</a:t>
            </a:r>
          </a:p>
        </p:txBody>
      </p:sp>
      <p:sp>
        <p:nvSpPr>
          <p:cNvPr id="36" name="Текст 24">
            <a:extLst>
              <a:ext uri="{FF2B5EF4-FFF2-40B4-BE49-F238E27FC236}">
                <a16:creationId xmlns=""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64052" y="2001950"/>
            <a:ext cx="2959116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7" name="Текст 24">
            <a:extLst>
              <a:ext uri="{FF2B5EF4-FFF2-40B4-BE49-F238E27FC236}">
                <a16:creationId xmlns=""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20059" y="310399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8" name="Текст 24">
            <a:extLst>
              <a:ext uri="{FF2B5EF4-FFF2-40B4-BE49-F238E27FC236}">
                <a16:creationId xmlns=""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18684" y="310399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9" name="Текст 24">
            <a:extLst>
              <a:ext uri="{FF2B5EF4-FFF2-40B4-BE49-F238E27FC236}">
                <a16:creationId xmlns=""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3" y="3103993"/>
            <a:ext cx="259919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0" name="Текст 24">
            <a:extLst>
              <a:ext uri="{FF2B5EF4-FFF2-40B4-BE49-F238E27FC236}">
                <a16:creationId xmlns=""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76955" y="3102450"/>
            <a:ext cx="3726423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1" name="Текст 24">
            <a:extLst>
              <a:ext uri="{FF2B5EF4-FFF2-40B4-BE49-F238E27FC236}">
                <a16:creationId xmlns=""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57040" y="5751926"/>
            <a:ext cx="8877920" cy="47047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2" name="Текст 24">
            <a:extLst>
              <a:ext uri="{FF2B5EF4-FFF2-40B4-BE49-F238E27FC236}">
                <a16:creationId xmlns=""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94791" y="5070254"/>
            <a:ext cx="259919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3" name="Текст 24">
            <a:extLst>
              <a:ext uri="{FF2B5EF4-FFF2-40B4-BE49-F238E27FC236}">
                <a16:creationId xmlns=""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90713" y="5070254"/>
            <a:ext cx="371266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4" name="Рисунок 12">
            <a:extLst>
              <a:ext uri="{FF2B5EF4-FFF2-40B4-BE49-F238E27FC236}">
                <a16:creationId xmlns=""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20058" y="3976866"/>
            <a:ext cx="3273552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6" name="Рисунок 12">
            <a:extLst>
              <a:ext uri="{FF2B5EF4-FFF2-40B4-BE49-F238E27FC236}">
                <a16:creationId xmlns=""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794792" y="4041034"/>
            <a:ext cx="2599199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7" name="Рисунок 9">
            <a:extLst>
              <a:ext uri="{FF2B5EF4-FFF2-40B4-BE49-F238E27FC236}">
                <a16:creationId xmlns=""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76955" y="4041034"/>
            <a:ext cx="2599200" cy="8964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1138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40" y="3410712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81036"/>
            <a:ext cx="10515600" cy="782638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СЛАЙД-РАЗДЕЛИТЕЛЬ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 b="1">
                <a:latin typeface="+mn-lt"/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3148724" y="4804366"/>
            <a:ext cx="5904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1" name="Текст 2">
            <a:extLst>
              <a:ext uri="{FF2B5EF4-FFF2-40B4-BE49-F238E27FC236}">
                <a16:creationId xmlns="" xmlns:a16="http://schemas.microsoft.com/office/drawing/2014/main" id="{F4F6DD4A-6071-4D11-ABDB-28EA5AC8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42478"/>
            <a:ext cx="10515600" cy="45908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300">
                <a:solidFill>
                  <a:schemeClr val="bg2"/>
                </a:solidFill>
              </a:defRPr>
            </a:lvl1pPr>
          </a:lstStyle>
          <a:p>
            <a:pPr marL="228600" lvl="0" indent="-228600" algn="ctr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23477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акет_вопроса_без_элемен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744241" y="1988441"/>
            <a:ext cx="4727899" cy="146719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/>
          <a:lstStyle>
            <a:lvl1pPr algn="ctr">
              <a:defRPr sz="2250">
                <a:solidFill>
                  <a:srgbClr val="AD6F64"/>
                </a:solidFill>
                <a:latin typeface="Garamond" panose="02020404030301010803" pitchFamily="18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645922" y="4087368"/>
            <a:ext cx="2743201" cy="100996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28575">
            <a:noFill/>
            <a:prstDash val="sysDash"/>
          </a:ln>
        </p:spPr>
        <p:txBody>
          <a:bodyPr lIns="0" tIns="324000" rIns="0" bIns="0" anchor="ctr"/>
          <a:lstStyle>
            <a:lvl1pPr marL="0" indent="0" algn="ctr">
              <a:buFontTx/>
              <a:buNone/>
              <a:defRPr sz="1125">
                <a:solidFill>
                  <a:srgbClr val="AD6F64"/>
                </a:solidFill>
                <a:latin typeface="Garamond" panose="02020404030301010803" pitchFamily="18" charset="0"/>
                <a:cs typeface="Segoe UI Light" panose="020B0502040204020203" pitchFamily="34" charset="0"/>
              </a:defRPr>
            </a:lvl1pPr>
            <a:lvl2pPr marL="192881" indent="0">
              <a:buFontTx/>
              <a:buNone/>
              <a:defRPr sz="788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385763" indent="0">
              <a:buFontTx/>
              <a:buNone/>
              <a:defRPr sz="788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578644" indent="0">
              <a:buFontTx/>
              <a:buNone/>
              <a:defRPr sz="788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771525" indent="0">
              <a:buFontTx/>
              <a:buNone/>
              <a:defRPr sz="788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7827266" y="4087368"/>
            <a:ext cx="3115575" cy="100996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28575">
            <a:noFill/>
            <a:prstDash val="sysDash"/>
          </a:ln>
        </p:spPr>
        <p:txBody>
          <a:bodyPr lIns="0" tIns="324000" rIns="0" bIns="0" anchor="ctr"/>
          <a:lstStyle>
            <a:lvl1pPr marL="0" indent="0" algn="ctr">
              <a:buFontTx/>
              <a:buNone/>
              <a:defRPr sz="1125">
                <a:solidFill>
                  <a:srgbClr val="AD6F64"/>
                </a:solidFill>
                <a:latin typeface="Garamond" panose="02020404030301010803" pitchFamily="18" charset="0"/>
                <a:cs typeface="Segoe UI Light" panose="020B0502040204020203" pitchFamily="34" charset="0"/>
              </a:defRPr>
            </a:lvl1pPr>
            <a:lvl2pPr>
              <a:defRPr sz="788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788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788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788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588883" y="4087368"/>
            <a:ext cx="3038623" cy="100996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28575">
            <a:noFill/>
            <a:prstDash val="sysDash"/>
          </a:ln>
        </p:spPr>
        <p:txBody>
          <a:bodyPr lIns="0" tIns="324000" rIns="0" bIns="0" anchor="ctr"/>
          <a:lstStyle>
            <a:lvl1pPr marL="0" indent="0" algn="ctr">
              <a:buFontTx/>
              <a:buNone/>
              <a:defRPr sz="1125">
                <a:solidFill>
                  <a:srgbClr val="AD6F64"/>
                </a:solidFill>
                <a:latin typeface="Garamond" panose="02020404030301010803" pitchFamily="18" charset="0"/>
                <a:cs typeface="Segoe UI Light" panose="020B0502040204020203" pitchFamily="34" charset="0"/>
              </a:defRPr>
            </a:lvl1pPr>
            <a:lvl2pPr marL="192881" indent="0" algn="ctr">
              <a:buFontTx/>
              <a:buNone/>
              <a:defRPr sz="788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385763" indent="0" algn="ctr">
              <a:buFontTx/>
              <a:buNone/>
              <a:defRPr sz="788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578644" indent="0" algn="ctr">
              <a:buFontTx/>
              <a:buNone/>
              <a:defRPr sz="788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771525" indent="0" algn="ctr">
              <a:buFontTx/>
              <a:buNone/>
              <a:defRPr sz="788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30801238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опрос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87916" y="1635617"/>
            <a:ext cx="3944056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 sz="3323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668849" y="1635125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292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16531" indent="0">
              <a:buFontTx/>
              <a:buNone/>
              <a:defRPr sz="1292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33062" indent="0">
              <a:buFontTx/>
              <a:buNone/>
              <a:defRPr sz="1292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949593" indent="0">
              <a:buFontTx/>
              <a:buNone/>
              <a:defRPr sz="1292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266124" indent="0">
              <a:buFontTx/>
              <a:buNone/>
              <a:defRPr sz="1292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7668849" y="2500313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292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292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292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292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292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7668849" y="3365500"/>
            <a:ext cx="3012831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292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16531" indent="0" algn="ctr">
              <a:buFontTx/>
              <a:buNone/>
              <a:defRPr sz="1292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33062" indent="0" algn="ctr">
              <a:buFontTx/>
              <a:buNone/>
              <a:defRPr sz="1292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949593" indent="0" algn="ctr">
              <a:buFontTx/>
              <a:buNone/>
              <a:defRPr sz="1292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266124" indent="0" algn="ctr">
              <a:buFontTx/>
              <a:buNone/>
              <a:defRPr sz="1292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002162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40" y="128016"/>
            <a:ext cx="685800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169256"/>
            <a:ext cx="5285914" cy="782638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РАЗМЕТКА ТЕКСТА 1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Текст 17">
            <a:extLst>
              <a:ext uri="{FF2B5EF4-FFF2-40B4-BE49-F238E27FC236}">
                <a16:creationId xmlns=""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" y="2136036"/>
            <a:ext cx="5285914" cy="857098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1992586"/>
            <a:ext cx="4896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4" name="Текст 14">
            <a:extLst>
              <a:ext uri="{FF2B5EF4-FFF2-40B4-BE49-F238E27FC236}">
                <a16:creationId xmlns=""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3100269"/>
            <a:ext cx="5288963" cy="2588637"/>
          </a:xfrm>
        </p:spPr>
        <p:txBody>
          <a:bodyPr lIns="0"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139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содержимы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40" y="128016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093460"/>
            <a:ext cx="5320386" cy="782638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РАЗМЕТКА ТЕКСТА 2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Текст 17">
            <a:extLst>
              <a:ext uri="{FF2B5EF4-FFF2-40B4-BE49-F238E27FC236}">
                <a16:creationId xmlns=""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" y="2060240"/>
            <a:ext cx="5320386" cy="882524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4693" y="1916790"/>
            <a:ext cx="4896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1" name="Текст 14">
            <a:extLst>
              <a:ext uri="{FF2B5EF4-FFF2-40B4-BE49-F238E27FC236}">
                <a16:creationId xmlns="" xmlns:a16="http://schemas.microsoft.com/office/drawing/2014/main" id="{4B6CBCCA-9781-462D-AF43-C6AAE3D1AA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17897" y="1125545"/>
            <a:ext cx="4707842" cy="1849304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9919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для двух раздел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=""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9649" y="2738211"/>
            <a:ext cx="4183650" cy="454353"/>
          </a:xfrm>
        </p:spPr>
        <p:txBody>
          <a:bodyPr rtlCol="0"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Название раздела 1</a:t>
            </a:r>
          </a:p>
        </p:txBody>
      </p:sp>
      <p:sp>
        <p:nvSpPr>
          <p:cNvPr id="9" name="Текст 26">
            <a:extLst>
              <a:ext uri="{FF2B5EF4-FFF2-40B4-BE49-F238E27FC236}">
                <a16:creationId xmlns=""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1" y="1835244"/>
            <a:ext cx="10515599" cy="629105"/>
          </a:xfrm>
        </p:spPr>
        <p:txBody>
          <a:bodyPr lIns="0" rIns="0" rtlCol="0">
            <a:noAutofit/>
          </a:bodyPr>
          <a:lstStyle>
            <a:lvl1pPr marL="0" indent="0" algn="ctr" rtl="0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=""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7121" y="2738211"/>
            <a:ext cx="4183650" cy="454353"/>
          </a:xfrm>
        </p:spPr>
        <p:txBody>
          <a:bodyPr rtlCol="0"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Название раздела 2</a:t>
            </a:r>
          </a:p>
        </p:txBody>
      </p:sp>
      <p:sp>
        <p:nvSpPr>
          <p:cNvPr id="11" name="Текст 26">
            <a:extLst>
              <a:ext uri="{FF2B5EF4-FFF2-40B4-BE49-F238E27FC236}">
                <a16:creationId xmlns=""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59649" y="3428501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Текст 26">
            <a:extLst>
              <a:ext uri="{FF2B5EF4-FFF2-40B4-BE49-F238E27FC236}">
                <a16:creationId xmlns=""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27121" y="3428501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СРАВНЕНИЕ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2D3F74C5-9ADD-4AE3-BCA5-88726CC2A1A3}"/>
              </a:ext>
            </a:extLst>
          </p:cNvPr>
          <p:cNvSpPr/>
          <p:nvPr userDrawn="1"/>
        </p:nvSpPr>
        <p:spPr>
          <a:xfrm>
            <a:off x="4528201" y="1667974"/>
            <a:ext cx="316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5037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Текст 26">
            <a:extLst>
              <a:ext uri="{FF2B5EF4-FFF2-40B4-BE49-F238E27FC236}">
                <a16:creationId xmlns=""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1248" y="3359239"/>
            <a:ext cx="4357688" cy="2252574"/>
          </a:xfrm>
        </p:spPr>
        <p:txBody>
          <a:bodyPr lIns="0" rIns="0" rtlCol="0">
            <a:noAutofit/>
          </a:bodyPr>
          <a:lstStyle>
            <a:lvl1pPr marL="0" indent="0" algn="l" rtl="0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246187"/>
            <a:ext cx="4357688" cy="2161001"/>
          </a:xfrm>
        </p:spPr>
        <p:txBody>
          <a:bodyPr lIns="0" rIns="0"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СЛАЙД С ДИАГРАММОЙ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2D3F74C5-9ADD-4AE3-BCA5-88726CC2A1A3}"/>
              </a:ext>
            </a:extLst>
          </p:cNvPr>
          <p:cNvSpPr/>
          <p:nvPr userDrawn="1"/>
        </p:nvSpPr>
        <p:spPr>
          <a:xfrm>
            <a:off x="911877" y="3191969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6" name="Диаграмма 18">
            <a:extLst>
              <a:ext uri="{FF2B5EF4-FFF2-40B4-BE49-F238E27FC236}">
                <a16:creationId xmlns="" xmlns:a16="http://schemas.microsoft.com/office/drawing/2014/main" id="{BE9C98A7-B145-402E-BADA-CE785E3BA996}"/>
              </a:ext>
            </a:extLst>
          </p:cNvPr>
          <p:cNvSpPr>
            <a:spLocks noGrp="1"/>
          </p:cNvSpPr>
          <p:nvPr>
            <p:ph type="chart" sz="quarter" idx="32" hasCustomPrompt="1"/>
          </p:nvPr>
        </p:nvSpPr>
        <p:spPr>
          <a:xfrm>
            <a:off x="6981371" y="1246188"/>
            <a:ext cx="4284663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</p:spTree>
    <p:extLst>
      <p:ext uri="{BB962C8B-B14F-4D97-AF65-F5344CB8AC3E}">
        <p14:creationId xmlns:p14="http://schemas.microsoft.com/office/powerpoint/2010/main" val="252534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Текст 26">
            <a:extLst>
              <a:ext uri="{FF2B5EF4-FFF2-40B4-BE49-F238E27FC236}">
                <a16:creationId xmlns=""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83563" y="3359239"/>
            <a:ext cx="2596896" cy="2252574"/>
          </a:xfrm>
        </p:spPr>
        <p:txBody>
          <a:bodyPr lIns="0" rIns="0" rtlCol="0">
            <a:noAutofit/>
          </a:bodyPr>
          <a:lstStyle>
            <a:lvl1pPr marL="0" indent="0" algn="l" rtl="0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62" y="1757774"/>
            <a:ext cx="2669859" cy="1325563"/>
          </a:xfrm>
        </p:spPr>
        <p:txBody>
          <a:bodyPr lIns="0" rIns="0"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СЛАЙД С ТАБЛИЦЕЙ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2D3F74C5-9ADD-4AE3-BCA5-88726CC2A1A3}"/>
              </a:ext>
            </a:extLst>
          </p:cNvPr>
          <p:cNvSpPr/>
          <p:nvPr userDrawn="1"/>
        </p:nvSpPr>
        <p:spPr>
          <a:xfrm>
            <a:off x="8683563" y="3191969"/>
            <a:ext cx="2592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Таблица 17">
            <a:extLst>
              <a:ext uri="{FF2B5EF4-FFF2-40B4-BE49-F238E27FC236}">
                <a16:creationId xmlns="" xmlns:a16="http://schemas.microsoft.com/office/drawing/2014/main" id="{62814DE5-26B2-4A8E-BA8D-A2E4C5547EB9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911225" y="1505433"/>
            <a:ext cx="6561138" cy="384713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таблицу</a:t>
            </a:r>
          </a:p>
        </p:txBody>
      </p:sp>
    </p:spTree>
    <p:extLst>
      <p:ext uri="{BB962C8B-B14F-4D97-AF65-F5344CB8AC3E}">
        <p14:creationId xmlns:p14="http://schemas.microsoft.com/office/powerpoint/2010/main" val="24019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изображением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40" y="128016"/>
            <a:ext cx="11932920" cy="236829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4" name="Текст 26">
            <a:extLst>
              <a:ext uri="{FF2B5EF4-FFF2-40B4-BE49-F238E27FC236}">
                <a16:creationId xmlns="" xmlns:a16="http://schemas.microsoft.com/office/drawing/2014/main" id="{B33A3032-1037-4342-827F-CF13499782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1" y="1835244"/>
            <a:ext cx="10515599" cy="629105"/>
          </a:xfrm>
        </p:spPr>
        <p:txBody>
          <a:bodyPr lIns="0" rIns="0" rtlCol="0">
            <a:noAutofit/>
          </a:bodyPr>
          <a:lstStyle>
            <a:lvl1pPr marL="0" indent="0" algn="ctr" rtl="0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FD6F6A17-AFDC-40C7-9D63-50FA052A1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С БОЛЬШИМ ИЗОБРАЖЕНИЕМ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6668B9DC-C6AF-45D4-BBA3-A5EF781EAB7F}"/>
              </a:ext>
            </a:extLst>
          </p:cNvPr>
          <p:cNvSpPr/>
          <p:nvPr userDrawn="1"/>
        </p:nvSpPr>
        <p:spPr>
          <a:xfrm>
            <a:off x="955041" y="1667974"/>
            <a:ext cx="10296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127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мультимеди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8873"/>
            <a:ext cx="105156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С ВИДЕО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6" name="Мультимедиа 7">
            <a:extLst>
              <a:ext uri="{FF2B5EF4-FFF2-40B4-BE49-F238E27FC236}">
                <a16:creationId xmlns=""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 hasCustomPrompt="1"/>
          </p:nvPr>
        </p:nvSpPr>
        <p:spPr>
          <a:xfrm>
            <a:off x="1395984" y="1497770"/>
            <a:ext cx="9400032" cy="4215384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мультимедиа</a:t>
            </a:r>
          </a:p>
        </p:txBody>
      </p:sp>
    </p:spTree>
    <p:extLst>
      <p:ext uri="{BB962C8B-B14F-4D97-AF65-F5344CB8AC3E}">
        <p14:creationId xmlns:p14="http://schemas.microsoft.com/office/powerpoint/2010/main" val="239973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=""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7" r:id="rId2"/>
    <p:sldLayoutId id="2147483678" r:id="rId3"/>
    <p:sldLayoutId id="2147483679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87" r:id="rId17"/>
    <p:sldLayoutId id="2147483695" r:id="rId18"/>
    <p:sldLayoutId id="2147483688" r:id="rId19"/>
    <p:sldLayoutId id="2147483696" r:id="rId20"/>
    <p:sldLayoutId id="2147483697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574">
          <p15:clr>
            <a:srgbClr val="F26B43"/>
          </p15:clr>
        </p15:guide>
        <p15:guide id="3" pos="7106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4407">
          <p15:clr>
            <a:srgbClr val="F26B43"/>
          </p15:clr>
        </p15:guide>
        <p15:guide id="6" pos="3273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2160">
          <p15:clr>
            <a:srgbClr val="F26B43"/>
          </p15:clr>
        </p15:guide>
        <p15:guide id="9" pos="302">
          <p15:clr>
            <a:srgbClr val="F26B43"/>
          </p15:clr>
        </p15:guide>
        <p15:guide id="10" pos="737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emf"/><Relationship Id="rId5" Type="http://schemas.openxmlformats.org/officeDocument/2006/relationships/audio" Target="../media/audio2.wav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6.wdp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5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Relationship Id="rId6" Type="http://schemas.openxmlformats.org/officeDocument/2006/relationships/slide" Target="slide9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>
            <a:extLst>
              <a:ext uri="{FF2B5EF4-FFF2-40B4-BE49-F238E27FC236}">
                <a16:creationId xmlns="" xmlns:a16="http://schemas.microsoft.com/office/drawing/2014/main" id="{05857963-8D3D-4F24-B535-54652EE0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094" y="699247"/>
            <a:ext cx="10876497" cy="5217460"/>
          </a:xfrm>
        </p:spPr>
        <p:txBody>
          <a:bodyPr rtlCol="0">
            <a:normAutofit/>
          </a:bodyPr>
          <a:lstStyle/>
          <a:p>
            <a:r>
              <a:rPr lang="ru-RU" sz="6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НАТУРАЛЬНІ ЧИСЛА ТА ДІЇ НАД </a:t>
            </a:r>
            <a:r>
              <a:rPr lang="ru-RU" sz="60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НИМИ. </a:t>
            </a:r>
            <a:r>
              <a:rPr lang="ru-RU" sz="80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/>
            </a:r>
            <a:br>
              <a:rPr lang="ru-RU" sz="80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sz="6600" b="1" cap="all" dirty="0" err="1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Відношення</a:t>
            </a:r>
            <a:r>
              <a:rPr lang="ru-RU" sz="6600" b="1" cap="all" dirty="0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6600" b="1" cap="all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 </a:t>
            </a:r>
            <a:r>
              <a:rPr lang="ru-RU" sz="6600" b="1" cap="all" dirty="0" err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пропорції</a:t>
            </a:r>
            <a:r>
              <a:rPr lang="ru-RU" sz="6600" b="1" cap="all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 </a:t>
            </a:r>
            <a:r>
              <a:rPr lang="ru-RU" sz="6600" b="1" cap="all" dirty="0" err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Відсотки</a:t>
            </a:r>
            <a:r>
              <a:rPr lang="ru-RU" sz="6600" b="1" cap="all" dirty="0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 </a:t>
            </a:r>
            <a:r>
              <a:rPr lang="ru-RU" sz="6600" b="1" cap="all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6600" b="1" cap="all" dirty="0" err="1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Прогресія</a:t>
            </a:r>
            <a:r>
              <a:rPr lang="ru-RU" sz="6600" b="1" cap="all" dirty="0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 </a:t>
            </a:r>
            <a:endParaRPr lang="ru-RU" sz="6600" b="1" cap="all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43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like.net/uploads/posts/2020-08/1597128562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2" y="87014"/>
            <a:ext cx="12089607" cy="669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Текст 2"/>
          <p:cNvSpPr>
            <a:spLocks noGrp="1"/>
          </p:cNvSpPr>
          <p:nvPr>
            <p:ph type="body" sz="quarter" idx="13"/>
          </p:nvPr>
        </p:nvSpPr>
        <p:spPr>
          <a:xfrm>
            <a:off x="1600592" y="3810000"/>
            <a:ext cx="2057400" cy="1009650"/>
          </a:xfrm>
          <a:blipFill dpi="0" rotWithShape="1">
            <a:srcRect/>
          </a:blipFill>
          <a:ln w="9525">
            <a:prstDash val="solid"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uk-UA" sz="4800" b="1" dirty="0">
                <a:hlinkClick r:id="rId3" action="ppaction://hlinksldjump"/>
              </a:rPr>
              <a:t>-7</a:t>
            </a:r>
            <a:endParaRPr lang="uk-UA" sz="48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7391400" y="3852863"/>
            <a:ext cx="2336800" cy="1009650"/>
          </a:xfrm>
        </p:spPr>
        <p:txBody>
          <a:bodyPr/>
          <a:lstStyle/>
          <a:p>
            <a:pPr eaLnBrk="1" hangingPunct="1">
              <a:defRPr/>
            </a:pPr>
            <a:r>
              <a:rPr lang="uk-UA" sz="44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-13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4518026" y="3810000"/>
            <a:ext cx="2278063" cy="1009650"/>
          </a:xfrm>
        </p:spPr>
        <p:txBody>
          <a:bodyPr/>
          <a:lstStyle/>
          <a:p>
            <a:pPr eaLnBrk="1" hangingPunct="1">
              <a:defRPr/>
            </a:pPr>
            <a:r>
              <a:rPr lang="uk-UA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</a:t>
            </a:r>
          </a:p>
        </p:txBody>
      </p:sp>
      <p:pic>
        <p:nvPicPr>
          <p:cNvPr id="46082" name="Picture 2" descr="https://zno.osvita.ua/doc/images/znotest/62/6275/1_matematika-29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613823"/>
            <a:ext cx="11284771" cy="1981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3967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like.net/uploads/posts/2020-08/1597128554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2" y="0"/>
            <a:ext cx="121451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8801654" y="2538490"/>
            <a:ext cx="3390346" cy="329753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2250" rIns="0" bIns="0" anchor="ctr"/>
          <a:lstStyle/>
          <a:p>
            <a:pPr algn="ctr">
              <a:defRPr/>
            </a:pPr>
            <a:endParaRPr lang="ru-RU" sz="6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Garamond" panose="02020404030301010803" pitchFamily="18" charset="0"/>
              <a:cs typeface="Segoe UI Light" panose="020B0502040204020203" pitchFamily="34" charset="0"/>
            </a:endParaRPr>
          </a:p>
          <a:p>
            <a:pPr algn="ctr">
              <a:defRPr/>
            </a:pPr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aramond" panose="02020404030301010803" pitchFamily="18" charset="0"/>
                <a:cs typeface="Segoe UI Light" panose="020B0502040204020203" pitchFamily="34" charset="0"/>
              </a:rPr>
              <a:t>-10</a:t>
            </a:r>
            <a:endParaRPr lang="ru-RU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Garamond" panose="02020404030301010803" pitchFamily="18" charset="0"/>
              <a:cs typeface="Segoe UI Light" panose="020B0502040204020203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47426" y="2624864"/>
            <a:ext cx="3397518" cy="321115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2250" rIns="0" bIns="0" anchor="ctr"/>
          <a:lstStyle/>
          <a:p>
            <a:pPr algn="ctr">
              <a:defRPr/>
            </a:pPr>
            <a:endParaRPr lang="ru-RU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Garamond" panose="02020404030301010803" pitchFamily="18" charset="0"/>
              <a:cs typeface="Segoe UI Light" panose="020B0502040204020203" pitchFamily="34" charset="0"/>
            </a:endParaRPr>
          </a:p>
          <a:p>
            <a:pPr algn="ctr">
              <a:defRPr/>
            </a:pP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aramond" panose="02020404030301010803" pitchFamily="18" charset="0"/>
                <a:cs typeface="Segoe UI Light" panose="020B0502040204020203" pitchFamily="34" charset="0"/>
              </a:rPr>
              <a:t>-8</a:t>
            </a:r>
            <a:endParaRPr lang="ru-RU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Garamond" panose="02020404030301010803" pitchFamily="18" charset="0"/>
              <a:cs typeface="Segoe UI Light" panose="020B0502040204020203" pitchFamily="34" charset="0"/>
            </a:endParaRPr>
          </a:p>
        </p:txBody>
      </p:sp>
      <p:sp>
        <p:nvSpPr>
          <p:cNvPr id="31" name="Прямоугольник 30">
            <a:hlinkClick r:id="" action="ppaction://hlinkshowjump?jump=nextslide">
              <a:snd r:embed="rId5" name="chimes.wav"/>
            </a:hlinkClick>
          </p:cNvPr>
          <p:cNvSpPr/>
          <p:nvPr/>
        </p:nvSpPr>
        <p:spPr>
          <a:xfrm>
            <a:off x="4518212" y="3754419"/>
            <a:ext cx="3410174" cy="31035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2250" rIns="0" bIns="0" anchor="ctr"/>
          <a:lstStyle/>
          <a:p>
            <a:pPr algn="ctr">
              <a:defRPr/>
            </a:pPr>
            <a:endParaRPr lang="ru-RU" sz="6600" b="1" dirty="0" smtClean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Garamond" panose="02020404030301010803" pitchFamily="18" charset="0"/>
              <a:cs typeface="Segoe UI Light" panose="020B0502040204020203" pitchFamily="34" charset="0"/>
            </a:endParaRPr>
          </a:p>
          <a:p>
            <a:pPr algn="ctr">
              <a:defRPr/>
            </a:pPr>
            <a:r>
              <a:rPr lang="ru-RU" sz="6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Garamond" panose="02020404030301010803" pitchFamily="18" charset="0"/>
                <a:cs typeface="Segoe UI Light" panose="020B0502040204020203" pitchFamily="34" charset="0"/>
              </a:rPr>
              <a:t>10</a:t>
            </a:r>
            <a:endParaRPr lang="ru-RU" sz="66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Garamond" panose="02020404030301010803" pitchFamily="18" charset="0"/>
              <a:cs typeface="Segoe UI Light" panose="020B0502040204020203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848630" y="469716"/>
            <a:ext cx="8541571" cy="2052637"/>
          </a:xfrm>
          <a:prstGeom prst="rect">
            <a:avLst/>
          </a:prstGeom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50" b="0" kern="1200">
                <a:solidFill>
                  <a:srgbClr val="AD6F64"/>
                </a:solidFill>
                <a:latin typeface="Garamond" panose="02020404030301010803" pitchFamily="18" charset="0"/>
                <a:ea typeface="+mn-ea"/>
                <a:cs typeface="Segoe UI Light" panose="020B0502040204020203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3692" b="1" dirty="0">
              <a:ln w="9525">
                <a:solidFill>
                  <a:schemeClr val="tx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82880" y="647714"/>
            <a:ext cx="8102226" cy="1600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64381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2823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2823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E735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Прямоугольник 1"/>
          <p:cNvSpPr>
            <a:spLocks noChangeArrowheads="1"/>
          </p:cNvSpPr>
          <p:nvPr/>
        </p:nvSpPr>
        <p:spPr bwMode="auto">
          <a:xfrm>
            <a:off x="1019287" y="904885"/>
            <a:ext cx="853350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З </a:t>
            </a:r>
            <a:r>
              <a:rPr lang="ru-RU" sz="2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усіх</a:t>
            </a: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 </a:t>
            </a:r>
            <a:r>
              <a:rPr lang="ru-RU" sz="2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натуральних</a:t>
            </a: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 чисел, </a:t>
            </a:r>
            <a:r>
              <a:rPr lang="ru-RU" sz="2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більших</a:t>
            </a: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 за 20 і </a:t>
            </a:r>
            <a:r>
              <a:rPr lang="ru-RU" sz="2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менших</a:t>
            </a: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 </a:t>
            </a:r>
            <a:r>
              <a:rPr lang="ru-RU" sz="2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від</a:t>
            </a: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 29, </a:t>
            </a:r>
            <a:r>
              <a:rPr lang="ru-RU" sz="2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навмання</a:t>
            </a: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 </a:t>
            </a:r>
            <a:r>
              <a:rPr lang="ru-RU" sz="2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вибирають</a:t>
            </a: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 </a:t>
            </a:r>
            <a:r>
              <a:rPr lang="ru-RU" sz="2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одне</a:t>
            </a: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 число. </a:t>
            </a:r>
            <a:r>
              <a:rPr lang="ru-RU" sz="2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Установіть</a:t>
            </a: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 </a:t>
            </a:r>
            <a:r>
              <a:rPr lang="ru-RU" sz="2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відповідність</a:t>
            </a: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 </a:t>
            </a:r>
            <a:r>
              <a:rPr lang="ru-RU" sz="2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між</a:t>
            </a: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 </a:t>
            </a:r>
            <a:r>
              <a:rPr lang="ru-RU" sz="2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подією</a:t>
            </a: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 (1–4) та </a:t>
            </a:r>
            <a:r>
              <a:rPr lang="ru-RU" sz="2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ймовірністю</a:t>
            </a: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 </a:t>
            </a:r>
            <a:r>
              <a:rPr lang="ru-RU" sz="2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її</a:t>
            </a: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 </a:t>
            </a:r>
            <a:r>
              <a:rPr lang="ru-RU" sz="2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появи</a:t>
            </a: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/>
              </a:rPr>
              <a:t> (А–Д).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Roboto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Open Sans"/>
              </a:rPr>
              <a:t>1 </a:t>
            </a:r>
            <a:r>
              <a:rPr lang="ru-RU" sz="2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Open Sans"/>
              </a:rPr>
              <a:t>Вибране</a:t>
            </a: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Open Sans"/>
              </a:rPr>
              <a:t> число буде не простим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Open Sans"/>
              </a:rPr>
              <a:t>2 </a:t>
            </a:r>
            <a:r>
              <a:rPr lang="ru-RU" sz="2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Open Sans"/>
              </a:rPr>
              <a:t>Вибране</a:t>
            </a: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Open Sans"/>
              </a:rPr>
              <a:t> число буде </a:t>
            </a:r>
            <a:r>
              <a:rPr lang="ru-RU" sz="2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Open Sans"/>
              </a:rPr>
              <a:t>ділитися</a:t>
            </a: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Open Sans"/>
              </a:rPr>
              <a:t> на 3 число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Open Sans"/>
              </a:rPr>
              <a:t>3 </a:t>
            </a:r>
            <a:r>
              <a:rPr lang="ru-RU" sz="2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Open Sans"/>
              </a:rPr>
              <a:t>Вибране</a:t>
            </a: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Open Sans"/>
              </a:rPr>
              <a:t> число буде </a:t>
            </a:r>
            <a:r>
              <a:rPr lang="ru-RU" sz="2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Open Sans"/>
              </a:rPr>
              <a:t>дільником</a:t>
            </a: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Open Sans"/>
              </a:rPr>
              <a:t> числа 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Open Sans"/>
              </a:rPr>
              <a:t>4 </a:t>
            </a:r>
            <a:r>
              <a:rPr lang="ru-RU" sz="2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Open Sans"/>
              </a:rPr>
              <a:t>Вибране</a:t>
            </a:r>
            <a:r>
              <a:rPr lang="ru-RU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Open Sans"/>
              </a:rPr>
              <a:t> число не буде </a:t>
            </a:r>
            <a:r>
              <a:rPr lang="ru-RU" sz="2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Open Sans"/>
              </a:rPr>
              <a:t>двоцифровим</a:t>
            </a:r>
            <a:endParaRPr lang="ru-RU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Open Sans"/>
            </a:endParaRPr>
          </a:p>
        </p:txBody>
      </p:sp>
      <p:sp>
        <p:nvSpPr>
          <p:cNvPr id="55299" name="Прямоугольник 2"/>
          <p:cNvSpPr>
            <a:spLocks noChangeArrowheads="1"/>
          </p:cNvSpPr>
          <p:nvPr/>
        </p:nvSpPr>
        <p:spPr bwMode="auto">
          <a:xfrm>
            <a:off x="10264774" y="2890044"/>
            <a:ext cx="154264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/>
              </a:rPr>
              <a:t>А 0</a:t>
            </a:r>
            <a:br>
              <a:rPr lang="ru-RU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/>
              </a:rPr>
            </a:br>
            <a:r>
              <a:rPr lang="ru-RU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/>
              </a:rPr>
              <a:t>Б 0,8</a:t>
            </a:r>
            <a:br>
              <a:rPr lang="ru-RU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/>
              </a:rPr>
            </a:br>
            <a:r>
              <a:rPr lang="ru-RU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/>
              </a:rPr>
              <a:t>В 0,3</a:t>
            </a:r>
            <a:br>
              <a:rPr lang="ru-RU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/>
              </a:rPr>
            </a:br>
            <a:r>
              <a:rPr lang="ru-RU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Roboto"/>
              </a:rPr>
              <a:t>Г 0,5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Open Sans"/>
              </a:rPr>
              <a:t>Д 1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7489826" y="2743200"/>
            <a:ext cx="1730375" cy="2936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8686800" y="3276600"/>
            <a:ext cx="533400" cy="152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8462964" y="3711576"/>
            <a:ext cx="757237" cy="2508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8305800" y="2667000"/>
            <a:ext cx="876300" cy="1447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1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5" t="1538" r="1665" b="58456"/>
          <a:stretch>
            <a:fillRect/>
          </a:stretch>
        </p:blipFill>
        <p:spPr>
          <a:xfrm>
            <a:off x="450685" y="654518"/>
            <a:ext cx="11102272" cy="2762049"/>
          </a:xfrm>
        </p:spPr>
      </p:pic>
      <p:sp>
        <p:nvSpPr>
          <p:cNvPr id="20484" name="Прямоугольник 1"/>
          <p:cNvSpPr>
            <a:spLocks noChangeArrowheads="1"/>
          </p:cNvSpPr>
          <p:nvPr/>
        </p:nvSpPr>
        <p:spPr bwMode="auto">
          <a:xfrm>
            <a:off x="676409" y="3544503"/>
            <a:ext cx="1087654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uk-UA" altLang="ru-RU" sz="2800" b="1" i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Розвязання</a:t>
            </a:r>
            <a:r>
              <a:rPr lang="uk-UA" altLang="ru-RU" sz="28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uk-UA" altLang="ru-RU" sz="28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Нехай Петро зібрав одну частину яблук тоді за умовою Сергій зібрав 5 частин, я разом 6 частин що становить одну цілу. Отже Петро зібрав 1/6 частину яблук</a:t>
            </a:r>
            <a:r>
              <a:rPr lang="uk-UA" altLang="ru-RU" sz="2800" b="1" i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800" b="1" i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7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lum bright="20000"/>
          </a:blip>
          <a:stretch>
            <a:fillRect/>
          </a:stretch>
        </p:blipFill>
        <p:spPr>
          <a:xfrm>
            <a:off x="742277" y="381000"/>
            <a:ext cx="10865223" cy="6248401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9" descr="54056715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440114"/>
            <a:ext cx="2770188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3377901" y="2614108"/>
            <a:ext cx="1168699" cy="16261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301701" y="3582296"/>
            <a:ext cx="1168699" cy="1419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3542329" y="3115470"/>
            <a:ext cx="928071" cy="15454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3141233" y="3804445"/>
            <a:ext cx="1367267" cy="21659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89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15</a:t>
            </a:fld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7153" y="233377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err="1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Відношення</a:t>
            </a:r>
            <a:r>
              <a:rPr lang="ru-RU" sz="8000" b="1" dirty="0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ru-RU" sz="8000" b="1" dirty="0" err="1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пропорції</a:t>
            </a:r>
            <a:r>
              <a:rPr lang="ru-RU" sz="8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 </a:t>
            </a:r>
            <a:r>
              <a:rPr lang="ru-RU" sz="8000" b="1" dirty="0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/>
            </a:r>
            <a:br>
              <a:rPr lang="ru-RU" sz="8000" b="1" dirty="0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sz="8000" b="1" dirty="0" err="1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Відсотки</a:t>
            </a:r>
            <a:r>
              <a:rPr lang="ru-RU" sz="8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</a:t>
            </a:r>
            <a:endParaRPr lang="uk-UA" sz="8000" dirty="0"/>
          </a:p>
        </p:txBody>
      </p:sp>
    </p:spTree>
    <p:extLst>
      <p:ext uri="{BB962C8B-B14F-4D97-AF65-F5344CB8AC3E}">
        <p14:creationId xmlns:p14="http://schemas.microsoft.com/office/powerpoint/2010/main" val="346367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67437" y="-8598"/>
            <a:ext cx="11986788" cy="905445"/>
          </a:xfrm>
        </p:spPr>
        <p:txBody>
          <a:bodyPr/>
          <a:lstStyle/>
          <a:p>
            <a:r>
              <a:rPr lang="ru-RU" sz="3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1</a:t>
            </a:r>
            <a:r>
              <a:rPr lang="ru-RU" sz="36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. </a:t>
            </a:r>
            <a:r>
              <a:rPr lang="ru-RU" sz="3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Визначення</a:t>
            </a:r>
            <a:r>
              <a:rPr lang="ru-RU" sz="3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відсотка</a:t>
            </a:r>
            <a:r>
              <a:rPr lang="ru-RU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(</a:t>
            </a:r>
            <a:r>
              <a:rPr lang="ru-RU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дробу</a:t>
            </a:r>
            <a:r>
              <a:rPr lang="ru-RU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) </a:t>
            </a:r>
            <a:r>
              <a:rPr lang="ru-RU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від</a:t>
            </a:r>
            <a:r>
              <a:rPr lang="ru-RU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загального</a:t>
            </a:r>
            <a:r>
              <a:rPr lang="ru-RU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числа.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2400" y="602104"/>
            <a:ext cx="118011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Завдання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.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У магазин завезли 200 кг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огірків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. 10%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із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загальної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кількості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мали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ознаки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зіпсованості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і не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підійшли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для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реалізації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.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Скільки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кілограм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огірків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були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непридатні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для продажу?</a:t>
            </a:r>
          </a:p>
          <a:p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Рішення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.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Вам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потрібно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знайти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10%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від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усього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обсягу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привезених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огірків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(200). 10% = 0,1. 200*0,1= 20. 20 кг з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усієї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кількості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огірків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не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можуть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бути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продані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через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низьку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якість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.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2400" b="1" i="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4251" y="2827032"/>
            <a:ext cx="11251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2. </a:t>
            </a:r>
            <a:r>
              <a:rPr lang="ru-RU" sz="3200" b="1" i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Обчислення</a:t>
            </a:r>
            <a:r>
              <a:rPr lang="ru-RU" sz="3200" b="1" i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</a:t>
            </a:r>
            <a:r>
              <a:rPr lang="ru-RU" sz="32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числа по </a:t>
            </a:r>
            <a:r>
              <a:rPr lang="ru-RU" sz="3200" b="1" i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його</a:t>
            </a:r>
            <a:r>
              <a:rPr lang="ru-RU" sz="32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</a:t>
            </a:r>
            <a:r>
              <a:rPr lang="ru-RU" sz="3200" b="1" i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відсотку</a:t>
            </a:r>
            <a:r>
              <a:rPr lang="ru-RU" sz="32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(</a:t>
            </a:r>
            <a:r>
              <a:rPr lang="ru-RU" sz="3200" b="1" i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дробу</a:t>
            </a:r>
            <a:r>
              <a:rPr lang="ru-RU" sz="3200" b="1" i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).</a:t>
            </a:r>
            <a:r>
              <a:rPr lang="ru-RU" sz="32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endParaRPr lang="ru-RU" sz="3200" b="1" i="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6749" y="3226387"/>
            <a:ext cx="11878785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Завдання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.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Учневі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на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літній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період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дали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прочитати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певну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кількість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художніх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книг.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Він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прочитав 42 книги.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Це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становить 25%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від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загальної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кількості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заданого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матеріалу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.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Скільки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всього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необхідно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прочитати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книг за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літні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канікули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?</a:t>
            </a:r>
          </a:p>
          <a:p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Рішення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. 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Для нас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невідомо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число книг,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які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були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задані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учневі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.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Зате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в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умові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нам дано,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що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42 книги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становлять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25%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від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загальної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кількості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. Значить, нам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варто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перевести 25% в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дріб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і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це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буде 0,25.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Після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цього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відому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нам величину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ділимо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на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даний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Покажчик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. 42/0,25 =42*100/25=168. 168 книг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потрібно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прочитати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3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учневі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на </a:t>
            </a:r>
            <a:r>
              <a:rPr lang="ru-RU" sz="23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літніх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3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канікулах</a:t>
            </a:r>
            <a:r>
              <a:rPr lang="ru-RU" sz="23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.</a:t>
            </a:r>
            <a:r>
              <a:rPr lang="ru-RU" sz="23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2300" b="1" i="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31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878" y="163111"/>
            <a:ext cx="11839071" cy="1049671"/>
          </a:xfrm>
        </p:spPr>
        <p:txBody>
          <a:bodyPr/>
          <a:lstStyle/>
          <a:p>
            <a:r>
              <a:rPr lang="ru-RU" sz="3600" b="1" i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3. </a:t>
            </a:r>
            <a:r>
              <a:rPr lang="ru-RU" sz="3600" b="1" i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Шукаємо</a:t>
            </a:r>
            <a:r>
              <a:rPr lang="ru-RU" sz="3600" b="1" i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3600" b="1" i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співвідношення</a:t>
            </a:r>
            <a:r>
              <a:rPr lang="ru-RU" sz="36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3600" b="1" i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двох</a:t>
            </a:r>
            <a:r>
              <a:rPr lang="ru-RU" sz="36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чисел у </a:t>
            </a:r>
            <a:r>
              <a:rPr lang="ru-RU" sz="3600" b="1" i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відсотках</a:t>
            </a:r>
            <a:r>
              <a:rPr lang="ru-RU" sz="36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(</a:t>
            </a:r>
            <a:r>
              <a:rPr lang="ru-RU" sz="3600" b="1" i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частина</a:t>
            </a:r>
            <a:r>
              <a:rPr lang="ru-RU" sz="36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3600" b="1" i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від</a:t>
            </a:r>
            <a:r>
              <a:rPr lang="ru-RU" sz="36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3600" b="1" i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загальної</a:t>
            </a:r>
            <a:r>
              <a:rPr lang="ru-RU" sz="36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3600" b="1" i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кількості</a:t>
            </a:r>
            <a:r>
              <a:rPr lang="ru-RU" sz="3600" b="1" i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).</a:t>
            </a:r>
            <a:r>
              <a:rPr lang="ru-RU" sz="36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ru-RU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64118" y="3682879"/>
            <a:ext cx="10117959" cy="564127"/>
          </a:xfrm>
        </p:spPr>
        <p:txBody>
          <a:bodyPr/>
          <a:lstStyle/>
          <a:p>
            <a:r>
              <a:rPr lang="ru-RU" sz="3600" b="1" i="1" spc="50" dirty="0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4. </a:t>
            </a:r>
            <a:r>
              <a:rPr lang="ru-RU" sz="3600" b="1" i="1" spc="50" dirty="0" err="1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Збільшення</a:t>
            </a:r>
            <a:r>
              <a:rPr lang="ru-RU" sz="3600" b="1" i="1" spc="50" dirty="0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3600" b="1" i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числа на відсоток.</a:t>
            </a:r>
            <a:endParaRPr lang="ru-RU" sz="36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endParaRPr lang="ru-RU" sz="36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0" y="6118225"/>
            <a:ext cx="549275" cy="365125"/>
          </a:xfrm>
        </p:spPr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17</a:t>
            </a:fld>
            <a:endParaRPr lang="ru-RU" noProof="0"/>
          </a:p>
        </p:txBody>
      </p:sp>
      <p:sp>
        <p:nvSpPr>
          <p:cNvPr id="6" name="Прямоугольник 5"/>
          <p:cNvSpPr/>
          <p:nvPr/>
        </p:nvSpPr>
        <p:spPr>
          <a:xfrm>
            <a:off x="385326" y="1090958"/>
            <a:ext cx="112801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Завдання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. 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У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групі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дитячого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садка 28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дітей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. 14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хлопчиків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.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Скільки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відсотків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хлопчиків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у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групі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?</a:t>
            </a:r>
          </a:p>
          <a:p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Рішення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.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Щоб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зрозуміти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процентне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співвідношення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чисел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між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собою, вам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необхідно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значення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, яке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ви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шукайте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,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розділити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на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загальний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обсяг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і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після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перемножити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на 100%. Приклад: 14/28*100% =1/2*100% = 1*100%/2 = 50%. У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групі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50%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хлопчиків</a:t>
            </a:r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.</a:t>
            </a:r>
            <a:endParaRPr lang="ru-RU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326" y="4408779"/>
            <a:ext cx="115596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Завдання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. </a:t>
            </a:r>
            <a:r>
              <a:rPr lang="ru-RU" sz="2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Вартість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піджака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зросла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на 20%. Яка </a:t>
            </a:r>
            <a:r>
              <a:rPr lang="ru-RU" sz="2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ціна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його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тепер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, </a:t>
            </a:r>
            <a:r>
              <a:rPr lang="ru-RU" sz="2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якщо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перед </a:t>
            </a:r>
            <a:r>
              <a:rPr lang="ru-RU" sz="2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підвищенням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ціни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вона становила 2400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гр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?</a:t>
            </a:r>
            <a:endParaRPr lang="ru-RU" sz="24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ahoma" panose="020B0604030504040204" pitchFamily="34" charset="0"/>
            </a:endParaRPr>
          </a:p>
          <a:p>
            <a:r>
              <a:rPr lang="ru-RU" sz="2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Рішення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. </a:t>
            </a:r>
            <a:r>
              <a:rPr lang="ru-RU" sz="2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Шукаємо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20% </a:t>
            </a:r>
            <a:r>
              <a:rPr lang="ru-RU" sz="2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від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2400. Для </a:t>
            </a:r>
            <a:r>
              <a:rPr lang="ru-RU" sz="2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пошуку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20% </a:t>
            </a:r>
            <a:r>
              <a:rPr lang="ru-RU" sz="2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від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2400, вам буде </a:t>
            </a:r>
            <a:r>
              <a:rPr lang="ru-RU" sz="2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потрібно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перемножити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2400 на 0,2: 2400*0,2 = 480. </a:t>
            </a:r>
            <a:endParaRPr lang="ru-RU" sz="2400" b="1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ahoma" panose="020B0604030504040204" pitchFamily="34" charset="0"/>
            </a:endParaRPr>
          </a:p>
          <a:p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Піджак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коштував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2400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гр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, </a:t>
            </a:r>
            <a:r>
              <a:rPr lang="ru-RU" sz="2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зростання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цінника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склало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480 </a:t>
            </a:r>
            <a:r>
              <a:rPr lang="ru-RU" sz="2400" b="1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гр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, </a:t>
            </a:r>
            <a:r>
              <a:rPr lang="ru-RU" sz="2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сьогодні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цінник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 становить 2400+ 480 = </a:t>
            </a:r>
            <a:r>
              <a:rPr lang="ru-RU" sz="24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2880гр</a:t>
            </a:r>
            <a:r>
              <a:rPr lang="ru-RU" sz="2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</a:rPr>
              <a:t>.</a:t>
            </a:r>
            <a:endParaRPr lang="ru-RU" sz="2400" b="1" i="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00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11016" y="394637"/>
            <a:ext cx="10519712" cy="827771"/>
          </a:xfrm>
        </p:spPr>
        <p:txBody>
          <a:bodyPr/>
          <a:lstStyle/>
          <a:p>
            <a:r>
              <a:rPr lang="ru-RU" sz="3600" b="1" i="1" dirty="0" smtClean="0">
                <a:ln w="9525">
                  <a:solidFill>
                    <a:schemeClr val="accent3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5. </a:t>
            </a:r>
            <a:r>
              <a:rPr lang="ru-RU" sz="3600" b="1" i="1" dirty="0" err="1" smtClean="0">
                <a:ln w="9525">
                  <a:solidFill>
                    <a:schemeClr val="accent3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Зменшення</a:t>
            </a:r>
            <a:r>
              <a:rPr lang="ru-RU" sz="3600" b="1" i="1" dirty="0" smtClean="0">
                <a:ln w="9525">
                  <a:solidFill>
                    <a:schemeClr val="accent3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600" b="1" i="1" dirty="0">
                <a:ln w="9525">
                  <a:solidFill>
                    <a:schemeClr val="accent3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числа на </a:t>
            </a:r>
            <a:r>
              <a:rPr lang="ru-RU" sz="3600" b="1" i="1" dirty="0" err="1">
                <a:ln w="9525">
                  <a:solidFill>
                    <a:schemeClr val="accent3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відсоток</a:t>
            </a:r>
            <a:r>
              <a:rPr lang="ru-RU" sz="3600" b="1" i="1" dirty="0">
                <a:ln w="9525">
                  <a:solidFill>
                    <a:schemeClr val="accent3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</a:t>
            </a:r>
            <a:r>
              <a:rPr lang="ru-RU" sz="3600" b="1" dirty="0">
                <a:ln w="9525">
                  <a:solidFill>
                    <a:schemeClr val="accent3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/>
            </a:r>
            <a:br>
              <a:rPr lang="ru-RU" sz="3600" b="1" dirty="0">
                <a:ln w="9525">
                  <a:solidFill>
                    <a:schemeClr val="accent3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endParaRPr lang="ru-RU" sz="3600" b="1" dirty="0">
              <a:ln w="9525">
                <a:solidFill>
                  <a:schemeClr val="accent3">
                    <a:lumMod val="50000"/>
                    <a:lumOff val="50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711016" y="3127794"/>
            <a:ext cx="10117959" cy="600209"/>
          </a:xfrm>
        </p:spPr>
        <p:txBody>
          <a:bodyPr/>
          <a:lstStyle/>
          <a:p>
            <a:r>
              <a:rPr lang="ru-RU" b="1" i="1" dirty="0" smtClean="0">
                <a:ln w="9525">
                  <a:solidFill>
                    <a:schemeClr val="accent3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6. </a:t>
            </a:r>
            <a:r>
              <a:rPr lang="ru-RU" b="1" i="1" dirty="0" err="1" smtClean="0">
                <a:ln w="9525">
                  <a:solidFill>
                    <a:schemeClr val="accent3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Використання</a:t>
            </a:r>
            <a:r>
              <a:rPr lang="ru-RU" b="1" i="1" dirty="0" smtClean="0">
                <a:ln w="9525">
                  <a:solidFill>
                    <a:schemeClr val="accent3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b="1" i="1" dirty="0">
                <a:ln w="9525">
                  <a:solidFill>
                    <a:schemeClr val="accent3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простих відсотків у вправах.</a:t>
            </a:r>
            <a:endParaRPr lang="ru-RU" b="1" dirty="0">
              <a:ln w="9525">
                <a:solidFill>
                  <a:schemeClr val="accent3">
                    <a:lumMod val="50000"/>
                    <a:lumOff val="50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endParaRPr lang="ru-RU" b="1" dirty="0">
              <a:ln w="9525">
                <a:solidFill>
                  <a:schemeClr val="accent3">
                    <a:lumMod val="50000"/>
                    <a:lumOff val="50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0" y="6118225"/>
            <a:ext cx="549275" cy="365125"/>
          </a:xfrm>
        </p:spPr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18</a:t>
            </a:fld>
            <a:endParaRPr lang="ru-RU" noProof="0"/>
          </a:p>
        </p:txBody>
      </p:sp>
      <p:sp>
        <p:nvSpPr>
          <p:cNvPr id="8" name="Прямоугольник 7"/>
          <p:cNvSpPr/>
          <p:nvPr/>
        </p:nvSpPr>
        <p:spPr>
          <a:xfrm>
            <a:off x="397845" y="808522"/>
            <a:ext cx="115182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Завдання</a:t>
            </a:r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. </a:t>
            </a:r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За </a:t>
            </a:r>
            <a:r>
              <a:rPr lang="ru-RU" sz="2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ніч</a:t>
            </a:r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до </a:t>
            </a:r>
            <a:r>
              <a:rPr lang="ru-RU" sz="2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кімнати</a:t>
            </a:r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</a:t>
            </a:r>
            <a:r>
              <a:rPr lang="ru-RU" sz="2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залетіло</a:t>
            </a:r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30 </a:t>
            </a:r>
            <a:r>
              <a:rPr lang="ru-RU" sz="2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комарів</a:t>
            </a:r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. До ранку </a:t>
            </a:r>
            <a:r>
              <a:rPr lang="ru-RU" sz="2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їх</a:t>
            </a:r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стало </a:t>
            </a:r>
            <a:r>
              <a:rPr lang="ru-RU" sz="2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менше</a:t>
            </a:r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на 40%. </a:t>
            </a:r>
            <a:r>
              <a:rPr lang="ru-RU" sz="2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Скільки</a:t>
            </a:r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комах в </a:t>
            </a:r>
            <a:r>
              <a:rPr lang="ru-RU" sz="2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приміщенні</a:t>
            </a:r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</a:t>
            </a:r>
            <a:r>
              <a:rPr lang="ru-RU" sz="2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залишилося</a:t>
            </a:r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на ранок?</a:t>
            </a:r>
          </a:p>
          <a:p>
            <a:r>
              <a:rPr lang="ru-RU" sz="2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Рішення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. 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Для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отримання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правильної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відповіді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нам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необхідно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зменшити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значення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на 40%,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тобто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помножити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30 на (1-40/100)=1-0,4=0,6(1-40/100)=1-0,4=0,6.</a:t>
            </a:r>
          </a:p>
          <a:p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30*0,6 = 18. У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кімнаті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на ранок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було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 18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комарів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</a:rPr>
              <a:t>.</a:t>
            </a:r>
            <a:endParaRPr lang="ru-RU" sz="2400" b="1" i="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7845" y="3728003"/>
            <a:ext cx="115182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Завдання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.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Зробіть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дисконтування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800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доларів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за 8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місяців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за простою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ставкою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12% за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рік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.</a:t>
            </a:r>
          </a:p>
          <a:p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Рішення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.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Оскільки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обчислення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відсотків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йде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за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рік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, то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насамперед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вам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її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потрібно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визначити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в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місяць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. У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році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12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місяців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і 12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відсотків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, а значить 1% в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місяць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.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Щоб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отримати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результат,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скористайтеся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формулою з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включенням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наданих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даних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: 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P=800, I=0,01, T=8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місяців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. Вона буде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виглядати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так: А=800*(1+0,01*8)=864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доларів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. Через 8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місяців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розмір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дисконту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дорівнює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 864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долара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</a:rPr>
              <a:t>.</a:t>
            </a:r>
            <a:endParaRPr lang="ru-RU" sz="2400" b="1" i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0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5879" y="2834043"/>
            <a:ext cx="11983452" cy="57770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600" i="1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7. </a:t>
            </a:r>
            <a:r>
              <a:rPr lang="ru-RU" sz="3600" i="1" dirty="0" err="1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Вправи</a:t>
            </a:r>
            <a:r>
              <a:rPr lang="ru-RU" sz="3600" i="1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3600" i="1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зі</a:t>
            </a:r>
            <a:r>
              <a:rPr lang="ru-RU" sz="3600" i="1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3600" i="1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складними</a:t>
            </a:r>
            <a:r>
              <a:rPr lang="ru-RU" sz="3600" i="1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3600" i="1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відсотками</a:t>
            </a:r>
            <a:r>
              <a:rPr lang="ru-RU" sz="3600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</a:t>
            </a:r>
            <a:r>
              <a:rPr lang="ru-RU" sz="3600" i="1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endParaRPr lang="ru-RU" sz="3600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0" y="6118225"/>
            <a:ext cx="549275" cy="365125"/>
          </a:xfrm>
        </p:spPr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19</a:t>
            </a:fld>
            <a:endParaRPr lang="ru-RU" noProof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05879" y="202189"/>
            <a:ext cx="11983452" cy="2585323"/>
          </a:xfrm>
          <a:prstGeom prst="rect">
            <a:avLst/>
          </a:prstGeom>
          <a:ln/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normalizeH="0" baseline="0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Завдання</a:t>
            </a:r>
            <a:r>
              <a:rPr kumimoji="0" lang="ru-RU" b="1" i="0" u="none" strike="noStrike" normalizeH="0" baseline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Клієнт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взяв у банку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позику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на 9000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євро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на 3.5 роки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під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20% на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рік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з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умовою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зарахування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відсотків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кожні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місяців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Обчисліть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розмір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суми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при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складні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відсотках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ru-RU" b="1" i="0" u="none" strike="noStrike" normalizeH="0" baseline="0" dirty="0" smtClean="0">
              <a:ln/>
              <a:solidFill>
                <a:schemeClr val="accent3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normalizeH="0" baseline="0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Рішення</a:t>
            </a:r>
            <a:r>
              <a:rPr kumimoji="0" lang="ru-RU" b="1" i="0" u="none" strike="noStrike" normalizeH="0" baseline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Формула з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використанням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складних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відсотків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ru-RU" b="1" dirty="0">
                <a:ln/>
                <a:solidFill>
                  <a:schemeClr val="accent3"/>
                </a:solidFill>
              </a:rPr>
              <a:t> 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</a:rPr>
              <a:t>S=P (1+j/m)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</a:rPr>
              <a:t>mn</a:t>
            </a:r>
            <a:endParaRPr kumimoji="0" lang="ru-RU" b="1" i="0" u="none" strike="noStrike" normalizeH="0" baseline="0" dirty="0" smtClean="0">
              <a:ln/>
              <a:solidFill>
                <a:schemeClr val="accent3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</a:rPr>
              <a:t>J = 20% = 0.2-ставка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</a:rPr>
              <a:t>відсотків</a:t>
            </a:r>
            <a:endParaRPr kumimoji="0" lang="ru-RU" b="1" i="0" u="none" strike="noStrike" normalizeH="0" baseline="0" dirty="0" smtClean="0">
              <a:ln/>
              <a:solidFill>
                <a:schemeClr val="accent3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</a:rPr>
              <a:t>n = 3.5 року-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</a:rPr>
              <a:t>тривалість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</a:rPr>
              <a:t>терміну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</a:rPr>
              <a:t>видачі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</a:rPr>
              <a:t>позики</a:t>
            </a:r>
            <a:endParaRPr kumimoji="0" lang="ru-RU" b="1" i="0" u="none" strike="noStrike" normalizeH="0" baseline="0" dirty="0" smtClean="0">
              <a:ln/>
              <a:solidFill>
                <a:schemeClr val="accent3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</a:rPr>
              <a:t>P – 9000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</a:rPr>
              <a:t>Євро-Початковий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</a:rPr>
              <a:t>розмір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</a:rPr>
              <a:t> вкладу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</a:rPr>
              <a:t>m = 2-рази, коли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</a:rPr>
              <a:t>будуть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</a:rPr>
              <a:t>нараховані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</a:rPr>
              <a:t>відсотки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</a:rPr>
              <a:t> за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</a:rPr>
              <a:t>період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</a:rPr>
              <a:t>використання</a:t>
            </a:r>
            <a:endParaRPr kumimoji="0" lang="ru-RU" b="1" i="0" u="none" strike="noStrike" normalizeH="0" baseline="0" dirty="0" smtClean="0">
              <a:ln/>
              <a:solidFill>
                <a:schemeClr val="accent3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</a:rPr>
              <a:t>S = 9000 * (1+0.2/2)2*3.5 = 17538.5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</a:rPr>
              <a:t>Євро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normalizeH="0" baseline="0" dirty="0" err="1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Відповідь</a:t>
            </a:r>
            <a:r>
              <a:rPr kumimoji="0" lang="ru-RU" b="1" i="0" u="none" strike="noStrike" normalizeH="0" baseline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сума за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ставкою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зі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складними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відсотками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дорівнює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17538,5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Євро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ru-RU" b="1" i="0" u="none" strike="noStrike" normalizeH="0" baseline="0" dirty="0" smtClean="0">
              <a:ln/>
              <a:solidFill>
                <a:schemeClr val="accent3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05880" y="3458275"/>
            <a:ext cx="11983452" cy="3139321"/>
          </a:xfrm>
          <a:prstGeom prst="rect">
            <a:avLst/>
          </a:prstGeom>
          <a:ln/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Для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більш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зручного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вирішення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простих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завдань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на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відсотки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можна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використовувати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пропорцію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spc="50" normalizeH="0" baseline="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Завдання</a:t>
            </a:r>
            <a:r>
              <a:rPr kumimoji="0" lang="ru-RU" b="1" i="0" u="none" strike="noStrike" spc="50" normalizeH="0" baseline="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клумбі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росте 45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троянд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Червоних-18. Яке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процентне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співвідношення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червоних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троянд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до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всіх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інших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ru-RU" b="1" i="0" u="none" strike="noStrike" normalizeH="0" baseline="0" dirty="0" smtClean="0">
              <a:ln/>
              <a:solidFill>
                <a:schemeClr val="accent3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spc="50" normalizeH="0" baseline="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Рішення</a:t>
            </a:r>
            <a:r>
              <a:rPr kumimoji="0" lang="ru-RU" b="1" i="0" u="none" strike="noStrike" spc="50" normalizeH="0" baseline="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Щоб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було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зручніше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давайте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шукане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число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позначимо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х.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Загальна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кількість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квітів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в такому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випадку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становить 100%.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Пропорція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складається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хрест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навхрест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Вона буде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виглядати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наступним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чином:</a:t>
            </a:r>
            <a:endParaRPr kumimoji="0" lang="ru-RU" b="1" i="0" u="none" strike="noStrike" normalizeH="0" baseline="0" dirty="0" smtClean="0">
              <a:ln/>
              <a:solidFill>
                <a:schemeClr val="accent3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</a:rPr>
              <a:t>45 – 100%</a:t>
            </a:r>
          </a:p>
          <a:p>
            <a:pPr lvl="0"/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</a:rPr>
              <a:t>18</a:t>
            </a:r>
            <a:r>
              <a:rPr lang="ru-RU" b="1" dirty="0">
                <a:ln/>
                <a:solidFill>
                  <a:schemeClr val="accent3"/>
                </a:solidFill>
              </a:rPr>
              <a:t> – 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> 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</a:rPr>
              <a:t>х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Щоб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вирішити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рівняння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варто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помножити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ліву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і праву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частини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навхрест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В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результаті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ми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отримуємо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45*х=18 * 100.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Звідси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буде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слідувати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що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х=18*100/45=40%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В</a:t>
            </a:r>
            <a:r>
              <a:rPr kumimoji="0" lang="ru-RU" b="1" i="0" u="none" strike="noStrike" spc="50" normalizeH="0" baseline="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ідповідь</a:t>
            </a:r>
            <a:r>
              <a:rPr kumimoji="0" lang="ru-RU" b="1" i="0" u="none" strike="noStrike" spc="50" normalizeH="0" baseline="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процентне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співвідношення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червоних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троянд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до </a:t>
            </a:r>
            <a:r>
              <a:rPr kumimoji="0" lang="ru-RU" b="1" i="0" u="none" strike="noStrike" normalizeH="0" baseline="0" dirty="0" err="1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решти</a:t>
            </a:r>
            <a:r>
              <a:rPr kumimoji="0" lang="ru-RU" b="1" i="0" u="none" strike="noStrike" normalizeH="0" baseline="0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становить 40%.</a:t>
            </a:r>
            <a:endParaRPr kumimoji="0" lang="ru-RU" b="1" i="0" u="none" strike="noStrike" normalizeH="0" baseline="0" dirty="0" smtClean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4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004" y="2579572"/>
            <a:ext cx="11251932" cy="3927106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ru-RU" sz="4000" spc="50" dirty="0">
                <a:ln w="0">
                  <a:solidFill>
                    <a:schemeClr val="accent1">
                      <a:lumMod val="90000"/>
                      <a:lumOff val="10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7000" b="1" spc="50" dirty="0">
                <a:ln w="0">
                  <a:solidFill>
                    <a:schemeClr val="accent1">
                      <a:lumMod val="90000"/>
                      <a:lumOff val="10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Якщо ви хочете навчитися плавати, 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uk-UA" sz="7000" b="1" spc="50" dirty="0">
                <a:ln w="0">
                  <a:solidFill>
                    <a:schemeClr val="accent1">
                      <a:lumMod val="90000"/>
                      <a:lumOff val="10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 сміливо ступайте в воду,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uk-UA" sz="7000" b="1" spc="50" dirty="0">
                <a:ln w="0">
                  <a:solidFill>
                    <a:schemeClr val="accent1">
                      <a:lumMod val="90000"/>
                      <a:lumOff val="10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 якщо хочете навчитися </a:t>
            </a:r>
            <a:r>
              <a:rPr lang="uk-UA" sz="7000" b="1" spc="50" dirty="0" err="1">
                <a:ln w="0">
                  <a:solidFill>
                    <a:schemeClr val="accent1">
                      <a:lumMod val="90000"/>
                      <a:lumOff val="10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</a:t>
            </a:r>
            <a:r>
              <a:rPr lang="ru-RU" sz="7000" b="1" spc="50" dirty="0">
                <a:ln w="0">
                  <a:solidFill>
                    <a:schemeClr val="accent1">
                      <a:lumMod val="90000"/>
                      <a:lumOff val="10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7000" b="1" spc="50" dirty="0" err="1">
                <a:ln w="0">
                  <a:solidFill>
                    <a:schemeClr val="accent1">
                      <a:lumMod val="90000"/>
                      <a:lumOff val="10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язувати</a:t>
            </a:r>
            <a:r>
              <a:rPr lang="uk-UA" sz="7000" b="1" spc="50" dirty="0">
                <a:ln w="0">
                  <a:solidFill>
                    <a:schemeClr val="accent1">
                      <a:lumMod val="90000"/>
                      <a:lumOff val="10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uk-UA" sz="7000" b="1" spc="50" dirty="0">
                <a:ln w="0">
                  <a:solidFill>
                    <a:schemeClr val="accent1">
                      <a:lumMod val="90000"/>
                      <a:lumOff val="10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задачі,  то </a:t>
            </a:r>
            <a:r>
              <a:rPr lang="uk-UA" sz="7000" b="1" spc="50" dirty="0" err="1">
                <a:ln w="0">
                  <a:solidFill>
                    <a:schemeClr val="accent1">
                      <a:lumMod val="90000"/>
                      <a:lumOff val="10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</a:t>
            </a:r>
            <a:r>
              <a:rPr lang="ru-RU" sz="7000" b="1" spc="50" dirty="0">
                <a:ln w="0">
                  <a:solidFill>
                    <a:schemeClr val="accent1">
                      <a:lumMod val="90000"/>
                      <a:lumOff val="10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7000" b="1" spc="50" dirty="0" err="1">
                <a:ln w="0">
                  <a:solidFill>
                    <a:schemeClr val="accent1">
                      <a:lumMod val="90000"/>
                      <a:lumOff val="10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язуйте</a:t>
            </a:r>
            <a:r>
              <a:rPr lang="uk-UA" sz="7000" b="1" spc="50" dirty="0">
                <a:ln w="0">
                  <a:solidFill>
                    <a:schemeClr val="accent1">
                      <a:lumMod val="90000"/>
                      <a:lumOff val="10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їх»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uk-UA" sz="7000" b="1" i="1" spc="50" dirty="0">
                <a:ln w="0">
                  <a:solidFill>
                    <a:schemeClr val="accent1">
                      <a:lumMod val="90000"/>
                      <a:lumOff val="10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sz="7000" b="1" i="1" spc="50" dirty="0" err="1">
                <a:ln w="0">
                  <a:solidFill>
                    <a:schemeClr val="accent1">
                      <a:lumMod val="90000"/>
                      <a:lumOff val="10000"/>
                    </a:schemeClr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Д.Пойа</a:t>
            </a:r>
            <a:endParaRPr lang="ru-RU" sz="7000" b="1" i="1" spc="50" dirty="0">
              <a:ln w="0">
                <a:solidFill>
                  <a:schemeClr val="accent1">
                    <a:lumMod val="90000"/>
                    <a:lumOff val="10000"/>
                  </a:schemeClr>
                </a:solidFill>
              </a:ln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n>
                <a:solidFill>
                  <a:schemeClr val="accent1">
                    <a:lumMod val="90000"/>
                    <a:lumOff val="10000"/>
                  </a:schemeClr>
                </a:solidFill>
              </a:ln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45" y="259882"/>
            <a:ext cx="4783756" cy="2521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143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3677" y="156623"/>
            <a:ext cx="563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i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ook Antiqua" panose="02040602050305030304" pitchFamily="18" charset="0"/>
              </a:rPr>
              <a:t>Завдання 1</a:t>
            </a:r>
            <a:endParaRPr lang="ru-RU" sz="4800" i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ook Antiqua" panose="020406020503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4158" y="2289671"/>
            <a:ext cx="563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 Antiqua" panose="02040602050305030304" pitchFamily="18" charset="0"/>
              </a:rPr>
              <a:t>Завдання 2</a:t>
            </a:r>
            <a:endParaRPr lang="ru-RU" sz="4800" b="1" i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 Antiqua" panose="020406020503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4158" y="4526630"/>
            <a:ext cx="563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i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ook Antiqua" panose="02040602050305030304" pitchFamily="18" charset="0"/>
              </a:rPr>
              <a:t>Завдання 3</a:t>
            </a:r>
            <a:endParaRPr lang="ru-RU" sz="4800" i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6482" y="883709"/>
            <a:ext cx="11121888" cy="1495073"/>
          </a:xfrm>
          <a:prstGeom prst="rect">
            <a:avLst/>
          </a:prstGeom>
          <a:ln w="28575">
            <a:solidFill>
              <a:srgbClr val="46123B"/>
            </a:solidFill>
          </a:ln>
        </p:spPr>
      </p:pic>
      <p:sp>
        <p:nvSpPr>
          <p:cNvPr id="12" name="Овал 11"/>
          <p:cNvSpPr/>
          <p:nvPr/>
        </p:nvSpPr>
        <p:spPr>
          <a:xfrm>
            <a:off x="5614882" y="1136237"/>
            <a:ext cx="844826" cy="516835"/>
          </a:xfrm>
          <a:prstGeom prst="ellipse">
            <a:avLst/>
          </a:prstGeom>
          <a:noFill/>
          <a:ln w="31750">
            <a:solidFill>
              <a:srgbClr val="461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6482" y="3035742"/>
            <a:ext cx="11251278" cy="1523227"/>
          </a:xfrm>
          <a:prstGeom prst="rect">
            <a:avLst/>
          </a:prstGeom>
          <a:ln w="28575">
            <a:solidFill>
              <a:srgbClr val="46123B"/>
            </a:solidFill>
          </a:ln>
        </p:spPr>
      </p:pic>
      <p:sp>
        <p:nvSpPr>
          <p:cNvPr id="14" name="Овал 13"/>
          <p:cNvSpPr/>
          <p:nvPr/>
        </p:nvSpPr>
        <p:spPr>
          <a:xfrm>
            <a:off x="10178508" y="3289216"/>
            <a:ext cx="844826" cy="516835"/>
          </a:xfrm>
          <a:prstGeom prst="ellipse">
            <a:avLst/>
          </a:prstGeom>
          <a:noFill/>
          <a:ln w="31750">
            <a:solidFill>
              <a:srgbClr val="461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6482" y="5248406"/>
            <a:ext cx="11251278" cy="1433049"/>
          </a:xfrm>
          <a:prstGeom prst="rect">
            <a:avLst/>
          </a:prstGeom>
          <a:ln w="28575">
            <a:solidFill>
              <a:srgbClr val="46123B"/>
            </a:solidFill>
          </a:ln>
        </p:spPr>
      </p:pic>
      <p:sp>
        <p:nvSpPr>
          <p:cNvPr id="10" name="Овал 9"/>
          <p:cNvSpPr/>
          <p:nvPr/>
        </p:nvSpPr>
        <p:spPr>
          <a:xfrm>
            <a:off x="10178508" y="5853220"/>
            <a:ext cx="844826" cy="516835"/>
          </a:xfrm>
          <a:prstGeom prst="ellipse">
            <a:avLst/>
          </a:prstGeom>
          <a:noFill/>
          <a:ln w="31750">
            <a:solidFill>
              <a:srgbClr val="461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4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73724" y="113208"/>
            <a:ext cx="563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 Antiqua" panose="02040602050305030304" pitchFamily="18" charset="0"/>
              </a:rPr>
              <a:t>Завдання 4</a:t>
            </a:r>
            <a:endParaRPr lang="ru-RU" sz="4800" b="1" i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3724" y="2643313"/>
            <a:ext cx="563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i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ook Antiqua" panose="02040602050305030304" pitchFamily="18" charset="0"/>
              </a:rPr>
              <a:t>Завдання 5</a:t>
            </a:r>
            <a:endParaRPr lang="ru-RU" sz="4800" i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ook Antiqua" panose="020406020503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73723" y="4925729"/>
            <a:ext cx="563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 Antiqua" panose="02040602050305030304" pitchFamily="18" charset="0"/>
              </a:rPr>
              <a:t>Завдання 6</a:t>
            </a:r>
            <a:endParaRPr lang="ru-RU" sz="4800" b="1" i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8830" y="834302"/>
            <a:ext cx="11273873" cy="1837169"/>
          </a:xfrm>
          <a:prstGeom prst="rect">
            <a:avLst/>
          </a:prstGeom>
          <a:ln w="28575">
            <a:solidFill>
              <a:srgbClr val="46123B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8830" y="3451995"/>
            <a:ext cx="11258511" cy="1524207"/>
          </a:xfrm>
          <a:prstGeom prst="rect">
            <a:avLst/>
          </a:prstGeom>
          <a:ln w="28575">
            <a:solidFill>
              <a:srgbClr val="46123B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3473" y="5616156"/>
            <a:ext cx="11259230" cy="1123705"/>
          </a:xfrm>
          <a:prstGeom prst="rect">
            <a:avLst/>
          </a:prstGeom>
          <a:ln w="28575">
            <a:solidFill>
              <a:srgbClr val="46123B"/>
            </a:solidFill>
          </a:ln>
        </p:spPr>
      </p:pic>
      <p:sp>
        <p:nvSpPr>
          <p:cNvPr id="10" name="Овал 9"/>
          <p:cNvSpPr/>
          <p:nvPr/>
        </p:nvSpPr>
        <p:spPr>
          <a:xfrm>
            <a:off x="1225427" y="1752886"/>
            <a:ext cx="844826" cy="516835"/>
          </a:xfrm>
          <a:prstGeom prst="ellipse">
            <a:avLst/>
          </a:prstGeom>
          <a:noFill/>
          <a:ln w="31750">
            <a:solidFill>
              <a:srgbClr val="461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225427" y="3733679"/>
            <a:ext cx="844826" cy="516835"/>
          </a:xfrm>
          <a:prstGeom prst="ellipse">
            <a:avLst/>
          </a:prstGeom>
          <a:noFill/>
          <a:ln w="31750">
            <a:solidFill>
              <a:srgbClr val="461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655672" y="5919590"/>
            <a:ext cx="844826" cy="516835"/>
          </a:xfrm>
          <a:prstGeom prst="ellipse">
            <a:avLst/>
          </a:prstGeom>
          <a:noFill/>
          <a:ln w="31750">
            <a:solidFill>
              <a:srgbClr val="461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4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73726" y="238539"/>
            <a:ext cx="563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dirty="0" smtClean="0">
                <a:ln w="22225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Завдання 7</a:t>
            </a:r>
            <a:endParaRPr lang="ru-RU" sz="4800" b="1" i="1" dirty="0">
              <a:ln w="22225">
                <a:solidFill>
                  <a:schemeClr val="bg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3726" y="2501842"/>
            <a:ext cx="563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Завдання 8</a:t>
            </a:r>
            <a:endParaRPr lang="ru-RU" sz="48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11066" y="4765145"/>
            <a:ext cx="563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dirty="0" smtClean="0">
                <a:ln w="22225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 Antiqua" panose="02040602050305030304" pitchFamily="18" charset="0"/>
              </a:rPr>
              <a:t>Завдання 9</a:t>
            </a:r>
            <a:endParaRPr lang="ru-RU" sz="4800" b="1" i="1" dirty="0">
              <a:ln w="22225">
                <a:solidFill>
                  <a:schemeClr val="bg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472" y="1030528"/>
            <a:ext cx="11273873" cy="1526286"/>
          </a:xfrm>
          <a:prstGeom prst="rect">
            <a:avLst/>
          </a:prstGeom>
          <a:ln w="28575">
            <a:solidFill>
              <a:srgbClr val="46123B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471" y="3332839"/>
            <a:ext cx="11273873" cy="1432306"/>
          </a:xfrm>
          <a:prstGeom prst="rect">
            <a:avLst/>
          </a:prstGeom>
          <a:ln w="28575">
            <a:solidFill>
              <a:srgbClr val="46123B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133" y="5541170"/>
            <a:ext cx="11250211" cy="1130935"/>
          </a:xfrm>
          <a:prstGeom prst="rect">
            <a:avLst/>
          </a:prstGeom>
          <a:ln w="28575">
            <a:solidFill>
              <a:srgbClr val="46123B"/>
            </a:solidFill>
          </a:ln>
        </p:spPr>
      </p:pic>
      <p:sp>
        <p:nvSpPr>
          <p:cNvPr id="10" name="Овал 9"/>
          <p:cNvSpPr/>
          <p:nvPr/>
        </p:nvSpPr>
        <p:spPr>
          <a:xfrm>
            <a:off x="3473726" y="1301204"/>
            <a:ext cx="844826" cy="516835"/>
          </a:xfrm>
          <a:prstGeom prst="ellipse">
            <a:avLst/>
          </a:prstGeom>
          <a:noFill/>
          <a:ln w="31750">
            <a:solidFill>
              <a:srgbClr val="461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473726" y="3860297"/>
            <a:ext cx="844826" cy="516835"/>
          </a:xfrm>
          <a:prstGeom prst="ellipse">
            <a:avLst/>
          </a:prstGeom>
          <a:noFill/>
          <a:ln w="31750">
            <a:solidFill>
              <a:srgbClr val="461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714994" y="5725737"/>
            <a:ext cx="844826" cy="516835"/>
          </a:xfrm>
          <a:prstGeom prst="ellipse">
            <a:avLst/>
          </a:prstGeom>
          <a:noFill/>
          <a:ln w="31750">
            <a:solidFill>
              <a:srgbClr val="461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9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6055" y="5164705"/>
            <a:ext cx="11589554" cy="1572979"/>
          </a:xfrm>
          <a:prstGeom prst="rect">
            <a:avLst/>
          </a:prstGeom>
          <a:ln w="28575">
            <a:solidFill>
              <a:srgbClr val="46123B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483772" y="56342"/>
            <a:ext cx="563548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800" b="1" i="1" dirty="0" smtClean="0">
                <a:ln>
                  <a:solidFill>
                    <a:srgbClr val="FFFF00"/>
                  </a:solidFill>
                </a:ln>
                <a:solidFill>
                  <a:schemeClr val="accent4"/>
                </a:solidFill>
                <a:latin typeface="Book Antiqua" panose="02040602050305030304" pitchFamily="18" charset="0"/>
              </a:rPr>
              <a:t>Завдання 10</a:t>
            </a:r>
            <a:endParaRPr lang="ru-RU" sz="4800" b="1" i="1" dirty="0">
              <a:ln>
                <a:solidFill>
                  <a:srgbClr val="FFFF00"/>
                </a:solidFill>
              </a:ln>
              <a:solidFill>
                <a:schemeClr val="accent4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4452" y="2080239"/>
            <a:ext cx="563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 Antiqua" panose="02040602050305030304" pitchFamily="18" charset="0"/>
              </a:rPr>
              <a:t>Завдання 11</a:t>
            </a:r>
            <a:endParaRPr lang="ru-RU" sz="48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3772" y="4494691"/>
            <a:ext cx="563548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800" b="1" i="1" dirty="0" smtClean="0">
                <a:ln>
                  <a:solidFill>
                    <a:srgbClr val="FFFF00"/>
                  </a:solidFill>
                </a:ln>
                <a:solidFill>
                  <a:schemeClr val="accent4"/>
                </a:solidFill>
                <a:latin typeface="Book Antiqua" panose="02040602050305030304" pitchFamily="18" charset="0"/>
              </a:rPr>
              <a:t>Завдання 12</a:t>
            </a:r>
            <a:endParaRPr lang="ru-RU" sz="4800" b="1" i="1" dirty="0">
              <a:ln>
                <a:solidFill>
                  <a:srgbClr val="FFFF00"/>
                </a:solidFill>
              </a:ln>
              <a:solidFill>
                <a:schemeClr val="accent4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9213" y="887339"/>
            <a:ext cx="11536396" cy="1192900"/>
          </a:xfrm>
          <a:prstGeom prst="rect">
            <a:avLst/>
          </a:prstGeom>
          <a:ln w="28575">
            <a:solidFill>
              <a:srgbClr val="46123B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213" y="2903312"/>
            <a:ext cx="11515120" cy="1630187"/>
          </a:xfrm>
          <a:prstGeom prst="rect">
            <a:avLst/>
          </a:prstGeom>
          <a:ln w="28575">
            <a:solidFill>
              <a:srgbClr val="46123B"/>
            </a:solidFill>
          </a:ln>
        </p:spPr>
      </p:pic>
      <p:sp>
        <p:nvSpPr>
          <p:cNvPr id="20" name="Овал 19"/>
          <p:cNvSpPr/>
          <p:nvPr/>
        </p:nvSpPr>
        <p:spPr>
          <a:xfrm>
            <a:off x="7957822" y="1131432"/>
            <a:ext cx="844826" cy="516835"/>
          </a:xfrm>
          <a:prstGeom prst="ellipse">
            <a:avLst/>
          </a:prstGeom>
          <a:noFill/>
          <a:ln w="31750">
            <a:solidFill>
              <a:srgbClr val="461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0279782" y="3364054"/>
            <a:ext cx="813467" cy="516835"/>
          </a:xfrm>
          <a:prstGeom prst="ellipse">
            <a:avLst/>
          </a:prstGeom>
          <a:noFill/>
          <a:ln w="31750">
            <a:solidFill>
              <a:srgbClr val="461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 flipH="1">
            <a:off x="5666685" y="5858536"/>
            <a:ext cx="888294" cy="516835"/>
          </a:xfrm>
          <a:prstGeom prst="ellipse">
            <a:avLst/>
          </a:prstGeom>
          <a:noFill/>
          <a:ln w="31750">
            <a:solidFill>
              <a:srgbClr val="461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5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8366" y="5210995"/>
            <a:ext cx="11495268" cy="1451397"/>
          </a:xfrm>
          <a:prstGeom prst="rect">
            <a:avLst/>
          </a:prstGeom>
          <a:ln w="28575">
            <a:solidFill>
              <a:srgbClr val="46123B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5878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73724" y="136383"/>
            <a:ext cx="563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 Antiqua" panose="02040602050305030304" pitchFamily="18" charset="0"/>
              </a:rPr>
              <a:t>Завдання 13</a:t>
            </a:r>
            <a:endParaRPr lang="ru-RU" sz="4800" b="1" i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 Antiqua" panose="020406020503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3724" y="2428885"/>
            <a:ext cx="563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 Antiqua" panose="02040602050305030304" pitchFamily="18" charset="0"/>
              </a:rPr>
              <a:t>Завдання 14</a:t>
            </a:r>
            <a:endParaRPr lang="ru-RU" sz="4800" b="1" i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 Antiqua" panose="020406020503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73723" y="4546140"/>
            <a:ext cx="563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 Antiqua" panose="02040602050305030304" pitchFamily="18" charset="0"/>
              </a:rPr>
              <a:t>Завдання 15</a:t>
            </a:r>
            <a:endParaRPr lang="ru-RU" sz="4800" b="1" i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1208" y="967380"/>
            <a:ext cx="11533465" cy="1464321"/>
          </a:xfrm>
          <a:prstGeom prst="rect">
            <a:avLst/>
          </a:prstGeom>
          <a:ln w="28575">
            <a:solidFill>
              <a:srgbClr val="46123B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278" y="3158402"/>
            <a:ext cx="11536396" cy="1492034"/>
          </a:xfrm>
          <a:prstGeom prst="rect">
            <a:avLst/>
          </a:prstGeom>
          <a:ln w="28575">
            <a:solidFill>
              <a:srgbClr val="46123B"/>
            </a:solidFill>
          </a:ln>
        </p:spPr>
      </p:pic>
      <p:sp>
        <p:nvSpPr>
          <p:cNvPr id="17" name="Овал 16"/>
          <p:cNvSpPr/>
          <p:nvPr/>
        </p:nvSpPr>
        <p:spPr>
          <a:xfrm>
            <a:off x="7827194" y="1559977"/>
            <a:ext cx="844826" cy="516835"/>
          </a:xfrm>
          <a:prstGeom prst="ellipse">
            <a:avLst/>
          </a:prstGeom>
          <a:noFill/>
          <a:ln w="31750">
            <a:solidFill>
              <a:srgbClr val="461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7827194" y="3728165"/>
            <a:ext cx="844826" cy="516835"/>
          </a:xfrm>
          <a:prstGeom prst="ellipse">
            <a:avLst/>
          </a:prstGeom>
          <a:noFill/>
          <a:ln w="31750">
            <a:solidFill>
              <a:srgbClr val="461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099064" y="5678275"/>
            <a:ext cx="844826" cy="516835"/>
          </a:xfrm>
          <a:prstGeom prst="ellipse">
            <a:avLst/>
          </a:prstGeom>
          <a:noFill/>
          <a:ln w="31750">
            <a:solidFill>
              <a:srgbClr val="461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444" y="64762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06402" y="63914"/>
            <a:ext cx="563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 Antiqua" panose="02040602050305030304" pitchFamily="18" charset="0"/>
              </a:rPr>
              <a:t>Завдання</a:t>
            </a:r>
            <a:r>
              <a:rPr lang="uk-UA" sz="4800" b="1" i="1" dirty="0" smtClean="0">
                <a:solidFill>
                  <a:srgbClr val="46123B"/>
                </a:solidFill>
                <a:latin typeface="Book Antiqua" panose="02040602050305030304" pitchFamily="18" charset="0"/>
              </a:rPr>
              <a:t> </a:t>
            </a:r>
            <a:r>
              <a:rPr lang="uk-UA" sz="4800" b="1" i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 Antiqua" panose="02040602050305030304" pitchFamily="18" charset="0"/>
              </a:rPr>
              <a:t>16</a:t>
            </a:r>
            <a:endParaRPr lang="ru-RU" sz="4800" b="1" i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 Antiqua" panose="020406020503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6401" y="2433099"/>
            <a:ext cx="563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 Antiqua" panose="02040602050305030304" pitchFamily="18" charset="0"/>
              </a:rPr>
              <a:t>Завдання 17</a:t>
            </a:r>
            <a:endParaRPr lang="ru-RU" sz="4800" b="1" i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6648" y="715144"/>
            <a:ext cx="11473439" cy="1810846"/>
          </a:xfrm>
          <a:prstGeom prst="rect">
            <a:avLst/>
          </a:prstGeom>
          <a:solidFill>
            <a:srgbClr val="BDADF9"/>
          </a:solidFill>
          <a:ln w="28575">
            <a:solidFill>
              <a:srgbClr val="46123B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787" y="3200354"/>
            <a:ext cx="11481163" cy="1496628"/>
          </a:xfrm>
          <a:prstGeom prst="rect">
            <a:avLst/>
          </a:prstGeom>
          <a:ln w="28575">
            <a:solidFill>
              <a:srgbClr val="46123B"/>
            </a:solidFill>
          </a:ln>
        </p:spPr>
      </p:pic>
      <p:sp>
        <p:nvSpPr>
          <p:cNvPr id="13" name="Овал 12"/>
          <p:cNvSpPr/>
          <p:nvPr/>
        </p:nvSpPr>
        <p:spPr>
          <a:xfrm>
            <a:off x="7987544" y="1456357"/>
            <a:ext cx="844826" cy="516835"/>
          </a:xfrm>
          <a:prstGeom prst="ellipse">
            <a:avLst/>
          </a:prstGeom>
          <a:noFill/>
          <a:ln w="31750">
            <a:solidFill>
              <a:srgbClr val="461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429399" y="3872791"/>
            <a:ext cx="844826" cy="516835"/>
          </a:xfrm>
          <a:prstGeom prst="ellipse">
            <a:avLst/>
          </a:prstGeom>
          <a:noFill/>
          <a:ln w="31750">
            <a:solidFill>
              <a:srgbClr val="461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3760" y="5220622"/>
            <a:ext cx="11564762" cy="1484275"/>
          </a:xfrm>
          <a:prstGeom prst="rect">
            <a:avLst/>
          </a:prstGeom>
          <a:ln w="28575">
            <a:solidFill>
              <a:srgbClr val="46123B"/>
            </a:solidFill>
          </a:ln>
        </p:spPr>
      </p:pic>
      <p:sp>
        <p:nvSpPr>
          <p:cNvPr id="10" name="Овал 9"/>
          <p:cNvSpPr/>
          <p:nvPr/>
        </p:nvSpPr>
        <p:spPr>
          <a:xfrm>
            <a:off x="1132752" y="5830080"/>
            <a:ext cx="844826" cy="516835"/>
          </a:xfrm>
          <a:prstGeom prst="ellipse">
            <a:avLst/>
          </a:prstGeom>
          <a:noFill/>
          <a:ln w="31750">
            <a:solidFill>
              <a:srgbClr val="461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96883" y="4504756"/>
            <a:ext cx="563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 Antiqua" panose="02040602050305030304" pitchFamily="18" charset="0"/>
              </a:rPr>
              <a:t>Завдання</a:t>
            </a:r>
            <a:r>
              <a:rPr lang="uk-UA" sz="4800" b="1" i="1" dirty="0" smtClean="0">
                <a:solidFill>
                  <a:srgbClr val="46123B"/>
                </a:solidFill>
                <a:latin typeface="Book Antiqua" panose="02040602050305030304" pitchFamily="18" charset="0"/>
              </a:rPr>
              <a:t> </a:t>
            </a:r>
            <a:r>
              <a:rPr lang="uk-UA" sz="4800" b="1" i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 Antiqua" panose="02040602050305030304" pitchFamily="18" charset="0"/>
              </a:rPr>
              <a:t>18</a:t>
            </a:r>
            <a:endParaRPr lang="ru-RU" sz="4800" b="1" i="1" dirty="0">
              <a:solidFill>
                <a:srgbClr val="46123B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1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71101" y="458748"/>
            <a:ext cx="563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dirty="0" smtClean="0">
                <a:ln w="12700" cmpd="sng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Book Antiqua" panose="02040602050305030304" pitchFamily="18" charset="0"/>
              </a:rPr>
              <a:t>Завдання 19</a:t>
            </a:r>
            <a:endParaRPr lang="ru-RU" sz="4800" b="1" i="1" dirty="0">
              <a:ln w="12700" cmpd="sng">
                <a:solidFill>
                  <a:schemeClr val="bg2">
                    <a:lumMod val="60000"/>
                    <a:lumOff val="40000"/>
                  </a:schemeClr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2796" y="1510810"/>
            <a:ext cx="10873212" cy="4511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Прямая со стрелкой 9"/>
          <p:cNvCxnSpPr/>
          <p:nvPr/>
        </p:nvCxnSpPr>
        <p:spPr>
          <a:xfrm>
            <a:off x="7104350" y="2135785"/>
            <a:ext cx="924283" cy="3380760"/>
          </a:xfrm>
          <a:prstGeom prst="straightConnector1">
            <a:avLst/>
          </a:prstGeom>
          <a:ln w="28575">
            <a:solidFill>
              <a:srgbClr val="4612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5175067" y="2331218"/>
            <a:ext cx="2853566" cy="457711"/>
          </a:xfrm>
          <a:prstGeom prst="straightConnector1">
            <a:avLst/>
          </a:prstGeom>
          <a:ln w="28575">
            <a:solidFill>
              <a:srgbClr val="4612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100271" y="3437667"/>
            <a:ext cx="5928362" cy="1264962"/>
          </a:xfrm>
          <a:prstGeom prst="straightConnector1">
            <a:avLst/>
          </a:prstGeom>
          <a:ln w="28575">
            <a:solidFill>
              <a:srgbClr val="4612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3251087" y="3878610"/>
            <a:ext cx="4847884" cy="375229"/>
          </a:xfrm>
          <a:prstGeom prst="straightConnector1">
            <a:avLst/>
          </a:prstGeom>
          <a:ln w="28575">
            <a:solidFill>
              <a:srgbClr val="4612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58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71101" y="458748"/>
            <a:ext cx="563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dirty="0" smtClean="0">
                <a:ln w="9525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 Antiqua" panose="02040602050305030304" pitchFamily="18" charset="0"/>
              </a:rPr>
              <a:t>Завдання 20</a:t>
            </a:r>
            <a:endParaRPr lang="ru-RU" sz="4800" b="1" i="1" dirty="0">
              <a:ln w="9525">
                <a:solidFill>
                  <a:schemeClr val="bg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911" y="1203158"/>
            <a:ext cx="11675865" cy="536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Прямая со стрелкой 9"/>
          <p:cNvCxnSpPr/>
          <p:nvPr/>
        </p:nvCxnSpPr>
        <p:spPr>
          <a:xfrm>
            <a:off x="4653481" y="2636272"/>
            <a:ext cx="3304814" cy="2187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4390931" y="1988327"/>
            <a:ext cx="3648845" cy="1968037"/>
          </a:xfrm>
          <a:prstGeom prst="straightConnector1">
            <a:avLst/>
          </a:prstGeom>
          <a:ln w="28575">
            <a:solidFill>
              <a:srgbClr val="4612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038204" y="2408222"/>
            <a:ext cx="2920091" cy="2753000"/>
          </a:xfrm>
          <a:prstGeom prst="straightConnector1">
            <a:avLst/>
          </a:prstGeom>
          <a:ln w="28575">
            <a:solidFill>
              <a:srgbClr val="4612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4861711" y="3265714"/>
            <a:ext cx="3096584" cy="3053605"/>
          </a:xfrm>
          <a:prstGeom prst="straightConnector1">
            <a:avLst/>
          </a:prstGeom>
          <a:ln w="28575">
            <a:solidFill>
              <a:srgbClr val="4612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02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28</a:t>
            </a:fld>
            <a:endParaRPr lang="ru-RU" noProof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lum contrast="20000"/>
          </a:blip>
          <a:stretch>
            <a:fillRect/>
          </a:stretch>
        </p:blipFill>
        <p:spPr>
          <a:xfrm>
            <a:off x="161365" y="742277"/>
            <a:ext cx="11747350" cy="5292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cxnSp>
        <p:nvCxnSpPr>
          <p:cNvPr id="8" name="Прямая со стрелкой 7"/>
          <p:cNvCxnSpPr/>
          <p:nvPr/>
        </p:nvCxnSpPr>
        <p:spPr>
          <a:xfrm>
            <a:off x="7067774" y="2818504"/>
            <a:ext cx="699247" cy="473336"/>
          </a:xfrm>
          <a:prstGeom prst="straightConnector1">
            <a:avLst/>
          </a:prstGeom>
          <a:ln>
            <a:tailEnd type="triangle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841864" y="3636085"/>
            <a:ext cx="1000461" cy="1021976"/>
          </a:xfrm>
          <a:prstGeom prst="straightConnector1">
            <a:avLst/>
          </a:prstGeom>
          <a:ln>
            <a:tailEnd type="triangle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6841864" y="2377440"/>
            <a:ext cx="1000461" cy="2065468"/>
          </a:xfrm>
          <a:prstGeom prst="straightConnector1">
            <a:avLst/>
          </a:prstGeom>
          <a:ln>
            <a:tailEnd type="triangle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6927925" y="4830184"/>
            <a:ext cx="914400" cy="355002"/>
          </a:xfrm>
          <a:prstGeom prst="straightConnector1">
            <a:avLst/>
          </a:prstGeom>
          <a:ln>
            <a:tailEnd type="triangle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35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07576" y="177698"/>
            <a:ext cx="11908716" cy="250068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uk-UA" sz="2800" b="1" dirty="0">
                <a:ln/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Задачі на відсоткові розрахунки .</a:t>
            </a:r>
          </a:p>
          <a:p>
            <a:pPr>
              <a:defRPr/>
            </a:pPr>
            <a:r>
              <a:rPr lang="uk-UA" sz="2800" b="1" dirty="0">
                <a:ln/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Задача. Вкладник поклав до банку на два різні рахунки загальну суму</a:t>
            </a:r>
            <a:endParaRPr lang="ru-RU" sz="2800" b="1" dirty="0">
              <a:ln/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uk-UA" sz="2800" b="1" dirty="0">
                <a:ln/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15 000 грн. За першим з рахунків банк виплачує 7% річних, а за другим </a:t>
            </a:r>
            <a:r>
              <a:rPr lang="uk-UA" sz="2800" b="1" dirty="0">
                <a:ln/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–</a:t>
            </a:r>
            <a:r>
              <a:rPr lang="uk-UA" sz="2800" b="1" dirty="0">
                <a:ln/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10% річних. Через рік клієнт отримав 1200  </a:t>
            </a:r>
            <a:r>
              <a:rPr lang="uk-UA" sz="2800" b="1" dirty="0" err="1">
                <a:ln/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грн</a:t>
            </a:r>
            <a:r>
              <a:rPr lang="uk-UA" sz="2800" b="1" dirty="0">
                <a:ln/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відсоткових грошей. Скільки гривень він поклав на кожен рахунок?</a:t>
            </a:r>
            <a:endParaRPr lang="ru-RU" sz="2800" b="1" dirty="0">
              <a:ln/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b="1" dirty="0">
              <a:ln/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7575" y="2524495"/>
            <a:ext cx="11908717" cy="41319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/>
          <a:p>
            <a:pPr>
              <a:tabLst>
                <a:tab pos="367904" algn="l"/>
              </a:tabLst>
              <a:defRPr/>
            </a:pPr>
            <a:r>
              <a:rPr lang="uk-UA" sz="2400" b="1" spc="38" dirty="0" err="1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Розв</a:t>
            </a:r>
            <a:r>
              <a:rPr lang="uk-UA" sz="2400" b="1" spc="38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’</a:t>
            </a:r>
            <a:r>
              <a:rPr lang="ru-RU" sz="2400" b="1" spc="38" dirty="0" err="1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язання</a:t>
            </a:r>
            <a:r>
              <a:rPr lang="ru-RU" sz="2400" b="1" spc="38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uk-UA" sz="2400" b="1" spc="38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Нехай на перший рахунок вкладник поклав х грн., а на другий </a:t>
            </a:r>
            <a:r>
              <a:rPr lang="uk-UA" sz="2400" b="1" spc="38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–</a:t>
            </a:r>
            <a:r>
              <a:rPr lang="uk-UA" sz="2400" b="1" spc="38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грн. Всього поклав 15000 грн.</a:t>
            </a:r>
            <a:r>
              <a:rPr lang="ru-RU" sz="2400" b="1" spc="38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spc="38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Складаємо рівняння: </a:t>
            </a:r>
            <a:r>
              <a:rPr lang="uk-UA" sz="2400" b="1" spc="38" dirty="0" err="1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х+у</a:t>
            </a:r>
            <a:r>
              <a:rPr lang="uk-UA" sz="2400" b="1" spc="38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=15000.</a:t>
            </a:r>
            <a:r>
              <a:rPr lang="ru-RU" sz="2400" b="1" spc="38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spc="38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першим рахунком нараховано 0,07х грн відсоткових грошей, а за другим- 0,1у відсоткових грошей, що разом становить 1200 грн. Складаємо рівняння:</a:t>
            </a:r>
            <a:r>
              <a:rPr lang="ru-RU" sz="2400" b="1" spc="38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400" b="1" spc="38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0,07х+0,1у =1200.</a:t>
            </a:r>
          </a:p>
          <a:p>
            <a:pPr>
              <a:tabLst>
                <a:tab pos="367904" algn="l"/>
              </a:tabLst>
              <a:defRPr/>
            </a:pPr>
            <a:r>
              <a:rPr lang="uk-UA" sz="2400" b="1" spc="38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Складаємо систему рівнянь</a:t>
            </a:r>
            <a:r>
              <a:rPr lang="uk-UA" sz="2400" b="1" spc="38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uk-UA" sz="2400" b="1" spc="38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>
              <a:tabLst>
                <a:tab pos="367904" algn="l"/>
              </a:tabLst>
              <a:defRPr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67904" algn="l"/>
              </a:tabLst>
              <a:defRPr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67904" algn="l"/>
              </a:tabLst>
              <a:defRPr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67904" algn="l"/>
              </a:tabLst>
              <a:defRPr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67904" algn="l"/>
              </a:tabLst>
              <a:defRPr/>
            </a:pPr>
            <a:endParaRPr lang="uk-UA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367904" algn="l"/>
              </a:tabLst>
              <a:defRPr/>
            </a:pPr>
            <a:endParaRPr lang="uk-UA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367904" algn="l"/>
              </a:tabLst>
              <a:defRPr/>
            </a:pPr>
            <a:endParaRPr lang="uk-UA" dirty="0">
              <a:latin typeface="Arial" pitchFamily="34" charset="0"/>
              <a:cs typeface="Arial" pitchFamily="34" charset="0"/>
            </a:endParaRPr>
          </a:p>
          <a:p>
            <a:pPr>
              <a:tabLst>
                <a:tab pos="367904" algn="l"/>
              </a:tabLst>
              <a:defRPr/>
            </a:pP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05999" y="4690475"/>
            <a:ext cx="2504348" cy="1249590"/>
          </a:xfrm>
          <a:prstGeom prst="rect">
            <a:avLst/>
          </a:prstGeom>
          <a:noFill/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485212" y="4795163"/>
            <a:ext cx="2723089" cy="1144902"/>
          </a:xfrm>
          <a:prstGeom prst="rect">
            <a:avLst/>
          </a:prstGeom>
          <a:noFill/>
        </p:spPr>
      </p:pic>
      <p:pic>
        <p:nvPicPr>
          <p:cNvPr id="6" name="Picture 2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683166" y="4759104"/>
            <a:ext cx="2638502" cy="1103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626563" y="4759103"/>
            <a:ext cx="1988014" cy="118096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650374" y="5940065"/>
            <a:ext cx="5986960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tabLst>
                <a:tab pos="367904" algn="l"/>
              </a:tabLst>
              <a:defRPr/>
            </a:pPr>
            <a:r>
              <a:rPr lang="uk-UA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Відповідь: 10000 грн і 5000 грн</a:t>
            </a:r>
            <a:r>
              <a:rPr lang="uk-UA" sz="3200" b="1" dirty="0">
                <a:ln>
                  <a:solidFill>
                    <a:schemeClr val="accent4"/>
                  </a:solidFill>
                </a:ln>
                <a:solidFill>
                  <a:schemeClr val="accent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uk-UA" sz="3200" b="1" dirty="0">
              <a:ln>
                <a:solidFill>
                  <a:schemeClr val="accent4"/>
                </a:solidFill>
              </a:ln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51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2682" y="403514"/>
            <a:ext cx="10398759" cy="6982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НАТУРАЛЬНІ ЧИСЛА ТА ДІЇ НАД НИМИ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300209" y="1880669"/>
            <a:ext cx="11451275" cy="473640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340430" y="1046955"/>
            <a:ext cx="11411054" cy="59704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686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6195" y="608565"/>
            <a:ext cx="6507490" cy="1857388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690109" y="3641918"/>
            <a:ext cx="9024969" cy="1923454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261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67608" y="188640"/>
            <a:ext cx="7272808" cy="720080"/>
          </a:xfrm>
          <a:prstGeom prst="roundRect">
            <a:avLst>
              <a:gd name="adj" fmla="val 16667"/>
            </a:avLst>
          </a:prstGeom>
          <a:ln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72122" y="980728"/>
            <a:ext cx="11715078" cy="5688632"/>
          </a:xfrm>
          <a:ln w="1905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3083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204395" y="1124744"/>
            <a:ext cx="11736593" cy="554461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tx2">
              <a:lumMod val="60000"/>
              <a:lumOff val="40000"/>
            </a:scheme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67608" y="260648"/>
            <a:ext cx="7344816" cy="792088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797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https://zno.osvita.ua/doc/images/znotest/94/9435/matematika_2016_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8" y="3360738"/>
            <a:ext cx="11790381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2" descr="https://zno.osvita.ua/doc/images/znotest/63/6364/matematika_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8" y="241300"/>
            <a:ext cx="11790381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https://zno.osvita.ua/doc/images/znotest/63/6389/matematika17_2010_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9" y="1825625"/>
            <a:ext cx="11790380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Улыбающееся лицо 3"/>
          <p:cNvSpPr/>
          <p:nvPr/>
        </p:nvSpPr>
        <p:spPr>
          <a:xfrm>
            <a:off x="1635817" y="664369"/>
            <a:ext cx="719137" cy="728662"/>
          </a:xfrm>
          <a:prstGeom prst="smileyFac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Улыбающееся лицо 6"/>
          <p:cNvSpPr/>
          <p:nvPr/>
        </p:nvSpPr>
        <p:spPr>
          <a:xfrm>
            <a:off x="6448761" y="2227263"/>
            <a:ext cx="719138" cy="728662"/>
          </a:xfrm>
          <a:prstGeom prst="smileyFac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Улыбающееся лицо 7"/>
          <p:cNvSpPr/>
          <p:nvPr/>
        </p:nvSpPr>
        <p:spPr>
          <a:xfrm>
            <a:off x="7734301" y="8961438"/>
            <a:ext cx="720725" cy="730250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3800" name="Picture 8" descr="https://zno.osvita.ua/doc/images/znotest/108/10842/105622_ds-math-2016-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7" y="4941888"/>
            <a:ext cx="11790382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Улыбающееся лицо 11"/>
          <p:cNvSpPr/>
          <p:nvPr/>
        </p:nvSpPr>
        <p:spPr>
          <a:xfrm>
            <a:off x="8800224" y="4005263"/>
            <a:ext cx="719137" cy="728662"/>
          </a:xfrm>
          <a:prstGeom prst="smileyFac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Улыбающееся лицо 12"/>
          <p:cNvSpPr/>
          <p:nvPr/>
        </p:nvSpPr>
        <p:spPr>
          <a:xfrm>
            <a:off x="6448761" y="5579914"/>
            <a:ext cx="719137" cy="728662"/>
          </a:xfrm>
          <a:prstGeom prst="smileyFac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53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570616" y="274638"/>
            <a:ext cx="9154758" cy="8382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290456" y="1196752"/>
            <a:ext cx="11596744" cy="5400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84778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05839" y="253123"/>
            <a:ext cx="10165976" cy="10826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268941" y="1417638"/>
            <a:ext cx="11639773" cy="596690"/>
          </a:xfrm>
          <a:ln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68941" y="2014328"/>
            <a:ext cx="11639773" cy="4655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0927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98033" y="274638"/>
            <a:ext cx="11467651" cy="9286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290455" y="1309036"/>
            <a:ext cx="11575229" cy="5328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555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6" descr="https://zno.osvita.ua/doc/images/znotest/62/6250/1_matematika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6" y="1579563"/>
            <a:ext cx="11672046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14" descr="https://zno.osvita.ua/doc/images/znotest/71/7176/1_matematik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5" y="5391151"/>
            <a:ext cx="11672047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10" descr="https://zno.osvita.ua/doc/images/znotest/64/6430/1_matematika17_2010_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6" y="3857626"/>
            <a:ext cx="11672046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https://zno.osvita.ua/doc/images/znotest/53/5318/matematika_4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5" y="214313"/>
            <a:ext cx="11672047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ердце 1"/>
          <p:cNvSpPr/>
          <p:nvPr/>
        </p:nvSpPr>
        <p:spPr>
          <a:xfrm>
            <a:off x="3979662" y="724585"/>
            <a:ext cx="576064" cy="569985"/>
          </a:xfrm>
          <a:prstGeom prst="hear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ердце 6"/>
          <p:cNvSpPr/>
          <p:nvPr/>
        </p:nvSpPr>
        <p:spPr>
          <a:xfrm>
            <a:off x="3863752" y="3002648"/>
            <a:ext cx="576064" cy="569985"/>
          </a:xfrm>
          <a:prstGeom prst="hear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ердце 7"/>
          <p:cNvSpPr/>
          <p:nvPr/>
        </p:nvSpPr>
        <p:spPr>
          <a:xfrm>
            <a:off x="8797490" y="4468707"/>
            <a:ext cx="576064" cy="569985"/>
          </a:xfrm>
          <a:prstGeom prst="hear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ердце 8"/>
          <p:cNvSpPr/>
          <p:nvPr/>
        </p:nvSpPr>
        <p:spPr>
          <a:xfrm>
            <a:off x="8797490" y="5781639"/>
            <a:ext cx="576064" cy="569985"/>
          </a:xfrm>
          <a:prstGeom prst="hear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8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66789" y="385011"/>
            <a:ext cx="3840480" cy="1412879"/>
          </a:xfrm>
        </p:spPr>
        <p:txBody>
          <a:bodyPr>
            <a:noAutofit/>
          </a:bodyPr>
          <a:lstStyle/>
          <a:p>
            <a:r>
              <a:rPr lang="uk-UA" sz="6000" b="1" dirty="0" smtClean="0">
                <a:ln w="66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Домашнє завдання.</a:t>
            </a:r>
            <a:endParaRPr lang="ru-RU" sz="6000" b="1" dirty="0">
              <a:ln w="66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38</a:t>
            </a:fld>
            <a:endParaRPr lang="ru-RU" noProof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>
          <a:xfrm>
            <a:off x="735370" y="2272497"/>
            <a:ext cx="5288963" cy="25886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РОБОЧИЙ ЗОШИТ З  МАТЕМАТИКИ</a:t>
            </a:r>
          </a:p>
          <a:p>
            <a:r>
              <a:rPr lang="uk-UA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Тема </a:t>
            </a:r>
            <a:r>
              <a:rPr lang="uk-UA" sz="4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1,2 </a:t>
            </a:r>
            <a:r>
              <a:rPr lang="uk-UA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ст. </a:t>
            </a:r>
            <a:r>
              <a:rPr lang="uk-UA" sz="4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32</a:t>
            </a:r>
            <a:endParaRPr lang="ru-RU" sz="4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r>
              <a:rPr lang="uk-UA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Тест в </a:t>
            </a:r>
            <a:r>
              <a:rPr lang="en-US" sz="48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moodle</a:t>
            </a:r>
            <a:r>
              <a:rPr lang="en-US" sz="4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. </a:t>
            </a:r>
            <a:endParaRPr lang="ru-RU" sz="4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733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32C77C5D-1541-4D4C-8CD9-E4CB2D74F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r>
              <a:rPr lang="uk-UA" sz="5400" b="1" i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 Antiqua" panose="02040602050305030304" pitchFamily="18" charset="0"/>
              </a:rPr>
              <a:t>Бажаю успіхів у подальшій роботі!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390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2681" y="478816"/>
            <a:ext cx="10463305" cy="4571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НАТУРАЛЬНІ ЧИСЛА ТА ДІЇ НАД НИМИ</a:t>
            </a:r>
            <a:endParaRPr lang="uk-UA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484095" y="1766398"/>
            <a:ext cx="11311745" cy="3385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570156" y="1012051"/>
            <a:ext cx="11225684" cy="597047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484095" y="5151678"/>
            <a:ext cx="11311745" cy="1549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601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40</a:t>
            </a:fld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9912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985" y="387275"/>
            <a:ext cx="9893150" cy="16918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</a:rPr>
              <a:t>НАТУРАЛЬНІ ЧИСЛА ТА ДІЇ НАД НИМИ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484095" y="1861073"/>
            <a:ext cx="11225684" cy="478715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484095" y="1100742"/>
            <a:ext cx="11225684" cy="59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1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80739" y="502024"/>
            <a:ext cx="5194150" cy="4887654"/>
          </a:xfrm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ru-RU" sz="3692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Три числа </a:t>
            </a:r>
            <a:r>
              <a:rPr lang="ru-RU" sz="3692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відносяться</a:t>
            </a:r>
            <a:r>
              <a:rPr lang="ru-RU" sz="3692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як 2:3:9, а </a:t>
            </a:r>
            <a:r>
              <a:rPr lang="ru-RU" sz="3692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їх</a:t>
            </a:r>
            <a:r>
              <a:rPr lang="ru-RU" sz="3692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692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середнє</a:t>
            </a:r>
            <a:r>
              <a:rPr lang="ru-RU" sz="3692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692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аріфметичне</a:t>
            </a:r>
            <a:r>
              <a:rPr lang="ru-RU" sz="3692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692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дорівнює</a:t>
            </a:r>
            <a:r>
              <a:rPr lang="ru-RU" sz="3692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7. </a:t>
            </a:r>
            <a:r>
              <a:rPr lang="ru-RU" sz="3692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Обчисліть</a:t>
            </a:r>
            <a:r>
              <a:rPr lang="ru-RU" sz="3692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692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найбільше</a:t>
            </a:r>
            <a:r>
              <a:rPr lang="ru-RU" sz="3692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692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із</a:t>
            </a:r>
            <a:r>
              <a:rPr lang="ru-RU" sz="3692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692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цих</a:t>
            </a:r>
            <a:r>
              <a:rPr lang="ru-RU" sz="3692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чисел.</a:t>
            </a:r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7255044" y="1004066"/>
            <a:ext cx="2105025" cy="66198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858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287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371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288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860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7432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004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750"/>
              </a:spcBef>
              <a:buNone/>
              <a:defRPr/>
            </a:pPr>
            <a:r>
              <a:rPr lang="ru-RU" sz="4000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18</a:t>
            </a:r>
          </a:p>
        </p:txBody>
      </p:sp>
      <p:sp>
        <p:nvSpPr>
          <p:cNvPr id="11" name="Прямоугольник 10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7255044" y="2614857"/>
            <a:ext cx="2105025" cy="66198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4062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13,5</a:t>
            </a:r>
            <a:endParaRPr lang="ru-RU" sz="4062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7255044" y="4225649"/>
            <a:ext cx="2105025" cy="66357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858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0287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371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288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860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7432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004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750"/>
              </a:spcBef>
              <a:buNone/>
              <a:defRPr/>
            </a:pPr>
            <a:r>
              <a:rPr lang="ru-RU" sz="4000" dirty="0">
                <a:solidFill>
                  <a:schemeClr val="accent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14,5</a:t>
            </a:r>
          </a:p>
        </p:txBody>
      </p:sp>
    </p:spTree>
    <p:extLst>
      <p:ext uri="{BB962C8B-B14F-4D97-AF65-F5344CB8AC3E}">
        <p14:creationId xmlns:p14="http://schemas.microsoft.com/office/powerpoint/2010/main" val="1782953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7</a:t>
            </a:fld>
            <a:endParaRPr lang="ru-RU" noProof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441064" y="365125"/>
            <a:ext cx="11413863" cy="2657773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32297" y="3353768"/>
            <a:ext cx="2996615" cy="276471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2250" rIns="0" bIns="0" anchor="ctr"/>
          <a:lstStyle/>
          <a:p>
            <a:pPr algn="ctr">
              <a:defRPr/>
            </a:pPr>
            <a:endParaRPr lang="uk-UA" sz="5400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uk-UA" sz="5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170</a:t>
            </a:r>
            <a:endParaRPr lang="ru-RU" sz="5400" dirty="0">
              <a:solidFill>
                <a:schemeClr val="tx1"/>
              </a:solidFill>
              <a:latin typeface="Garamond" panose="02020404030301010803" pitchFamily="18" charset="0"/>
              <a:cs typeface="Segoe UI Light" panose="020B05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57656" y="3404906"/>
            <a:ext cx="3076687" cy="265452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2250" rIns="0" bIns="0" anchor="ctr"/>
          <a:lstStyle/>
          <a:p>
            <a:pPr algn="ctr">
              <a:defRPr/>
            </a:pPr>
            <a:endParaRPr lang="uk-UA" sz="5400" b="1" dirty="0" smtClean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  <a:p>
            <a:pPr algn="ctr">
              <a:defRPr/>
            </a:pPr>
            <a:r>
              <a:rPr lang="uk-UA" sz="5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150</a:t>
            </a:r>
            <a:endParaRPr lang="ru-RU" sz="5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Garamond" panose="02020404030301010803" pitchFamily="18" charset="0"/>
              <a:cs typeface="Segoe UI Light" panose="020B050204020402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63087" y="3404906"/>
            <a:ext cx="3090668" cy="276867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2250" rIns="0" bIns="0" anchor="ctr"/>
          <a:lstStyle/>
          <a:p>
            <a:pPr algn="ctr">
              <a:defRPr/>
            </a:pPr>
            <a:endParaRPr lang="uk-UA" sz="4400" b="1" dirty="0" smtClean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  <a:p>
            <a:pPr algn="ctr">
              <a:defRPr/>
            </a:pPr>
            <a:r>
              <a:rPr lang="uk-UA" sz="5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90</a:t>
            </a:r>
            <a:endParaRPr lang="ru-RU" sz="5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Garamond" panose="02020404030301010803" pitchFamily="18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33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klike.net/uploads/posts/2020-08/1597128562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" y="31823"/>
            <a:ext cx="12089607" cy="682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1588547" y="3675823"/>
            <a:ext cx="8763000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Текст 4"/>
          <p:cNvSpPr>
            <a:spLocks noGrp="1"/>
          </p:cNvSpPr>
          <p:nvPr>
            <p:ph type="body" sz="quarter" idx="15"/>
          </p:nvPr>
        </p:nvSpPr>
        <p:spPr>
          <a:xfrm>
            <a:off x="8522159" y="287710"/>
            <a:ext cx="2182813" cy="1517650"/>
          </a:xfrm>
        </p:spPr>
        <p:txBody>
          <a:bodyPr rtlCol="0">
            <a:normAutofit/>
          </a:bodyPr>
          <a:lstStyle/>
          <a:p>
            <a:endParaRPr lang="uk-UA" dirty="0"/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3"/>
          </p:nvPr>
        </p:nvSpPr>
        <p:spPr>
          <a:xfrm>
            <a:off x="1644186" y="311523"/>
            <a:ext cx="2057400" cy="1493837"/>
          </a:xfrm>
        </p:spPr>
        <p:txBody>
          <a:bodyPr rtlCol="0">
            <a:normAutofit/>
          </a:bodyPr>
          <a:lstStyle/>
          <a:p>
            <a:endParaRPr lang="uk-UA" dirty="0"/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5"/>
          </p:nvPr>
        </p:nvSpPr>
        <p:spPr>
          <a:xfrm>
            <a:off x="4953397" y="330570"/>
            <a:ext cx="2182812" cy="1517650"/>
          </a:xfrm>
        </p:spPr>
        <p:txBody>
          <a:bodyPr rtlCol="0">
            <a:normAutofit/>
          </a:bodyPr>
          <a:lstStyle/>
          <a:p>
            <a:pPr>
              <a:defRPr/>
            </a:pPr>
            <a:endParaRPr lang="uk-UA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lum bright="20000" contrast="20000"/>
          </a:blip>
          <a:stretch>
            <a:fillRect/>
          </a:stretch>
        </p:blipFill>
        <p:spPr>
          <a:xfrm>
            <a:off x="5095707" y="1065070"/>
            <a:ext cx="1890463" cy="60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lum bright="20000" contrast="20000"/>
          </a:blip>
          <a:stretch>
            <a:fillRect/>
          </a:stretch>
        </p:blipFill>
        <p:spPr>
          <a:xfrm>
            <a:off x="1803344" y="1058441"/>
            <a:ext cx="1803300" cy="6134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lum bright="20000"/>
          </a:blip>
          <a:stretch>
            <a:fillRect/>
          </a:stretch>
        </p:blipFill>
        <p:spPr>
          <a:xfrm>
            <a:off x="9126583" y="1058441"/>
            <a:ext cx="871498" cy="53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325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klike.net/uploads/posts/2020-08/1597128554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96"/>
            <a:ext cx="121451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457201" y="3772471"/>
            <a:ext cx="2281237" cy="1314450"/>
          </a:xfrm>
        </p:spPr>
        <p:txBody>
          <a:bodyPr rtlCol="0">
            <a:normAutofit/>
          </a:bodyPr>
          <a:lstStyle/>
          <a:p>
            <a:pPr>
              <a:defRPr/>
            </a:pP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8973740" y="3620025"/>
            <a:ext cx="2336800" cy="1397000"/>
          </a:xfrm>
        </p:spPr>
        <p:txBody>
          <a:bodyPr rtlCol="0">
            <a:normAutofit/>
          </a:bodyPr>
          <a:lstStyle/>
          <a:p>
            <a:pPr>
              <a:defRPr/>
            </a:pPr>
            <a:endParaRPr lang="uk-UA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4716264" y="3668714"/>
            <a:ext cx="2279650" cy="1382712"/>
          </a:xfrm>
        </p:spPr>
        <p:txBody>
          <a:bodyPr rtlCol="0">
            <a:normAutofit/>
          </a:bodyPr>
          <a:lstStyle/>
          <a:p>
            <a:pPr>
              <a:defRPr/>
            </a:pP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>
            <a:off x="46831" y="0"/>
            <a:ext cx="12227644" cy="2008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4366590"/>
            <a:ext cx="538162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289" y="4301062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Рисунок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440" y="4264550"/>
            <a:ext cx="533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4034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Custom 24">
      <a:dk1>
        <a:sysClr val="windowText" lastClr="000000"/>
      </a:dk1>
      <a:lt1>
        <a:sysClr val="window" lastClr="FFFFFF"/>
      </a:lt1>
      <a:dk2>
        <a:srgbClr val="64AC00"/>
      </a:dk2>
      <a:lt2>
        <a:srgbClr val="CBFF00"/>
      </a:lt2>
      <a:accent1>
        <a:srgbClr val="002E62"/>
      </a:accent1>
      <a:accent2>
        <a:srgbClr val="004CB9"/>
      </a:accent2>
      <a:accent3>
        <a:srgbClr val="005500"/>
      </a:accent3>
      <a:accent4>
        <a:srgbClr val="16B3DC"/>
      </a:accent4>
      <a:accent5>
        <a:srgbClr val="F9DC5C"/>
      </a:accent5>
      <a:accent6>
        <a:srgbClr val="EF626C"/>
      </a:accent6>
      <a:hlink>
        <a:srgbClr val="FFFFFF"/>
      </a:hlink>
      <a:folHlink>
        <a:srgbClr val="FFFFFF"/>
      </a:folHlink>
    </a:clrScheme>
    <a:fontScheme name="Custom 21">
      <a:majorFont>
        <a:latin typeface="Gill Sans MT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_30677657_TF22977542" id="{BFD103F6-B756-4241-8A62-8A5DCCFC94F1}" vid="{BDB6EC45-ADC3-492A-B1CD-3D723C23B062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Тема15</Template>
  <TotalTime>0</TotalTime>
  <Words>1105</Words>
  <Application>Microsoft Office PowerPoint</Application>
  <PresentationFormat>Широкоэкранный</PresentationFormat>
  <Paragraphs>129</Paragraphs>
  <Slides>40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4" baseType="lpstr">
      <vt:lpstr>Arial</vt:lpstr>
      <vt:lpstr>Book Antiqua</vt:lpstr>
      <vt:lpstr>Calibri</vt:lpstr>
      <vt:lpstr>Franklin Gothic Book</vt:lpstr>
      <vt:lpstr>Garamond</vt:lpstr>
      <vt:lpstr>Gill Sans MT</vt:lpstr>
      <vt:lpstr>Open Sans</vt:lpstr>
      <vt:lpstr>Roboto</vt:lpstr>
      <vt:lpstr>Segoe UI</vt:lpstr>
      <vt:lpstr>Segoe UI Historic</vt:lpstr>
      <vt:lpstr>Segoe UI Light</vt:lpstr>
      <vt:lpstr>Tahoma</vt:lpstr>
      <vt:lpstr>Times New Roman</vt:lpstr>
      <vt:lpstr>Тема Office</vt:lpstr>
      <vt:lpstr>НАТУРАЛЬНІ ЧИСЛА ТА ДІЇ НАД НИМИ.  Відношення та пропорції. Відсотки.  Прогресія. </vt:lpstr>
      <vt:lpstr>Презентация PowerPoint</vt:lpstr>
      <vt:lpstr>НАТУРАЛЬНІ ЧИСЛА ТА ДІЇ НАД НИМИ</vt:lpstr>
      <vt:lpstr>НАТУРАЛЬНІ ЧИСЛА ТА ДІЇ НАД НИМИ</vt:lpstr>
      <vt:lpstr>НАТУРАЛЬНІ ЧИСЛА ТА ДІЇ НАД НИМИ</vt:lpstr>
      <vt:lpstr>Три числа відносяться як 2:3:9, а їх середнє аріфметичне дорівнює 7. Обчисліть найбільше із цих чисел.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Відношення, пропорції.  Відсотки.</vt:lpstr>
      <vt:lpstr>1. Визначення відсотка (дробу) від загального числа.</vt:lpstr>
      <vt:lpstr>3. Шукаємо співвідношення двох чисел у відсотках (частина від загальної кількості). </vt:lpstr>
      <vt:lpstr>5. Зменшення числа на відсоток. </vt:lpstr>
      <vt:lpstr>7. Вправи зі складними відсотками.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Домашнє завдання.</vt:lpstr>
      <vt:lpstr>Бажаю успіхів у подальшій роботі!</vt:lpstr>
      <vt:lpstr>Презентация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2022-05-03T16:07:48Z</dcterms:created>
  <dcterms:modified xsi:type="dcterms:W3CDTF">2023-04-05T13:16:08Z</dcterms:modified>
</cp:coreProperties>
</file>