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57" r:id="rId5"/>
    <p:sldId id="265" r:id="rId6"/>
    <p:sldId id="266" r:id="rId7"/>
    <p:sldId id="263" r:id="rId8"/>
    <p:sldId id="264" r:id="rId9"/>
    <p:sldId id="267" r:id="rId10"/>
    <p:sldId id="268" r:id="rId11"/>
    <p:sldId id="270" r:id="rId12"/>
    <p:sldId id="294" r:id="rId13"/>
    <p:sldId id="269" r:id="rId14"/>
    <p:sldId id="271" r:id="rId15"/>
    <p:sldId id="272" r:id="rId16"/>
    <p:sldId id="273" r:id="rId17"/>
    <p:sldId id="274" r:id="rId18"/>
    <p:sldId id="275" r:id="rId19"/>
    <p:sldId id="276" r:id="rId20"/>
    <p:sldId id="277" r:id="rId21"/>
    <p:sldId id="279" r:id="rId22"/>
    <p:sldId id="288" r:id="rId23"/>
    <p:sldId id="287" r:id="rId24"/>
    <p:sldId id="280" r:id="rId25"/>
    <p:sldId id="281" r:id="rId26"/>
    <p:sldId id="282" r:id="rId27"/>
    <p:sldId id="283" r:id="rId28"/>
    <p:sldId id="284" r:id="rId29"/>
    <p:sldId id="285" r:id="rId30"/>
    <p:sldId id="289" r:id="rId31"/>
    <p:sldId id="290" r:id="rId32"/>
    <p:sldId id="291" r:id="rId33"/>
    <p:sldId id="292" r:id="rId34"/>
    <p:sldId id="293"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60" autoAdjust="0"/>
    <p:restoredTop sz="94660"/>
  </p:normalViewPr>
  <p:slideViewPr>
    <p:cSldViewPr>
      <p:cViewPr varScale="1">
        <p:scale>
          <a:sx n="58" d="100"/>
          <a:sy n="58" d="100"/>
        </p:scale>
        <p:origin x="-72"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28.04.2023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28.04.2023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28.04.2023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2b6af711fb909675c512db21c8e4c77.jpg"/>
          <p:cNvPicPr>
            <a:picLocks noChangeAspect="1"/>
          </p:cNvPicPr>
          <p:nvPr/>
        </p:nvPicPr>
        <p:blipFill>
          <a:blip r:embed="rId2" cstate="print"/>
          <a:srcRect t="15328" r="-455" b="4379"/>
          <a:stretch>
            <a:fillRect/>
          </a:stretch>
        </p:blipFill>
        <p:spPr>
          <a:xfrm>
            <a:off x="1" y="0"/>
            <a:ext cx="9143999" cy="6858000"/>
          </a:xfrm>
          <a:prstGeom prst="rect">
            <a:avLst/>
          </a:prstGeom>
        </p:spPr>
      </p:pic>
      <p:sp>
        <p:nvSpPr>
          <p:cNvPr id="5" name="Прямоугольник 4"/>
          <p:cNvSpPr/>
          <p:nvPr/>
        </p:nvSpPr>
        <p:spPr>
          <a:xfrm>
            <a:off x="642910" y="214290"/>
            <a:ext cx="8143932"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«Формування уявлень про час і часові відношення у дітей старшого дошкільного віку»</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Рисунок 5" descr="depositphotos_125502796-stock-illustration-art-tree-with-math-symbols.jpg"/>
          <p:cNvPicPr>
            <a:picLocks noChangeAspect="1"/>
          </p:cNvPicPr>
          <p:nvPr/>
        </p:nvPicPr>
        <p:blipFill>
          <a:blip r:embed="rId3" cstate="print"/>
          <a:srcRect l="13541" t="8333" r="13541" b="14583"/>
          <a:stretch>
            <a:fillRect/>
          </a:stretch>
        </p:blipFill>
        <p:spPr>
          <a:xfrm>
            <a:off x="0" y="214290"/>
            <a:ext cx="714380" cy="755202"/>
          </a:xfrm>
          <a:prstGeom prst="ellipse">
            <a:avLst/>
          </a:prstGeom>
          <a:ln>
            <a:noFill/>
          </a:ln>
          <a:effectLst>
            <a:softEdge rad="112500"/>
          </a:effectLst>
        </p:spPr>
      </p:pic>
      <p:pic>
        <p:nvPicPr>
          <p:cNvPr id="7" name="Рисунок 6" descr="unnamed.png"/>
          <p:cNvPicPr>
            <a:picLocks noChangeAspect="1"/>
          </p:cNvPicPr>
          <p:nvPr/>
        </p:nvPicPr>
        <p:blipFill>
          <a:blip r:embed="rId4" cstate="print"/>
          <a:stretch>
            <a:fillRect/>
          </a:stretch>
        </p:blipFill>
        <p:spPr>
          <a:xfrm>
            <a:off x="357158" y="1928802"/>
            <a:ext cx="5929354" cy="3927974"/>
          </a:xfrm>
          <a:prstGeom prst="rect">
            <a:avLst/>
          </a:prstGeom>
        </p:spPr>
      </p:pic>
      <p:pic>
        <p:nvPicPr>
          <p:cNvPr id="8" name="Рисунок 7" descr="voprosi.jpg"/>
          <p:cNvPicPr>
            <a:picLocks noChangeAspect="1"/>
          </p:cNvPicPr>
          <p:nvPr/>
        </p:nvPicPr>
        <p:blipFill>
          <a:blip r:embed="rId5" cstate="print"/>
          <a:stretch>
            <a:fillRect/>
          </a:stretch>
        </p:blipFill>
        <p:spPr>
          <a:xfrm>
            <a:off x="2143108" y="3786190"/>
            <a:ext cx="785818" cy="917744"/>
          </a:xfrm>
          <a:prstGeom prst="rect">
            <a:avLst/>
          </a:prstGeom>
        </p:spPr>
      </p:pic>
      <p:pic>
        <p:nvPicPr>
          <p:cNvPr id="9" name="Рисунок 8" descr="402032_uchim_vremya_akvarelki-700x700.png"/>
          <p:cNvPicPr>
            <a:picLocks noChangeAspect="1"/>
          </p:cNvPicPr>
          <p:nvPr/>
        </p:nvPicPr>
        <p:blipFill>
          <a:blip r:embed="rId6" cstate="print"/>
          <a:stretch>
            <a:fillRect/>
          </a:stretch>
        </p:blipFill>
        <p:spPr>
          <a:xfrm>
            <a:off x="3143240" y="4000504"/>
            <a:ext cx="1143008" cy="11430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3" name="Прямоугольник 2"/>
          <p:cNvSpPr/>
          <p:nvPr/>
        </p:nvSpPr>
        <p:spPr>
          <a:xfrm>
            <a:off x="571472" y="357166"/>
            <a:ext cx="8215370" cy="36933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Аналіз програмових завдань відповідно до діючих програм «Дитина». </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Прямоугольник 5"/>
          <p:cNvSpPr/>
          <p:nvPr/>
        </p:nvSpPr>
        <p:spPr>
          <a:xfrm>
            <a:off x="285720" y="714356"/>
            <a:ext cx="8643998" cy="5632311"/>
          </a:xfrm>
          <a:prstGeom prst="rect">
            <a:avLst/>
          </a:prstGeom>
          <a:noFill/>
        </p:spPr>
        <p:txBody>
          <a:bodyPr wrap="square" lIns="91440" tIns="45720" rIns="91440" bIns="45720">
            <a:spAutoFit/>
          </a:bodyPr>
          <a:lstStyle/>
          <a:p>
            <a:pPr algn="just"/>
            <a:r>
              <a:rPr lang="uk-UA" b="1" dirty="0" smtClean="0">
                <a:solidFill>
                  <a:srgbClr val="FF0000"/>
                </a:solidFill>
              </a:rPr>
              <a:t>    Програма виховання і навчання дітей від 2 до 7 років «Дитина»</a:t>
            </a:r>
            <a:endParaRPr lang="ru-RU" dirty="0" smtClean="0">
              <a:solidFill>
                <a:srgbClr val="FF0000"/>
              </a:solidFill>
            </a:endParaRPr>
          </a:p>
          <a:p>
            <a:pPr algn="just"/>
            <a:r>
              <a:rPr lang="uk-UA" dirty="0" smtClean="0"/>
              <a:t>    Програма «Дитина» є комплексною варіативною програмою, в якій відображенні вимоги до змісту дошкільної освіти.</a:t>
            </a:r>
            <a:r>
              <a:rPr lang="uk-UA" b="1" dirty="0" smtClean="0"/>
              <a:t> </a:t>
            </a:r>
            <a:r>
              <a:rPr lang="uk-UA" dirty="0" smtClean="0"/>
              <a:t>Програма призначена для педагогічних працівників дошкільних навчальних закладів, батьків, студентів і викладачів вищих і середніх педагогічних навчальних закладів. </a:t>
            </a:r>
          </a:p>
          <a:p>
            <a:pPr algn="just"/>
            <a:r>
              <a:rPr lang="uk-UA" dirty="0" smtClean="0"/>
              <a:t>    Важливе значення для розвитку пізнавальної активності має формування у дітей початкових математичних уявлень, що дозволяють орієнтуватися в кількісних, просторових та часових відношеннях. </a:t>
            </a:r>
          </a:p>
          <a:p>
            <a:pPr algn="just"/>
            <a:r>
              <a:rPr lang="uk-UA" dirty="0" smtClean="0"/>
              <a:t>    Зміст розділу </a:t>
            </a:r>
            <a:r>
              <a:rPr lang="uk-UA" b="1" dirty="0" smtClean="0">
                <a:solidFill>
                  <a:srgbClr val="FF0000"/>
                </a:solidFill>
              </a:rPr>
              <a:t>«Математична скарбничка» </a:t>
            </a:r>
            <a:r>
              <a:rPr lang="uk-UA" dirty="0" smtClean="0"/>
              <a:t>для старшої групи має два основних аспекти — обстеження предметних фактів та явищ і формування системи логіко-пізнавальних дій. Цим підкреслюється, що процес засвоєння математичного змісту означає виконання дітьми певних дій із специфічним матеріалом. </a:t>
            </a:r>
          </a:p>
          <a:p>
            <a:pPr algn="just"/>
            <a:r>
              <a:rPr lang="uk-UA" dirty="0" smtClean="0"/>
              <a:t>    А тому при здійсненні програмних завдань основною метою вихователя має бути не тільки кількість математичних фактів, які вивчають діти, а й формування основних видів пізнавальних дій — практичних, сенсорних, </a:t>
            </a:r>
            <a:r>
              <a:rPr lang="uk-UA" dirty="0" err="1" smtClean="0"/>
              <a:t>мислительних</a:t>
            </a:r>
            <a:r>
              <a:rPr lang="uk-UA" dirty="0" smtClean="0"/>
              <a:t>, за допомогою яких виділяються, усвідомлюються, узагальнюються різноманітні математичні уявлення. У системі навчально-виховної роботи з математичним змістом основне місце мають інтегровані (індивідуальні та групові) заняття, в яких математика поєднується з конструюванням, ліпленням, аплікацією, фізичними вправами, спостереженнями в природі тощо.</a:t>
            </a:r>
            <a:endParaRPr lang="ru-RU" dirty="0"/>
          </a:p>
        </p:txBody>
      </p:sp>
      <p:pic>
        <p:nvPicPr>
          <p:cNvPr id="5" name="Рисунок 4" descr="depositphotos_125502796-stock-illustration-art-tree-with-math-symbols.jpg"/>
          <p:cNvPicPr>
            <a:picLocks noChangeAspect="1"/>
          </p:cNvPicPr>
          <p:nvPr/>
        </p:nvPicPr>
        <p:blipFill>
          <a:blip r:embed="rId3" cstate="print"/>
          <a:srcRect l="13541" t="8333" r="13541" b="14583"/>
          <a:stretch>
            <a:fillRect/>
          </a:stretch>
        </p:blipFill>
        <p:spPr>
          <a:xfrm>
            <a:off x="0" y="0"/>
            <a:ext cx="714380" cy="755202"/>
          </a:xfrm>
          <a:prstGeom prst="ellipse">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4" name="Прямоугольник 3"/>
          <p:cNvSpPr/>
          <p:nvPr/>
        </p:nvSpPr>
        <p:spPr>
          <a:xfrm>
            <a:off x="285720" y="428604"/>
            <a:ext cx="8572560" cy="5663089"/>
          </a:xfrm>
          <a:prstGeom prst="rect">
            <a:avLst/>
          </a:prstGeom>
          <a:noFill/>
        </p:spPr>
        <p:txBody>
          <a:bodyPr wrap="square" lIns="91440" tIns="45720" rIns="91440" bIns="45720">
            <a:spAutoFit/>
          </a:bodyPr>
          <a:lstStyle/>
          <a:p>
            <a:pPr algn="just"/>
            <a:r>
              <a:rPr lang="uk-UA" sz="1600" dirty="0" smtClean="0"/>
              <a:t>    Розділ </a:t>
            </a:r>
            <a:r>
              <a:rPr lang="uk-UA" sz="1600" b="1" dirty="0" smtClean="0">
                <a:solidFill>
                  <a:srgbClr val="FF0000"/>
                </a:solidFill>
              </a:rPr>
              <a:t>«Математична скарбничка»</a:t>
            </a:r>
            <a:r>
              <a:rPr lang="uk-UA" sz="1600" dirty="0" smtClean="0">
                <a:solidFill>
                  <a:srgbClr val="FF0000"/>
                </a:solidFill>
              </a:rPr>
              <a:t> </a:t>
            </a:r>
            <a:r>
              <a:rPr lang="uk-UA" sz="1600" dirty="0" smtClean="0"/>
              <a:t>містить у собі підрозділ</a:t>
            </a:r>
            <a:r>
              <a:rPr lang="uk-UA" sz="1600" b="1" dirty="0" smtClean="0"/>
              <a:t> </a:t>
            </a:r>
            <a:r>
              <a:rPr lang="uk-UA" sz="1600" b="1" dirty="0" smtClean="0">
                <a:solidFill>
                  <a:srgbClr val="FF0000"/>
                </a:solidFill>
              </a:rPr>
              <a:t>«Орієнтування в часі». </a:t>
            </a:r>
            <a:r>
              <a:rPr lang="uk-UA" sz="1600" dirty="0" smtClean="0"/>
              <a:t>В якому прописані основні завдання з формування уявлень про час і часові відношення у дітей старшого дошкільного віку. А саме:</a:t>
            </a:r>
            <a:endParaRPr lang="ru-RU" sz="1600" dirty="0" smtClean="0"/>
          </a:p>
          <a:p>
            <a:pPr lvl="0" algn="just">
              <a:buFont typeface="Wingdings" pitchFamily="2" charset="2"/>
              <a:buChar char="ü"/>
            </a:pPr>
            <a:r>
              <a:rPr lang="uk-UA" sz="1600" dirty="0" smtClean="0"/>
              <a:t> ознайомлення з</a:t>
            </a:r>
            <a:r>
              <a:rPr lang="uk-UA" sz="1600" i="1" dirty="0" smtClean="0"/>
              <a:t> </a:t>
            </a:r>
            <a:r>
              <a:rPr lang="uk-UA" sz="1600" dirty="0" smtClean="0"/>
              <a:t>тижнем як проміжною одиницею вимірювання часу між добою.</a:t>
            </a:r>
            <a:endParaRPr lang="ru-RU" sz="1600" dirty="0" smtClean="0"/>
          </a:p>
          <a:p>
            <a:pPr lvl="0" algn="just">
              <a:buFont typeface="Wingdings" pitchFamily="2" charset="2"/>
              <a:buChar char="ü"/>
            </a:pPr>
            <a:r>
              <a:rPr lang="uk-UA" sz="1600" dirty="0" smtClean="0"/>
              <a:t> встановлення послідовності днів тижня з опорою на порядкові числівники </a:t>
            </a:r>
            <a:r>
              <a:rPr lang="uk-UA" sz="1600" i="1" dirty="0" smtClean="0"/>
              <a:t>(«Сьогодні четвертий день тижня – четвер»).</a:t>
            </a:r>
            <a:endParaRPr lang="ru-RU" sz="1600" dirty="0" smtClean="0"/>
          </a:p>
          <a:p>
            <a:pPr lvl="0" algn="just">
              <a:buFont typeface="Wingdings" pitchFamily="2" charset="2"/>
              <a:buChar char="ü"/>
            </a:pPr>
            <a:r>
              <a:rPr lang="uk-UA" sz="1600" dirty="0" smtClean="0"/>
              <a:t> назва поточного місяця, попереднього і наступного.</a:t>
            </a:r>
            <a:endParaRPr lang="ru-RU" sz="1600" dirty="0" smtClean="0"/>
          </a:p>
          <a:p>
            <a:pPr lvl="0" algn="just">
              <a:buFont typeface="Wingdings" pitchFamily="2" charset="2"/>
              <a:buChar char="ü"/>
            </a:pPr>
            <a:r>
              <a:rPr lang="uk-UA" sz="1600" dirty="0" smtClean="0"/>
              <a:t>ознайомлення з різними видами календарів та користування ними.</a:t>
            </a:r>
            <a:endParaRPr lang="ru-RU" sz="1600" dirty="0" smtClean="0"/>
          </a:p>
          <a:p>
            <a:pPr algn="just"/>
            <a:r>
              <a:rPr lang="uk-UA" sz="1600" dirty="0" smtClean="0"/>
              <a:t>    Також в програмі прописані </a:t>
            </a:r>
            <a:r>
              <a:rPr lang="uk-UA" sz="1600" dirty="0" smtClean="0">
                <a:solidFill>
                  <a:srgbClr val="FF0000"/>
                </a:solidFill>
              </a:rPr>
              <a:t>«</a:t>
            </a:r>
            <a:r>
              <a:rPr lang="uk-UA" sz="1600" b="1" i="1" dirty="0" smtClean="0">
                <a:solidFill>
                  <a:srgbClr val="FF0000"/>
                </a:solidFill>
              </a:rPr>
              <a:t>Умови успішної педагогічної роботи»:</a:t>
            </a:r>
            <a:endParaRPr lang="ru-RU" sz="1600" dirty="0" smtClean="0">
              <a:solidFill>
                <a:srgbClr val="FF0000"/>
              </a:solidFill>
            </a:endParaRPr>
          </a:p>
          <a:p>
            <a:pPr lvl="0" algn="just">
              <a:buFont typeface="Wingdings" pitchFamily="2" charset="2"/>
              <a:buChar char="ü"/>
            </a:pPr>
            <a:r>
              <a:rPr lang="uk-UA" sz="1600" dirty="0" smtClean="0"/>
              <a:t>   Оволодіння математичним змістом здійснюється за умов поглиблення відповідно знань та практичних умінь п'ятирічних дітей з різних розділів програми.</a:t>
            </a:r>
            <a:endParaRPr lang="ru-RU" sz="1600" dirty="0" smtClean="0"/>
          </a:p>
          <a:p>
            <a:pPr lvl="0" algn="just">
              <a:buFont typeface="Wingdings" pitchFamily="2" charset="2"/>
              <a:buChar char="ü"/>
            </a:pPr>
            <a:r>
              <a:rPr lang="uk-UA" sz="1600" dirty="0" smtClean="0"/>
              <a:t>    При виконанні знайомих за змістом завдань має постати міра складності.</a:t>
            </a:r>
            <a:endParaRPr lang="ru-RU" sz="1600" dirty="0" smtClean="0"/>
          </a:p>
          <a:p>
            <a:pPr lvl="0" algn="just">
              <a:buFont typeface="Wingdings" pitchFamily="2" charset="2"/>
              <a:buChar char="ü"/>
            </a:pPr>
            <a:r>
              <a:rPr lang="uk-UA" sz="1600" dirty="0" smtClean="0"/>
              <a:t>    Важливою умовою засвоєння розділу «Орієнтування в часі» є певне його наповнення новим змістом.</a:t>
            </a:r>
            <a:endParaRPr lang="ru-RU" sz="1600" dirty="0" smtClean="0"/>
          </a:p>
          <a:p>
            <a:pPr lvl="0" algn="just">
              <a:buFont typeface="Wingdings" pitchFamily="2" charset="2"/>
              <a:buChar char="ü"/>
            </a:pPr>
            <a:r>
              <a:rPr lang="uk-UA" sz="1600" dirty="0" smtClean="0"/>
              <a:t>    Потрібно забезпечувати умови для зацікавлення дітей і самостійного вибору занять математичного змісту (в центрах, куточках мають бути різноманітні дидактичні матеріали, інструменти і прилади.)</a:t>
            </a:r>
            <a:endParaRPr lang="ru-RU" sz="1600" dirty="0" smtClean="0"/>
          </a:p>
          <a:p>
            <a:pPr lvl="0" algn="just">
              <a:buFont typeface="Wingdings" pitchFamily="2" charset="2"/>
              <a:buChar char="ü"/>
            </a:pPr>
            <a:r>
              <a:rPr lang="uk-UA" sz="1600" dirty="0" smtClean="0"/>
              <a:t>    Принципово важливим вважаємо заохочення допитливості, пізнавальної активності, розвитку пізнавальних інтересів на математичному матеріалі.</a:t>
            </a:r>
            <a:endParaRPr lang="ru-RU" sz="1600" dirty="0" smtClean="0"/>
          </a:p>
          <a:p>
            <a:pPr lvl="0" algn="just">
              <a:buFont typeface="Wingdings" pitchFamily="2" charset="2"/>
              <a:buChar char="ü"/>
            </a:pPr>
            <a:r>
              <a:rPr lang="uk-UA" sz="1600" dirty="0" smtClean="0"/>
              <a:t>     Сприяння мовленнєвій активності дітей – одне з ключових завдань педагога.</a:t>
            </a:r>
            <a:endParaRPr lang="ru-RU" sz="1600" dirty="0" smtClean="0"/>
          </a:p>
          <a:p>
            <a:pPr lvl="0" algn="just">
              <a:buFont typeface="Wingdings" pitchFamily="2" charset="2"/>
              <a:buChar char="ü"/>
            </a:pPr>
            <a:r>
              <a:rPr lang="uk-UA" sz="1600" dirty="0" smtClean="0"/>
              <a:t>     Наше завдання – підтримувати бажання дітей використовувати набуті знання та уміння в іграх, побутових ситуаціях, праці, образотворчій діяльності тощо.</a:t>
            </a:r>
            <a:endParaRPr lang="ru-RU" sz="1600" dirty="0"/>
          </a:p>
        </p:txBody>
      </p:sp>
      <p:pic>
        <p:nvPicPr>
          <p:cNvPr id="5" name="Рисунок 4" descr="depositphotos_125502796-stock-illustration-art-tree-with-math-symbols.jpg"/>
          <p:cNvPicPr>
            <a:picLocks noChangeAspect="1"/>
          </p:cNvPicPr>
          <p:nvPr/>
        </p:nvPicPr>
        <p:blipFill>
          <a:blip r:embed="rId3" cstate="print"/>
          <a:srcRect l="13541" t="8333" r="13541" b="14583"/>
          <a:stretch>
            <a:fillRect/>
          </a:stretch>
        </p:blipFill>
        <p:spPr>
          <a:xfrm>
            <a:off x="0" y="142852"/>
            <a:ext cx="714380" cy="755202"/>
          </a:xfrm>
          <a:prstGeom prst="ellipse">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1679"/>
          <a:stretch>
            <a:fillRect/>
          </a:stretch>
        </p:blipFill>
        <p:spPr>
          <a:xfrm>
            <a:off x="-56286" y="0"/>
            <a:ext cx="9200286" cy="6858000"/>
          </a:xfrm>
          <a:prstGeom prst="rect">
            <a:avLst/>
          </a:prstGeom>
        </p:spPr>
      </p:pic>
      <p:sp>
        <p:nvSpPr>
          <p:cNvPr id="3" name="Прямоугольник 2"/>
          <p:cNvSpPr/>
          <p:nvPr/>
        </p:nvSpPr>
        <p:spPr>
          <a:xfrm>
            <a:off x="142844" y="142852"/>
            <a:ext cx="8643998" cy="661719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ЛОГІКО-МАТЕМАТИЧНИЙ РОЗВИТОК  </a:t>
            </a:r>
          </a:p>
          <a:p>
            <a:pPr algn="ct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Укра</a:t>
            </a:r>
            <a:r>
              <a:rPr lang="uk-UA"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їнське</a:t>
            </a:r>
            <a: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дошкілля”</a:t>
            </a:r>
            <a:endPar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Молодша група</a:t>
            </a:r>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ru-RU" sz="1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ru-RU" sz="1400" spc="50" dirty="0" smtClean="0">
                <a:ln w="11430">
                  <a:solidFill>
                    <a:schemeClr val="tx1"/>
                  </a:solidFill>
                </a:ln>
                <a:latin typeface="Times New Roman" pitchFamily="18" charset="0"/>
                <a:cs typeface="Times New Roman" pitchFamily="18" charset="0"/>
              </a:rPr>
              <a:t>Час </a:t>
            </a:r>
            <a:r>
              <a:rPr lang="ru-RU" sz="1400" spc="50" dirty="0" err="1" smtClean="0">
                <a:ln w="11430">
                  <a:solidFill>
                    <a:schemeClr val="tx1"/>
                  </a:solidFill>
                </a:ln>
                <a:latin typeface="Times New Roman" pitchFamily="18" charset="0"/>
                <a:cs typeface="Times New Roman" pitchFamily="18" charset="0"/>
              </a:rPr>
              <a:t>дуже</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важко</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унаочнити</a:t>
            </a:r>
            <a:r>
              <a:rPr lang="ru-RU" sz="1400" spc="50" dirty="0" smtClean="0">
                <a:ln w="11430">
                  <a:solidFill>
                    <a:schemeClr val="tx1"/>
                  </a:solidFill>
                </a:ln>
                <a:latin typeface="Times New Roman" pitchFamily="18" charset="0"/>
                <a:cs typeface="Times New Roman" pitchFamily="18" charset="0"/>
              </a:rPr>
              <a:t>, тому діти погано </a:t>
            </a:r>
            <a:r>
              <a:rPr lang="ru-RU" sz="1400" spc="50" dirty="0" err="1" smtClean="0">
                <a:ln w="11430">
                  <a:solidFill>
                    <a:schemeClr val="tx1"/>
                  </a:solidFill>
                </a:ln>
                <a:latin typeface="Times New Roman" pitchFamily="18" charset="0"/>
                <a:cs typeface="Times New Roman" pitchFamily="18" charset="0"/>
              </a:rPr>
              <a:t>розуміють</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періоди</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доби</a:t>
            </a:r>
            <a:r>
              <a:rPr lang="ru-RU" sz="1400" spc="50" dirty="0" smtClean="0">
                <a:ln w="11430">
                  <a:solidFill>
                    <a:schemeClr val="tx1"/>
                  </a:solidFill>
                </a:ln>
                <a:latin typeface="Times New Roman" pitchFamily="18" charset="0"/>
                <a:cs typeface="Times New Roman" pitchFamily="18" charset="0"/>
              </a:rPr>
              <a:t> – ранок </a:t>
            </a:r>
            <a:r>
              <a:rPr lang="ru-RU" sz="1400" spc="50" dirty="0" err="1" smtClean="0">
                <a:ln w="11430">
                  <a:solidFill>
                    <a:schemeClr val="tx1"/>
                  </a:solidFill>
                </a:ln>
                <a:latin typeface="Times New Roman" pitchFamily="18" charset="0"/>
                <a:cs typeface="Times New Roman" pitchFamily="18" charset="0"/>
              </a:rPr>
              <a:t>і</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вечір</a:t>
            </a:r>
            <a:r>
              <a:rPr lang="ru-RU" sz="1400" spc="50" dirty="0" smtClean="0">
                <a:ln w="11430">
                  <a:solidFill>
                    <a:schemeClr val="tx1"/>
                  </a:solidFill>
                </a:ln>
                <a:latin typeface="Times New Roman" pitchFamily="18" charset="0"/>
                <a:cs typeface="Times New Roman" pitchFamily="18" charset="0"/>
              </a:rPr>
              <a:t>, а от </a:t>
            </a:r>
            <a:r>
              <a:rPr lang="ru-RU" sz="1400" spc="50" dirty="0" err="1" smtClean="0">
                <a:ln w="11430">
                  <a:solidFill>
                    <a:schemeClr val="tx1"/>
                  </a:solidFill>
                </a:ln>
                <a:latin typeface="Times New Roman" pitchFamily="18" charset="0"/>
                <a:cs typeface="Times New Roman" pitchFamily="18" charset="0"/>
              </a:rPr>
              <a:t>ніч</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і</a:t>
            </a:r>
            <a:r>
              <a:rPr lang="ru-RU" sz="1400" spc="50" dirty="0" smtClean="0">
                <a:ln w="11430">
                  <a:solidFill>
                    <a:schemeClr val="tx1"/>
                  </a:solidFill>
                </a:ln>
                <a:latin typeface="Times New Roman" pitchFamily="18" charset="0"/>
                <a:cs typeface="Times New Roman" pitchFamily="18" charset="0"/>
              </a:rPr>
              <a:t> день </a:t>
            </a:r>
            <a:r>
              <a:rPr lang="ru-RU" sz="1400" spc="50" dirty="0" err="1" smtClean="0">
                <a:ln w="11430">
                  <a:solidFill>
                    <a:schemeClr val="tx1"/>
                  </a:solidFill>
                </a:ln>
                <a:latin typeface="Times New Roman" pitchFamily="18" charset="0"/>
                <a:cs typeface="Times New Roman" pitchFamily="18" charset="0"/>
              </a:rPr>
              <a:t>їм</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легше</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запам’ятати</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вночі</a:t>
            </a:r>
            <a:r>
              <a:rPr lang="ru-RU" sz="1400" spc="50" dirty="0" smtClean="0">
                <a:ln w="11430">
                  <a:solidFill>
                    <a:schemeClr val="tx1"/>
                  </a:solidFill>
                </a:ln>
                <a:latin typeface="Times New Roman" pitchFamily="18" charset="0"/>
                <a:cs typeface="Times New Roman" pitchFamily="18" charset="0"/>
              </a:rPr>
              <a:t> – темно, </a:t>
            </a:r>
            <a:r>
              <a:rPr lang="ru-RU" sz="1400" spc="50" dirty="0" err="1" smtClean="0">
                <a:ln w="11430">
                  <a:solidFill>
                    <a:schemeClr val="tx1"/>
                  </a:solidFill>
                </a:ln>
                <a:latin typeface="Times New Roman" pitchFamily="18" charset="0"/>
                <a:cs typeface="Times New Roman" pitchFamily="18" charset="0"/>
              </a:rPr>
              <a:t>і</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всі</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сплять</a:t>
            </a:r>
            <a:r>
              <a:rPr lang="ru-RU" sz="1400" spc="50" dirty="0" smtClean="0">
                <a:ln w="11430">
                  <a:solidFill>
                    <a:schemeClr val="tx1"/>
                  </a:solidFill>
                </a:ln>
                <a:latin typeface="Times New Roman" pitchFamily="18" charset="0"/>
                <a:cs typeface="Times New Roman" pitchFamily="18" charset="0"/>
              </a:rPr>
              <a:t>, а вдень </a:t>
            </a:r>
            <a:r>
              <a:rPr lang="ru-RU" sz="1400" spc="50" dirty="0" err="1" smtClean="0">
                <a:ln w="11430">
                  <a:solidFill>
                    <a:schemeClr val="tx1"/>
                  </a:solidFill>
                </a:ln>
                <a:latin typeface="Times New Roman" pitchFamily="18" charset="0"/>
                <a:cs typeface="Times New Roman" pitchFamily="18" charset="0"/>
              </a:rPr>
              <a:t>можна</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гратися</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гуляти</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їсти</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навчатися</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тощо</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Важко</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дітям</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зрозуміти</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часові</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поняття</a:t>
            </a:r>
            <a:r>
              <a:rPr lang="ru-RU" sz="1400" spc="50" dirty="0" smtClean="0">
                <a:ln w="11430">
                  <a:solidFill>
                    <a:schemeClr val="tx1"/>
                  </a:solidFill>
                </a:ln>
                <a:latin typeface="Times New Roman" pitchFamily="18" charset="0"/>
                <a:cs typeface="Times New Roman" pitchFamily="18" charset="0"/>
              </a:rPr>
              <a:t>: “завтра”, “</a:t>
            </a:r>
            <a:r>
              <a:rPr lang="ru-RU" sz="1400" spc="50" dirty="0" err="1" smtClean="0">
                <a:ln w="11430">
                  <a:solidFill>
                    <a:schemeClr val="tx1"/>
                  </a:solidFill>
                </a:ln>
                <a:latin typeface="Times New Roman" pitchFamily="18" charset="0"/>
                <a:cs typeface="Times New Roman" pitchFamily="18" charset="0"/>
              </a:rPr>
              <a:t>вчора</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сьогодні</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тепер</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потім</a:t>
            </a:r>
            <a:r>
              <a:rPr lang="ru-RU" sz="1400" spc="50" dirty="0" smtClean="0">
                <a:ln w="11430">
                  <a:solidFill>
                    <a:schemeClr val="tx1"/>
                  </a:solidFill>
                </a:ln>
                <a:latin typeface="Times New Roman" pitchFamily="18" charset="0"/>
                <a:cs typeface="Times New Roman" pitchFamily="18" charset="0"/>
              </a:rPr>
              <a:t>”, “зараз”. Вони </a:t>
            </a:r>
            <a:r>
              <a:rPr lang="ru-RU" sz="1400" spc="50" dirty="0" err="1" smtClean="0">
                <a:ln w="11430">
                  <a:solidFill>
                    <a:schemeClr val="tx1"/>
                  </a:solidFill>
                </a:ln>
                <a:latin typeface="Times New Roman" pitchFamily="18" charset="0"/>
                <a:cs typeface="Times New Roman" pitchFamily="18" charset="0"/>
              </a:rPr>
              <a:t>плутають</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ці</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поняття</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і</a:t>
            </a:r>
            <a:r>
              <a:rPr lang="ru-RU" sz="1400" spc="50" dirty="0" smtClean="0">
                <a:ln w="11430">
                  <a:solidFill>
                    <a:schemeClr val="tx1"/>
                  </a:solidFill>
                </a:ln>
                <a:latin typeface="Times New Roman" pitchFamily="18" charset="0"/>
                <a:cs typeface="Times New Roman" pitchFamily="18" charset="0"/>
              </a:rPr>
              <a:t> коли </a:t>
            </a:r>
            <a:r>
              <a:rPr lang="ru-RU" sz="1400" spc="50" dirty="0" err="1" smtClean="0">
                <a:ln w="11430">
                  <a:solidFill>
                    <a:schemeClr val="tx1"/>
                  </a:solidFill>
                </a:ln>
                <a:latin typeface="Times New Roman" pitchFamily="18" charset="0"/>
                <a:cs typeface="Times New Roman" pitchFamily="18" charset="0"/>
              </a:rPr>
              <a:t>вихователь</a:t>
            </a:r>
            <a:r>
              <a:rPr lang="ru-RU" sz="1400" spc="50" dirty="0" smtClean="0">
                <a:ln w="11430">
                  <a:solidFill>
                    <a:schemeClr val="tx1"/>
                  </a:solidFill>
                </a:ln>
                <a:latin typeface="Times New Roman" pitchFamily="18" charset="0"/>
                <a:cs typeface="Times New Roman" pitchFamily="18" charset="0"/>
              </a:rPr>
              <a:t> ставить </a:t>
            </a:r>
            <a:r>
              <a:rPr lang="ru-RU" sz="1400" spc="50" dirty="0" err="1" smtClean="0">
                <a:ln w="11430">
                  <a:solidFill>
                    <a:schemeClr val="tx1"/>
                  </a:solidFill>
                </a:ln>
                <a:latin typeface="Times New Roman" pitchFamily="18" charset="0"/>
                <a:cs typeface="Times New Roman" pitchFamily="18" charset="0"/>
              </a:rPr>
              <a:t>запитання</a:t>
            </a:r>
            <a:r>
              <a:rPr lang="ru-RU" sz="1400" spc="50" dirty="0" smtClean="0">
                <a:ln w="11430">
                  <a:solidFill>
                    <a:schemeClr val="tx1"/>
                  </a:solidFill>
                </a:ln>
                <a:latin typeface="Times New Roman" pitchFamily="18" charset="0"/>
                <a:cs typeface="Times New Roman" pitchFamily="18" charset="0"/>
              </a:rPr>
              <a:t> “Коли </a:t>
            </a:r>
            <a:r>
              <a:rPr lang="ru-RU" sz="1400" spc="50" dirty="0" err="1" smtClean="0">
                <a:ln w="11430">
                  <a:solidFill>
                    <a:schemeClr val="tx1"/>
                  </a:solidFill>
                </a:ln>
                <a:latin typeface="Times New Roman" pitchFamily="18" charset="0"/>
                <a:cs typeface="Times New Roman" pitchFamily="18" charset="0"/>
              </a:rPr>
              <a:t>це</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було</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відповідають</a:t>
            </a:r>
            <a:r>
              <a:rPr lang="ru-RU" sz="1400" spc="50" dirty="0" smtClean="0">
                <a:ln w="11430">
                  <a:solidFill>
                    <a:schemeClr val="tx1"/>
                  </a:solidFill>
                </a:ln>
                <a:latin typeface="Times New Roman" pitchFamily="18" charset="0"/>
                <a:cs typeface="Times New Roman" pitchFamily="18" charset="0"/>
              </a:rPr>
              <a:t> методом </a:t>
            </a:r>
            <a:r>
              <a:rPr lang="ru-RU" sz="1400" spc="50" dirty="0" err="1" smtClean="0">
                <a:ln w="11430">
                  <a:solidFill>
                    <a:schemeClr val="tx1"/>
                  </a:solidFill>
                </a:ln>
                <a:latin typeface="Times New Roman" pitchFamily="18" charset="0"/>
                <a:cs typeface="Times New Roman" pitchFamily="18" charset="0"/>
              </a:rPr>
              <a:t>вгадування</a:t>
            </a:r>
            <a:r>
              <a:rPr lang="ru-RU" sz="1400" spc="50" dirty="0" smtClean="0">
                <a:ln w="11430">
                  <a:solidFill>
                    <a:schemeClr val="tx1"/>
                  </a:solidFill>
                </a:ln>
                <a:latin typeface="Times New Roman" pitchFamily="18" charset="0"/>
                <a:cs typeface="Times New Roman" pitchFamily="18" charset="0"/>
              </a:rPr>
              <a:t>.</a:t>
            </a:r>
          </a:p>
          <a:p>
            <a:endParaRPr lang="uk-UA" sz="1400" spc="50" dirty="0" smtClean="0">
              <a:ln w="11430">
                <a:solidFill>
                  <a:schemeClr val="tx1"/>
                </a:solidFill>
              </a:ln>
              <a:latin typeface="Times New Roman" pitchFamily="18" charset="0"/>
              <a:cs typeface="Times New Roman" pitchFamily="18" charset="0"/>
            </a:endParaRPr>
          </a:p>
          <a:p>
            <a:r>
              <a:rPr lang="ru-RU" sz="1400" dirty="0" smtClean="0">
                <a:ln>
                  <a:solidFill>
                    <a:schemeClr val="tx1"/>
                  </a:solidFill>
                </a:ln>
                <a:latin typeface="Times New Roman" pitchFamily="18" charset="0"/>
                <a:cs typeface="Times New Roman" pitchFamily="18" charset="0"/>
              </a:rPr>
              <a:t> </a:t>
            </a:r>
            <a:r>
              <a:rPr lang="ru-RU" sz="1400" dirty="0" err="1" smtClean="0">
                <a:ln>
                  <a:solidFill>
                    <a:schemeClr val="tx1"/>
                  </a:solidFill>
                </a:ln>
                <a:latin typeface="Times New Roman" pitchFamily="18" charset="0"/>
                <a:cs typeface="Times New Roman" pitchFamily="18" charset="0"/>
              </a:rPr>
              <a:t>Освітні</a:t>
            </a:r>
            <a:r>
              <a:rPr lang="ru-RU" sz="1400" dirty="0" smtClean="0">
                <a:ln>
                  <a:solidFill>
                    <a:schemeClr val="tx1"/>
                  </a:solidFill>
                </a:ln>
                <a:latin typeface="Times New Roman" pitchFamily="18" charset="0"/>
                <a:cs typeface="Times New Roman" pitchFamily="18" charset="0"/>
              </a:rPr>
              <a:t> </a:t>
            </a:r>
            <a:r>
              <a:rPr lang="ru-RU" sz="1400" dirty="0" err="1" smtClean="0">
                <a:ln>
                  <a:solidFill>
                    <a:schemeClr val="tx1"/>
                  </a:solidFill>
                </a:ln>
                <a:latin typeface="Times New Roman" pitchFamily="18" charset="0"/>
                <a:cs typeface="Times New Roman" pitchFamily="18" charset="0"/>
              </a:rPr>
              <a:t>завдання</a:t>
            </a:r>
            <a:r>
              <a:rPr lang="ru-RU" sz="1400" dirty="0" smtClean="0">
                <a:ln>
                  <a:solidFill>
                    <a:schemeClr val="tx1"/>
                  </a:solidFill>
                </a:ln>
                <a:latin typeface="Times New Roman" pitchFamily="18" charset="0"/>
                <a:cs typeface="Times New Roman" pitchFamily="18" charset="0"/>
              </a:rPr>
              <a:t>: </a:t>
            </a:r>
            <a:r>
              <a:rPr lang="ru-RU" sz="1400" dirty="0" err="1" smtClean="0">
                <a:ln>
                  <a:solidFill>
                    <a:schemeClr val="tx1"/>
                  </a:solidFill>
                </a:ln>
                <a:latin typeface="Times New Roman" pitchFamily="18" charset="0"/>
                <a:cs typeface="Times New Roman" pitchFamily="18" charset="0"/>
              </a:rPr>
              <a:t>Вчити</a:t>
            </a:r>
            <a:r>
              <a:rPr lang="ru-RU" sz="1400" dirty="0" smtClean="0">
                <a:ln>
                  <a:solidFill>
                    <a:schemeClr val="tx1"/>
                  </a:solidFill>
                </a:ln>
                <a:latin typeface="Times New Roman" pitchFamily="18" charset="0"/>
                <a:cs typeface="Times New Roman" pitchFamily="18" charset="0"/>
              </a:rPr>
              <a:t> </a:t>
            </a:r>
            <a:r>
              <a:rPr lang="ru-RU" sz="1400" dirty="0" err="1" smtClean="0">
                <a:ln>
                  <a:solidFill>
                    <a:schemeClr val="tx1"/>
                  </a:solidFill>
                </a:ln>
                <a:latin typeface="Times New Roman" pitchFamily="18" charset="0"/>
                <a:cs typeface="Times New Roman" pitchFamily="18" charset="0"/>
              </a:rPr>
              <a:t>орієнтуватися</a:t>
            </a:r>
            <a:r>
              <a:rPr lang="ru-RU" sz="1400" dirty="0" smtClean="0">
                <a:ln>
                  <a:solidFill>
                    <a:schemeClr val="tx1"/>
                  </a:solidFill>
                </a:ln>
                <a:latin typeface="Times New Roman" pitchFamily="18" charset="0"/>
                <a:cs typeface="Times New Roman" pitchFamily="18" charset="0"/>
              </a:rPr>
              <a:t> в </a:t>
            </a:r>
            <a:r>
              <a:rPr lang="ru-RU" sz="1400" dirty="0" err="1" smtClean="0">
                <a:ln>
                  <a:solidFill>
                    <a:schemeClr val="tx1"/>
                  </a:solidFill>
                </a:ln>
                <a:latin typeface="Times New Roman" pitchFamily="18" charset="0"/>
                <a:cs typeface="Times New Roman" pitchFamily="18" charset="0"/>
              </a:rPr>
              <a:t>просторі</a:t>
            </a:r>
            <a:r>
              <a:rPr lang="ru-RU" sz="1400" dirty="0" smtClean="0">
                <a:ln>
                  <a:solidFill>
                    <a:schemeClr val="tx1"/>
                  </a:solidFill>
                </a:ln>
                <a:latin typeface="Times New Roman" pitchFamily="18" charset="0"/>
                <a:cs typeface="Times New Roman" pitchFamily="18" charset="0"/>
              </a:rPr>
              <a:t> та </a:t>
            </a:r>
            <a:r>
              <a:rPr lang="ru-RU" sz="1400" dirty="0" err="1" smtClean="0">
                <a:ln>
                  <a:solidFill>
                    <a:schemeClr val="tx1"/>
                  </a:solidFill>
                </a:ln>
                <a:latin typeface="Times New Roman" pitchFamily="18" charset="0"/>
                <a:cs typeface="Times New Roman" pitchFamily="18" charset="0"/>
              </a:rPr>
              <a:t>часі</a:t>
            </a:r>
            <a:r>
              <a:rPr lang="ru-RU" sz="1400" dirty="0" smtClean="0">
                <a:ln>
                  <a:solidFill>
                    <a:schemeClr val="tx1"/>
                  </a:solidFill>
                </a:ln>
                <a:latin typeface="Times New Roman" pitchFamily="18" charset="0"/>
                <a:cs typeface="Times New Roman" pitchFamily="18" charset="0"/>
              </a:rPr>
              <a:t>.</a:t>
            </a:r>
            <a:endParaRPr lang="ru-RU" sz="1400" spc="50" dirty="0" smtClean="0">
              <a:ln>
                <a:solidFill>
                  <a:schemeClr val="tx1"/>
                </a:solidFill>
              </a:ln>
              <a:latin typeface="Times New Roman" pitchFamily="18" charset="0"/>
              <a:cs typeface="Times New Roman" pitchFamily="18" charset="0"/>
            </a:endParaRPr>
          </a:p>
          <a:p>
            <a:endParaRPr lang="ru-RU" sz="1400" spc="50" dirty="0" smtClean="0">
              <a:ln w="11430">
                <a:solidFill>
                  <a:schemeClr val="tx1"/>
                </a:solidFill>
              </a:ln>
              <a:latin typeface="Times New Roman" pitchFamily="18" charset="0"/>
              <a:cs typeface="Times New Roman" pitchFamily="18" charset="0"/>
            </a:endParaRPr>
          </a:p>
          <a:p>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Орієнтування</a:t>
            </a:r>
            <a:r>
              <a:rPr lang="ru-RU" sz="1400" spc="50" dirty="0" smtClean="0">
                <a:ln w="11430">
                  <a:solidFill>
                    <a:schemeClr val="tx1"/>
                  </a:solidFill>
                </a:ln>
                <a:latin typeface="Times New Roman" pitchFamily="18" charset="0"/>
                <a:cs typeface="Times New Roman" pitchFamily="18" charset="0"/>
              </a:rPr>
              <a:t> в </a:t>
            </a:r>
            <a:r>
              <a:rPr lang="ru-RU" sz="1400" spc="50" dirty="0" err="1" smtClean="0">
                <a:ln w="11430">
                  <a:solidFill>
                    <a:schemeClr val="tx1"/>
                  </a:solidFill>
                </a:ln>
                <a:latin typeface="Times New Roman" pitchFamily="18" charset="0"/>
                <a:cs typeface="Times New Roman" pitchFamily="18" charset="0"/>
              </a:rPr>
              <a:t>часі</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Формувати</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вміння</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розрізняти</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і</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називати</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відрізки</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доби</a:t>
            </a:r>
            <a:r>
              <a:rPr lang="ru-RU" sz="1400" spc="50" dirty="0" smtClean="0">
                <a:ln w="11430">
                  <a:solidFill>
                    <a:schemeClr val="tx1"/>
                  </a:solidFill>
                </a:ln>
                <a:latin typeface="Times New Roman" pitchFamily="18" charset="0"/>
                <a:cs typeface="Times New Roman" pitchFamily="18" charset="0"/>
              </a:rPr>
              <a:t>: ранок, день, </a:t>
            </a:r>
            <a:r>
              <a:rPr lang="ru-RU" sz="1400" spc="50" dirty="0" err="1" smtClean="0">
                <a:ln w="11430">
                  <a:solidFill>
                    <a:schemeClr val="tx1"/>
                  </a:solidFill>
                </a:ln>
                <a:latin typeface="Times New Roman" pitchFamily="18" charset="0"/>
                <a:cs typeface="Times New Roman" pitchFamily="18" charset="0"/>
              </a:rPr>
              <a:t>вечір</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ніч</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часові</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відношення</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вчора</a:t>
            </a:r>
            <a:r>
              <a:rPr lang="ru-RU" sz="1400" spc="50" dirty="0" smtClean="0">
                <a:ln w="11430">
                  <a:solidFill>
                    <a:schemeClr val="tx1"/>
                  </a:solidFill>
                </a:ln>
                <a:latin typeface="Times New Roman" pitchFamily="18" charset="0"/>
                <a:cs typeface="Times New Roman" pitchFamily="18" charset="0"/>
              </a:rPr>
              <a:t>, </a:t>
            </a:r>
            <a:r>
              <a:rPr lang="ru-RU" sz="1400" spc="50" dirty="0" err="1" smtClean="0">
                <a:ln w="11430">
                  <a:solidFill>
                    <a:schemeClr val="tx1"/>
                  </a:solidFill>
                </a:ln>
                <a:latin typeface="Times New Roman" pitchFamily="18" charset="0"/>
                <a:cs typeface="Times New Roman" pitchFamily="18" charset="0"/>
              </a:rPr>
              <a:t>сьогодні</a:t>
            </a:r>
            <a:r>
              <a:rPr lang="ru-RU" sz="1400" spc="50" dirty="0" smtClean="0">
                <a:ln w="11430">
                  <a:solidFill>
                    <a:schemeClr val="tx1"/>
                  </a:solidFill>
                </a:ln>
                <a:latin typeface="Times New Roman" pitchFamily="18" charset="0"/>
                <a:cs typeface="Times New Roman" pitchFamily="18" charset="0"/>
              </a:rPr>
              <a:t>, завтра.</a:t>
            </a:r>
          </a:p>
          <a:p>
            <a:endParaRPr lang="uk-UA" sz="1400" spc="50" dirty="0" smtClean="0">
              <a:ln w="11430">
                <a:solidFill>
                  <a:schemeClr val="tx1"/>
                </a:solidFill>
              </a:ln>
              <a:latin typeface="Times New Roman" pitchFamily="18" charset="0"/>
              <a:cs typeface="Times New Roman" pitchFamily="18" charset="0"/>
            </a:endParaRPr>
          </a:p>
          <a:p>
            <a:pPr algn="ctr"/>
            <a:r>
              <a:rPr lang="ru-RU" sz="1400" b="1" dirty="0" smtClean="0">
                <a:solidFill>
                  <a:srgbClr val="FF0000"/>
                </a:solidFill>
                <a:latin typeface="Times New Roman" pitchFamily="18" charset="0"/>
                <a:cs typeface="Times New Roman" pitchFamily="18" charset="0"/>
              </a:rPr>
              <a:t>ЛОГІКО-МАТЕМАТИЧНИЙ РОЗВИТОК </a:t>
            </a:r>
          </a:p>
          <a:p>
            <a:pPr algn="ctr"/>
            <a:r>
              <a:rPr lang="uk-UA" sz="1400" b="1" dirty="0" smtClean="0">
                <a:solidFill>
                  <a:srgbClr val="FF0000"/>
                </a:solidFill>
                <a:latin typeface="Times New Roman" pitchFamily="18" charset="0"/>
                <a:cs typeface="Times New Roman" pitchFamily="18" charset="0"/>
              </a:rPr>
              <a:t>Середня група</a:t>
            </a:r>
            <a:endParaRPr lang="uk-UA" sz="1400" spc="50" dirty="0" smtClean="0">
              <a:ln w="11430">
                <a:solidFill>
                  <a:schemeClr val="tx1"/>
                </a:solidFill>
              </a:ln>
              <a:latin typeface="Times New Roman" pitchFamily="18" charset="0"/>
              <a:cs typeface="Times New Roman" pitchFamily="18" charset="0"/>
            </a:endParaRPr>
          </a:p>
          <a:p>
            <a:pPr algn="just"/>
            <a:r>
              <a:rPr lang="ru-RU" sz="1400" dirty="0" err="1" smtClean="0">
                <a:latin typeface="Times New Roman" pitchFamily="18" charset="0"/>
                <a:cs typeface="Times New Roman" pitchFamily="18" charset="0"/>
              </a:rPr>
              <a:t>Освітні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завдання</a:t>
            </a:r>
            <a:r>
              <a:rPr lang="ru-RU" sz="1400" dirty="0" smtClean="0">
                <a:latin typeface="Times New Roman" pitchFamily="18" charset="0"/>
                <a:cs typeface="Times New Roman" pitchFamily="18" charset="0"/>
              </a:rPr>
              <a:t> :</a:t>
            </a:r>
          </a:p>
          <a:p>
            <a:pPr algn="just"/>
            <a:r>
              <a:rPr lang="ru-RU" sz="140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Вчити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орієнтуватися</a:t>
            </a:r>
            <a:r>
              <a:rPr lang="ru-RU" sz="1400" dirty="0" smtClean="0">
                <a:latin typeface="Times New Roman" pitchFamily="18" charset="0"/>
                <a:cs typeface="Times New Roman" pitchFamily="18" charset="0"/>
              </a:rPr>
              <a:t> в </a:t>
            </a:r>
            <a:r>
              <a:rPr lang="ru-RU" sz="1400" dirty="0" err="1" smtClean="0">
                <a:latin typeface="Times New Roman" pitchFamily="18" charset="0"/>
                <a:cs typeface="Times New Roman" pitchFamily="18" charset="0"/>
              </a:rPr>
              <a:t>часі</a:t>
            </a:r>
            <a:r>
              <a:rPr lang="ru-RU" sz="1400" dirty="0" smtClean="0">
                <a:latin typeface="Times New Roman" pitchFamily="18" charset="0"/>
                <a:cs typeface="Times New Roman" pitchFamily="18" charset="0"/>
              </a:rPr>
              <a:t> та </a:t>
            </a:r>
            <a:r>
              <a:rPr lang="ru-RU" sz="1400" dirty="0" err="1" smtClean="0">
                <a:latin typeface="Times New Roman" pitchFamily="18" charset="0"/>
                <a:cs typeface="Times New Roman" pitchFamily="18" charset="0"/>
              </a:rPr>
              <a:t>формувати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просторові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уявлення</a:t>
            </a:r>
            <a:r>
              <a:rPr lang="ru-RU" sz="1400" dirty="0" smtClean="0">
                <a:latin typeface="Times New Roman" pitchFamily="18" charset="0"/>
                <a:cs typeface="Times New Roman" pitchFamily="18" charset="0"/>
              </a:rPr>
              <a:t> .</a:t>
            </a:r>
          </a:p>
          <a:p>
            <a:pPr algn="just"/>
            <a:endParaRPr lang="ru-RU" sz="1400" dirty="0" smtClean="0">
              <a:latin typeface="Times New Roman" pitchFamily="18" charset="0"/>
              <a:cs typeface="Times New Roman" pitchFamily="18" charset="0"/>
            </a:endParaRPr>
          </a:p>
          <a:p>
            <a:pPr algn="just"/>
            <a:r>
              <a:rPr lang="ru-RU" sz="1400" dirty="0" err="1" smtClean="0">
                <a:latin typeface="Times New Roman" pitchFamily="18" charset="0"/>
                <a:cs typeface="Times New Roman" pitchFamily="18" charset="0"/>
              </a:rPr>
              <a:t>Орієнтування</a:t>
            </a:r>
            <a:r>
              <a:rPr lang="ru-RU" sz="1400" dirty="0" smtClean="0">
                <a:latin typeface="Times New Roman" pitchFamily="18" charset="0"/>
                <a:cs typeface="Times New Roman" pitchFamily="18" charset="0"/>
              </a:rPr>
              <a:t> в </a:t>
            </a:r>
            <a:r>
              <a:rPr lang="ru-RU" sz="1400" dirty="0" err="1" smtClean="0">
                <a:latin typeface="Times New Roman" pitchFamily="18" charset="0"/>
                <a:cs typeface="Times New Roman" pitchFamily="18" charset="0"/>
              </a:rPr>
              <a:t>часі</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Вчити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оперувати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поняттям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доба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Продовжувати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формувати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уявлення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дітей</a:t>
            </a:r>
            <a:r>
              <a:rPr lang="ru-RU" sz="1400" dirty="0" smtClean="0">
                <a:latin typeface="Times New Roman" pitchFamily="18" charset="0"/>
                <a:cs typeface="Times New Roman" pitchFamily="18" charset="0"/>
              </a:rPr>
              <a:t> про </a:t>
            </a:r>
            <a:r>
              <a:rPr lang="ru-RU" sz="1400" dirty="0" err="1" smtClean="0">
                <a:latin typeface="Times New Roman" pitchFamily="18" charset="0"/>
                <a:cs typeface="Times New Roman" pitchFamily="18" charset="0"/>
              </a:rPr>
              <a:t>періоди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доби</a:t>
            </a:r>
            <a:r>
              <a:rPr lang="ru-RU" sz="1400" dirty="0" smtClean="0">
                <a:latin typeface="Times New Roman" pitchFamily="18" charset="0"/>
                <a:cs typeface="Times New Roman" pitchFamily="18" charset="0"/>
              </a:rPr>
              <a:t>: ранок, день, </a:t>
            </a:r>
            <a:r>
              <a:rPr lang="ru-RU" sz="1400" dirty="0" err="1" smtClean="0">
                <a:latin typeface="Times New Roman" pitchFamily="18" charset="0"/>
                <a:cs typeface="Times New Roman" pitchFamily="18" charset="0"/>
              </a:rPr>
              <a:t>вечір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ніч</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розрізняти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поняття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вчора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сьогодні</a:t>
            </a:r>
            <a:r>
              <a:rPr lang="ru-RU" sz="1400" dirty="0" smtClean="0">
                <a:latin typeface="Times New Roman" pitchFamily="18" charset="0"/>
                <a:cs typeface="Times New Roman" pitchFamily="18" charset="0"/>
              </a:rPr>
              <a:t>”, “завтра”, “</a:t>
            </a:r>
            <a:r>
              <a:rPr lang="ru-RU" sz="1400" dirty="0" err="1" smtClean="0">
                <a:latin typeface="Times New Roman" pitchFamily="18" charset="0"/>
                <a:cs typeface="Times New Roman" pitchFamily="18" charset="0"/>
              </a:rPr>
              <a:t>потім</a:t>
            </a:r>
            <a:r>
              <a:rPr lang="ru-RU" sz="1400" dirty="0" smtClean="0">
                <a:latin typeface="Times New Roman" pitchFamily="18" charset="0"/>
                <a:cs typeface="Times New Roman" pitchFamily="18" charset="0"/>
              </a:rPr>
              <a:t>”, “давно”, “</a:t>
            </a:r>
            <a:r>
              <a:rPr lang="ru-RU" sz="1400" dirty="0" err="1" smtClean="0">
                <a:latin typeface="Times New Roman" pitchFamily="18" charset="0"/>
                <a:cs typeface="Times New Roman" pitchFamily="18" charset="0"/>
              </a:rPr>
              <a:t>тепер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раніше</a:t>
            </a:r>
            <a:r>
              <a:rPr lang="ru-RU" sz="1400" dirty="0" smtClean="0">
                <a:latin typeface="Times New Roman" pitchFamily="18" charset="0"/>
                <a:cs typeface="Times New Roman" pitchFamily="18" charset="0"/>
              </a:rPr>
              <a:t>” та правильно </a:t>
            </a:r>
            <a:r>
              <a:rPr lang="ru-RU" sz="1400" dirty="0" err="1" smtClean="0">
                <a:latin typeface="Times New Roman" pitchFamily="18" charset="0"/>
                <a:cs typeface="Times New Roman" pitchFamily="18" charset="0"/>
              </a:rPr>
              <a:t>вживати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ці</a:t>
            </a:r>
            <a:r>
              <a:rPr lang="ru-RU" sz="1400" dirty="0" smtClean="0">
                <a:latin typeface="Times New Roman" pitchFamily="18" charset="0"/>
                <a:cs typeface="Times New Roman" pitchFamily="18" charset="0"/>
              </a:rPr>
              <a:t> слова. ¾ </a:t>
            </a:r>
            <a:r>
              <a:rPr lang="ru-RU" sz="1400" dirty="0" err="1" smtClean="0">
                <a:latin typeface="Times New Roman" pitchFamily="18" charset="0"/>
                <a:cs typeface="Times New Roman" pitchFamily="18" charset="0"/>
              </a:rPr>
              <a:t>Показники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компетентності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дитини</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y </a:t>
            </a:r>
            <a:r>
              <a:rPr lang="ru-RU" sz="1400" dirty="0" err="1" smtClean="0">
                <a:latin typeface="Times New Roman" pitchFamily="18" charset="0"/>
                <a:cs typeface="Times New Roman" pitchFamily="18" charset="0"/>
              </a:rPr>
              <a:t>групує</a:t>
            </a:r>
            <a:r>
              <a:rPr lang="ru-RU" sz="1400" dirty="0" smtClean="0">
                <a:latin typeface="Times New Roman" pitchFamily="18" charset="0"/>
                <a:cs typeface="Times New Roman" pitchFamily="18" charset="0"/>
              </a:rPr>
              <a:t> та </a:t>
            </a:r>
            <a:r>
              <a:rPr lang="ru-RU" sz="1400" dirty="0" err="1" smtClean="0">
                <a:latin typeface="Times New Roman" pitchFamily="18" charset="0"/>
                <a:cs typeface="Times New Roman" pitchFamily="18" charset="0"/>
              </a:rPr>
              <a:t>систематизує</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предмети</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y </a:t>
            </a:r>
            <a:r>
              <a:rPr lang="ru-RU" sz="1400" dirty="0" err="1" smtClean="0">
                <a:latin typeface="Times New Roman" pitchFamily="18" charset="0"/>
                <a:cs typeface="Times New Roman" pitchFamily="18" charset="0"/>
              </a:rPr>
              <a:t>переміщається</a:t>
            </a:r>
            <a:r>
              <a:rPr lang="ru-RU" sz="1400" dirty="0" smtClean="0">
                <a:latin typeface="Times New Roman" pitchFamily="18" charset="0"/>
                <a:cs typeface="Times New Roman" pitchFamily="18" charset="0"/>
              </a:rPr>
              <a:t> у </a:t>
            </a:r>
            <a:r>
              <a:rPr lang="ru-RU" sz="1400" dirty="0" err="1" smtClean="0">
                <a:latin typeface="Times New Roman" pitchFamily="18" charset="0"/>
                <a:cs typeface="Times New Roman" pitchFamily="18" charset="0"/>
              </a:rPr>
              <a:t>просторі</a:t>
            </a:r>
            <a:r>
              <a:rPr lang="ru-RU" sz="1400" dirty="0" smtClean="0">
                <a:latin typeface="Times New Roman" pitchFamily="18" charset="0"/>
                <a:cs typeface="Times New Roman" pitchFamily="18" charset="0"/>
              </a:rPr>
              <a:t> за </a:t>
            </a:r>
            <a:r>
              <a:rPr lang="ru-RU" sz="1400" dirty="0" err="1" smtClean="0">
                <a:latin typeface="Times New Roman" pitchFamily="18" charset="0"/>
                <a:cs typeface="Times New Roman" pitchFamily="18" charset="0"/>
              </a:rPr>
              <a:t>заданим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напрямком</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y </a:t>
            </a:r>
            <a:r>
              <a:rPr lang="ru-RU" sz="1400" dirty="0" err="1" smtClean="0">
                <a:latin typeface="Times New Roman" pitchFamily="18" charset="0"/>
                <a:cs typeface="Times New Roman" pitchFamily="18" charset="0"/>
              </a:rPr>
              <a:t>розрізняє</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частини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доби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оперує</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поняттям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доба</a:t>
            </a:r>
            <a:r>
              <a:rPr lang="ru-RU" sz="1400" dirty="0" smtClean="0">
                <a:latin typeface="Times New Roman" pitchFamily="18" charset="0"/>
                <a:cs typeface="Times New Roman" pitchFamily="18" charset="0"/>
              </a:rPr>
              <a:t>”;</a:t>
            </a:r>
          </a:p>
          <a:p>
            <a:endParaRPr lang="uk-UA" sz="1400" spc="50" dirty="0" smtClean="0">
              <a:ln w="11430">
                <a:solidFill>
                  <a:schemeClr val="tx1"/>
                </a:solidFill>
              </a:ln>
              <a:latin typeface="Times New Roman" pitchFamily="18" charset="0"/>
              <a:cs typeface="Times New Roman" pitchFamily="18" charset="0"/>
            </a:endParaRPr>
          </a:p>
          <a:p>
            <a:endParaRPr lang="ru-RU" sz="1400" spc="50" dirty="0" smtClean="0">
              <a:ln w="11430">
                <a:solidFill>
                  <a:schemeClr val="tx1"/>
                </a:solidFill>
              </a:ln>
              <a:latin typeface="Times New Roman" pitchFamily="18" charset="0"/>
              <a:cs typeface="Times New Roman" pitchFamily="18" charset="0"/>
            </a:endParaRPr>
          </a:p>
          <a:p>
            <a:endParaRPr lang="uk-UA" sz="1600" spc="50" dirty="0" smtClean="0">
              <a:ln w="11430"/>
              <a:latin typeface="Times New Roman" pitchFamily="18" charset="0"/>
              <a:cs typeface="Times New Roman" pitchFamily="18" charset="0"/>
            </a:endParaRPr>
          </a:p>
          <a:p>
            <a:endParaRPr lang="uk-UA" sz="1600" spc="50" dirty="0" smtClean="0">
              <a:ln w="11430"/>
              <a:latin typeface="Times New Roman" pitchFamily="18" charset="0"/>
              <a:cs typeface="Times New Roman" pitchFamily="18" charset="0"/>
            </a:endParaRPr>
          </a:p>
          <a:p>
            <a:endParaRPr lang="ru-RU" sz="1600" spc="50" dirty="0">
              <a:ln w="1143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18433" name="Rectangle 1"/>
          <p:cNvSpPr>
            <a:spLocks noChangeArrowheads="1"/>
          </p:cNvSpPr>
          <p:nvPr/>
        </p:nvSpPr>
        <p:spPr bwMode="auto">
          <a:xfrm>
            <a:off x="1000100" y="142852"/>
            <a:ext cx="695741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imes New Roman" pitchFamily="18" charset="0"/>
                <a:cs typeface="Arial" pitchFamily="34" charset="0"/>
              </a:rPr>
              <a:t>4. Методика формування часових уявлень та орієнтування </a:t>
            </a:r>
          </a:p>
          <a:p>
            <a:pPr marL="0" marR="0" lvl="0" indent="450850" algn="ctr" defTabSz="914400" rtl="0" eaLnBrk="1" fontAlgn="base" latinLnBrk="0" hangingPunct="1">
              <a:lnSpc>
                <a:spcPct val="100000"/>
              </a:lnSpc>
              <a:spcBef>
                <a:spcPct val="0"/>
              </a:spcBef>
              <a:spcAft>
                <a:spcPct val="0"/>
              </a:spcAft>
              <a:buClrTx/>
              <a:buSzTx/>
              <a:buFontTx/>
              <a:buNone/>
              <a:tabLst/>
            </a:pPr>
            <a:r>
              <a:rPr kumimoji="0" lang="uk-UA"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Times New Roman" pitchFamily="18" charset="0"/>
                <a:cs typeface="Arial" pitchFamily="34" charset="0"/>
              </a:rPr>
              <a:t>у часі у дітей дошкільного віку</a:t>
            </a:r>
            <a:endParaRPr kumimoji="0" lang="uk-UA"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pitchFamily="34" charset="0"/>
            </a:endParaRPr>
          </a:p>
        </p:txBody>
      </p:sp>
      <p:sp>
        <p:nvSpPr>
          <p:cNvPr id="4" name="Прямоугольник 3"/>
          <p:cNvSpPr/>
          <p:nvPr/>
        </p:nvSpPr>
        <p:spPr>
          <a:xfrm>
            <a:off x="285720" y="1000108"/>
            <a:ext cx="8501122" cy="4524315"/>
          </a:xfrm>
          <a:prstGeom prst="rect">
            <a:avLst/>
          </a:prstGeom>
        </p:spPr>
        <p:txBody>
          <a:bodyPr wrap="square">
            <a:spAutoFit/>
          </a:bodyPr>
          <a:lstStyle/>
          <a:p>
            <a:pPr algn="just"/>
            <a:r>
              <a:rPr lang="uk-UA" dirty="0" smtClean="0"/>
              <a:t>    У старшій групі робота розпочинається з уточнення на чуттєвій основі понять, що вказують на тривалість у загально визначеній формі та послідовність. Наприклад, коли діти після сну почнуть застеляти свої ліжечка, їх запитують про те, що спочатку вони роблять, застеляючи ліжечка, що потім, що ще пізніше; що саме потребує більше часу при застелянні ліжка.</a:t>
            </a:r>
            <a:endParaRPr lang="ru-RU" dirty="0" smtClean="0"/>
          </a:p>
          <a:p>
            <a:pPr algn="just"/>
            <a:r>
              <a:rPr lang="uk-UA" dirty="0" smtClean="0"/>
              <a:t>    Певна методика розвитку "почуття часу" була розроблена і описана Т.Д.</a:t>
            </a:r>
            <a:r>
              <a:rPr lang="uk-UA" dirty="0" err="1" smtClean="0"/>
              <a:t>Ріхтерман</a:t>
            </a:r>
            <a:r>
              <a:rPr lang="uk-UA" dirty="0" smtClean="0"/>
              <a:t> на основі багаторічних досліджень і практичної роботи. До всіх вимог, які пред'явить дитині школа, її треба готувати ще в дошкільному віці. Для цього насамперед необхідно розвивати у дітей «відчуття часу», вміння визначати та відчувати певні відрізки часу.</a:t>
            </a:r>
            <a:endParaRPr lang="ru-RU" dirty="0" smtClean="0"/>
          </a:p>
          <a:p>
            <a:pPr algn="just"/>
            <a:r>
              <a:rPr lang="uk-UA" dirty="0" smtClean="0"/>
              <a:t>    У дітей старшого дошкільного віку можливо формувати навик регулювання діяльності у часі, для цього необхідно створювати спеціальні ситуації, загострюючи увагу дітей на тривалості різних життєво важливих тимчасових інтервалів, показати їм, що можна встигнути зробити за ці відрізки часу, привчати у процесі діяльності вимірювати, а потім і самостійно оцінювати часові проміжки, розраховувати свої дії та виконувати їх в заздалегідь встановлений час.</a:t>
            </a:r>
            <a:endParaRPr lang="ru-RU" dirty="0"/>
          </a:p>
        </p:txBody>
      </p:sp>
      <p:pic>
        <p:nvPicPr>
          <p:cNvPr id="5" name="Рисунок 4" descr="depositphotos_125502796-stock-illustration-art-tree-with-math-symbols.jpg"/>
          <p:cNvPicPr>
            <a:picLocks noChangeAspect="1"/>
          </p:cNvPicPr>
          <p:nvPr/>
        </p:nvPicPr>
        <p:blipFill>
          <a:blip r:embed="rId3" cstate="print"/>
          <a:srcRect l="13541" t="8333" r="13541" b="14583"/>
          <a:stretch>
            <a:fillRect/>
          </a:stretch>
        </p:blipFill>
        <p:spPr>
          <a:xfrm>
            <a:off x="0" y="214290"/>
            <a:ext cx="714380" cy="755202"/>
          </a:xfrm>
          <a:prstGeom prst="ellipse">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3" name="Прямоугольник 2"/>
          <p:cNvSpPr/>
          <p:nvPr/>
        </p:nvSpPr>
        <p:spPr>
          <a:xfrm>
            <a:off x="285720" y="428604"/>
            <a:ext cx="8643998" cy="5355312"/>
          </a:xfrm>
          <a:prstGeom prst="rect">
            <a:avLst/>
          </a:prstGeom>
        </p:spPr>
        <p:txBody>
          <a:bodyPr wrap="square">
            <a:spAutoFit/>
          </a:bodyPr>
          <a:lstStyle/>
          <a:p>
            <a:pPr algn="just"/>
            <a:r>
              <a:rPr lang="uk-UA" dirty="0" smtClean="0"/>
              <a:t>    Шляхом спостережень і порівнянь дітям пояснюють поняття «небесний звід», «небосхил», «горизонт», надається можливість переконатися, що положення сонця на небі вранці та ввечері різне, що сонце протягом дня переміщується. Вдень порівняно з ранком та вечором сонце піднімається вище горизонту, і тіні від предметів стають коротшими. Період доби, коли сонце високо на небі і діти граються на майданчику, називають «опівдні», це середина дня. Саме той час, рівно о 12 годині дня. Коли ж настає середина ночі, тобто 12 година ночі, то цей проміжок називають «опівночі». </a:t>
            </a:r>
          </a:p>
          <a:p>
            <a:pPr algn="just"/>
            <a:r>
              <a:rPr lang="uk-UA" dirty="0" smtClean="0"/>
              <a:t>    На основі безпосередніх спостережень і розгляду відповідних репродукцій картин дітей цієї вікової групи ознайомлюють з явищами «заходу сонця», «сходу сонця», з «сутінками», «світанком», пояснюють, чому про ці періоди кажуть «присмерком», «на світанку». Щоб діти не ототожнювали сутінки і похмурість. А розрізняли їх, в один з похмурих днів уранці дітям слід поставити запитання: «Зараз сутінки, чи що?».</a:t>
            </a:r>
            <a:endParaRPr lang="ru-RU" dirty="0" smtClean="0"/>
          </a:p>
          <a:p>
            <a:pPr algn="just"/>
            <a:r>
              <a:rPr lang="uk-UA" dirty="0" smtClean="0"/>
              <a:t>    У старшій групі дітям пояснюють, що загальна тривалість ранку, дня, вечора і ночі становить добу. На заняттях завдання ускладнюють: дітям дають 5 - 6 картинок із зазначенням якоїсь частини доби і пропонують самостійно визначити, які картинки потрібно використати, щоб викласти з них добу.</a:t>
            </a:r>
            <a:endParaRPr lang="ru-RU" dirty="0" smtClean="0"/>
          </a:p>
          <a:p>
            <a:pPr algn="just"/>
            <a:r>
              <a:rPr lang="uk-UA" dirty="0" smtClean="0"/>
              <a:t>    Щоб розширити і поглибити уявлення дітей про ранок, день, вечір і ніч їм пропонують для відгадування загадки.</a:t>
            </a:r>
            <a:endParaRPr lang="ru-RU" dirty="0"/>
          </a:p>
        </p:txBody>
      </p:sp>
      <p:pic>
        <p:nvPicPr>
          <p:cNvPr id="4" name="Рисунок 3" descr="depositphotos_125502796-stock-illustration-art-tree-with-math-symbols.jpg"/>
          <p:cNvPicPr>
            <a:picLocks noChangeAspect="1"/>
          </p:cNvPicPr>
          <p:nvPr/>
        </p:nvPicPr>
        <p:blipFill>
          <a:blip r:embed="rId3" cstate="print"/>
          <a:srcRect l="13541" t="8333" r="13541" b="14583"/>
          <a:stretch>
            <a:fillRect/>
          </a:stretch>
        </p:blipFill>
        <p:spPr>
          <a:xfrm>
            <a:off x="0" y="142852"/>
            <a:ext cx="714380" cy="755202"/>
          </a:xfrm>
          <a:prstGeom prst="ellipse">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3" name="Прямоугольник 2"/>
          <p:cNvSpPr/>
          <p:nvPr/>
        </p:nvSpPr>
        <p:spPr>
          <a:xfrm>
            <a:off x="285720" y="642918"/>
            <a:ext cx="8572560" cy="5078313"/>
          </a:xfrm>
          <a:prstGeom prst="rect">
            <a:avLst/>
          </a:prstGeom>
        </p:spPr>
        <p:txBody>
          <a:bodyPr wrap="square">
            <a:spAutoFit/>
          </a:bodyPr>
          <a:lstStyle/>
          <a:p>
            <a:pPr algn="just"/>
            <a:r>
              <a:rPr lang="uk-UA" dirty="0" smtClean="0"/>
              <a:t>    Далі, добиваючись свідомого оволодіння дітьми знання про те, що доба - це загальна тривалість ранку, дня, вечора та ночі, застосовують фішки чотирьох кольорів та круги, на яких є чотири сектори, по-різному пофарбовані.</a:t>
            </a:r>
            <a:endParaRPr lang="ru-RU" dirty="0" smtClean="0"/>
          </a:p>
          <a:p>
            <a:pPr algn="just"/>
            <a:r>
              <a:rPr lang="uk-UA" dirty="0" smtClean="0"/>
              <a:t>    Вважають, що сірий колір означатиме ранок і вечір, білий - день, чорний - ніч, і пропонують завдання: викласти з фішок одну добу, дві доби.</a:t>
            </a:r>
            <a:endParaRPr lang="ru-RU" dirty="0" smtClean="0"/>
          </a:p>
          <a:p>
            <a:pPr algn="just"/>
            <a:r>
              <a:rPr lang="uk-UA" dirty="0" smtClean="0"/>
              <a:t>    Вихователь пояснює, що коли прийшов ранок і день або вечір і ніч, то це минуло півдоби. Потім пропонує дітям показати на крузі цілу добу, півдоби. Крім моделі доби у формі круга, яку почали використовувати вже в середньому віці, використовується модель тижня у формі спіралі.</a:t>
            </a:r>
            <a:endParaRPr lang="ru-RU" dirty="0" smtClean="0"/>
          </a:p>
          <a:p>
            <a:pPr algn="just"/>
            <a:r>
              <a:rPr lang="uk-UA" dirty="0" smtClean="0"/>
              <a:t>   На наступних заняттях дається пояснення, що добу не обов'язково починати визначати з ранку. Діти повинні усвідомити, що точка відліку часу доби може переміщуватись. Але, щоб минула одна доба, повинні пройти всі чотири частини доби. </a:t>
            </a:r>
          </a:p>
          <a:p>
            <a:pPr algn="just"/>
            <a:r>
              <a:rPr lang="uk-UA" dirty="0" smtClean="0"/>
              <a:t>   Наприклад, якщо почати відлік часу доби з вечора, то доба мине, коли пройдуть вечір, ніч, ранок, день. Для того щоб діти засвоїли це, їм дається ряд вправ; показати по кругу виповнення доби, починаючи з дня, з ночі; викласти з фішок дві доби, починаючи з вечора. Для перевірки засвоєння цих знань використовуються задачі-вправи.</a:t>
            </a:r>
            <a:endParaRPr lang="ru-RU" dirty="0"/>
          </a:p>
        </p:txBody>
      </p:sp>
      <p:pic>
        <p:nvPicPr>
          <p:cNvPr id="4" name="Рисунок 3" descr="depositphotos_125502796-stock-illustration-art-tree-with-math-symbols.jpg"/>
          <p:cNvPicPr>
            <a:picLocks noChangeAspect="1"/>
          </p:cNvPicPr>
          <p:nvPr/>
        </p:nvPicPr>
        <p:blipFill>
          <a:blip r:embed="rId3" cstate="print"/>
          <a:srcRect l="13541" t="8333" r="13541" b="14583"/>
          <a:stretch>
            <a:fillRect/>
          </a:stretch>
        </p:blipFill>
        <p:spPr>
          <a:xfrm>
            <a:off x="0" y="142852"/>
            <a:ext cx="714380" cy="755202"/>
          </a:xfrm>
          <a:prstGeom prst="ellipse">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3" name="Прямоугольник 2"/>
          <p:cNvSpPr/>
          <p:nvPr/>
        </p:nvSpPr>
        <p:spPr>
          <a:xfrm>
            <a:off x="357158" y="500042"/>
            <a:ext cx="8572560" cy="5355312"/>
          </a:xfrm>
          <a:prstGeom prst="rect">
            <a:avLst/>
          </a:prstGeom>
        </p:spPr>
        <p:txBody>
          <a:bodyPr wrap="square">
            <a:spAutoFit/>
          </a:bodyPr>
          <a:lstStyle/>
          <a:p>
            <a:pPr algn="just"/>
            <a:r>
              <a:rPr lang="uk-UA" dirty="0" smtClean="0"/>
              <a:t>    Для наступного засвоєння того, що доба - це одиниця вимірювання часу, яка складається з тривалості дня та ночі, насамперед узагальнюється досвід спостережень дітей ночі, насамперед узагальнюється досвід спостережень дітей про те, що в різні пори року день і ніч мають різну тривалість. Далі підкреслює, що тривалість доби завжди однакова. Якщо взимку, скажімо, скорочується тривалість дня, то продовжується тривалість ночі, а влітку збільшується тривалість дня і скорочується тривалість ночі.</a:t>
            </a:r>
            <a:endParaRPr lang="ru-RU" dirty="0" smtClean="0"/>
          </a:p>
          <a:p>
            <a:pPr algn="just"/>
            <a:r>
              <a:rPr lang="uk-UA" dirty="0" smtClean="0"/>
              <a:t>   Дітям пояснюють, що для рахунку діб люди створили календар, в якому кожний листочок відповідає одній добі.</a:t>
            </a:r>
            <a:endParaRPr lang="ru-RU" dirty="0" smtClean="0"/>
          </a:p>
          <a:p>
            <a:pPr algn="just"/>
            <a:r>
              <a:rPr lang="uk-UA" dirty="0" smtClean="0"/>
              <a:t>   Перевіряючи засвоєння дітьми набутих знань про добу, їм пропонують порозв'язувати відповідні задачі.</a:t>
            </a:r>
            <a:endParaRPr lang="ru-RU" dirty="0" smtClean="0"/>
          </a:p>
          <a:p>
            <a:pPr algn="just"/>
            <a:r>
              <a:rPr lang="uk-UA" dirty="0" smtClean="0"/>
              <a:t>    У цій віковій групі дітей навчають також розрізненню і називанню днів тижня. Ознайомлення дітей з днями тижня треба пов'язувати з формуванням знання про тиждень, як міру робочого </a:t>
            </a:r>
            <a:r>
              <a:rPr lang="uk-UA" dirty="0" err="1" smtClean="0"/>
              <a:t>часочислення</a:t>
            </a:r>
            <a:r>
              <a:rPr lang="uk-UA" dirty="0" smtClean="0"/>
              <a:t>. Зосередивши увагу дітей на тому, що люди п'ять днів працюють, а два відпочивають, з'ясовують кількісний склад тижня, який містить 7 діб. Дітям пояснюють, що перший день тижня називається понеділок - день після (по) неділі, другий день - вівторок (</a:t>
            </a:r>
            <a:r>
              <a:rPr lang="uk-UA" dirty="0" err="1" smtClean="0"/>
              <a:t>второй</a:t>
            </a:r>
            <a:r>
              <a:rPr lang="uk-UA" dirty="0" smtClean="0"/>
              <a:t>), третій день - середа, бо це середній день тижня, четвертий - четвер, п'ятий - п'ятниця, шостий - субота від слова «санбат», «</a:t>
            </a:r>
            <a:r>
              <a:rPr lang="uk-UA" dirty="0" err="1" smtClean="0"/>
              <a:t>шабиш</a:t>
            </a:r>
            <a:r>
              <a:rPr lang="uk-UA" dirty="0" smtClean="0"/>
              <a:t>», що означає кінець ділу, сьомий - неділя «не працювати», «без діл».</a:t>
            </a:r>
            <a:endParaRPr lang="ru-RU" dirty="0"/>
          </a:p>
        </p:txBody>
      </p:sp>
      <p:pic>
        <p:nvPicPr>
          <p:cNvPr id="4" name="Рисунок 3" descr="depositphotos_125502796-stock-illustration-art-tree-with-math-symbols.jpg"/>
          <p:cNvPicPr>
            <a:picLocks noChangeAspect="1"/>
          </p:cNvPicPr>
          <p:nvPr/>
        </p:nvPicPr>
        <p:blipFill>
          <a:blip r:embed="rId3" cstate="print"/>
          <a:srcRect l="13541" t="8333" r="13541" b="14583"/>
          <a:stretch>
            <a:fillRect/>
          </a:stretch>
        </p:blipFill>
        <p:spPr>
          <a:xfrm>
            <a:off x="0" y="0"/>
            <a:ext cx="714380" cy="755202"/>
          </a:xfrm>
          <a:prstGeom prst="ellipse">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3" name="Прямоугольник 2"/>
          <p:cNvSpPr/>
          <p:nvPr/>
        </p:nvSpPr>
        <p:spPr>
          <a:xfrm>
            <a:off x="285720" y="394692"/>
            <a:ext cx="8572560" cy="6463308"/>
          </a:xfrm>
          <a:prstGeom prst="rect">
            <a:avLst/>
          </a:prstGeom>
        </p:spPr>
        <p:txBody>
          <a:bodyPr wrap="square">
            <a:spAutoFit/>
          </a:bodyPr>
          <a:lstStyle/>
          <a:p>
            <a:r>
              <a:rPr lang="uk-UA" dirty="0" smtClean="0"/>
              <a:t>   Добиваючись засвоєння всіма дітьми назв днів тижня по черзі щодня вранці їх запитують, який сьогодні день тижня. Проводяться з дітьми такі вправи: «Як називається день тижня, що був учора? Що буде завтра? Як називається день тижня, який є наступним за понеділком? середою? п'ятницею? Як називати день тижня, який передує суботі? середі? п'ятниці?» </a:t>
            </a:r>
          </a:p>
          <a:p>
            <a:pPr algn="just"/>
            <a:r>
              <a:rPr lang="uk-UA" dirty="0" smtClean="0"/>
              <a:t>   Переліком днів тижня порядковим рахунком їх дітям показують, що коли почати підрахунок часу з понеділка, то тиждень закінчиться в наступний понеділок, якщо ж з четверга, то тоді відповідно він мине в наступний четвер тощо. Після цього використовують роздавальний дидактичний матеріал, а саме: картки з цифрами від 1 до 7. Роздавши два набори таких цифр кожній дитині, для індивідуального виконання пропонують такі завдання: показати цифру, яка відповідає названому дню тижня, що іде за понеділком; викласти картками один тиждень, починаючи з понеділка, з середи, з четверга; викласти картками два тижні, починаючи з понеділка, з п'ятниці.</a:t>
            </a:r>
            <a:endParaRPr lang="ru-RU" dirty="0" smtClean="0"/>
          </a:p>
          <a:p>
            <a:pPr algn="just"/>
            <a:r>
              <a:rPr lang="uk-UA" dirty="0" smtClean="0"/>
              <a:t>    Щоб усвідомити, як діти усвідомили тиждень як міру числення часу, їм слід запропонувати для розв'язування задачі відповідного змісту, а також загадки для відгадування.</a:t>
            </a:r>
            <a:endParaRPr lang="ru-RU" dirty="0" smtClean="0"/>
          </a:p>
          <a:p>
            <a:pPr algn="just"/>
            <a:r>
              <a:rPr lang="uk-UA" dirty="0" smtClean="0"/>
              <a:t>    У цій віковій групі поглиблюються уявлення про пори року і рік. Використовуючи чотириколірні круги і фішки чотирьох кольорів, даємо дітям змогу краще засвоїти, що тривалість року не змінюються, якщо почати його рахувати від літа, чи від зими.</a:t>
            </a:r>
            <a:endParaRPr lang="ru-RU" dirty="0" smtClean="0"/>
          </a:p>
          <a:p>
            <a:pPr algn="just"/>
            <a:endParaRPr lang="uk-UA" dirty="0" smtClean="0"/>
          </a:p>
          <a:p>
            <a:pPr algn="just"/>
            <a:endParaRPr lang="uk-UA" dirty="0" smtClean="0"/>
          </a:p>
          <a:p>
            <a:pPr algn="just"/>
            <a:endParaRPr lang="uk-UA" dirty="0" smtClean="0"/>
          </a:p>
        </p:txBody>
      </p:sp>
      <p:pic>
        <p:nvPicPr>
          <p:cNvPr id="4" name="Рисунок 3" descr="depositphotos_125502796-stock-illustration-art-tree-with-math-symbols.jpg"/>
          <p:cNvPicPr>
            <a:picLocks noChangeAspect="1"/>
          </p:cNvPicPr>
          <p:nvPr/>
        </p:nvPicPr>
        <p:blipFill>
          <a:blip r:embed="rId3" cstate="print"/>
          <a:srcRect l="13541" t="8333" r="13541" b="14583"/>
          <a:stretch>
            <a:fillRect/>
          </a:stretch>
        </p:blipFill>
        <p:spPr>
          <a:xfrm>
            <a:off x="0" y="142852"/>
            <a:ext cx="714380" cy="755202"/>
          </a:xfrm>
          <a:prstGeom prst="ellipse">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3" name="Прямоугольник 2"/>
          <p:cNvSpPr/>
          <p:nvPr/>
        </p:nvSpPr>
        <p:spPr>
          <a:xfrm>
            <a:off x="357158" y="142852"/>
            <a:ext cx="8643998" cy="6186309"/>
          </a:xfrm>
          <a:prstGeom prst="rect">
            <a:avLst/>
          </a:prstGeom>
        </p:spPr>
        <p:txBody>
          <a:bodyPr wrap="square">
            <a:spAutoFit/>
          </a:bodyPr>
          <a:lstStyle/>
          <a:p>
            <a:pPr algn="just"/>
            <a:r>
              <a:rPr lang="uk-UA" dirty="0" smtClean="0"/>
              <a:t>   Також у старшій групі увагу дітей зосереджують на вимірюванні часу протягом доби. Дітям пояснюють, що для більш точного визначення й вимірювання часу доба розподілена на години, що година складається ще з менших одиниць вимірювання часу - хвилин, а кожна хвилина ще з менших одиниць вимірювання часу - секунд.</a:t>
            </a:r>
            <a:endParaRPr lang="ru-RU" dirty="0" smtClean="0"/>
          </a:p>
          <a:p>
            <a:pPr algn="just"/>
            <a:r>
              <a:rPr lang="uk-UA" dirty="0" smtClean="0"/>
              <a:t>   Для формування у дітей початкових уявлень про тривалість 1 година, 1 хвилина і 1 секунда їх ознайомлюють з об'єктивною тривалістю цих інтервалів часу.</a:t>
            </a:r>
            <a:endParaRPr lang="ru-RU" dirty="0" smtClean="0"/>
          </a:p>
          <a:p>
            <a:pPr algn="just"/>
            <a:r>
              <a:rPr lang="uk-UA" dirty="0" smtClean="0"/>
              <a:t>   Спочатку поглиблюють знання про склад доби і конкретизують уявлення про тривалість години. Далі, виклавши інтерес до вимірювання часу і показавши необхідність цього, ознайомлюють з тривалістю 1 хвилини та 1 секунди. Закріплюючи уявлення про тривалість однохвилинного інтервалу, а пізніше три - та п'ятихвилинного, дітей привчають контролювати час за пісковим годинником у процесі виконання різної за обсягом роботи. У дітей розвивають почуття задоволення від уміння виконувати дії на час. </a:t>
            </a:r>
          </a:p>
          <a:p>
            <a:pPr algn="just"/>
            <a:r>
              <a:rPr lang="uk-UA" dirty="0" smtClean="0"/>
              <a:t>   Після цього привчають оцінювати тривалість своєї діяльності, розвивають почуття задоволення від уміння визначати часовий інтервал.</a:t>
            </a:r>
            <a:endParaRPr lang="ru-RU" dirty="0" smtClean="0"/>
          </a:p>
          <a:p>
            <a:pPr algn="just"/>
            <a:r>
              <a:rPr lang="uk-UA" dirty="0" smtClean="0"/>
              <a:t>Головна мета нагромадження у дітей досвіду виконання різної за змістом діяльності у відведений час полягає в розвитку у дітей вміння планувати в часі свою діяльність, регулювати темп і ритм роботи залежно від відведеного часу та обсягу роботи. Для усвідомлення дітьми того, що кожна одиниця </a:t>
            </a:r>
            <a:r>
              <a:rPr lang="uk-UA" dirty="0" err="1" smtClean="0"/>
              <a:t>часочислення</a:t>
            </a:r>
            <a:r>
              <a:rPr lang="uk-UA" dirty="0" smtClean="0"/>
              <a:t> складається з певної кількості менших одиниць вимірювання та для ознайомлення їх з кількістю співвідношенням між секундою і хвилиною, </a:t>
            </a:r>
            <a:r>
              <a:rPr lang="uk-UA" dirty="0" err="1" smtClean="0"/>
              <a:t>хвилиною</a:t>
            </a:r>
            <a:r>
              <a:rPr lang="uk-UA" dirty="0" smtClean="0"/>
              <a:t> і годиною демонструють діафільм «Секундочка», в якому це пояснюється в захоплюючій казковій формі.</a:t>
            </a:r>
            <a:endParaRPr lang="ru-RU" dirty="0"/>
          </a:p>
        </p:txBody>
      </p:sp>
      <p:pic>
        <p:nvPicPr>
          <p:cNvPr id="4" name="Рисунок 3" descr="depositphotos_125502796-stock-illustration-art-tree-with-math-symbols.jpg"/>
          <p:cNvPicPr>
            <a:picLocks noChangeAspect="1"/>
          </p:cNvPicPr>
          <p:nvPr/>
        </p:nvPicPr>
        <p:blipFill>
          <a:blip r:embed="rId3" cstate="print"/>
          <a:srcRect l="13541" t="8333" r="13541" b="14583"/>
          <a:stretch>
            <a:fillRect/>
          </a:stretch>
        </p:blipFill>
        <p:spPr>
          <a:xfrm>
            <a:off x="0" y="0"/>
            <a:ext cx="714380" cy="755202"/>
          </a:xfrm>
          <a:prstGeom prst="ellipse">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3" name="Прямоугольник 2"/>
          <p:cNvSpPr/>
          <p:nvPr/>
        </p:nvSpPr>
        <p:spPr>
          <a:xfrm>
            <a:off x="285720" y="500042"/>
            <a:ext cx="8572560" cy="5078313"/>
          </a:xfrm>
          <a:prstGeom prst="rect">
            <a:avLst/>
          </a:prstGeom>
        </p:spPr>
        <p:txBody>
          <a:bodyPr wrap="square">
            <a:spAutoFit/>
          </a:bodyPr>
          <a:lstStyle/>
          <a:p>
            <a:pPr algn="just"/>
            <a:r>
              <a:rPr lang="uk-UA" b="1" dirty="0" smtClean="0">
                <a:solidFill>
                  <a:srgbClr val="FF0000"/>
                </a:solidFill>
              </a:rPr>
              <a:t>Факторами, на основі яких формується відчуття часу, являються:</a:t>
            </a:r>
            <a:endParaRPr lang="ru-RU" b="1" dirty="0" smtClean="0">
              <a:solidFill>
                <a:srgbClr val="FF0000"/>
              </a:solidFill>
            </a:endParaRPr>
          </a:p>
          <a:p>
            <a:pPr lvl="0" algn="just"/>
            <a:r>
              <a:rPr lang="uk-UA" dirty="0" smtClean="0"/>
              <a:t>  1. Знання часових еталонів (узагальнення уявлень про них); для того щоб дитина могла зрозуміти про яку часову тривалість їй говорять, чи самостійно визначити часовий інтервал, він повинен знати міру часу по частинах і навчитися ними користуватися.</a:t>
            </a:r>
            <a:endParaRPr lang="ru-RU" dirty="0" smtClean="0"/>
          </a:p>
          <a:p>
            <a:pPr lvl="0" algn="just"/>
            <a:r>
              <a:rPr lang="ru-RU" dirty="0" smtClean="0"/>
              <a:t> 2. </a:t>
            </a:r>
            <a:r>
              <a:rPr lang="uk-UA" dirty="0" smtClean="0"/>
              <a:t>Переживання часу - відчуття тривалості часових інтервалів. Для цього необхідно організовувати різноманітну діяльність дітей відчути протяжність часу і уявити, що реально можна встигнути зробити за той чи інший його відрізок. В подальшому це послужить основою формування здатності планувати свою діяльність в час, обирати об'єм роботи відповідно відведеному на неї час.</a:t>
            </a:r>
            <a:endParaRPr lang="ru-RU" dirty="0" smtClean="0"/>
          </a:p>
          <a:p>
            <a:pPr lvl="0" algn="just"/>
            <a:r>
              <a:rPr lang="uk-UA" dirty="0" smtClean="0"/>
              <a:t> 3. Розвиток у дітей уміння оцінювати часові інтервали без годинника; контроль з сторони дорослих допоможе їм удосконалювати адекватність оцінок, отже, він необхідний як підкріплення при ви робітці навичок орієнтування в часі.</a:t>
            </a:r>
          </a:p>
          <a:p>
            <a:r>
              <a:rPr lang="uk-UA" dirty="0" smtClean="0"/>
              <a:t>     У дітей старшого дошкільного віку можна починати розвивати почуття часу спочатку на інтервалах в 3, 5 і 10 хвилин, тому що розрізнення цих інтервалів життєво важливо для дітей.</a:t>
            </a:r>
            <a:endParaRPr lang="ru-RU" dirty="0" smtClean="0"/>
          </a:p>
          <a:p>
            <a:endParaRPr lang="ru-RU" dirty="0" smtClean="0"/>
          </a:p>
          <a:p>
            <a:pPr lvl="0" algn="just"/>
            <a:endParaRPr lang="ru-RU" dirty="0"/>
          </a:p>
        </p:txBody>
      </p:sp>
      <p:pic>
        <p:nvPicPr>
          <p:cNvPr id="4" name="Рисунок 3" descr="depositphotos_125502796-stock-illustration-art-tree-with-math-symbols.jpg"/>
          <p:cNvPicPr>
            <a:picLocks noChangeAspect="1"/>
          </p:cNvPicPr>
          <p:nvPr/>
        </p:nvPicPr>
        <p:blipFill>
          <a:blip r:embed="rId3" cstate="print"/>
          <a:srcRect l="13541" t="8333" r="13541" b="14583"/>
          <a:stretch>
            <a:fillRect/>
          </a:stretch>
        </p:blipFill>
        <p:spPr>
          <a:xfrm>
            <a:off x="0" y="0"/>
            <a:ext cx="714380" cy="755202"/>
          </a:xfrm>
          <a:prstGeom prst="ellipse">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1" y="0"/>
            <a:ext cx="9143999" cy="6858000"/>
          </a:xfrm>
          <a:prstGeom prst="rect">
            <a:avLst/>
          </a:prstGeom>
        </p:spPr>
      </p:pic>
      <p:pic>
        <p:nvPicPr>
          <p:cNvPr id="3" name="Рисунок 2" descr="depositphotos_125502796-stock-illustration-art-tree-with-math-symbols.jpg"/>
          <p:cNvPicPr>
            <a:picLocks noChangeAspect="1"/>
          </p:cNvPicPr>
          <p:nvPr/>
        </p:nvPicPr>
        <p:blipFill>
          <a:blip r:embed="rId3" cstate="print"/>
          <a:srcRect l="13541" t="8333" r="13541" b="14583"/>
          <a:stretch>
            <a:fillRect/>
          </a:stretch>
        </p:blipFill>
        <p:spPr>
          <a:xfrm>
            <a:off x="0" y="0"/>
            <a:ext cx="714380" cy="755202"/>
          </a:xfrm>
          <a:prstGeom prst="ellipse">
            <a:avLst/>
          </a:prstGeom>
          <a:ln>
            <a:noFill/>
          </a:ln>
          <a:effectLst>
            <a:softEdge rad="112500"/>
          </a:effectLst>
        </p:spPr>
      </p:pic>
      <p:sp>
        <p:nvSpPr>
          <p:cNvPr id="5" name="Прямоугольник 4"/>
          <p:cNvSpPr/>
          <p:nvPr/>
        </p:nvSpPr>
        <p:spPr>
          <a:xfrm>
            <a:off x="357158" y="285728"/>
            <a:ext cx="8786842" cy="6063198"/>
          </a:xfrm>
          <a:prstGeom prst="rect">
            <a:avLst/>
          </a:prstGeom>
          <a:noFill/>
        </p:spPr>
        <p:txBody>
          <a:bodyPr wrap="square" lIns="91440" tIns="45720" rIns="91440" bIns="45720">
            <a:spAutoFit/>
          </a:bodyPr>
          <a:lstStyle/>
          <a:p>
            <a:pPr>
              <a:lnSpc>
                <a:spcPct val="150000"/>
              </a:lnSpc>
            </a:pPr>
            <a:endParaRPr lang="uk-UA" sz="2000" dirty="0" smtClean="0"/>
          </a:p>
          <a:p>
            <a:pPr>
              <a:lnSpc>
                <a:spcPct val="150000"/>
              </a:lnSpc>
            </a:pPr>
            <a:endParaRPr lang="uk-UA" sz="2000" dirty="0" smtClean="0"/>
          </a:p>
          <a:p>
            <a:pPr>
              <a:lnSpc>
                <a:spcPct val="150000"/>
              </a:lnSpc>
            </a:pPr>
            <a:r>
              <a:rPr lang="uk-UA" sz="2000" dirty="0" smtClean="0"/>
              <a:t>1. Сприйняття часу і розвиток часових уявлень у дітей дошкільного віку.</a:t>
            </a:r>
            <a:endParaRPr lang="ru-RU" sz="2000" dirty="0" smtClean="0"/>
          </a:p>
          <a:p>
            <a:pPr>
              <a:lnSpc>
                <a:spcPct val="150000"/>
              </a:lnSpc>
            </a:pPr>
            <a:r>
              <a:rPr lang="uk-UA" sz="2000" dirty="0" smtClean="0"/>
              <a:t>2. Зміст роботи з формування у дітей дошкільного віку часових уявлень.</a:t>
            </a:r>
            <a:endParaRPr lang="ru-RU" sz="2000" dirty="0" smtClean="0"/>
          </a:p>
          <a:p>
            <a:pPr>
              <a:lnSpc>
                <a:spcPct val="150000"/>
              </a:lnSpc>
            </a:pPr>
            <a:r>
              <a:rPr lang="uk-UA" sz="2000" dirty="0" smtClean="0"/>
              <a:t>3. Аналіз програмових завдань відповідно до діючих програм «Дитина» та “ Українське </a:t>
            </a:r>
            <a:r>
              <a:rPr lang="uk-UA" sz="2000" dirty="0" err="1" smtClean="0"/>
              <a:t>дошкілля”</a:t>
            </a:r>
            <a:r>
              <a:rPr lang="uk-UA" sz="2000" dirty="0" smtClean="0"/>
              <a:t>.</a:t>
            </a:r>
            <a:endParaRPr lang="ru-RU" sz="2000" dirty="0" smtClean="0"/>
          </a:p>
          <a:p>
            <a:pPr>
              <a:lnSpc>
                <a:spcPct val="150000"/>
              </a:lnSpc>
            </a:pPr>
            <a:r>
              <a:rPr lang="uk-UA" sz="2000" dirty="0" smtClean="0"/>
              <a:t>4. Методика формування часових уявлень та орієнтування у часі у дітей дошкільного віку.</a:t>
            </a:r>
            <a:endParaRPr lang="ru-RU" sz="2000" dirty="0" smtClean="0"/>
          </a:p>
          <a:p>
            <a:pPr>
              <a:lnSpc>
                <a:spcPct val="150000"/>
              </a:lnSpc>
            </a:pPr>
            <a:r>
              <a:rPr lang="uk-UA" sz="2000" dirty="0" smtClean="0"/>
              <a:t>5. Рекомендації щодо організації та проведення занять з формування часових уявлень.</a:t>
            </a:r>
            <a:endParaRPr lang="ru-RU" sz="2000" dirty="0" smtClean="0"/>
          </a:p>
          <a:p>
            <a:pPr>
              <a:lnSpc>
                <a:spcPct val="150000"/>
              </a:lnSpc>
            </a:pPr>
            <a:r>
              <a:rPr lang="uk-UA" sz="2000" dirty="0" smtClean="0"/>
              <a:t>6. Ігри, що сприяють розвитку часових уявлень у дітей дошкільного віку.</a:t>
            </a:r>
            <a:endParaRPr lang="ru-RU" sz="2000" dirty="0" smtClean="0"/>
          </a:p>
          <a:p>
            <a:pPr>
              <a:lnSpc>
                <a:spcPct val="150000"/>
              </a:lnSpc>
            </a:pPr>
            <a:r>
              <a:rPr lang="uk-UA" sz="2000" dirty="0" smtClean="0"/>
              <a:t>7. Залучення батьків до формування часових уявлень у дітей дошкільного віку.</a:t>
            </a:r>
            <a:endParaRPr lang="ru-RU" sz="2000" dirty="0" smtClean="0"/>
          </a:p>
          <a:p>
            <a:endPar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Прямоугольник 8"/>
          <p:cNvSpPr/>
          <p:nvPr/>
        </p:nvSpPr>
        <p:spPr>
          <a:xfrm>
            <a:off x="1714480" y="285728"/>
            <a:ext cx="3637366"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Зміст</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3" name="Прямоугольник 2"/>
          <p:cNvSpPr/>
          <p:nvPr/>
        </p:nvSpPr>
        <p:spPr>
          <a:xfrm>
            <a:off x="357158" y="474345"/>
            <a:ext cx="8429684" cy="4801314"/>
          </a:xfrm>
          <a:prstGeom prst="rect">
            <a:avLst/>
          </a:prstGeom>
        </p:spPr>
        <p:txBody>
          <a:bodyPr wrap="square">
            <a:spAutoFit/>
          </a:bodyPr>
          <a:lstStyle/>
          <a:p>
            <a:pPr algn="just"/>
            <a:r>
              <a:rPr lang="uk-UA" dirty="0" smtClean="0"/>
              <a:t>    </a:t>
            </a:r>
          </a:p>
          <a:p>
            <a:pPr algn="just"/>
            <a:endParaRPr lang="uk-UA" dirty="0" smtClean="0"/>
          </a:p>
          <a:p>
            <a:pPr algn="just"/>
            <a:endParaRPr lang="uk-UA" dirty="0" smtClean="0"/>
          </a:p>
          <a:p>
            <a:pPr algn="just"/>
            <a:endParaRPr lang="uk-UA" dirty="0" smtClean="0"/>
          </a:p>
          <a:p>
            <a:pPr algn="just"/>
            <a:endParaRPr lang="uk-UA" dirty="0" smtClean="0"/>
          </a:p>
          <a:p>
            <a:pPr algn="just"/>
            <a:endParaRPr lang="uk-UA" dirty="0" smtClean="0"/>
          </a:p>
          <a:p>
            <a:pPr algn="just"/>
            <a:r>
              <a:rPr lang="uk-UA" dirty="0" smtClean="0"/>
              <a:t>  Робота починається з сприйняття дітьми хвилинного інтервалу, а потім переходить до засвоєння інших інтервалів. Дітей знайомлять з тривалістю 1, 3, 5 і 10 хвилин, при цьому використовують секундомір, пісочний годинник, годинник-конструктор для сприйняття дітьми тривалості зазначених інтервалів; забезпечується переживання тривалості цих інтервалів у різних видах діяльності; вчать дітей виконувати роботу в зазначений термін (1, 3, 5 хвилин), для чого навчають вимірювати час і оцінювати тривалість діяльності, регулювати темп її виконання.</a:t>
            </a:r>
            <a:endParaRPr lang="ru-RU" dirty="0" smtClean="0"/>
          </a:p>
          <a:p>
            <a:pPr algn="just"/>
            <a:r>
              <a:rPr lang="uk-UA" dirty="0" smtClean="0"/>
              <a:t>   Таким чином, вся робота з формування часових уявлень та орієнтування у часі в першу чергу проводиться на заняттях при звичайній організації, але не слід забувати і про повсякденне життя, в якому дітей теж можна багато чому навчити або закріпити певні знання про час.</a:t>
            </a:r>
            <a:endParaRPr lang="ru-RU" dirty="0"/>
          </a:p>
        </p:txBody>
      </p:sp>
      <p:sp>
        <p:nvSpPr>
          <p:cNvPr id="4" name="Прямоугольник 3"/>
          <p:cNvSpPr/>
          <p:nvPr/>
        </p:nvSpPr>
        <p:spPr>
          <a:xfrm>
            <a:off x="285720" y="1000108"/>
            <a:ext cx="8429684" cy="1200329"/>
          </a:xfrm>
          <a:prstGeom prst="rect">
            <a:avLst/>
          </a:prstGeom>
        </p:spPr>
        <p:txBody>
          <a:bodyPr wrap="square">
            <a:spAutoFit/>
          </a:bodyPr>
          <a:lstStyle/>
          <a:p>
            <a:pPr algn="just"/>
            <a:r>
              <a:rPr lang="uk-UA" dirty="0" smtClean="0"/>
              <a:t>    Одна хвилина - це та первісна, доступна дітям одиниця часу, з якої складаються 3, 5, 10 хвилин. До того ж у побуті ця міра часу найбільш часто зустрічається в мові оточуючих. "Через хвилину", "Зачекайте хвилину" - подібні вирази діти чують часто, але уявлення про цьому інтервалі у них далеко не адекватні.</a:t>
            </a:r>
            <a:endParaRPr lang="ru-RU" dirty="0"/>
          </a:p>
        </p:txBody>
      </p:sp>
      <p:pic>
        <p:nvPicPr>
          <p:cNvPr id="5" name="Рисунок 4" descr="depositphotos_125502796-stock-illustration-art-tree-with-math-symbols.jpg"/>
          <p:cNvPicPr>
            <a:picLocks noChangeAspect="1"/>
          </p:cNvPicPr>
          <p:nvPr/>
        </p:nvPicPr>
        <p:blipFill>
          <a:blip r:embed="rId3" cstate="print"/>
          <a:srcRect l="13541" t="8333" r="13541" b="14583"/>
          <a:stretch>
            <a:fillRect/>
          </a:stretch>
        </p:blipFill>
        <p:spPr>
          <a:xfrm>
            <a:off x="0" y="142852"/>
            <a:ext cx="714380" cy="755202"/>
          </a:xfrm>
          <a:prstGeom prst="ellipse">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4" name="Прямоугольник 3"/>
          <p:cNvSpPr/>
          <p:nvPr/>
        </p:nvSpPr>
        <p:spPr>
          <a:xfrm>
            <a:off x="214282" y="214290"/>
            <a:ext cx="8643998" cy="5632311"/>
          </a:xfrm>
          <a:prstGeom prst="rect">
            <a:avLst/>
          </a:prstGeom>
          <a:noFill/>
        </p:spPr>
        <p:txBody>
          <a:bodyPr wrap="square" lIns="91440" tIns="45720" rIns="91440" bIns="45720">
            <a:spAutoFit/>
          </a:bodyPr>
          <a:lstStyle/>
          <a:p>
            <a:pPr algn="ctr"/>
            <a:r>
              <a:rPr lang="uk-UA" b="1" dirty="0" smtClean="0">
                <a:solidFill>
                  <a:srgbClr val="FF0000"/>
                </a:solidFill>
              </a:rPr>
              <a:t>5. Рекомендації щодо організації та проведення </a:t>
            </a:r>
          </a:p>
          <a:p>
            <a:pPr algn="ctr"/>
            <a:r>
              <a:rPr lang="uk-UA" b="1" dirty="0" smtClean="0">
                <a:solidFill>
                  <a:srgbClr val="FF0000"/>
                </a:solidFill>
              </a:rPr>
              <a:t>занять з формування часових уявлень.</a:t>
            </a:r>
            <a:endParaRPr lang="ru-RU" dirty="0" smtClean="0"/>
          </a:p>
          <a:p>
            <a:pPr algn="just"/>
            <a:r>
              <a:rPr lang="uk-UA" dirty="0" smtClean="0"/>
              <a:t>    Провідною формою організації навчання дітей в ДНЗ є заняття. Тому дуже важливо правильно його організувати та провести. Для того щоб досягти максимального педагогічний ефекту на зайнятті з формування елементарних математичних уявлень з дітьми дошкільного вік вихователю слід дотримуватися наступних організаційно-педагогічних вимог:</a:t>
            </a:r>
            <a:endParaRPr lang="ru-RU" dirty="0" smtClean="0"/>
          </a:p>
          <a:p>
            <a:pPr lvl="0" algn="just">
              <a:buFont typeface="Wingdings" pitchFamily="2" charset="2"/>
              <a:buChar char="ü"/>
            </a:pPr>
            <a:r>
              <a:rPr lang="uk-UA" dirty="0" smtClean="0"/>
              <a:t>вихователь повинен дібрати тему та програмовий зміст до заняття, скориставшись діючою програмою;</a:t>
            </a:r>
            <a:endParaRPr lang="ru-RU" dirty="0" smtClean="0"/>
          </a:p>
          <a:p>
            <a:pPr lvl="0" algn="just">
              <a:buFont typeface="Wingdings" pitchFamily="2" charset="2"/>
              <a:buChar char="ü"/>
            </a:pPr>
            <a:r>
              <a:rPr lang="uk-UA" dirty="0" smtClean="0"/>
              <a:t>тема та програмовий зміст повинні відповідати віку та індивідуальним особливостям дітей даної групи;</a:t>
            </a:r>
            <a:endParaRPr lang="ru-RU" dirty="0" smtClean="0"/>
          </a:p>
          <a:p>
            <a:pPr lvl="0" algn="just">
              <a:buFont typeface="Wingdings" pitchFamily="2" charset="2"/>
              <a:buChar char="ü"/>
            </a:pPr>
            <a:r>
              <a:rPr lang="uk-UA" dirty="0" smtClean="0"/>
              <a:t>заняття бажано проводити за допомогою різних способів організації дітей дошкільного віку: за груповим (до 15 дітей), індивідуально-груповим (4-8 дітей), індивідуальним способом - (1-4 дитини);</a:t>
            </a:r>
            <a:endParaRPr lang="ru-RU" dirty="0" smtClean="0"/>
          </a:p>
          <a:p>
            <a:pPr lvl="0" algn="just">
              <a:buFont typeface="Wingdings" pitchFamily="2" charset="2"/>
              <a:buChar char="ü"/>
            </a:pPr>
            <a:r>
              <a:rPr lang="uk-UA" dirty="0" smtClean="0"/>
              <a:t>кожне заняття повинно мати чіткі структурні компоненти (вступна, основна, заключна частини);</a:t>
            </a:r>
            <a:endParaRPr lang="ru-RU" dirty="0" smtClean="0"/>
          </a:p>
          <a:p>
            <a:pPr lvl="0" algn="just">
              <a:buFont typeface="Wingdings" pitchFamily="2" charset="2"/>
              <a:buChar char="ü"/>
            </a:pPr>
            <a:r>
              <a:rPr lang="uk-UA" dirty="0" smtClean="0"/>
              <a:t>заняття з математики проводяться в першій половині дні в середині тижня;</a:t>
            </a:r>
            <a:endParaRPr lang="ru-RU" dirty="0" smtClean="0"/>
          </a:p>
          <a:p>
            <a:pPr lvl="0" algn="just">
              <a:buFont typeface="Wingdings" pitchFamily="2" charset="2"/>
              <a:buChar char="ü"/>
            </a:pPr>
            <a:r>
              <a:rPr lang="uk-UA" dirty="0" smtClean="0"/>
              <a:t>заняття з математики краще поєднувати із зайняттям, що не вимагає великого розумового навантаження (по фізкультурі, музиці, малюванню);</a:t>
            </a:r>
            <a:endParaRPr lang="ru-RU" dirty="0" smtClean="0"/>
          </a:p>
          <a:p>
            <a:pPr lvl="0" algn="just">
              <a:buFont typeface="Wingdings" pitchFamily="2" charset="2"/>
              <a:buChar char="ü"/>
            </a:pPr>
            <a:r>
              <a:rPr lang="uk-UA" dirty="0" smtClean="0"/>
              <a:t>тривалість заняття з математики в старшій групі становить 25-30 хвилин;</a:t>
            </a:r>
            <a:endParaRPr lang="ru-RU" dirty="0"/>
          </a:p>
        </p:txBody>
      </p:sp>
      <p:pic>
        <p:nvPicPr>
          <p:cNvPr id="5" name="Рисунок 4" descr="depositphotos_125502796-stock-illustration-art-tree-with-math-symbols.jpg"/>
          <p:cNvPicPr>
            <a:picLocks noChangeAspect="1"/>
          </p:cNvPicPr>
          <p:nvPr/>
        </p:nvPicPr>
        <p:blipFill>
          <a:blip r:embed="rId3" cstate="print"/>
          <a:srcRect l="13541" t="8333" r="13541" b="14583"/>
          <a:stretch>
            <a:fillRect/>
          </a:stretch>
        </p:blipFill>
        <p:spPr>
          <a:xfrm>
            <a:off x="0" y="142852"/>
            <a:ext cx="714380" cy="755202"/>
          </a:xfrm>
          <a:prstGeom prst="ellipse">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3" name="Прямоугольник 2"/>
          <p:cNvSpPr/>
          <p:nvPr/>
        </p:nvSpPr>
        <p:spPr>
          <a:xfrm>
            <a:off x="285720" y="785794"/>
            <a:ext cx="8643998" cy="4801314"/>
          </a:xfrm>
          <a:prstGeom prst="rect">
            <a:avLst/>
          </a:prstGeom>
        </p:spPr>
        <p:txBody>
          <a:bodyPr wrap="square">
            <a:spAutoFit/>
          </a:bodyPr>
          <a:lstStyle/>
          <a:p>
            <a:pPr lvl="0" algn="just">
              <a:buFont typeface="Wingdings" pitchFamily="2" charset="2"/>
              <a:buChar char="ü"/>
            </a:pPr>
            <a:r>
              <a:rPr lang="uk-UA" dirty="0" smtClean="0"/>
              <a:t>можна проводити комбіновані і інтегровані заняття з різних методик, якщо завдання поєднуються;</a:t>
            </a:r>
            <a:endParaRPr lang="ru-RU" dirty="0" smtClean="0"/>
          </a:p>
          <a:p>
            <a:pPr lvl="0" algn="just">
              <a:buFont typeface="Wingdings" pitchFamily="2" charset="2"/>
              <a:buChar char="ü"/>
            </a:pPr>
            <a:r>
              <a:rPr lang="uk-UA" dirty="0" smtClean="0"/>
              <a:t>кожна дитина повинна брати активну участь в кожному зайнятті, виконувати розумові і практичні дії;</a:t>
            </a:r>
            <a:endParaRPr lang="ru-RU" dirty="0" smtClean="0"/>
          </a:p>
          <a:p>
            <a:pPr lvl="0" algn="just">
              <a:buFont typeface="Wingdings" pitchFamily="2" charset="2"/>
              <a:buChar char="ü"/>
            </a:pPr>
            <a:r>
              <a:rPr lang="uk-UA" dirty="0" smtClean="0"/>
              <a:t>заняття </a:t>
            </a:r>
            <a:r>
              <a:rPr lang="uk-UA" dirty="0" smtClean="0"/>
              <a:t>з дітьми будь то фронтальне або індивідуальне повинне організовуватися за умови позитивного емоційного настрою дитини до навчання;</a:t>
            </a:r>
            <a:endParaRPr lang="ru-RU" dirty="0" smtClean="0"/>
          </a:p>
          <a:p>
            <a:pPr lvl="0" algn="just">
              <a:buFont typeface="Wingdings" pitchFamily="2" charset="2"/>
              <a:buChar char="ü"/>
            </a:pPr>
            <a:r>
              <a:rPr lang="uk-UA" dirty="0" smtClean="0"/>
              <a:t>створити доброзичливу атмосферу спілкування педагога з дітьми (ніяких докорів, різких висловлювань в адресу дитини за те, що він менше інших знає, гірше щось робить або не встигає за іншими дітьми), дітей між собою і з вихователем;</a:t>
            </a:r>
            <a:endParaRPr lang="ru-RU" dirty="0" smtClean="0"/>
          </a:p>
          <a:p>
            <a:pPr lvl="0" algn="just">
              <a:buFont typeface="Wingdings" pitchFamily="2" charset="2"/>
              <a:buChar char="ü"/>
            </a:pPr>
            <a:r>
              <a:rPr lang="uk-UA" dirty="0" smtClean="0"/>
              <a:t>забезпечити кожній дитині близьку і зрозумілу мотивацію діяльності (заради досягнення бажаної мети старші дошкільнята можуть виконувати роботу, що не викликає у них інтересу);</a:t>
            </a:r>
            <a:endParaRPr lang="ru-RU" dirty="0" smtClean="0"/>
          </a:p>
          <a:p>
            <a:pPr lvl="0" algn="just">
              <a:buFont typeface="Wingdings" pitchFamily="2" charset="2"/>
              <a:buChar char="ü"/>
            </a:pPr>
            <a:r>
              <a:rPr lang="uk-UA" dirty="0" smtClean="0"/>
              <a:t>використовувати на </a:t>
            </a:r>
            <a:r>
              <a:rPr lang="uk-UA" dirty="0" smtClean="0"/>
              <a:t>занятті </a:t>
            </a:r>
            <a:r>
              <a:rPr lang="uk-UA" dirty="0" smtClean="0"/>
              <a:t>(особливо на тому зайнятті, де діти зазнають великі труднощі) ігрові прийоми навчання, сюрпризні моменти, ігри - змагання, дидактичні ігри, </a:t>
            </a:r>
            <a:r>
              <a:rPr lang="uk-UA" dirty="0" err="1" smtClean="0"/>
              <a:t>роздатковий</a:t>
            </a:r>
            <a:r>
              <a:rPr lang="uk-UA" dirty="0" smtClean="0"/>
              <a:t> матеріал, ілюстрації, різноманітний наочний матеріал з метою створення і підтримки інтересу до процесу діяльності, а так само отриманню заданого результату;</a:t>
            </a:r>
            <a:endParaRPr lang="ru-RU" dirty="0" smtClean="0"/>
          </a:p>
        </p:txBody>
      </p:sp>
      <p:pic>
        <p:nvPicPr>
          <p:cNvPr id="4" name="Рисунок 3" descr="depositphotos_125502796-stock-illustration-art-tree-with-math-symbols.jpg"/>
          <p:cNvPicPr>
            <a:picLocks noChangeAspect="1"/>
          </p:cNvPicPr>
          <p:nvPr/>
        </p:nvPicPr>
        <p:blipFill>
          <a:blip r:embed="rId3" cstate="print"/>
          <a:srcRect l="13541" t="8333" r="13541" b="14583"/>
          <a:stretch>
            <a:fillRect/>
          </a:stretch>
        </p:blipFill>
        <p:spPr>
          <a:xfrm>
            <a:off x="0" y="214290"/>
            <a:ext cx="714380" cy="755202"/>
          </a:xfrm>
          <a:prstGeom prst="ellipse">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5" name="Прямоугольник 4"/>
          <p:cNvSpPr/>
          <p:nvPr/>
        </p:nvSpPr>
        <p:spPr>
          <a:xfrm>
            <a:off x="357158" y="571480"/>
            <a:ext cx="8572560" cy="4524315"/>
          </a:xfrm>
          <a:prstGeom prst="rect">
            <a:avLst/>
          </a:prstGeom>
          <a:noFill/>
        </p:spPr>
        <p:txBody>
          <a:bodyPr wrap="square" lIns="91440" tIns="45720" rIns="91440" bIns="45720">
            <a:spAutoFit/>
          </a:bodyPr>
          <a:lstStyle/>
          <a:p>
            <a:pPr lvl="0" algn="just">
              <a:buFont typeface="Wingdings" pitchFamily="2" charset="2"/>
              <a:buChar char="ü"/>
            </a:pPr>
            <a:r>
              <a:rPr lang="uk-UA" dirty="0" smtClean="0"/>
              <a:t>на кожному зайнятті дитина повинна пережити радість від здоланої трудності, для цього від зайняття до зайняття для кожної дитини необхідно спеціально планувати поступове ускладнення завдань, підбирати індивідуально орієнтовану програму;</a:t>
            </a:r>
            <a:endParaRPr lang="ru-RU" dirty="0" smtClean="0"/>
          </a:p>
          <a:p>
            <a:pPr lvl="0" algn="just">
              <a:buFont typeface="Wingdings" pitchFamily="2" charset="2"/>
              <a:buChar char="ü"/>
            </a:pPr>
            <a:r>
              <a:rPr lang="uk-UA" dirty="0" smtClean="0"/>
              <a:t>підтримувати і заохочувати будь-який прояв дитячої допитливості і ініціативи;</a:t>
            </a:r>
            <a:endParaRPr lang="ru-RU" dirty="0" smtClean="0"/>
          </a:p>
          <a:p>
            <a:pPr lvl="0" algn="just">
              <a:buFont typeface="Wingdings" pitchFamily="2" charset="2"/>
              <a:buChar char="ü"/>
            </a:pPr>
            <a:r>
              <a:rPr lang="uk-UA" dirty="0" smtClean="0"/>
              <a:t>педагог повинен, навчити дітей дивуватися, бачити незвичайне в найближчому оточенні, викликати у дитини бажання зрозуміти і прагнути знайти пояснення незрозумілому.</a:t>
            </a:r>
            <a:endParaRPr lang="ru-RU" dirty="0" smtClean="0"/>
          </a:p>
          <a:p>
            <a:pPr lvl="0" algn="just">
              <a:buFont typeface="Wingdings" pitchFamily="2" charset="2"/>
              <a:buChar char="ü"/>
            </a:pPr>
            <a:r>
              <a:rPr lang="uk-UA" dirty="0" smtClean="0"/>
              <a:t>жодне з дитячих питань не повинне залишатися без уваги педагога;</a:t>
            </a:r>
            <a:endParaRPr lang="ru-RU" dirty="0" smtClean="0"/>
          </a:p>
          <a:p>
            <a:pPr lvl="0" algn="just">
              <a:buFont typeface="Wingdings" pitchFamily="2" charset="2"/>
              <a:buChar char="ü"/>
            </a:pPr>
            <a:r>
              <a:rPr lang="uk-UA" dirty="0" smtClean="0"/>
              <a:t>формування у дітей уявлень про час та часові відношення потребує точних та чітких пояснень.</a:t>
            </a:r>
            <a:endParaRPr lang="ru-RU" dirty="0" smtClean="0"/>
          </a:p>
          <a:p>
            <a:pPr algn="just"/>
            <a:r>
              <a:rPr lang="uk-UA" dirty="0" smtClean="0"/>
              <a:t>     Отже, дотримання цих рекомендацій щодо організації та проведення занять з формування часових уявлень у дітей старшого дошкільного сприятиме більш ефективнішому засвоєнню знань вихованців.</a:t>
            </a:r>
            <a:endParaRPr lang="ru-RU" dirty="0" smtClean="0"/>
          </a:p>
          <a:p>
            <a:r>
              <a:rPr lang="uk-UA" dirty="0" smtClean="0"/>
              <a:t> </a:t>
            </a:r>
            <a:endParaRPr lang="ru-RU" dirty="0" smtClean="0"/>
          </a:p>
          <a:p>
            <a:r>
              <a:rPr lang="uk-UA" b="1" dirty="0" smtClean="0"/>
              <a:t/>
            </a:r>
            <a:br>
              <a:rPr lang="uk-UA" b="1" dirty="0" smtClean="0"/>
            </a:b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Рисунок 5" descr="11637-baby-103yellow1.jpg"/>
          <p:cNvPicPr>
            <a:picLocks noChangeAspect="1"/>
          </p:cNvPicPr>
          <p:nvPr/>
        </p:nvPicPr>
        <p:blipFill>
          <a:blip r:embed="rId3" cstate="print"/>
          <a:stretch>
            <a:fillRect/>
          </a:stretch>
        </p:blipFill>
        <p:spPr>
          <a:xfrm rot="680155">
            <a:off x="6357951" y="4104691"/>
            <a:ext cx="1428760" cy="1714512"/>
          </a:xfrm>
          <a:prstGeom prst="rect">
            <a:avLst/>
          </a:prstGeom>
          <a:ln>
            <a:noFill/>
          </a:ln>
          <a:effectLst>
            <a:softEdge rad="112500"/>
          </a:effectLst>
        </p:spPr>
      </p:pic>
      <p:pic>
        <p:nvPicPr>
          <p:cNvPr id="7" name="Рисунок 6" descr="1568-baby-83-light-blue1.jpg"/>
          <p:cNvPicPr>
            <a:picLocks noChangeAspect="1"/>
          </p:cNvPicPr>
          <p:nvPr/>
        </p:nvPicPr>
        <p:blipFill>
          <a:blip r:embed="rId4" cstate="print"/>
          <a:stretch>
            <a:fillRect/>
          </a:stretch>
        </p:blipFill>
        <p:spPr>
          <a:xfrm rot="20722926">
            <a:off x="1982832" y="4370272"/>
            <a:ext cx="1456051" cy="1747261"/>
          </a:xfrm>
          <a:prstGeom prst="rect">
            <a:avLst/>
          </a:prstGeom>
          <a:ln>
            <a:noFill/>
          </a:ln>
          <a:effectLst>
            <a:softEdge rad="112500"/>
          </a:effectLst>
        </p:spPr>
      </p:pic>
      <p:pic>
        <p:nvPicPr>
          <p:cNvPr id="8" name="Рисунок 7" descr="depositphotos_125502796-stock-illustration-art-tree-with-math-symbols.jpg"/>
          <p:cNvPicPr>
            <a:picLocks noChangeAspect="1"/>
          </p:cNvPicPr>
          <p:nvPr/>
        </p:nvPicPr>
        <p:blipFill>
          <a:blip r:embed="rId5" cstate="print"/>
          <a:srcRect l="13541" t="8333" r="13541" b="14583"/>
          <a:stretch>
            <a:fillRect/>
          </a:stretch>
        </p:blipFill>
        <p:spPr>
          <a:xfrm>
            <a:off x="0" y="0"/>
            <a:ext cx="714380" cy="755202"/>
          </a:xfrm>
          <a:prstGeom prst="ellipse">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3" name="Прямоугольник 2"/>
          <p:cNvSpPr/>
          <p:nvPr/>
        </p:nvSpPr>
        <p:spPr>
          <a:xfrm>
            <a:off x="785786" y="0"/>
            <a:ext cx="8715404" cy="7078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 Ігри, що сприяють розвитку часових</a:t>
            </a:r>
          </a:p>
          <a:p>
            <a:pPr algn="ctr"/>
            <a:r>
              <a:rPr lang="uk-UA"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уявлень у дітей дошкільного віку</a:t>
            </a:r>
            <a:endPar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Прямоугольник 3"/>
          <p:cNvSpPr/>
          <p:nvPr/>
        </p:nvSpPr>
        <p:spPr>
          <a:xfrm>
            <a:off x="285720" y="714356"/>
            <a:ext cx="8572560" cy="5355312"/>
          </a:xfrm>
          <a:prstGeom prst="rect">
            <a:avLst/>
          </a:prstGeom>
        </p:spPr>
        <p:txBody>
          <a:bodyPr wrap="square">
            <a:spAutoFit/>
          </a:bodyPr>
          <a:lstStyle/>
          <a:p>
            <a:pPr algn="just"/>
            <a:r>
              <a:rPr lang="uk-UA" dirty="0" smtClean="0"/>
              <a:t>   Ряд авторів присвятили свої дослідження використанню дидактичної гри у формуванні уявлень про час у дітей дошкільного віку. Р. Л. </a:t>
            </a:r>
            <a:r>
              <a:rPr lang="uk-UA" dirty="0" err="1" smtClean="0"/>
              <a:t>Непомняща</a:t>
            </a:r>
            <a:r>
              <a:rPr lang="uk-UA" dirty="0" smtClean="0"/>
              <a:t> вказує, що ігри і цікаві вправи широко використовуються для розвитку у дітей різних уявлень про час у всіх вікових групах дитячого саду. Багато з них були розроблені Ф. Н. </a:t>
            </a:r>
            <a:r>
              <a:rPr lang="uk-UA" dirty="0" err="1" smtClean="0"/>
              <a:t>Блехер</a:t>
            </a:r>
            <a:r>
              <a:rPr lang="uk-UA" dirty="0" smtClean="0"/>
              <a:t>, А. І. </a:t>
            </a:r>
            <a:r>
              <a:rPr lang="uk-UA" dirty="0" err="1" smtClean="0"/>
              <a:t>Сорокиною</a:t>
            </a:r>
            <a:r>
              <a:rPr lang="uk-UA" dirty="0" smtClean="0"/>
              <a:t> і до цих пір успішно застосовуються в практиці роботи дошкільних установ. Серед них є дидактичні ігри різних видів: словесні, настільно-друковані, з предметами.</a:t>
            </a:r>
            <a:endParaRPr lang="ru-RU" dirty="0" smtClean="0"/>
          </a:p>
          <a:p>
            <a:pPr algn="just"/>
            <a:r>
              <a:rPr lang="uk-UA" dirty="0" smtClean="0"/>
              <a:t>    Словесні дидактичні ігри і вправи полягають в наступному:</a:t>
            </a:r>
            <a:endParaRPr lang="ru-RU" dirty="0" smtClean="0"/>
          </a:p>
          <a:p>
            <a:pPr lvl="0" algn="just">
              <a:buFont typeface="Wingdings" pitchFamily="2" charset="2"/>
              <a:buChar char="ü"/>
            </a:pPr>
            <a:r>
              <a:rPr lang="uk-UA" dirty="0" smtClean="0"/>
              <a:t>в називанні дітьми пропущеного слова, закінчення речення;</a:t>
            </a:r>
            <a:endParaRPr lang="ru-RU" dirty="0" smtClean="0"/>
          </a:p>
          <a:p>
            <a:pPr lvl="0" algn="just">
              <a:buFont typeface="Wingdings" pitchFamily="2" charset="2"/>
              <a:buChar char="ü"/>
            </a:pPr>
            <a:r>
              <a:rPr lang="uk-UA" dirty="0" smtClean="0"/>
              <a:t>в придумуванні речення із заданим словом;</a:t>
            </a:r>
            <a:endParaRPr lang="ru-RU" dirty="0" smtClean="0"/>
          </a:p>
          <a:p>
            <a:pPr lvl="0" algn="just">
              <a:buFont typeface="Wingdings" pitchFamily="2" charset="2"/>
              <a:buChar char="ü"/>
            </a:pPr>
            <a:r>
              <a:rPr lang="uk-UA" dirty="0" smtClean="0"/>
              <a:t>в перерахуванні різних часових відрізків;</a:t>
            </a:r>
            <a:endParaRPr lang="ru-RU" dirty="0" smtClean="0"/>
          </a:p>
          <a:p>
            <a:pPr lvl="0" algn="just">
              <a:buFont typeface="Wingdings" pitchFamily="2" charset="2"/>
              <a:buChar char="ü"/>
            </a:pPr>
            <a:r>
              <a:rPr lang="uk-UA" dirty="0" smtClean="0"/>
              <a:t>в знаходженні загального поняття до приватних;</a:t>
            </a:r>
            <a:endParaRPr lang="ru-RU" dirty="0" smtClean="0"/>
          </a:p>
          <a:p>
            <a:pPr lvl="0" algn="just">
              <a:buFont typeface="Wingdings" pitchFamily="2" charset="2"/>
              <a:buChar char="ü"/>
            </a:pPr>
            <a:r>
              <a:rPr lang="uk-UA" dirty="0" smtClean="0"/>
              <a:t>у визначенні, про який час йде мова.</a:t>
            </a:r>
            <a:endParaRPr lang="ru-RU" dirty="0" smtClean="0"/>
          </a:p>
          <a:p>
            <a:pPr algn="just"/>
            <a:r>
              <a:rPr lang="uk-UA" dirty="0" smtClean="0"/>
              <a:t>    В процесі дидактичних ігор можуть використовуватися поетичні твори. Багато настільно-друкованих ігор з природознавчим змістом сприяють розвитку уявлень про час у дітей. Так в грі «Хто коли спить?», слід визначити, хто спить вночі, а хто вдень. У цій грі дитина використовує знання, що є у неї про світ живої природи і сполучає їх зі своїми відчуттями часу. Закріпити знання дітей про сезони можна в іграх з лото «Пори року», які мають багато різних варіантів.</a:t>
            </a:r>
            <a:endParaRPr lang="ru-RU" dirty="0"/>
          </a:p>
        </p:txBody>
      </p:sp>
      <p:pic>
        <p:nvPicPr>
          <p:cNvPr id="5" name="Рисунок 4" descr="depositphotos_125502796-stock-illustration-art-tree-with-math-symbols.jpg"/>
          <p:cNvPicPr>
            <a:picLocks noChangeAspect="1"/>
          </p:cNvPicPr>
          <p:nvPr/>
        </p:nvPicPr>
        <p:blipFill>
          <a:blip r:embed="rId3" cstate="print"/>
          <a:srcRect l="13541" t="8333" r="13541" b="14583"/>
          <a:stretch>
            <a:fillRect/>
          </a:stretch>
        </p:blipFill>
        <p:spPr>
          <a:xfrm>
            <a:off x="0" y="142852"/>
            <a:ext cx="714380" cy="755202"/>
          </a:xfrm>
          <a:prstGeom prst="ellipse">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3" name="Прямоугольник 2"/>
          <p:cNvSpPr/>
          <p:nvPr/>
        </p:nvSpPr>
        <p:spPr>
          <a:xfrm>
            <a:off x="285720" y="428604"/>
            <a:ext cx="8572560" cy="5078313"/>
          </a:xfrm>
          <a:prstGeom prst="rect">
            <a:avLst/>
          </a:prstGeom>
        </p:spPr>
        <p:txBody>
          <a:bodyPr wrap="square">
            <a:spAutoFit/>
          </a:bodyPr>
          <a:lstStyle/>
          <a:p>
            <a:pPr algn="just"/>
            <a:r>
              <a:rPr lang="uk-UA" dirty="0" smtClean="0"/>
              <a:t>    До дидактичних ігор Р. Л. </a:t>
            </a:r>
            <a:r>
              <a:rPr lang="uk-UA" dirty="0" err="1" smtClean="0"/>
              <a:t>Непомняща</a:t>
            </a:r>
            <a:r>
              <a:rPr lang="uk-UA" dirty="0" smtClean="0"/>
              <a:t> відносить і рухливі ігри, в яких слова-назви частин доби, днів тижня, місяців року, сезонів можуть служити сигналом до певної дії. Як такі сигнали можуть використовуватися малі форми фольклору і короткі віршики, в рядках яких зустрічаються слова, що позначають часові категорії. Ігри і вправи можна проводити з м'ячем («Лови, кидай, дні тижня називай», «Я почну, а ти продовж»).</a:t>
            </a:r>
            <a:endParaRPr lang="ru-RU" dirty="0" smtClean="0"/>
          </a:p>
          <a:p>
            <a:pPr algn="just"/>
            <a:r>
              <a:rPr lang="uk-UA" dirty="0" smtClean="0"/>
              <a:t>   У подібних іграх діти вчаться встановлювати часову послідовність з різних точок відліку. Пізнавальні ситуації можна створювати і в іграх-інсценуваннях. У них за допомогою ляльки відтворюються дії, на основі яких діти повинні дізнатися, про який час йде мова. Діти можуть виконувати ролі днів тижня, місяців, годинника в іграх «Тиждень, шикуйся», «Знайди сусідів», «Знайди свій день», «</a:t>
            </a:r>
            <a:r>
              <a:rPr lang="uk-UA" dirty="0" err="1" smtClean="0"/>
              <a:t>День</a:t>
            </a:r>
            <a:r>
              <a:rPr lang="uk-UA" dirty="0" smtClean="0"/>
              <a:t> і ніч». Можна використовувати ігри-подорожі в різні відрізки часу: «Подорож в нічний час», «Подорож в зиму».</a:t>
            </a:r>
            <a:endParaRPr lang="ru-RU" dirty="0" smtClean="0"/>
          </a:p>
          <a:p>
            <a:pPr algn="just"/>
            <a:r>
              <a:rPr lang="uk-UA" dirty="0" smtClean="0"/>
              <a:t>    В процесі дидактичних ігор і ігрових вправ використовуються різні посібники: картки з числовими фігурами, зображення предметів. Ці засоби дозволяють «матеріалізувати» різні часові категорії і виробляти з ними ті або інші маніпуляції «відшукувати» </a:t>
            </a:r>
            <a:r>
              <a:rPr lang="uk-UA" dirty="0" err="1" smtClean="0"/>
              <a:t>бракуючі</a:t>
            </a:r>
            <a:r>
              <a:rPr lang="uk-UA" dirty="0" smtClean="0"/>
              <a:t> дні тижня, «вставляти» на місце пропущений місяць, розставляти по порядку, визначати, коли це сталося, і здійснювати інші ігрові дії.</a:t>
            </a:r>
            <a:endParaRPr lang="ru-RU" dirty="0"/>
          </a:p>
        </p:txBody>
      </p:sp>
      <p:pic>
        <p:nvPicPr>
          <p:cNvPr id="4" name="Рисунок 3" descr="depositphotos_125502796-stock-illustration-art-tree-with-math-symbols.jpg"/>
          <p:cNvPicPr>
            <a:picLocks noChangeAspect="1"/>
          </p:cNvPicPr>
          <p:nvPr/>
        </p:nvPicPr>
        <p:blipFill>
          <a:blip r:embed="rId3" cstate="print"/>
          <a:srcRect l="13541" t="8333" r="13541" b="14583"/>
          <a:stretch>
            <a:fillRect/>
          </a:stretch>
        </p:blipFill>
        <p:spPr>
          <a:xfrm>
            <a:off x="0" y="0"/>
            <a:ext cx="714380" cy="755202"/>
          </a:xfrm>
          <a:prstGeom prst="ellipse">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3" name="Прямоугольник 2"/>
          <p:cNvSpPr/>
          <p:nvPr/>
        </p:nvSpPr>
        <p:spPr>
          <a:xfrm>
            <a:off x="285720" y="197346"/>
            <a:ext cx="8572560" cy="6463308"/>
          </a:xfrm>
          <a:prstGeom prst="rect">
            <a:avLst/>
          </a:prstGeom>
        </p:spPr>
        <p:txBody>
          <a:bodyPr wrap="square">
            <a:spAutoFit/>
          </a:bodyPr>
          <a:lstStyle/>
          <a:p>
            <a:r>
              <a:rPr lang="uk-UA" dirty="0" smtClean="0"/>
              <a:t>    Для формування уявлень про час і часові відношення у дітей старшого дошкільного віку можна використовувати такі ігри та вправи:</a:t>
            </a:r>
            <a:endParaRPr lang="ru-RU" dirty="0" smtClean="0"/>
          </a:p>
          <a:p>
            <a:pPr lvl="0">
              <a:buFont typeface="Wingdings" pitchFamily="2" charset="2"/>
              <a:buChar char="ü"/>
            </a:pPr>
            <a:r>
              <a:rPr lang="uk-UA" dirty="0" smtClean="0"/>
              <a:t>«Пори року» (формувати уявлення про пори року )</a:t>
            </a:r>
            <a:endParaRPr lang="ru-RU" dirty="0" smtClean="0"/>
          </a:p>
          <a:p>
            <a:pPr lvl="0">
              <a:buFont typeface="Wingdings" pitchFamily="2" charset="2"/>
              <a:buChar char="ü"/>
            </a:pPr>
            <a:r>
              <a:rPr lang="uk-UA" dirty="0" smtClean="0"/>
              <a:t>«Коли це буває» (вчити співвідносити характерні ознаки сезонної приналежності з порами року)</a:t>
            </a:r>
            <a:endParaRPr lang="ru-RU" dirty="0" smtClean="0"/>
          </a:p>
          <a:p>
            <a:pPr lvl="0">
              <a:buFont typeface="Wingdings" pitchFamily="2" charset="2"/>
              <a:buChar char="ü"/>
            </a:pPr>
            <a:r>
              <a:rPr lang="uk-UA" dirty="0" smtClean="0"/>
              <a:t>«Чим схожі і чим відрізняються» (формувати уявлення про сезонні ознаки на основі проведення порівняння )</a:t>
            </a:r>
            <a:endParaRPr lang="ru-RU" dirty="0" smtClean="0"/>
          </a:p>
          <a:p>
            <a:pPr lvl="0">
              <a:buFont typeface="Wingdings" pitchFamily="2" charset="2"/>
              <a:buChar char="ü"/>
            </a:pPr>
            <a:r>
              <a:rPr lang="uk-UA" dirty="0" smtClean="0"/>
              <a:t>«Хто за ким йде?» (уточнювати знання про послідовність пір року)</a:t>
            </a:r>
            <a:endParaRPr lang="ru-RU" dirty="0" smtClean="0"/>
          </a:p>
          <a:p>
            <a:pPr lvl="0">
              <a:buFont typeface="Wingdings" pitchFamily="2" charset="2"/>
              <a:buChar char="ü"/>
            </a:pPr>
            <a:r>
              <a:rPr lang="uk-UA" dirty="0" smtClean="0"/>
              <a:t>«Склади картинку» (закріпити уявлення про пори року)</a:t>
            </a:r>
            <a:endParaRPr lang="ru-RU" dirty="0" smtClean="0"/>
          </a:p>
          <a:p>
            <a:pPr lvl="0">
              <a:buFont typeface="Wingdings" pitchFamily="2" charset="2"/>
              <a:buChar char="ü"/>
            </a:pPr>
            <a:r>
              <a:rPr lang="uk-UA" dirty="0" smtClean="0"/>
              <a:t>«Склади узор за 1 хвилину» (вчити закінчувати роботу по пісочному годиннику)</a:t>
            </a:r>
            <a:endParaRPr lang="ru-RU" dirty="0" smtClean="0"/>
          </a:p>
          <a:p>
            <a:pPr lvl="0">
              <a:buFont typeface="Wingdings" pitchFamily="2" charset="2"/>
              <a:buChar char="ü"/>
            </a:pPr>
            <a:r>
              <a:rPr lang="uk-UA" dirty="0" smtClean="0"/>
              <a:t>«Наш день» (закріплення знань про частини доби )</a:t>
            </a:r>
            <a:endParaRPr lang="ru-RU" dirty="0" smtClean="0"/>
          </a:p>
          <a:p>
            <a:pPr lvl="0">
              <a:buFont typeface="Wingdings" pitchFamily="2" charset="2"/>
              <a:buChar char="ü"/>
            </a:pPr>
            <a:r>
              <a:rPr lang="uk-UA" dirty="0" smtClean="0"/>
              <a:t>«Котра Година» (знайомство з моделлю годинника, вправляти у визначенні рівної години і півгодини) </a:t>
            </a:r>
          </a:p>
          <a:p>
            <a:pPr lvl="0">
              <a:buFont typeface="Wingdings" pitchFamily="2" charset="2"/>
              <a:buChar char="ü"/>
            </a:pPr>
            <a:r>
              <a:rPr lang="uk-UA" dirty="0" smtClean="0"/>
              <a:t>«Наш дачний день» (закріплювати знання про частини доби, встановлювати послідовність дій)</a:t>
            </a:r>
            <a:endParaRPr lang="ru-RU" dirty="0" smtClean="0"/>
          </a:p>
          <a:p>
            <a:pPr lvl="0">
              <a:buFont typeface="Wingdings" pitchFamily="2" charset="2"/>
              <a:buChar char="ü"/>
            </a:pPr>
            <a:r>
              <a:rPr lang="uk-UA" dirty="0" smtClean="0"/>
              <a:t>«Навпаки» - словесна гра (вчити відповідати протилежними словами)</a:t>
            </a:r>
            <a:endParaRPr lang="ru-RU" dirty="0" smtClean="0"/>
          </a:p>
          <a:p>
            <a:pPr lvl="0">
              <a:buFont typeface="Wingdings" pitchFamily="2" charset="2"/>
              <a:buChar char="ü"/>
            </a:pPr>
            <a:r>
              <a:rPr lang="uk-UA" dirty="0" smtClean="0"/>
              <a:t>«Склади речення зі словом, що позначає час» - словесна гра (вчити складати речення із словом, яке позначає час.</a:t>
            </a:r>
            <a:endParaRPr lang="ru-RU" dirty="0" smtClean="0"/>
          </a:p>
          <a:p>
            <a:pPr lvl="0">
              <a:buFont typeface="Wingdings" pitchFamily="2" charset="2"/>
              <a:buChar char="ü"/>
            </a:pPr>
            <a:r>
              <a:rPr lang="uk-UA" dirty="0" smtClean="0"/>
              <a:t>«Доповни речення» - словесна гра (вчити продовжувати речення застосовуючи слова що позначають час)</a:t>
            </a:r>
            <a:endParaRPr lang="ru-RU" dirty="0" smtClean="0"/>
          </a:p>
          <a:p>
            <a:pPr lvl="0">
              <a:buFont typeface="Wingdings" pitchFamily="2" charset="2"/>
              <a:buChar char="ü"/>
            </a:pPr>
            <a:r>
              <a:rPr lang="uk-UA" dirty="0" smtClean="0"/>
              <a:t>«Назви сусідів» (закріплювати знання про дні тижня, називати з будь-якого дня)</a:t>
            </a:r>
            <a:endParaRPr lang="ru-RU" dirty="0" smtClean="0"/>
          </a:p>
          <a:p>
            <a:pPr lvl="0">
              <a:buFont typeface="Wingdings" pitchFamily="2" charset="2"/>
              <a:buChar char="ü"/>
            </a:pPr>
            <a:endParaRPr lang="ru-RU" dirty="0" smtClean="0"/>
          </a:p>
          <a:p>
            <a:pPr lvl="0">
              <a:buFont typeface="Wingdings" pitchFamily="2" charset="2"/>
              <a:buChar char="ü"/>
            </a:pPr>
            <a:endParaRPr lang="ru-RU" dirty="0"/>
          </a:p>
        </p:txBody>
      </p:sp>
      <p:pic>
        <p:nvPicPr>
          <p:cNvPr id="4" name="Рисунок 3" descr="depositphotos_125502796-stock-illustration-art-tree-with-math-symbols.jpg"/>
          <p:cNvPicPr>
            <a:picLocks noChangeAspect="1"/>
          </p:cNvPicPr>
          <p:nvPr/>
        </p:nvPicPr>
        <p:blipFill>
          <a:blip r:embed="rId3" cstate="print"/>
          <a:srcRect l="13541" t="8333" r="13541" b="14583"/>
          <a:stretch>
            <a:fillRect/>
          </a:stretch>
        </p:blipFill>
        <p:spPr>
          <a:xfrm>
            <a:off x="0" y="0"/>
            <a:ext cx="500034" cy="528608"/>
          </a:xfrm>
          <a:prstGeom prst="ellipse">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3" name="Прямоугольник 2"/>
          <p:cNvSpPr/>
          <p:nvPr/>
        </p:nvSpPr>
        <p:spPr>
          <a:xfrm>
            <a:off x="285720" y="714356"/>
            <a:ext cx="8501122" cy="3693319"/>
          </a:xfrm>
          <a:prstGeom prst="rect">
            <a:avLst/>
          </a:prstGeom>
        </p:spPr>
        <p:txBody>
          <a:bodyPr wrap="square">
            <a:spAutoFit/>
          </a:bodyPr>
          <a:lstStyle/>
          <a:p>
            <a:pPr lvl="0" algn="just">
              <a:buFont typeface="Wingdings" pitchFamily="2" charset="2"/>
              <a:buChar char="ü"/>
            </a:pPr>
            <a:r>
              <a:rPr lang="uk-UA" dirty="0" smtClean="0"/>
              <a:t>«Назви послідовно» (вчити називати дні тижня по числу, з будь-якого названого)</a:t>
            </a:r>
            <a:endParaRPr lang="ru-RU" dirty="0" smtClean="0"/>
          </a:p>
          <a:p>
            <a:pPr lvl="0" algn="just">
              <a:buFont typeface="Wingdings" pitchFamily="2" charset="2"/>
              <a:buChar char="ü"/>
            </a:pPr>
            <a:r>
              <a:rPr lang="uk-UA" dirty="0" smtClean="0"/>
              <a:t>«Тиждень шикуйся» (закріплювати знання про дні тижня)</a:t>
            </a:r>
            <a:endParaRPr lang="ru-RU" dirty="0" smtClean="0"/>
          </a:p>
          <a:p>
            <a:pPr lvl="0" algn="just">
              <a:buFont typeface="Wingdings" pitchFamily="2" charset="2"/>
              <a:buChar char="ü"/>
            </a:pPr>
            <a:r>
              <a:rPr lang="uk-UA" dirty="0" smtClean="0"/>
              <a:t>«Доба» (визначення рівня уміння дітей орієнтуватися в часі)</a:t>
            </a:r>
            <a:endParaRPr lang="ru-RU" dirty="0" smtClean="0"/>
          </a:p>
          <a:p>
            <a:pPr lvl="0" algn="just">
              <a:buFont typeface="Wingdings" pitchFamily="2" charset="2"/>
              <a:buChar char="ü"/>
            </a:pPr>
            <a:r>
              <a:rPr lang="uk-UA" dirty="0" smtClean="0"/>
              <a:t>«Живий тиждень» (закріплювати знання про дні тижня)</a:t>
            </a:r>
            <a:endParaRPr lang="ru-RU" dirty="0" smtClean="0"/>
          </a:p>
          <a:p>
            <a:pPr algn="just"/>
            <a:r>
              <a:rPr lang="uk-UA" dirty="0" smtClean="0"/>
              <a:t>    Всі ці ігри сприятимуть більш ефективнішому засвоєнню у дітей уявлень про час і часові відношення. Їх доцільно використовувати як на заняттях, так і протягом всього дня, у повсякденному житті дітей в ДНЗ та вдома.</a:t>
            </a:r>
            <a:endParaRPr lang="ru-RU" dirty="0" smtClean="0"/>
          </a:p>
          <a:p>
            <a:pPr algn="just"/>
            <a:r>
              <a:rPr lang="uk-UA" dirty="0" smtClean="0"/>
              <a:t>    Таким чином дидактичні ігри займають одне з провідних місць в процесі формування знань про навколишній світ і у формуванні уявлень про час, зокрема. Широко використовуються ігри з предметами, словесні ігри, ігри-подорожі, ігри-інсценування. У різних іграх і вправах діти використовують вже наявні знання про час для вирішення конкретних пізнавальних і ігрових завдань, внаслідок чого дитина набуває нового, корисного для неї досвіду.</a:t>
            </a:r>
            <a:endParaRPr lang="ru-RU" dirty="0"/>
          </a:p>
        </p:txBody>
      </p:sp>
      <p:pic>
        <p:nvPicPr>
          <p:cNvPr id="4" name="Рисунок 3" descr="detskie-naruchnye-chasy-1.jpg"/>
          <p:cNvPicPr>
            <a:picLocks noChangeAspect="1"/>
          </p:cNvPicPr>
          <p:nvPr/>
        </p:nvPicPr>
        <p:blipFill>
          <a:blip r:embed="rId3" cstate="print"/>
          <a:stretch>
            <a:fillRect/>
          </a:stretch>
        </p:blipFill>
        <p:spPr>
          <a:xfrm>
            <a:off x="3643306" y="4357694"/>
            <a:ext cx="1785950" cy="1785950"/>
          </a:xfrm>
          <a:prstGeom prst="rect">
            <a:avLst/>
          </a:prstGeom>
          <a:ln>
            <a:noFill/>
          </a:ln>
          <a:effectLst>
            <a:softEdge rad="112500"/>
          </a:effectLst>
        </p:spPr>
      </p:pic>
      <p:pic>
        <p:nvPicPr>
          <p:cNvPr id="5" name="Рисунок 4" descr="depositphotos_125502796-stock-illustration-art-tree-with-math-symbols.jpg"/>
          <p:cNvPicPr>
            <a:picLocks noChangeAspect="1"/>
          </p:cNvPicPr>
          <p:nvPr/>
        </p:nvPicPr>
        <p:blipFill>
          <a:blip r:embed="rId4" cstate="print"/>
          <a:srcRect l="13541" t="8333" r="13541" b="14583"/>
          <a:stretch>
            <a:fillRect/>
          </a:stretch>
        </p:blipFill>
        <p:spPr>
          <a:xfrm>
            <a:off x="0" y="142852"/>
            <a:ext cx="714380" cy="755202"/>
          </a:xfrm>
          <a:prstGeom prst="ellipse">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4" name="Прямоугольник 3"/>
          <p:cNvSpPr/>
          <p:nvPr/>
        </p:nvSpPr>
        <p:spPr>
          <a:xfrm>
            <a:off x="571472" y="357166"/>
            <a:ext cx="8858280"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7. Залучення батьків до формування часових уявлень у дітей дошкільного віку</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Прямоугольник 6"/>
          <p:cNvSpPr/>
          <p:nvPr/>
        </p:nvSpPr>
        <p:spPr>
          <a:xfrm>
            <a:off x="285720" y="642918"/>
            <a:ext cx="8643998" cy="5355312"/>
          </a:xfrm>
          <a:prstGeom prst="rect">
            <a:avLst/>
          </a:prstGeom>
          <a:noFill/>
        </p:spPr>
        <p:txBody>
          <a:bodyPr wrap="square" lIns="91440" tIns="45720" rIns="91440" bIns="45720">
            <a:spAutoFit/>
          </a:bodyPr>
          <a:lstStyle/>
          <a:p>
            <a:r>
              <a:rPr lang="ru-RU" dirty="0" smtClean="0"/>
              <a:t> </a:t>
            </a:r>
          </a:p>
          <a:p>
            <a:pPr algn="just"/>
            <a:r>
              <a:rPr lang="ru-RU" dirty="0" smtClean="0"/>
              <a:t>    Одним </a:t>
            </a:r>
            <a:r>
              <a:rPr lang="uk-UA" dirty="0" smtClean="0"/>
              <a:t>з невід’ємних засобів формування часових уявлень</a:t>
            </a:r>
            <a:r>
              <a:rPr lang="ru-RU" dirty="0" smtClean="0"/>
              <a:t> у </a:t>
            </a:r>
            <a:r>
              <a:rPr lang="uk-UA" dirty="0" smtClean="0"/>
              <a:t>дітей дошкільного віку є залучення їх батьків</a:t>
            </a:r>
            <a:r>
              <a:rPr lang="ru-RU" dirty="0" smtClean="0"/>
              <a:t> до </a:t>
            </a:r>
            <a:r>
              <a:rPr lang="uk-UA" dirty="0" smtClean="0"/>
              <a:t>співпраці з</a:t>
            </a:r>
            <a:r>
              <a:rPr lang="ru-RU" dirty="0" smtClean="0"/>
              <a:t> ДНЗ. </a:t>
            </a:r>
            <a:r>
              <a:rPr lang="uk-UA" dirty="0" smtClean="0"/>
              <a:t>Добитися ефективного</a:t>
            </a:r>
            <a:r>
              <a:rPr lang="ru-RU" dirty="0" smtClean="0"/>
              <a:t> результату в </a:t>
            </a:r>
            <a:r>
              <a:rPr lang="uk-UA" dirty="0" smtClean="0"/>
              <a:t>розвитку дитини</a:t>
            </a:r>
            <a:r>
              <a:rPr lang="ru-RU" dirty="0" smtClean="0"/>
              <a:t>, </a:t>
            </a:r>
            <a:r>
              <a:rPr lang="uk-UA" dirty="0" smtClean="0"/>
              <a:t>виникнення</a:t>
            </a:r>
            <a:r>
              <a:rPr lang="ru-RU" dirty="0" smtClean="0"/>
              <a:t> у </a:t>
            </a:r>
            <a:r>
              <a:rPr lang="ru-RU" dirty="0" err="1" smtClean="0"/>
              <a:t>нього</a:t>
            </a:r>
            <a:r>
              <a:rPr lang="ru-RU" dirty="0" smtClean="0"/>
              <a:t> потреб в </a:t>
            </a:r>
            <a:r>
              <a:rPr lang="uk-UA" dirty="0" smtClean="0"/>
              <a:t>отриманні математичних знань</a:t>
            </a:r>
            <a:r>
              <a:rPr lang="ru-RU" dirty="0" smtClean="0"/>
              <a:t> (у тому </a:t>
            </a:r>
            <a:r>
              <a:rPr lang="uk-UA" dirty="0" smtClean="0"/>
              <a:t>числі формування часових уявлень</a:t>
            </a:r>
            <a:r>
              <a:rPr lang="ru-RU" dirty="0" smtClean="0"/>
              <a:t>) </a:t>
            </a:r>
            <a:r>
              <a:rPr lang="uk-UA" dirty="0" smtClean="0"/>
              <a:t>можна тільки</a:t>
            </a:r>
            <a:r>
              <a:rPr lang="ru-RU" dirty="0" smtClean="0"/>
              <a:t> в </a:t>
            </a:r>
            <a:r>
              <a:rPr lang="uk-UA" dirty="0" smtClean="0"/>
              <a:t>тісній співпраці</a:t>
            </a:r>
            <a:r>
              <a:rPr lang="ru-RU" dirty="0" smtClean="0"/>
              <a:t> </a:t>
            </a:r>
            <a:r>
              <a:rPr lang="ru-RU" dirty="0" err="1" smtClean="0"/>
              <a:t>з</a:t>
            </a:r>
            <a:r>
              <a:rPr lang="ru-RU" dirty="0" smtClean="0"/>
              <a:t> </a:t>
            </a:r>
            <a:r>
              <a:rPr lang="uk-UA" dirty="0" smtClean="0"/>
              <a:t>сім'єю</a:t>
            </a:r>
            <a:r>
              <a:rPr lang="ru-RU" dirty="0" smtClean="0"/>
              <a:t>.</a:t>
            </a:r>
          </a:p>
          <a:p>
            <a:pPr algn="just"/>
            <a:r>
              <a:rPr lang="uk-UA" dirty="0" smtClean="0"/>
              <a:t>    Дуже важливо</a:t>
            </a:r>
            <a:r>
              <a:rPr lang="ru-RU" dirty="0" smtClean="0"/>
              <a:t> для педагога не </a:t>
            </a:r>
            <a:r>
              <a:rPr lang="uk-UA" dirty="0" smtClean="0"/>
              <a:t>лише</a:t>
            </a:r>
            <a:r>
              <a:rPr lang="ru-RU" dirty="0" smtClean="0"/>
              <a:t> самому знати, </a:t>
            </a:r>
            <a:r>
              <a:rPr lang="uk-UA" dirty="0" smtClean="0"/>
              <a:t>чому і</a:t>
            </a:r>
            <a:r>
              <a:rPr lang="ru-RU" dirty="0" smtClean="0"/>
              <a:t> як </a:t>
            </a:r>
            <a:r>
              <a:rPr lang="uk-UA" dirty="0" smtClean="0"/>
              <a:t>навчати дітей</a:t>
            </a:r>
            <a:r>
              <a:rPr lang="ru-RU" dirty="0" smtClean="0"/>
              <a:t>, </a:t>
            </a:r>
            <a:r>
              <a:rPr lang="uk-UA" dirty="0" smtClean="0"/>
              <a:t>але і уміти познайомити батьків своїх вихованців із завданнями</a:t>
            </a:r>
            <a:r>
              <a:rPr lang="ru-RU" dirty="0" smtClean="0"/>
              <a:t>, </a:t>
            </a:r>
            <a:r>
              <a:rPr lang="uk-UA" dirty="0" smtClean="0"/>
              <a:t>змістом</a:t>
            </a:r>
            <a:r>
              <a:rPr lang="ru-RU" dirty="0" smtClean="0"/>
              <a:t>, методами, </a:t>
            </a:r>
            <a:r>
              <a:rPr lang="uk-UA" dirty="0" smtClean="0"/>
              <a:t>прийомами навчання</a:t>
            </a:r>
            <a:r>
              <a:rPr lang="ru-RU" dirty="0" smtClean="0"/>
              <a:t>, </a:t>
            </a:r>
            <a:r>
              <a:rPr lang="uk-UA" dirty="0" smtClean="0"/>
              <a:t>зробити їх своїми помічниками</a:t>
            </a:r>
            <a:r>
              <a:rPr lang="ru-RU" dirty="0" smtClean="0"/>
              <a:t>. Робота </a:t>
            </a:r>
            <a:r>
              <a:rPr lang="uk-UA" dirty="0" smtClean="0"/>
              <a:t>вихователя з сім'єю полягає</a:t>
            </a:r>
            <a:r>
              <a:rPr lang="ru-RU" dirty="0" smtClean="0"/>
              <a:t> не в тому, </a:t>
            </a:r>
            <a:r>
              <a:rPr lang="uk-UA" dirty="0" smtClean="0"/>
              <a:t>щоб перекласти</a:t>
            </a:r>
            <a:r>
              <a:rPr lang="ru-RU" dirty="0" smtClean="0"/>
              <a:t> на </a:t>
            </a:r>
            <a:r>
              <a:rPr lang="uk-UA" dirty="0" smtClean="0"/>
              <a:t>батьків виконання якоїсь частини програми</a:t>
            </a:r>
            <a:r>
              <a:rPr lang="ru-RU" dirty="0" smtClean="0"/>
              <a:t>.    </a:t>
            </a:r>
          </a:p>
          <a:p>
            <a:pPr algn="just"/>
            <a:r>
              <a:rPr lang="ru-RU" dirty="0" smtClean="0"/>
              <a:t>    </a:t>
            </a:r>
            <a:r>
              <a:rPr lang="uk-UA" dirty="0" smtClean="0"/>
              <a:t>Батьків</a:t>
            </a:r>
            <a:r>
              <a:rPr lang="ru-RU" dirty="0" smtClean="0"/>
              <a:t> треба </a:t>
            </a:r>
            <a:r>
              <a:rPr lang="uk-UA" dirty="0" smtClean="0"/>
              <a:t>залучати</a:t>
            </a:r>
            <a:r>
              <a:rPr lang="ru-RU" dirty="0" smtClean="0"/>
              <a:t> до </a:t>
            </a:r>
            <a:r>
              <a:rPr lang="uk-UA" dirty="0" smtClean="0"/>
              <a:t>співпраці</a:t>
            </a:r>
            <a:r>
              <a:rPr lang="ru-RU" dirty="0" smtClean="0"/>
              <a:t>, </a:t>
            </a:r>
            <a:r>
              <a:rPr lang="uk-UA" dirty="0" smtClean="0"/>
              <a:t>але робити це</a:t>
            </a:r>
            <a:r>
              <a:rPr lang="ru-RU" dirty="0" smtClean="0"/>
              <a:t> не у </a:t>
            </a:r>
            <a:r>
              <a:rPr lang="uk-UA" dirty="0" smtClean="0"/>
              <a:t>формі вимог</a:t>
            </a:r>
            <a:r>
              <a:rPr lang="ru-RU" dirty="0" smtClean="0"/>
              <a:t>, а у </a:t>
            </a:r>
            <a:r>
              <a:rPr lang="uk-UA" dirty="0" smtClean="0"/>
              <a:t>вигляді конкретних порад і роз'яснень</a:t>
            </a:r>
            <a:r>
              <a:rPr lang="ru-RU" dirty="0" smtClean="0"/>
              <a:t>.</a:t>
            </a:r>
          </a:p>
          <a:p>
            <a:pPr algn="just"/>
            <a:r>
              <a:rPr lang="uk-UA" dirty="0" smtClean="0"/>
              <a:t>    Форми спільної роботи дитячого</a:t>
            </a:r>
            <a:r>
              <a:rPr lang="ru-RU" dirty="0" smtClean="0"/>
              <a:t> саду </a:t>
            </a:r>
            <a:r>
              <a:rPr lang="uk-UA" dirty="0" smtClean="0"/>
              <a:t>і сім'ї з питань формування уявлень</a:t>
            </a:r>
            <a:r>
              <a:rPr lang="ru-RU" dirty="0" smtClean="0"/>
              <a:t> про час у </a:t>
            </a:r>
            <a:r>
              <a:rPr lang="uk-UA" dirty="0" smtClean="0"/>
              <a:t>дітей</a:t>
            </a:r>
            <a:r>
              <a:rPr lang="ru-RU" dirty="0" smtClean="0"/>
              <a:t>:</a:t>
            </a:r>
          </a:p>
          <a:p>
            <a:pPr lvl="0" algn="just">
              <a:buFont typeface="Wingdings" pitchFamily="2" charset="2"/>
              <a:buChar char="ü"/>
            </a:pPr>
            <a:r>
              <a:rPr lang="uk-UA" dirty="0" smtClean="0"/>
              <a:t>доповіді</a:t>
            </a:r>
            <a:r>
              <a:rPr lang="ru-RU" dirty="0" smtClean="0"/>
              <a:t> </a:t>
            </a:r>
            <a:r>
              <a:rPr lang="ru-RU" dirty="0" err="1" smtClean="0"/>
              <a:t>і</a:t>
            </a:r>
            <a:r>
              <a:rPr lang="ru-RU" dirty="0" smtClean="0"/>
              <a:t> </a:t>
            </a:r>
            <a:r>
              <a:rPr lang="uk-UA" dirty="0" smtClean="0"/>
              <a:t>повідомлення</a:t>
            </a:r>
            <a:r>
              <a:rPr lang="ru-RU" dirty="0" smtClean="0"/>
              <a:t> на </a:t>
            </a:r>
            <a:r>
              <a:rPr lang="uk-UA" dirty="0" smtClean="0"/>
              <a:t>батьківських зборах</a:t>
            </a:r>
            <a:r>
              <a:rPr lang="ru-RU" dirty="0" smtClean="0"/>
              <a:t> </a:t>
            </a:r>
            <a:r>
              <a:rPr lang="ru-RU" dirty="0" err="1" smtClean="0"/>
              <a:t>і</a:t>
            </a:r>
            <a:r>
              <a:rPr lang="ru-RU" dirty="0" smtClean="0"/>
              <a:t> </a:t>
            </a:r>
            <a:r>
              <a:rPr lang="uk-UA" dirty="0" smtClean="0"/>
              <a:t>конференціях</a:t>
            </a:r>
            <a:r>
              <a:rPr lang="ru-RU" dirty="0" smtClean="0"/>
              <a:t>;</a:t>
            </a:r>
          </a:p>
          <a:p>
            <a:pPr lvl="0" algn="just">
              <a:buFont typeface="Wingdings" pitchFamily="2" charset="2"/>
              <a:buChar char="ü"/>
            </a:pPr>
            <a:r>
              <a:rPr lang="uk-UA" dirty="0" smtClean="0"/>
              <a:t>виставки наочних посібників з описом їх використання</a:t>
            </a:r>
            <a:r>
              <a:rPr lang="ru-RU" dirty="0" smtClean="0"/>
              <a:t>;</a:t>
            </a:r>
          </a:p>
          <a:p>
            <a:pPr lvl="0" algn="just">
              <a:buFont typeface="Wingdings" pitchFamily="2" charset="2"/>
              <a:buChar char="ü"/>
            </a:pPr>
            <a:r>
              <a:rPr lang="uk-UA" dirty="0" smtClean="0"/>
              <a:t>виставки дитячих робіт і фотографій</a:t>
            </a:r>
            <a:r>
              <a:rPr lang="ru-RU" dirty="0" smtClean="0"/>
              <a:t>;</a:t>
            </a:r>
          </a:p>
          <a:p>
            <a:pPr lvl="0" algn="just">
              <a:buFont typeface="Wingdings" pitchFamily="2" charset="2"/>
              <a:buChar char="ü"/>
            </a:pPr>
            <a:r>
              <a:rPr lang="uk-UA" dirty="0" smtClean="0"/>
              <a:t>відкриті заняття з</a:t>
            </a:r>
            <a:r>
              <a:rPr lang="ru-RU" dirty="0" smtClean="0"/>
              <a:t> математики;</a:t>
            </a:r>
          </a:p>
          <a:p>
            <a:pPr lvl="0" algn="just">
              <a:buFont typeface="Wingdings" pitchFamily="2" charset="2"/>
              <a:buChar char="ü"/>
            </a:pPr>
            <a:r>
              <a:rPr lang="uk-UA" dirty="0" smtClean="0"/>
              <a:t>групові і індивідуальні консультації</a:t>
            </a:r>
            <a:r>
              <a:rPr lang="ru-RU" dirty="0" smtClean="0"/>
              <a:t>, </a:t>
            </a:r>
            <a:r>
              <a:rPr lang="uk-UA" dirty="0" smtClean="0"/>
              <a:t>практикуми</a:t>
            </a:r>
            <a:r>
              <a:rPr lang="ru-RU" dirty="0" smtClean="0"/>
              <a:t>, </a:t>
            </a:r>
            <a:r>
              <a:rPr lang="uk-UA" dirty="0" smtClean="0"/>
              <a:t>бесіди</a:t>
            </a:r>
            <a:r>
              <a:rPr lang="ru-RU" dirty="0" smtClean="0"/>
              <a:t>;</a:t>
            </a:r>
          </a:p>
          <a:p>
            <a:pPr lvl="0" algn="just">
              <a:buFont typeface="Wingdings" pitchFamily="2" charset="2"/>
              <a:buChar char="ü"/>
            </a:pPr>
            <a:r>
              <a:rPr lang="uk-UA" dirty="0" smtClean="0"/>
              <a:t>інформаційні стенди</a:t>
            </a:r>
            <a:r>
              <a:rPr lang="ru-RU" dirty="0" smtClean="0"/>
              <a:t>, </a:t>
            </a:r>
            <a:r>
              <a:rPr lang="uk-UA" dirty="0" smtClean="0"/>
              <a:t>папки-пересувки</a:t>
            </a:r>
            <a:r>
              <a:rPr lang="ru-RU" dirty="0" smtClean="0"/>
              <a:t>, </a:t>
            </a:r>
            <a:r>
              <a:rPr lang="uk-UA" dirty="0" smtClean="0"/>
              <a:t>куточки</a:t>
            </a:r>
            <a:r>
              <a:rPr lang="ru-RU" dirty="0" smtClean="0"/>
              <a:t> для </a:t>
            </a:r>
            <a:r>
              <a:rPr lang="uk-UA" dirty="0" smtClean="0"/>
              <a:t>батьків</a:t>
            </a:r>
            <a:r>
              <a:rPr lang="ru-RU" dirty="0" smtClean="0"/>
              <a:t>;</a:t>
            </a:r>
            <a:endParaRPr lang="ru-RU" dirty="0"/>
          </a:p>
        </p:txBody>
      </p:sp>
      <p:pic>
        <p:nvPicPr>
          <p:cNvPr id="5" name="Рисунок 4" descr="depositphotos_125502796-stock-illustration-art-tree-with-math-symbols.jpg"/>
          <p:cNvPicPr>
            <a:picLocks noChangeAspect="1"/>
          </p:cNvPicPr>
          <p:nvPr/>
        </p:nvPicPr>
        <p:blipFill>
          <a:blip r:embed="rId3" cstate="print"/>
          <a:srcRect l="13541" t="8333" r="13541" b="14583"/>
          <a:stretch>
            <a:fillRect/>
          </a:stretch>
        </p:blipFill>
        <p:spPr>
          <a:xfrm>
            <a:off x="0" y="142852"/>
            <a:ext cx="714380" cy="755202"/>
          </a:xfrm>
          <a:prstGeom prst="ellipse">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5" name="Прямоугольник 4"/>
          <p:cNvSpPr/>
          <p:nvPr/>
        </p:nvSpPr>
        <p:spPr>
          <a:xfrm>
            <a:off x="214282" y="357166"/>
            <a:ext cx="8572560" cy="5355312"/>
          </a:xfrm>
          <a:prstGeom prst="rect">
            <a:avLst/>
          </a:prstGeom>
          <a:noFill/>
        </p:spPr>
        <p:txBody>
          <a:bodyPr wrap="square" lIns="91440" tIns="45720" rIns="91440" bIns="45720">
            <a:spAutoFit/>
          </a:bodyPr>
          <a:lstStyle/>
          <a:p>
            <a:pPr algn="just"/>
            <a:r>
              <a:rPr lang="ru-RU" dirty="0" smtClean="0"/>
              <a:t>    З батьками проводиться як </a:t>
            </a:r>
            <a:r>
              <a:rPr lang="uk-UA" dirty="0" smtClean="0"/>
              <a:t>фронтальна</a:t>
            </a:r>
            <a:r>
              <a:rPr lang="ru-RU" dirty="0" smtClean="0"/>
              <a:t> так </a:t>
            </a:r>
            <a:r>
              <a:rPr lang="uk-UA" dirty="0" smtClean="0"/>
              <a:t>і індивідуальна</a:t>
            </a:r>
            <a:r>
              <a:rPr lang="ru-RU" dirty="0" smtClean="0"/>
              <a:t> робота. Батьки </a:t>
            </a:r>
            <a:r>
              <a:rPr lang="uk-UA" dirty="0" smtClean="0"/>
              <a:t>потребують поповнення педагогічних знань</a:t>
            </a:r>
            <a:r>
              <a:rPr lang="ru-RU" dirty="0" smtClean="0"/>
              <a:t>, в </a:t>
            </a:r>
            <a:r>
              <a:rPr lang="uk-UA" dirty="0" smtClean="0"/>
              <a:t>знайомстві з сучасними підходами</a:t>
            </a:r>
            <a:r>
              <a:rPr lang="ru-RU" dirty="0" smtClean="0"/>
              <a:t> до </a:t>
            </a:r>
            <a:r>
              <a:rPr lang="uk-UA" dirty="0" smtClean="0"/>
              <a:t>математичного розвитку дітей</a:t>
            </a:r>
            <a:r>
              <a:rPr lang="ru-RU" dirty="0" smtClean="0"/>
              <a:t>, в </a:t>
            </a:r>
            <a:r>
              <a:rPr lang="uk-UA" dirty="0" smtClean="0"/>
              <a:t>рекомендаціях</a:t>
            </a:r>
            <a:r>
              <a:rPr lang="ru-RU" dirty="0" smtClean="0"/>
              <a:t> до </a:t>
            </a:r>
            <a:r>
              <a:rPr lang="uk-UA" dirty="0" smtClean="0"/>
              <a:t>використання літератури</a:t>
            </a:r>
            <a:r>
              <a:rPr lang="ru-RU" dirty="0" smtClean="0"/>
              <a:t>.</a:t>
            </a:r>
          </a:p>
          <a:p>
            <a:pPr algn="just"/>
            <a:r>
              <a:rPr lang="uk-UA" dirty="0" smtClean="0"/>
              <a:t>    Найбільш поширена</a:t>
            </a:r>
            <a:r>
              <a:rPr lang="ru-RU" dirty="0" smtClean="0"/>
              <a:t> форма </a:t>
            </a:r>
            <a:r>
              <a:rPr lang="uk-UA" dirty="0" smtClean="0"/>
              <a:t>індивідуальної роботи з сім'єю</a:t>
            </a:r>
            <a:r>
              <a:rPr lang="ru-RU" dirty="0" smtClean="0"/>
              <a:t> - </a:t>
            </a:r>
            <a:r>
              <a:rPr lang="uk-UA" dirty="0" smtClean="0"/>
              <a:t>бесіди</a:t>
            </a:r>
            <a:r>
              <a:rPr lang="ru-RU" dirty="0" smtClean="0"/>
              <a:t>. </a:t>
            </a:r>
            <a:r>
              <a:rPr lang="uk-UA" dirty="0" smtClean="0"/>
              <a:t>Їх можна проводити</a:t>
            </a:r>
            <a:r>
              <a:rPr lang="ru-RU" dirty="0" smtClean="0"/>
              <a:t>, коли батьки приводят </a:t>
            </a:r>
            <a:r>
              <a:rPr lang="uk-UA" dirty="0" smtClean="0"/>
              <a:t>і забирають дітей з</a:t>
            </a:r>
            <a:r>
              <a:rPr lang="ru-RU" dirty="0" smtClean="0"/>
              <a:t> саду. </a:t>
            </a:r>
            <a:r>
              <a:rPr lang="uk-UA" dirty="0" smtClean="0"/>
              <a:t>Ця</a:t>
            </a:r>
            <a:r>
              <a:rPr lang="ru-RU" dirty="0" smtClean="0"/>
              <a:t> форма </a:t>
            </a:r>
            <a:r>
              <a:rPr lang="uk-UA" dirty="0" smtClean="0"/>
              <a:t>роботи вимагає від</a:t>
            </a:r>
            <a:r>
              <a:rPr lang="ru-RU" dirty="0" smtClean="0"/>
              <a:t> педагога великого </a:t>
            </a:r>
            <a:r>
              <a:rPr lang="uk-UA" dirty="0" smtClean="0"/>
              <a:t>уміння</a:t>
            </a:r>
            <a:r>
              <a:rPr lang="ru-RU" dirty="0" smtClean="0"/>
              <a:t>, такту, </a:t>
            </a:r>
            <a:r>
              <a:rPr lang="uk-UA" dirty="0" smtClean="0"/>
              <a:t>компетентності</a:t>
            </a:r>
            <a:r>
              <a:rPr lang="ru-RU" dirty="0" smtClean="0"/>
              <a:t>. </a:t>
            </a:r>
            <a:r>
              <a:rPr lang="uk-UA" dirty="0" smtClean="0"/>
              <a:t>Щоб викликати</a:t>
            </a:r>
            <a:r>
              <a:rPr lang="ru-RU" dirty="0" smtClean="0"/>
              <a:t> у </a:t>
            </a:r>
            <a:r>
              <a:rPr lang="uk-UA" dirty="0" smtClean="0"/>
              <a:t>батьків довіру</a:t>
            </a:r>
            <a:r>
              <a:rPr lang="ru-RU" dirty="0" smtClean="0"/>
              <a:t> </a:t>
            </a:r>
            <a:r>
              <a:rPr lang="ru-RU" dirty="0" err="1" smtClean="0"/>
              <a:t>і</a:t>
            </a:r>
            <a:r>
              <a:rPr lang="ru-RU" dirty="0" smtClean="0"/>
              <a:t> </a:t>
            </a:r>
            <a:r>
              <a:rPr lang="uk-UA" dirty="0" smtClean="0"/>
              <a:t>бажання дослухатися</a:t>
            </a:r>
            <a:r>
              <a:rPr lang="ru-RU" dirty="0" smtClean="0"/>
              <a:t> до </a:t>
            </a:r>
            <a:r>
              <a:rPr lang="uk-UA" dirty="0" smtClean="0"/>
              <a:t>порад і пропозицій вихователя</a:t>
            </a:r>
            <a:r>
              <a:rPr lang="ru-RU" dirty="0" smtClean="0"/>
              <a:t>, </a:t>
            </a:r>
            <a:r>
              <a:rPr lang="uk-UA" dirty="0" smtClean="0"/>
              <a:t>бесіду слід розпочинати з констатації успіхів дитини</a:t>
            </a:r>
            <a:r>
              <a:rPr lang="ru-RU" dirty="0" smtClean="0"/>
              <a:t>. При </a:t>
            </a:r>
            <a:r>
              <a:rPr lang="uk-UA" dirty="0" smtClean="0"/>
              <a:t>цьому висловлювання</a:t>
            </a:r>
            <a:r>
              <a:rPr lang="ru-RU" dirty="0" smtClean="0"/>
              <a:t> педагога </a:t>
            </a:r>
            <a:r>
              <a:rPr lang="uk-UA" dirty="0" smtClean="0"/>
              <a:t>мають</a:t>
            </a:r>
            <a:r>
              <a:rPr lang="ru-RU" dirty="0" smtClean="0"/>
              <a:t> бути </a:t>
            </a:r>
            <a:r>
              <a:rPr lang="uk-UA" dirty="0" smtClean="0"/>
              <a:t>аргументованими</a:t>
            </a:r>
            <a:r>
              <a:rPr lang="ru-RU" dirty="0" smtClean="0"/>
              <a:t>, </a:t>
            </a:r>
            <a:r>
              <a:rPr lang="uk-UA" dirty="0" smtClean="0"/>
              <a:t>доказовими</a:t>
            </a:r>
            <a:r>
              <a:rPr lang="ru-RU" dirty="0" smtClean="0"/>
              <a:t>, а </a:t>
            </a:r>
            <a:r>
              <a:rPr lang="uk-UA" dirty="0" smtClean="0"/>
              <a:t>краще наочними</a:t>
            </a:r>
            <a:r>
              <a:rPr lang="ru-RU" dirty="0" smtClean="0"/>
              <a:t>. </a:t>
            </a:r>
            <a:r>
              <a:rPr lang="uk-UA" dirty="0" smtClean="0"/>
              <a:t>Можна показати зошит</a:t>
            </a:r>
            <a:r>
              <a:rPr lang="ru-RU" dirty="0" smtClean="0"/>
              <a:t> по </a:t>
            </a:r>
            <a:r>
              <a:rPr lang="uk-UA" dirty="0" smtClean="0"/>
              <a:t>математиці</a:t>
            </a:r>
            <a:r>
              <a:rPr lang="ru-RU" dirty="0" smtClean="0"/>
              <a:t>, </a:t>
            </a:r>
            <a:r>
              <a:rPr lang="uk-UA" dirty="0" smtClean="0"/>
              <a:t>виконану дитиною</a:t>
            </a:r>
            <a:r>
              <a:rPr lang="ru-RU" dirty="0" smtClean="0"/>
              <a:t> роботу.</a:t>
            </a:r>
          </a:p>
          <a:p>
            <a:pPr algn="just"/>
            <a:r>
              <a:rPr lang="ru-RU" dirty="0" smtClean="0"/>
              <a:t>    У </a:t>
            </a:r>
            <a:r>
              <a:rPr lang="uk-UA" dirty="0" smtClean="0"/>
              <a:t>бесіді з</a:t>
            </a:r>
            <a:r>
              <a:rPr lang="ru-RU" dirty="0" smtClean="0"/>
              <a:t> батьками педагог </a:t>
            </a:r>
            <a:r>
              <a:rPr lang="uk-UA" dirty="0" smtClean="0"/>
              <a:t>уточнює</a:t>
            </a:r>
            <a:r>
              <a:rPr lang="ru-RU" dirty="0" smtClean="0"/>
              <a:t>, </a:t>
            </a:r>
            <a:r>
              <a:rPr lang="uk-UA" dirty="0" smtClean="0"/>
              <a:t>з ким з членів сім'ї дитина буває частіше</a:t>
            </a:r>
            <a:r>
              <a:rPr lang="ru-RU" dirty="0" smtClean="0"/>
              <a:t>, </a:t>
            </a:r>
            <a:r>
              <a:rPr lang="uk-UA" dirty="0" smtClean="0"/>
              <a:t>які методи використовуються</a:t>
            </a:r>
            <a:r>
              <a:rPr lang="ru-RU" dirty="0" smtClean="0"/>
              <a:t> в </a:t>
            </a:r>
            <a:r>
              <a:rPr lang="uk-UA" dirty="0" smtClean="0"/>
              <a:t>сімейному вихованні</a:t>
            </a:r>
            <a:r>
              <a:rPr lang="ru-RU" dirty="0" smtClean="0"/>
              <a:t>, </a:t>
            </a:r>
            <a:r>
              <a:rPr lang="uk-UA" dirty="0" smtClean="0"/>
              <a:t>зокрема з розвитку</a:t>
            </a:r>
            <a:r>
              <a:rPr lang="ru-RU" dirty="0" smtClean="0"/>
              <a:t> у </a:t>
            </a:r>
            <a:r>
              <a:rPr lang="uk-UA" dirty="0" smtClean="0"/>
              <a:t>дітей уявлень</a:t>
            </a:r>
            <a:r>
              <a:rPr lang="ru-RU" dirty="0" smtClean="0"/>
              <a:t> про час та </a:t>
            </a:r>
            <a:r>
              <a:rPr lang="uk-UA" dirty="0" smtClean="0"/>
              <a:t>часові відношення</a:t>
            </a:r>
            <a:r>
              <a:rPr lang="ru-RU" dirty="0" smtClean="0"/>
              <a:t>.. </a:t>
            </a:r>
            <a:r>
              <a:rPr lang="uk-UA" dirty="0" smtClean="0"/>
              <a:t>Ненав'язливо вихователь дає свої рекомендації</a:t>
            </a:r>
            <a:r>
              <a:rPr lang="ru-RU" dirty="0" smtClean="0"/>
              <a:t>, як </a:t>
            </a:r>
            <a:r>
              <a:rPr lang="uk-UA" dirty="0" smtClean="0"/>
              <a:t>ефективніше формувати</a:t>
            </a:r>
            <a:r>
              <a:rPr lang="ru-RU" dirty="0" smtClean="0"/>
              <a:t> у </a:t>
            </a:r>
            <a:r>
              <a:rPr lang="uk-UA" dirty="0" smtClean="0"/>
              <a:t>дитини уявлення</a:t>
            </a:r>
            <a:r>
              <a:rPr lang="ru-RU" dirty="0" smtClean="0"/>
              <a:t> про час. </a:t>
            </a:r>
            <a:r>
              <a:rPr lang="uk-UA" dirty="0" smtClean="0"/>
              <a:t>Наприклад</a:t>
            </a:r>
            <a:r>
              <a:rPr lang="ru-RU" dirty="0" smtClean="0"/>
              <a:t> для </a:t>
            </a:r>
            <a:r>
              <a:rPr lang="uk-UA" dirty="0" smtClean="0"/>
              <a:t>кращого і швидкого опанування дітьми назв днів тижня дають деякі поради</a:t>
            </a:r>
            <a:r>
              <a:rPr lang="ru-RU" dirty="0" smtClean="0"/>
              <a:t> батькам.    </a:t>
            </a:r>
          </a:p>
          <a:p>
            <a:pPr algn="just"/>
            <a:r>
              <a:rPr lang="ru-RU" dirty="0" smtClean="0"/>
              <a:t>    </a:t>
            </a:r>
            <a:r>
              <a:rPr lang="uk-UA" dirty="0" smtClean="0"/>
              <a:t>Наприклад</a:t>
            </a:r>
            <a:r>
              <a:rPr lang="ru-RU" dirty="0" smtClean="0"/>
              <a:t>, </a:t>
            </a:r>
            <a:r>
              <a:rPr lang="ru-RU" dirty="0" err="1" smtClean="0"/>
              <a:t>вранці</a:t>
            </a:r>
            <a:r>
              <a:rPr lang="ru-RU" dirty="0" smtClean="0"/>
              <a:t>, </a:t>
            </a:r>
            <a:r>
              <a:rPr lang="uk-UA" dirty="0" smtClean="0"/>
              <a:t>виходячи з будинку</a:t>
            </a:r>
            <a:r>
              <a:rPr lang="ru-RU" dirty="0" smtClean="0"/>
              <a:t>, </a:t>
            </a:r>
            <a:r>
              <a:rPr lang="uk-UA" dirty="0" smtClean="0"/>
              <a:t>слід говорити дитині</a:t>
            </a:r>
            <a:r>
              <a:rPr lang="ru-RU" dirty="0" smtClean="0"/>
              <a:t>, </a:t>
            </a:r>
            <a:r>
              <a:rPr lang="uk-UA" dirty="0" smtClean="0"/>
              <a:t>який сьогодні</a:t>
            </a:r>
            <a:r>
              <a:rPr lang="ru-RU" dirty="0" smtClean="0"/>
              <a:t> день </a:t>
            </a:r>
            <a:r>
              <a:rPr lang="uk-UA" dirty="0" smtClean="0"/>
              <a:t>тижня</a:t>
            </a:r>
            <a:r>
              <a:rPr lang="ru-RU" dirty="0" smtClean="0"/>
              <a:t>, </a:t>
            </a:r>
            <a:r>
              <a:rPr lang="uk-UA" dirty="0" smtClean="0"/>
              <a:t>нагадати</a:t>
            </a:r>
            <a:r>
              <a:rPr lang="ru-RU" dirty="0" smtClean="0"/>
              <a:t>, як </a:t>
            </a:r>
            <a:r>
              <a:rPr lang="uk-UA" dirty="0" smtClean="0"/>
              <a:t>називається</a:t>
            </a:r>
            <a:r>
              <a:rPr lang="ru-RU" dirty="0" smtClean="0"/>
              <a:t> день, </a:t>
            </a:r>
            <a:r>
              <a:rPr lang="uk-UA" dirty="0" smtClean="0"/>
              <a:t>який вже</a:t>
            </a:r>
            <a:r>
              <a:rPr lang="ru-RU" dirty="0" smtClean="0"/>
              <a:t> минув </a:t>
            </a:r>
            <a:r>
              <a:rPr lang="uk-UA" dirty="0" smtClean="0"/>
              <a:t>чи що</a:t>
            </a:r>
            <a:r>
              <a:rPr lang="ru-RU" dirty="0" smtClean="0"/>
              <a:t> буде завтра. </a:t>
            </a:r>
            <a:r>
              <a:rPr lang="uk-UA" dirty="0" smtClean="0"/>
              <a:t>Обіцяючи що-небудь дитині</a:t>
            </a:r>
            <a:r>
              <a:rPr lang="ru-RU" dirty="0" smtClean="0"/>
              <a:t>, треба </a:t>
            </a:r>
            <a:r>
              <a:rPr lang="uk-UA" dirty="0" smtClean="0"/>
              <a:t>також називати</a:t>
            </a:r>
            <a:r>
              <a:rPr lang="ru-RU" dirty="0" smtClean="0"/>
              <a:t> день </a:t>
            </a:r>
            <a:r>
              <a:rPr lang="uk-UA" dirty="0" smtClean="0"/>
              <a:t>тижня</a:t>
            </a:r>
            <a:r>
              <a:rPr lang="ru-RU" dirty="0" smtClean="0"/>
              <a:t>: «Ми </a:t>
            </a:r>
            <a:r>
              <a:rPr lang="ru-RU" dirty="0" err="1" smtClean="0"/>
              <a:t>підемо</a:t>
            </a:r>
            <a:r>
              <a:rPr lang="ru-RU" dirty="0" smtClean="0"/>
              <a:t> </a:t>
            </a:r>
            <a:r>
              <a:rPr lang="ru-RU" dirty="0" err="1" smtClean="0"/>
              <a:t>з</a:t>
            </a:r>
            <a:r>
              <a:rPr lang="ru-RU" dirty="0" smtClean="0"/>
              <a:t> тобою до зоопарку в </a:t>
            </a:r>
            <a:r>
              <a:rPr lang="uk-UA" dirty="0" smtClean="0"/>
              <a:t>суботу</a:t>
            </a:r>
            <a:r>
              <a:rPr lang="ru-RU" dirty="0" smtClean="0"/>
              <a:t>. </a:t>
            </a:r>
            <a:r>
              <a:rPr lang="uk-UA" dirty="0" smtClean="0"/>
              <a:t>Сьогодні</a:t>
            </a:r>
            <a:r>
              <a:rPr lang="ru-RU" dirty="0" smtClean="0"/>
              <a:t> середа. Через </a:t>
            </a:r>
            <a:r>
              <a:rPr lang="uk-UA" dirty="0" smtClean="0"/>
              <a:t>скільки днів</a:t>
            </a:r>
            <a:r>
              <a:rPr lang="ru-RU" dirty="0" smtClean="0"/>
              <a:t> буде суббота?»</a:t>
            </a:r>
          </a:p>
        </p:txBody>
      </p:sp>
      <p:pic>
        <p:nvPicPr>
          <p:cNvPr id="4" name="Рисунок 3" descr="depositphotos_125502796-stock-illustration-art-tree-with-math-symbols.jpg"/>
          <p:cNvPicPr>
            <a:picLocks noChangeAspect="1"/>
          </p:cNvPicPr>
          <p:nvPr/>
        </p:nvPicPr>
        <p:blipFill>
          <a:blip r:embed="rId3" cstate="print"/>
          <a:srcRect l="13541" t="8333" r="13541" b="14583"/>
          <a:stretch>
            <a:fillRect/>
          </a:stretch>
        </p:blipFill>
        <p:spPr>
          <a:xfrm>
            <a:off x="0" y="142852"/>
            <a:ext cx="579250" cy="612350"/>
          </a:xfrm>
          <a:prstGeom prst="ellipse">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1" y="0"/>
            <a:ext cx="9143999" cy="6858000"/>
          </a:xfrm>
          <a:prstGeom prst="rect">
            <a:avLst/>
          </a:prstGeom>
        </p:spPr>
      </p:pic>
      <p:pic>
        <p:nvPicPr>
          <p:cNvPr id="3" name="Рисунок 2" descr="depositphotos_125502796-stock-illustration-art-tree-with-math-symbols.jpg"/>
          <p:cNvPicPr>
            <a:picLocks noChangeAspect="1"/>
          </p:cNvPicPr>
          <p:nvPr/>
        </p:nvPicPr>
        <p:blipFill>
          <a:blip r:embed="rId3" cstate="print"/>
          <a:srcRect l="13541" t="8333" r="13541" b="14583"/>
          <a:stretch>
            <a:fillRect/>
          </a:stretch>
        </p:blipFill>
        <p:spPr>
          <a:xfrm>
            <a:off x="0" y="0"/>
            <a:ext cx="714380" cy="755202"/>
          </a:xfrm>
          <a:prstGeom prst="ellipse">
            <a:avLst/>
          </a:prstGeom>
          <a:ln>
            <a:noFill/>
          </a:ln>
          <a:effectLst>
            <a:softEdge rad="112500"/>
          </a:effectLst>
        </p:spPr>
      </p:pic>
      <p:sp>
        <p:nvSpPr>
          <p:cNvPr id="4" name="Прямоугольник 3"/>
          <p:cNvSpPr/>
          <p:nvPr/>
        </p:nvSpPr>
        <p:spPr>
          <a:xfrm>
            <a:off x="642878" y="285728"/>
            <a:ext cx="8501122" cy="73866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Особливості</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сприймання</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часу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дітьми</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дошкільного</a:t>
            </a:r>
            <a:r>
              <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віку</a:t>
            </a:r>
            <a:endParaRPr lang="ru-R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Прямоугольник 4"/>
          <p:cNvSpPr/>
          <p:nvPr/>
        </p:nvSpPr>
        <p:spPr>
          <a:xfrm>
            <a:off x="214282" y="785794"/>
            <a:ext cx="8643998" cy="2308324"/>
          </a:xfrm>
          <a:prstGeom prst="rect">
            <a:avLst/>
          </a:prstGeom>
          <a:noFill/>
        </p:spPr>
        <p:txBody>
          <a:bodyPr wrap="square" lIns="91440" tIns="45720" rIns="91440" bIns="45720">
            <a:spAutoFit/>
          </a:bodyPr>
          <a:lstStyle/>
          <a:p>
            <a:pPr algn="just"/>
            <a:r>
              <a:rPr lang="ru-RU" dirty="0" smtClean="0"/>
              <a:t>      </a:t>
            </a:r>
            <a:r>
              <a:rPr lang="ru-RU" dirty="0" err="1" smtClean="0"/>
              <a:t>Дитині</a:t>
            </a:r>
            <a:r>
              <a:rPr lang="ru-RU" dirty="0" smtClean="0"/>
              <a:t> </a:t>
            </a:r>
            <a:r>
              <a:rPr lang="ru-RU" dirty="0" err="1" smtClean="0"/>
              <a:t>значно</a:t>
            </a:r>
            <a:r>
              <a:rPr lang="ru-RU" dirty="0" smtClean="0"/>
              <a:t> </a:t>
            </a:r>
            <a:r>
              <a:rPr lang="ru-RU" dirty="0" err="1" smtClean="0"/>
              <a:t>важче</a:t>
            </a:r>
            <a:r>
              <a:rPr lang="ru-RU" dirty="0" smtClean="0"/>
              <a:t> </a:t>
            </a:r>
            <a:r>
              <a:rPr lang="ru-RU" dirty="0" err="1" smtClean="0"/>
              <a:t>дається</a:t>
            </a:r>
            <a:r>
              <a:rPr lang="ru-RU" dirty="0" smtClean="0"/>
              <a:t> </a:t>
            </a:r>
            <a:r>
              <a:rPr lang="ru-RU" dirty="0" err="1" smtClean="0"/>
              <a:t>сприймання</a:t>
            </a:r>
            <a:r>
              <a:rPr lang="ru-RU" dirty="0" smtClean="0"/>
              <a:t> часу, </a:t>
            </a:r>
            <a:r>
              <a:rPr lang="ru-RU" dirty="0" err="1" smtClean="0"/>
              <a:t>ніж</a:t>
            </a:r>
            <a:r>
              <a:rPr lang="ru-RU" dirty="0" smtClean="0"/>
              <a:t> </a:t>
            </a:r>
            <a:r>
              <a:rPr lang="ru-RU" dirty="0" err="1" smtClean="0"/>
              <a:t>сприймання</a:t>
            </a:r>
            <a:r>
              <a:rPr lang="ru-RU" dirty="0" smtClean="0"/>
              <a:t> простору. </a:t>
            </a:r>
            <a:r>
              <a:rPr lang="ru-RU" dirty="0" err="1" smtClean="0"/>
              <a:t>Адже</a:t>
            </a:r>
            <a:r>
              <a:rPr lang="ru-RU" dirty="0" smtClean="0"/>
              <a:t> час не </a:t>
            </a:r>
            <a:r>
              <a:rPr lang="ru-RU" dirty="0" err="1" smtClean="0"/>
              <a:t>має</a:t>
            </a:r>
            <a:r>
              <a:rPr lang="ru-RU" dirty="0" smtClean="0"/>
              <a:t> </a:t>
            </a:r>
            <a:r>
              <a:rPr lang="ru-RU" dirty="0" err="1" smtClean="0"/>
              <a:t>наочної</a:t>
            </a:r>
            <a:r>
              <a:rPr lang="ru-RU" dirty="0" smtClean="0"/>
              <a:t> </a:t>
            </a:r>
            <a:r>
              <a:rPr lang="ru-RU" dirty="0" err="1" smtClean="0"/>
              <a:t>форми</a:t>
            </a:r>
            <a:r>
              <a:rPr lang="ru-RU" dirty="0" smtClean="0"/>
              <a:t>, </a:t>
            </a:r>
            <a:r>
              <a:rPr lang="ru-RU" dirty="0" err="1" smtClean="0"/>
              <a:t>з</a:t>
            </a:r>
            <a:r>
              <a:rPr lang="ru-RU" dirty="0" smtClean="0"/>
              <a:t> ним не </a:t>
            </a:r>
            <a:r>
              <a:rPr lang="ru-RU" dirty="0" err="1" smtClean="0"/>
              <a:t>можна</a:t>
            </a:r>
            <a:r>
              <a:rPr lang="ru-RU" dirty="0" smtClean="0"/>
              <a:t> </a:t>
            </a:r>
            <a:r>
              <a:rPr lang="ru-RU" dirty="0" err="1" smtClean="0"/>
              <a:t>виконувати</a:t>
            </a:r>
            <a:r>
              <a:rPr lang="ru-RU" dirty="0" smtClean="0"/>
              <a:t> </a:t>
            </a:r>
            <a:r>
              <a:rPr lang="ru-RU" dirty="0" err="1" smtClean="0"/>
              <a:t>дії</a:t>
            </a:r>
            <a:r>
              <a:rPr lang="ru-RU" dirty="0" smtClean="0"/>
              <a:t> (</a:t>
            </a:r>
            <a:r>
              <a:rPr lang="ru-RU" dirty="0" err="1" smtClean="0"/>
              <a:t>будь-які</a:t>
            </a:r>
            <a:r>
              <a:rPr lang="ru-RU" dirty="0" smtClean="0"/>
              <a:t> </a:t>
            </a:r>
            <a:r>
              <a:rPr lang="ru-RU" dirty="0" err="1" smtClean="0"/>
              <a:t>дії</a:t>
            </a:r>
            <a:r>
              <a:rPr lang="ru-RU" dirty="0" smtClean="0"/>
              <a:t> </a:t>
            </a:r>
            <a:r>
              <a:rPr lang="ru-RU" dirty="0" err="1" smtClean="0"/>
              <a:t>відбуваються</a:t>
            </a:r>
            <a:r>
              <a:rPr lang="ru-RU" dirty="0" smtClean="0"/>
              <a:t> у </a:t>
            </a:r>
            <a:r>
              <a:rPr lang="ru-RU" dirty="0" err="1" smtClean="0"/>
              <a:t>часі</a:t>
            </a:r>
            <a:r>
              <a:rPr lang="ru-RU" dirty="0" smtClean="0"/>
              <a:t>, а не </a:t>
            </a:r>
            <a:r>
              <a:rPr lang="ru-RU" dirty="0" err="1" smtClean="0"/>
              <a:t>з</a:t>
            </a:r>
            <a:r>
              <a:rPr lang="ru-RU" dirty="0" smtClean="0"/>
              <a:t> часом), </a:t>
            </a:r>
            <a:r>
              <a:rPr lang="ru-RU" dirty="0" err="1" smtClean="0"/>
              <a:t>він</a:t>
            </a:r>
            <a:r>
              <a:rPr lang="ru-RU" dirty="0" smtClean="0"/>
              <a:t> </a:t>
            </a:r>
            <a:r>
              <a:rPr lang="ru-RU" dirty="0" err="1" smtClean="0"/>
              <a:t>плинний</a:t>
            </a:r>
            <a:r>
              <a:rPr lang="ru-RU" dirty="0" smtClean="0"/>
              <a:t>, </a:t>
            </a:r>
            <a:r>
              <a:rPr lang="ru-RU" dirty="0" err="1" smtClean="0"/>
              <a:t>незворотний</a:t>
            </a:r>
            <a:r>
              <a:rPr lang="ru-RU" dirty="0" smtClean="0"/>
              <a:t>, </a:t>
            </a:r>
            <a:r>
              <a:rPr lang="ru-RU" dirty="0" err="1" smtClean="0"/>
              <a:t>сприймання</a:t>
            </a:r>
            <a:r>
              <a:rPr lang="ru-RU" dirty="0" smtClean="0"/>
              <a:t> </a:t>
            </a:r>
            <a:r>
              <a:rPr lang="ru-RU" dirty="0" err="1" smtClean="0"/>
              <a:t>його</a:t>
            </a:r>
            <a:r>
              <a:rPr lang="ru-RU" dirty="0" smtClean="0"/>
              <a:t> </a:t>
            </a:r>
            <a:r>
              <a:rPr lang="ru-RU" dirty="0" err="1" smtClean="0"/>
              <a:t>залежить</a:t>
            </a:r>
            <a:r>
              <a:rPr lang="ru-RU" dirty="0" smtClean="0"/>
              <a:t> </a:t>
            </a:r>
            <a:r>
              <a:rPr lang="ru-RU" dirty="0" err="1" smtClean="0"/>
              <a:t>від</a:t>
            </a:r>
            <a:r>
              <a:rPr lang="ru-RU" dirty="0" smtClean="0"/>
              <a:t> </a:t>
            </a:r>
            <a:r>
              <a:rPr lang="ru-RU" dirty="0" err="1" smtClean="0"/>
              <a:t>суб'єктивних</a:t>
            </a:r>
            <a:r>
              <a:rPr lang="ru-RU" dirty="0" smtClean="0"/>
              <a:t> </a:t>
            </a:r>
            <a:r>
              <a:rPr lang="ru-RU" dirty="0" err="1" smtClean="0"/>
              <a:t>станів</a:t>
            </a:r>
            <a:r>
              <a:rPr lang="ru-RU" dirty="0" smtClean="0"/>
              <a:t>, </a:t>
            </a:r>
            <a:r>
              <a:rPr lang="ru-RU" dirty="0" err="1" smtClean="0"/>
              <a:t>має</a:t>
            </a:r>
            <a:r>
              <a:rPr lang="ru-RU" dirty="0" smtClean="0"/>
              <a:t> </a:t>
            </a:r>
            <a:r>
              <a:rPr lang="ru-RU" dirty="0" err="1" smtClean="0"/>
              <a:t>особистісний</a:t>
            </a:r>
            <a:r>
              <a:rPr lang="ru-RU" dirty="0" smtClean="0"/>
              <a:t> характер.</a:t>
            </a:r>
          </a:p>
          <a:p>
            <a:pPr algn="just"/>
            <a:endParaRPr lang="ru-RU" dirty="0" smtClean="0"/>
          </a:p>
          <a:p>
            <a:pPr algn="just"/>
            <a:endParaRPr lang="ru-RU" dirty="0" smtClean="0"/>
          </a:p>
          <a:p>
            <a:pPr algn="just"/>
            <a:endParaRPr lang="ru-RU" dirty="0" smtClean="0"/>
          </a:p>
          <a:p>
            <a:pPr algn="just"/>
            <a:endParaRPr lang="ru-RU" dirty="0"/>
          </a:p>
        </p:txBody>
      </p:sp>
      <p:sp>
        <p:nvSpPr>
          <p:cNvPr id="6" name="Прямоугольник 5"/>
          <p:cNvSpPr/>
          <p:nvPr/>
        </p:nvSpPr>
        <p:spPr>
          <a:xfrm>
            <a:off x="357158" y="2143116"/>
            <a:ext cx="8501122" cy="646331"/>
          </a:xfrm>
          <a:prstGeom prst="rect">
            <a:avLst/>
          </a:prstGeom>
          <a:noFill/>
        </p:spPr>
        <p:txBody>
          <a:bodyPr wrap="square" lIns="91440" tIns="45720" rIns="91440" bIns="45720">
            <a:spAutoFit/>
          </a:bodyPr>
          <a:lstStyle/>
          <a:p>
            <a:pPr algn="ctr"/>
            <a:r>
              <a:rPr lang="ru-RU" b="1" dirty="0" err="1" smtClean="0">
                <a:solidFill>
                  <a:srgbClr val="FF0000"/>
                </a:solidFill>
              </a:rPr>
              <a:t>Сприймання</a:t>
            </a:r>
            <a:r>
              <a:rPr lang="ru-RU" b="1" dirty="0" smtClean="0">
                <a:solidFill>
                  <a:srgbClr val="FF0000"/>
                </a:solidFill>
              </a:rPr>
              <a:t> часу - </a:t>
            </a:r>
            <a:r>
              <a:rPr lang="ru-RU" b="1" dirty="0" err="1" smtClean="0">
                <a:solidFill>
                  <a:srgbClr val="FF0000"/>
                </a:solidFill>
              </a:rPr>
              <a:t>відображення</a:t>
            </a:r>
            <a:r>
              <a:rPr lang="ru-RU" b="1" dirty="0" smtClean="0">
                <a:solidFill>
                  <a:srgbClr val="FF0000"/>
                </a:solidFill>
              </a:rPr>
              <a:t> у </a:t>
            </a:r>
            <a:r>
              <a:rPr lang="ru-RU" b="1" dirty="0" err="1" smtClean="0">
                <a:solidFill>
                  <a:srgbClr val="FF0000"/>
                </a:solidFill>
              </a:rPr>
              <a:t>мозку</a:t>
            </a:r>
            <a:r>
              <a:rPr lang="ru-RU" b="1" dirty="0" smtClean="0">
                <a:solidFill>
                  <a:srgbClr val="FF0000"/>
                </a:solidFill>
              </a:rPr>
              <a:t> </a:t>
            </a:r>
            <a:r>
              <a:rPr lang="ru-RU" b="1" dirty="0" err="1" smtClean="0">
                <a:solidFill>
                  <a:srgbClr val="FF0000"/>
                </a:solidFill>
              </a:rPr>
              <a:t>об'єктивної</a:t>
            </a:r>
            <a:r>
              <a:rPr lang="ru-RU" b="1" dirty="0" smtClean="0">
                <a:solidFill>
                  <a:srgbClr val="FF0000"/>
                </a:solidFill>
              </a:rPr>
              <a:t>  </a:t>
            </a:r>
            <a:r>
              <a:rPr lang="ru-RU" b="1" dirty="0" err="1" smtClean="0">
                <a:solidFill>
                  <a:srgbClr val="FF0000"/>
                </a:solidFill>
              </a:rPr>
              <a:t>тривалості</a:t>
            </a:r>
            <a:r>
              <a:rPr lang="ru-RU" b="1" dirty="0" smtClean="0">
                <a:solidFill>
                  <a:srgbClr val="FF0000"/>
                </a:solidFill>
              </a:rPr>
              <a:t>, </a:t>
            </a:r>
            <a:r>
              <a:rPr lang="ru-RU" b="1" dirty="0" err="1" smtClean="0">
                <a:solidFill>
                  <a:srgbClr val="FF0000"/>
                </a:solidFill>
              </a:rPr>
              <a:t>швидкості</a:t>
            </a:r>
            <a:r>
              <a:rPr lang="ru-RU" b="1" dirty="0" smtClean="0">
                <a:solidFill>
                  <a:srgbClr val="FF0000"/>
                </a:solidFill>
              </a:rPr>
              <a:t>, </a:t>
            </a:r>
            <a:r>
              <a:rPr lang="ru-RU" b="1" dirty="0" err="1" smtClean="0">
                <a:solidFill>
                  <a:srgbClr val="FF0000"/>
                </a:solidFill>
              </a:rPr>
              <a:t>послідовності</a:t>
            </a:r>
            <a:r>
              <a:rPr lang="ru-RU" b="1" dirty="0" smtClean="0">
                <a:solidFill>
                  <a:srgbClr val="FF0000"/>
                </a:solidFill>
              </a:rPr>
              <a:t>  </a:t>
            </a:r>
            <a:r>
              <a:rPr lang="ru-RU" b="1" dirty="0" err="1" smtClean="0">
                <a:solidFill>
                  <a:srgbClr val="FF0000"/>
                </a:solidFill>
              </a:rPr>
              <a:t>явищ</a:t>
            </a:r>
            <a:r>
              <a:rPr lang="ru-RU" b="1" dirty="0" smtClean="0">
                <a:solidFill>
                  <a:srgbClr val="FF0000"/>
                </a:solidFill>
              </a:rPr>
              <a:t>  </a:t>
            </a:r>
            <a:r>
              <a:rPr lang="ru-RU" b="1" dirty="0" err="1" smtClean="0">
                <a:solidFill>
                  <a:srgbClr val="FF0000"/>
                </a:solidFill>
              </a:rPr>
              <a:t>дійсності</a:t>
            </a:r>
            <a:r>
              <a:rPr lang="ru-RU" b="1" dirty="0" smtClean="0">
                <a:solidFill>
                  <a:srgbClr val="FF0000"/>
                </a:solidFill>
              </a:rPr>
              <a:t>.</a:t>
            </a:r>
            <a:endParaRPr lang="ru-RU" b="1" dirty="0">
              <a:solidFill>
                <a:srgbClr val="FF0000"/>
              </a:solidFill>
            </a:endParaRPr>
          </a:p>
        </p:txBody>
      </p:sp>
      <p:sp>
        <p:nvSpPr>
          <p:cNvPr id="7" name="Прямоугольник 6"/>
          <p:cNvSpPr/>
          <p:nvPr/>
        </p:nvSpPr>
        <p:spPr>
          <a:xfrm>
            <a:off x="214282" y="2786058"/>
            <a:ext cx="8643998" cy="2862322"/>
          </a:xfrm>
          <a:prstGeom prst="rect">
            <a:avLst/>
          </a:prstGeom>
          <a:noFill/>
        </p:spPr>
        <p:txBody>
          <a:bodyPr wrap="square" lIns="91440" tIns="45720" rIns="91440" bIns="45720">
            <a:spAutoFit/>
          </a:bodyPr>
          <a:lstStyle/>
          <a:p>
            <a:pPr algn="just"/>
            <a:r>
              <a:rPr lang="ru-RU" dirty="0" smtClean="0"/>
              <a:t>       У </a:t>
            </a:r>
            <a:r>
              <a:rPr lang="ru-RU" dirty="0" err="1" smtClean="0"/>
              <a:t>дитини</a:t>
            </a:r>
            <a:r>
              <a:rPr lang="ru-RU" dirty="0" smtClean="0"/>
              <a:t> </a:t>
            </a:r>
            <a:r>
              <a:rPr lang="ru-RU" dirty="0" err="1" smtClean="0"/>
              <a:t>ознайомлення</a:t>
            </a:r>
            <a:r>
              <a:rPr lang="ru-RU" dirty="0" smtClean="0"/>
              <a:t> </a:t>
            </a:r>
            <a:r>
              <a:rPr lang="ru-RU" dirty="0" err="1" smtClean="0"/>
              <a:t>з</a:t>
            </a:r>
            <a:r>
              <a:rPr lang="ru-RU" dirty="0" smtClean="0"/>
              <a:t> часом </a:t>
            </a:r>
            <a:r>
              <a:rPr lang="ru-RU" dirty="0" err="1" smtClean="0"/>
              <a:t>починається</a:t>
            </a:r>
            <a:r>
              <a:rPr lang="ru-RU" dirty="0" smtClean="0"/>
              <a:t> </a:t>
            </a:r>
            <a:r>
              <a:rPr lang="ru-RU" dirty="0" err="1" smtClean="0"/>
              <a:t>із</a:t>
            </a:r>
            <a:r>
              <a:rPr lang="ru-RU" dirty="0" smtClean="0"/>
              <a:t> </a:t>
            </a:r>
            <a:r>
              <a:rPr lang="ru-RU" dirty="0" err="1" smtClean="0"/>
              <a:t>засвоєнням</a:t>
            </a:r>
            <a:r>
              <a:rPr lang="ru-RU" dirty="0" smtClean="0"/>
              <a:t> </a:t>
            </a:r>
            <a:r>
              <a:rPr lang="ru-RU" dirty="0" err="1" smtClean="0"/>
              <a:t>вироблених</a:t>
            </a:r>
            <a:r>
              <a:rPr lang="ru-RU" dirty="0" smtClean="0"/>
              <a:t> </a:t>
            </a:r>
            <a:r>
              <a:rPr lang="ru-RU" dirty="0" err="1" smtClean="0"/>
              <a:t>людством</a:t>
            </a:r>
            <a:r>
              <a:rPr lang="ru-RU" dirty="0" smtClean="0"/>
              <a:t> </a:t>
            </a:r>
            <a:r>
              <a:rPr lang="ru-RU" dirty="0" err="1" smtClean="0"/>
              <a:t>позначень</a:t>
            </a:r>
            <a:r>
              <a:rPr lang="ru-RU" dirty="0" smtClean="0"/>
              <a:t> </a:t>
            </a:r>
            <a:r>
              <a:rPr lang="ru-RU" dirty="0" err="1" smtClean="0"/>
              <a:t>і</a:t>
            </a:r>
            <a:r>
              <a:rPr lang="ru-RU" dirty="0" smtClean="0"/>
              <a:t> </a:t>
            </a:r>
            <a:r>
              <a:rPr lang="ru-RU" dirty="0" err="1" smtClean="0"/>
              <a:t>мір</a:t>
            </a:r>
            <a:r>
              <a:rPr lang="ru-RU" dirty="0" smtClean="0"/>
              <a:t> часу. </a:t>
            </a:r>
            <a:r>
              <a:rPr lang="ru-RU" dirty="0" err="1" smtClean="0"/>
              <a:t>Усвідомити</a:t>
            </a:r>
            <a:r>
              <a:rPr lang="ru-RU" dirty="0" smtClean="0"/>
              <a:t> </a:t>
            </a:r>
            <a:r>
              <a:rPr lang="ru-RU" dirty="0" err="1" smtClean="0"/>
              <a:t>їх</a:t>
            </a:r>
            <a:r>
              <a:rPr lang="ru-RU" dirty="0" smtClean="0"/>
              <a:t> нелегко, </a:t>
            </a:r>
            <a:r>
              <a:rPr lang="ru-RU" dirty="0" err="1" smtClean="0"/>
              <a:t>оскільки</a:t>
            </a:r>
            <a:r>
              <a:rPr lang="ru-RU" dirty="0" smtClean="0"/>
              <a:t> вони </a:t>
            </a:r>
            <a:r>
              <a:rPr lang="ru-RU" dirty="0" err="1" smtClean="0"/>
              <a:t>мають</a:t>
            </a:r>
            <a:r>
              <a:rPr lang="ru-RU" dirty="0" smtClean="0"/>
              <a:t> </a:t>
            </a:r>
            <a:r>
              <a:rPr lang="ru-RU" dirty="0" err="1" smtClean="0"/>
              <a:t>умовно-відносний</a:t>
            </a:r>
            <a:r>
              <a:rPr lang="ru-RU" dirty="0" smtClean="0"/>
              <a:t> характер. </a:t>
            </a:r>
            <a:r>
              <a:rPr lang="ru-RU" dirty="0" err="1" smtClean="0"/>
              <a:t>Відрізки</a:t>
            </a:r>
            <a:r>
              <a:rPr lang="ru-RU" dirty="0" smtClean="0"/>
              <a:t> часу, </a:t>
            </a:r>
            <a:r>
              <a:rPr lang="ru-RU" dirty="0" err="1" smtClean="0"/>
              <a:t>позначені</a:t>
            </a:r>
            <a:r>
              <a:rPr lang="ru-RU" dirty="0" smtClean="0"/>
              <a:t> словами "</a:t>
            </a:r>
            <a:r>
              <a:rPr lang="ru-RU" dirty="0" err="1" smtClean="0"/>
              <a:t>сьогодні</a:t>
            </a:r>
            <a:r>
              <a:rPr lang="ru-RU" dirty="0" smtClean="0"/>
              <a:t>", "завтра", "</a:t>
            </a:r>
            <a:r>
              <a:rPr lang="ru-RU" dirty="0" err="1" smtClean="0"/>
              <a:t>тепер</a:t>
            </a:r>
            <a:r>
              <a:rPr lang="ru-RU" dirty="0" smtClean="0"/>
              <a:t>", </a:t>
            </a:r>
            <a:r>
              <a:rPr lang="ru-RU" dirty="0" err="1" smtClean="0"/>
              <a:t>безперервно</a:t>
            </a:r>
            <a:r>
              <a:rPr lang="ru-RU" dirty="0" smtClean="0"/>
              <a:t> </a:t>
            </a:r>
            <a:r>
              <a:rPr lang="ru-RU" dirty="0" err="1" smtClean="0"/>
              <a:t>змінюються</a:t>
            </a:r>
            <a:r>
              <a:rPr lang="ru-RU" dirty="0" smtClean="0"/>
              <a:t>: те, </a:t>
            </a:r>
            <a:r>
              <a:rPr lang="ru-RU" dirty="0" err="1" smtClean="0"/>
              <a:t>що</a:t>
            </a:r>
            <a:r>
              <a:rPr lang="ru-RU" dirty="0" smtClean="0"/>
              <a:t> </a:t>
            </a:r>
            <a:r>
              <a:rPr lang="ru-RU" dirty="0" err="1" smtClean="0"/>
              <a:t>напередодні</a:t>
            </a:r>
            <a:r>
              <a:rPr lang="ru-RU" dirty="0" smtClean="0"/>
              <a:t> </a:t>
            </a:r>
            <a:r>
              <a:rPr lang="ru-RU" dirty="0" err="1" smtClean="0"/>
              <a:t>називалося</a:t>
            </a:r>
            <a:r>
              <a:rPr lang="ru-RU" dirty="0" smtClean="0"/>
              <a:t> "завтра", </a:t>
            </a:r>
            <a:r>
              <a:rPr lang="ru-RU" dirty="0" err="1" smtClean="0"/>
              <a:t>стає</a:t>
            </a:r>
            <a:r>
              <a:rPr lang="ru-RU" dirty="0" smtClean="0"/>
              <a:t> "</a:t>
            </a:r>
            <a:r>
              <a:rPr lang="ru-RU" dirty="0" err="1" smtClean="0"/>
              <a:t>сьогодні</a:t>
            </a:r>
            <a:r>
              <a:rPr lang="ru-RU" dirty="0" smtClean="0"/>
              <a:t>", а </a:t>
            </a:r>
            <a:r>
              <a:rPr lang="ru-RU" dirty="0" err="1" smtClean="0"/>
              <a:t>наступного</a:t>
            </a:r>
            <a:r>
              <a:rPr lang="ru-RU" dirty="0" smtClean="0"/>
              <a:t> дня - "</a:t>
            </a:r>
            <a:r>
              <a:rPr lang="ru-RU" dirty="0" err="1" smtClean="0"/>
              <a:t>вчора</a:t>
            </a:r>
            <a:r>
              <a:rPr lang="ru-RU" dirty="0" smtClean="0"/>
              <a:t>". </a:t>
            </a:r>
          </a:p>
          <a:p>
            <a:pPr algn="just"/>
            <a:r>
              <a:rPr lang="ru-RU" dirty="0" smtClean="0"/>
              <a:t>        Один </a:t>
            </a:r>
            <a:r>
              <a:rPr lang="ru-RU" dirty="0" err="1" smtClean="0"/>
              <a:t>і</a:t>
            </a:r>
            <a:r>
              <a:rPr lang="ru-RU" dirty="0" smtClean="0"/>
              <a:t> той </a:t>
            </a:r>
            <a:r>
              <a:rPr lang="ru-RU" dirty="0" err="1" smtClean="0"/>
              <a:t>самий</a:t>
            </a:r>
            <a:r>
              <a:rPr lang="ru-RU" dirty="0" smtClean="0"/>
              <a:t> </a:t>
            </a:r>
            <a:r>
              <a:rPr lang="ru-RU" dirty="0" err="1" smtClean="0"/>
              <a:t>проміжок</a:t>
            </a:r>
            <a:r>
              <a:rPr lang="ru-RU" dirty="0" smtClean="0"/>
              <a:t> часу </a:t>
            </a:r>
            <a:r>
              <a:rPr lang="ru-RU" dirty="0" err="1" smtClean="0"/>
              <a:t>сприймається</a:t>
            </a:r>
            <a:r>
              <a:rPr lang="ru-RU" dirty="0" smtClean="0"/>
              <a:t> </a:t>
            </a:r>
            <a:r>
              <a:rPr lang="ru-RU" dirty="0" err="1" smtClean="0"/>
              <a:t>по-різному</a:t>
            </a:r>
            <a:r>
              <a:rPr lang="ru-RU" dirty="0" smtClean="0"/>
              <a:t> </a:t>
            </a:r>
            <a:r>
              <a:rPr lang="ru-RU" dirty="0" err="1" smtClean="0"/>
              <a:t>залежно</a:t>
            </a:r>
            <a:r>
              <a:rPr lang="ru-RU" dirty="0" smtClean="0"/>
              <a:t> </a:t>
            </a:r>
            <a:r>
              <a:rPr lang="ru-RU" dirty="0" err="1" smtClean="0"/>
              <a:t>від</a:t>
            </a:r>
            <a:r>
              <a:rPr lang="ru-RU" dirty="0" smtClean="0"/>
              <a:t> </a:t>
            </a:r>
            <a:r>
              <a:rPr lang="ru-RU" dirty="0" err="1" smtClean="0"/>
              <a:t>змісту</a:t>
            </a:r>
            <a:r>
              <a:rPr lang="ru-RU" dirty="0" smtClean="0"/>
              <a:t> </a:t>
            </a:r>
            <a:r>
              <a:rPr lang="ru-RU" dirty="0" err="1" smtClean="0"/>
              <a:t>і</a:t>
            </a:r>
            <a:r>
              <a:rPr lang="ru-RU" dirty="0" smtClean="0"/>
              <a:t> характеру </a:t>
            </a:r>
            <a:r>
              <a:rPr lang="ru-RU" dirty="0" err="1" smtClean="0"/>
              <a:t>діяльності</a:t>
            </a:r>
            <a:r>
              <a:rPr lang="ru-RU" dirty="0" smtClean="0"/>
              <a:t> </a:t>
            </a:r>
            <a:r>
              <a:rPr lang="ru-RU" dirty="0" err="1" smtClean="0"/>
              <a:t>дитини</a:t>
            </a:r>
            <a:r>
              <a:rPr lang="ru-RU" dirty="0" smtClean="0"/>
              <a:t>, </a:t>
            </a:r>
            <a:r>
              <a:rPr lang="ru-RU" dirty="0" err="1" smtClean="0"/>
              <a:t>її</a:t>
            </a:r>
            <a:r>
              <a:rPr lang="ru-RU" dirty="0" smtClean="0"/>
              <a:t> стану на той момент: </a:t>
            </a:r>
            <a:r>
              <a:rPr lang="ru-RU" dirty="0" err="1" smtClean="0"/>
              <a:t>якщо</a:t>
            </a:r>
            <a:r>
              <a:rPr lang="ru-RU" dirty="0" smtClean="0"/>
              <a:t> вона, </a:t>
            </a:r>
            <a:r>
              <a:rPr lang="ru-RU" dirty="0" err="1" smtClean="0"/>
              <a:t>наприклад</a:t>
            </a:r>
            <a:r>
              <a:rPr lang="ru-RU" dirty="0" smtClean="0"/>
              <a:t>, </a:t>
            </a:r>
            <a:r>
              <a:rPr lang="ru-RU" dirty="0" err="1" smtClean="0"/>
              <a:t>очікує</a:t>
            </a:r>
            <a:r>
              <a:rPr lang="ru-RU" dirty="0" smtClean="0"/>
              <a:t> </a:t>
            </a:r>
            <a:r>
              <a:rPr lang="ru-RU" dirty="0" err="1" smtClean="0"/>
              <a:t>привабливу</a:t>
            </a:r>
            <a:r>
              <a:rPr lang="ru-RU" dirty="0" smtClean="0"/>
              <a:t> </a:t>
            </a:r>
            <a:r>
              <a:rPr lang="ru-RU" dirty="0" err="1" smtClean="0"/>
              <a:t>подію</a:t>
            </a:r>
            <a:r>
              <a:rPr lang="ru-RU" dirty="0" smtClean="0"/>
              <a:t>, </a:t>
            </a:r>
            <a:r>
              <a:rPr lang="ru-RU" dirty="0" err="1" smtClean="0"/>
              <a:t>здається</a:t>
            </a:r>
            <a:r>
              <a:rPr lang="ru-RU" dirty="0" smtClean="0"/>
              <a:t>, </a:t>
            </a:r>
            <a:r>
              <a:rPr lang="ru-RU" dirty="0" err="1" smtClean="0"/>
              <a:t>що</a:t>
            </a:r>
            <a:r>
              <a:rPr lang="ru-RU" dirty="0" smtClean="0"/>
              <a:t> час </a:t>
            </a:r>
            <a:r>
              <a:rPr lang="ru-RU" dirty="0" err="1" smtClean="0"/>
              <a:t>іде</a:t>
            </a:r>
            <a:r>
              <a:rPr lang="ru-RU" dirty="0" smtClean="0"/>
              <a:t> </a:t>
            </a:r>
            <a:r>
              <a:rPr lang="ru-RU" dirty="0" err="1" smtClean="0"/>
              <a:t>надто</a:t>
            </a:r>
            <a:r>
              <a:rPr lang="ru-RU" dirty="0" smtClean="0"/>
              <a:t> </a:t>
            </a:r>
            <a:r>
              <a:rPr lang="ru-RU" dirty="0" err="1" smtClean="0"/>
              <a:t>повільно</a:t>
            </a:r>
            <a:r>
              <a:rPr lang="ru-RU" dirty="0" smtClean="0"/>
              <a:t>. Тому </a:t>
            </a:r>
            <a:r>
              <a:rPr lang="ru-RU" dirty="0" err="1" smtClean="0"/>
              <a:t>діти</a:t>
            </a:r>
            <a:r>
              <a:rPr lang="ru-RU" dirty="0" smtClean="0"/>
              <a:t> </a:t>
            </a:r>
            <a:r>
              <a:rPr lang="ru-RU" dirty="0" err="1" smtClean="0"/>
              <a:t>довго</a:t>
            </a:r>
            <a:r>
              <a:rPr lang="ru-RU" dirty="0" smtClean="0"/>
              <a:t> не </a:t>
            </a:r>
            <a:r>
              <a:rPr lang="ru-RU" dirty="0" err="1" smtClean="0"/>
              <a:t>розуміють</a:t>
            </a:r>
            <a:r>
              <a:rPr lang="ru-RU" dirty="0" smtClean="0"/>
              <a:t> </a:t>
            </a:r>
            <a:r>
              <a:rPr lang="ru-RU" dirty="0" err="1" smtClean="0"/>
              <a:t>логіки</a:t>
            </a:r>
            <a:r>
              <a:rPr lang="ru-RU" dirty="0" smtClean="0"/>
              <a:t> </a:t>
            </a:r>
            <a:r>
              <a:rPr lang="ru-RU" dirty="0" err="1" smtClean="0"/>
              <a:t>часових</a:t>
            </a:r>
            <a:r>
              <a:rPr lang="ru-RU" dirty="0" smtClean="0"/>
              <a:t> </a:t>
            </a:r>
            <a:r>
              <a:rPr lang="ru-RU" dirty="0" err="1" smtClean="0"/>
              <a:t>відношень</a:t>
            </a:r>
            <a:r>
              <a:rPr lang="ru-RU" dirty="0" smtClean="0"/>
              <a:t>, </a:t>
            </a:r>
            <a:r>
              <a:rPr lang="ru-RU" dirty="0" err="1" smtClean="0"/>
              <a:t>упродовж</a:t>
            </a:r>
            <a:r>
              <a:rPr lang="ru-RU" dirty="0" smtClean="0"/>
              <a:t> </a:t>
            </a:r>
            <a:r>
              <a:rPr lang="ru-RU" dirty="0" err="1" smtClean="0"/>
              <a:t>дошкільного</a:t>
            </a:r>
            <a:r>
              <a:rPr lang="ru-RU" dirty="0" smtClean="0"/>
              <a:t> </a:t>
            </a:r>
            <a:r>
              <a:rPr lang="ru-RU" dirty="0" err="1" smtClean="0"/>
              <a:t>віку</a:t>
            </a:r>
            <a:r>
              <a:rPr lang="ru-RU" dirty="0" smtClean="0"/>
              <a:t> </a:t>
            </a:r>
            <a:r>
              <a:rPr lang="ru-RU" dirty="0" err="1" smtClean="0"/>
              <a:t>не</a:t>
            </a:r>
            <a:r>
              <a:rPr lang="ru-RU" dirty="0" smtClean="0"/>
              <a:t> </a:t>
            </a:r>
            <a:r>
              <a:rPr lang="ru-RU" dirty="0" err="1" smtClean="0"/>
              <a:t>сприймають</a:t>
            </a:r>
            <a:r>
              <a:rPr lang="ru-RU" dirty="0" smtClean="0"/>
              <a:t> </a:t>
            </a:r>
            <a:r>
              <a:rPr lang="ru-RU" dirty="0" err="1" smtClean="0"/>
              <a:t>тривалі</a:t>
            </a:r>
            <a:r>
              <a:rPr lang="ru-RU" dirty="0" smtClean="0"/>
              <a:t> </a:t>
            </a:r>
            <a:r>
              <a:rPr lang="ru-RU" dirty="0" err="1" smtClean="0"/>
              <a:t>часові</a:t>
            </a:r>
            <a:r>
              <a:rPr lang="ru-RU" dirty="0" smtClean="0"/>
              <a:t> </a:t>
            </a:r>
            <a:r>
              <a:rPr lang="ru-RU" dirty="0" err="1" smtClean="0"/>
              <a:t>періоди</a:t>
            </a:r>
            <a:r>
              <a:rPr lang="ru-RU" dirty="0" smtClean="0"/>
              <a:t> </a:t>
            </a:r>
            <a:r>
              <a:rPr lang="ru-RU" dirty="0" err="1" smtClean="0"/>
              <a:t>їм</a:t>
            </a:r>
            <a:r>
              <a:rPr lang="ru-RU" dirty="0" smtClean="0"/>
              <a:t> </a:t>
            </a:r>
            <a:r>
              <a:rPr lang="ru-RU" dirty="0" err="1" smtClean="0"/>
              <a:t>недоступне</a:t>
            </a:r>
            <a:r>
              <a:rPr lang="ru-RU" dirty="0" smtClean="0"/>
              <a:t> </a:t>
            </a:r>
            <a:r>
              <a:rPr lang="ru-RU" dirty="0" err="1" smtClean="0"/>
              <a:t>розуміння</a:t>
            </a:r>
            <a:r>
              <a:rPr lang="ru-RU" dirty="0" smtClean="0"/>
              <a:t> таких </a:t>
            </a:r>
            <a:r>
              <a:rPr lang="ru-RU" dirty="0" err="1" smtClean="0"/>
              <a:t>категорій</a:t>
            </a:r>
            <a:r>
              <a:rPr lang="ru-RU" dirty="0" smtClean="0"/>
              <a:t>, як "</a:t>
            </a:r>
            <a:r>
              <a:rPr lang="ru-RU" dirty="0" err="1" smtClean="0"/>
              <a:t>рік</a:t>
            </a:r>
            <a:r>
              <a:rPr lang="ru-RU" dirty="0" smtClean="0"/>
              <a:t>", "</a:t>
            </a:r>
            <a:r>
              <a:rPr lang="ru-RU" dirty="0" err="1" smtClean="0"/>
              <a:t>століття</a:t>
            </a:r>
            <a:r>
              <a:rPr lang="ru-RU" dirty="0" smtClean="0"/>
              <a:t>", "</a:t>
            </a:r>
            <a:r>
              <a:rPr lang="ru-RU" dirty="0" err="1" smtClean="0"/>
              <a:t>епоха</a:t>
            </a:r>
            <a:r>
              <a:rPr lang="ru-RU" dirty="0" smtClean="0"/>
              <a:t>" </a:t>
            </a:r>
            <a:r>
              <a:rPr lang="ru-RU" dirty="0" err="1" smtClean="0"/>
              <a:t>тощо</a:t>
            </a:r>
            <a:r>
              <a:rPr lang="ru-RU" dirty="0" smtClean="0"/>
              <a:t>.</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2b6af711fb909675c512db21c8e4c77.jpg"/>
          <p:cNvPicPr>
            <a:picLocks noChangeAspect="1"/>
          </p:cNvPicPr>
          <p:nvPr/>
        </p:nvPicPr>
        <p:blipFill>
          <a:blip r:embed="rId2" cstate="print"/>
          <a:srcRect t="11458" r="364"/>
          <a:stretch>
            <a:fillRect/>
          </a:stretch>
        </p:blipFill>
        <p:spPr>
          <a:xfrm>
            <a:off x="0" y="0"/>
            <a:ext cx="9144000" cy="6858000"/>
          </a:xfrm>
          <a:prstGeom prst="rect">
            <a:avLst/>
          </a:prstGeom>
        </p:spPr>
      </p:pic>
      <p:pic>
        <p:nvPicPr>
          <p:cNvPr id="5" name="Рисунок 4" descr="3 - копия.png"/>
          <p:cNvPicPr>
            <a:picLocks noChangeAspect="1"/>
          </p:cNvPicPr>
          <p:nvPr/>
        </p:nvPicPr>
        <p:blipFill>
          <a:blip r:embed="rId3" cstate="print"/>
          <a:stretch>
            <a:fillRect/>
          </a:stretch>
        </p:blipFill>
        <p:spPr>
          <a:xfrm>
            <a:off x="357158" y="1071546"/>
            <a:ext cx="8500017" cy="3714776"/>
          </a:xfrm>
          <a:prstGeom prst="rect">
            <a:avLst/>
          </a:prstGeom>
        </p:spPr>
      </p:pic>
      <p:pic>
        <p:nvPicPr>
          <p:cNvPr id="6" name="Рисунок 5" descr="depositphotos_125502796-stock-illustration-art-tree-with-math-symbols.jpg"/>
          <p:cNvPicPr>
            <a:picLocks noChangeAspect="1"/>
          </p:cNvPicPr>
          <p:nvPr/>
        </p:nvPicPr>
        <p:blipFill>
          <a:blip r:embed="rId4" cstate="print"/>
          <a:srcRect l="13541" t="8333" r="13541" b="14583"/>
          <a:stretch>
            <a:fillRect/>
          </a:stretch>
        </p:blipFill>
        <p:spPr>
          <a:xfrm>
            <a:off x="0" y="142852"/>
            <a:ext cx="714380" cy="755202"/>
          </a:xfrm>
          <a:prstGeom prst="ellipse">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1458" r="364"/>
          <a:stretch>
            <a:fillRect/>
          </a:stretch>
        </p:blipFill>
        <p:spPr>
          <a:xfrm>
            <a:off x="0" y="0"/>
            <a:ext cx="9144000" cy="6858000"/>
          </a:xfrm>
          <a:prstGeom prst="rect">
            <a:avLst/>
          </a:prstGeom>
        </p:spPr>
      </p:pic>
      <p:pic>
        <p:nvPicPr>
          <p:cNvPr id="3" name="Рисунок 2" descr="3.png"/>
          <p:cNvPicPr>
            <a:picLocks noChangeAspect="1"/>
          </p:cNvPicPr>
          <p:nvPr/>
        </p:nvPicPr>
        <p:blipFill>
          <a:blip r:embed="rId3" cstate="print"/>
          <a:stretch>
            <a:fillRect/>
          </a:stretch>
        </p:blipFill>
        <p:spPr>
          <a:xfrm>
            <a:off x="214282" y="571480"/>
            <a:ext cx="8643966" cy="5228911"/>
          </a:xfrm>
          <a:prstGeom prst="rect">
            <a:avLst/>
          </a:prstGeom>
        </p:spPr>
      </p:pic>
      <p:pic>
        <p:nvPicPr>
          <p:cNvPr id="4" name="Рисунок 3" descr="depositphotos_125502796-stock-illustration-art-tree-with-math-symbols.jpg"/>
          <p:cNvPicPr>
            <a:picLocks noChangeAspect="1"/>
          </p:cNvPicPr>
          <p:nvPr/>
        </p:nvPicPr>
        <p:blipFill>
          <a:blip r:embed="rId4" cstate="print"/>
          <a:srcRect l="13541" t="8333" r="13541" b="14583"/>
          <a:stretch>
            <a:fillRect/>
          </a:stretch>
        </p:blipFill>
        <p:spPr>
          <a:xfrm>
            <a:off x="0" y="0"/>
            <a:ext cx="714380" cy="755202"/>
          </a:xfrm>
          <a:prstGeom prst="ellipse">
            <a:avLst/>
          </a:prstGeom>
          <a:ln>
            <a:noFill/>
          </a:ln>
          <a:effectLst>
            <a:softEdge rad="112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1458" r="364"/>
          <a:stretch>
            <a:fillRect/>
          </a:stretch>
        </p:blipFill>
        <p:spPr>
          <a:xfrm>
            <a:off x="0" y="0"/>
            <a:ext cx="9144000" cy="6858000"/>
          </a:xfrm>
          <a:prstGeom prst="rect">
            <a:avLst/>
          </a:prstGeom>
        </p:spPr>
      </p:pic>
      <p:pic>
        <p:nvPicPr>
          <p:cNvPr id="3" name="Рисунок 2" descr="4.png"/>
          <p:cNvPicPr>
            <a:picLocks noChangeAspect="1"/>
          </p:cNvPicPr>
          <p:nvPr/>
        </p:nvPicPr>
        <p:blipFill>
          <a:blip r:embed="rId3" cstate="print"/>
          <a:stretch>
            <a:fillRect/>
          </a:stretch>
        </p:blipFill>
        <p:spPr>
          <a:xfrm>
            <a:off x="142844" y="571480"/>
            <a:ext cx="8786842" cy="5173503"/>
          </a:xfrm>
          <a:prstGeom prst="rect">
            <a:avLst/>
          </a:prstGeom>
        </p:spPr>
      </p:pic>
      <p:pic>
        <p:nvPicPr>
          <p:cNvPr id="4" name="Рисунок 3" descr="depositphotos_125502796-stock-illustration-art-tree-with-math-symbols.jpg"/>
          <p:cNvPicPr>
            <a:picLocks noChangeAspect="1"/>
          </p:cNvPicPr>
          <p:nvPr/>
        </p:nvPicPr>
        <p:blipFill>
          <a:blip r:embed="rId4" cstate="print"/>
          <a:srcRect l="13541" t="8333" r="13541" b="14583"/>
          <a:stretch>
            <a:fillRect/>
          </a:stretch>
        </p:blipFill>
        <p:spPr>
          <a:xfrm>
            <a:off x="0" y="142852"/>
            <a:ext cx="579227" cy="612326"/>
          </a:xfrm>
          <a:prstGeom prst="ellipse">
            <a:avLst/>
          </a:prstGeom>
          <a:ln>
            <a:noFill/>
          </a:ln>
          <a:effectLst>
            <a:softEdge rad="1125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1458" r="364"/>
          <a:stretch>
            <a:fillRect/>
          </a:stretch>
        </p:blipFill>
        <p:spPr>
          <a:xfrm>
            <a:off x="0" y="0"/>
            <a:ext cx="9144000" cy="6858000"/>
          </a:xfrm>
          <a:prstGeom prst="rect">
            <a:avLst/>
          </a:prstGeom>
        </p:spPr>
      </p:pic>
      <p:pic>
        <p:nvPicPr>
          <p:cNvPr id="3" name="Рисунок 2" descr="2.png"/>
          <p:cNvPicPr>
            <a:picLocks noChangeAspect="1"/>
          </p:cNvPicPr>
          <p:nvPr/>
        </p:nvPicPr>
        <p:blipFill>
          <a:blip r:embed="rId3" cstate="print"/>
          <a:srcRect l="24219" t="67500" r="38281" b="15000"/>
          <a:stretch>
            <a:fillRect/>
          </a:stretch>
        </p:blipFill>
        <p:spPr>
          <a:xfrm>
            <a:off x="357158" y="928670"/>
            <a:ext cx="8501122" cy="4214842"/>
          </a:xfrm>
          <a:prstGeom prst="rect">
            <a:avLst/>
          </a:prstGeom>
          <a:ln>
            <a:noFill/>
          </a:ln>
          <a:effectLst>
            <a:softEdge rad="112500"/>
          </a:effectLst>
        </p:spPr>
      </p:pic>
      <p:pic>
        <p:nvPicPr>
          <p:cNvPr id="4" name="Рисунок 3" descr="depositphotos_125502796-stock-illustration-art-tree-with-math-symbols.jpg"/>
          <p:cNvPicPr>
            <a:picLocks noChangeAspect="1"/>
          </p:cNvPicPr>
          <p:nvPr/>
        </p:nvPicPr>
        <p:blipFill>
          <a:blip r:embed="rId4" cstate="print"/>
          <a:srcRect l="13541" t="8333" r="13541" b="14583"/>
          <a:stretch>
            <a:fillRect/>
          </a:stretch>
        </p:blipFill>
        <p:spPr>
          <a:xfrm>
            <a:off x="0" y="142852"/>
            <a:ext cx="714380" cy="755202"/>
          </a:xfrm>
          <a:prstGeom prst="ellipse">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2500"/>
          <a:stretch>
            <a:fillRect/>
          </a:stretch>
        </p:blipFill>
        <p:spPr>
          <a:xfrm>
            <a:off x="0" y="0"/>
            <a:ext cx="9177372" cy="6858000"/>
          </a:xfrm>
          <a:prstGeom prst="rect">
            <a:avLst/>
          </a:prstGeom>
        </p:spPr>
      </p:pic>
      <p:pic>
        <p:nvPicPr>
          <p:cNvPr id="3" name="Рисунок 2" descr="2.png"/>
          <p:cNvPicPr>
            <a:picLocks noChangeAspect="1"/>
          </p:cNvPicPr>
          <p:nvPr/>
        </p:nvPicPr>
        <p:blipFill>
          <a:blip r:embed="rId3" cstate="print"/>
          <a:srcRect l="23437" t="8750" r="18750" b="32500"/>
          <a:stretch>
            <a:fillRect/>
          </a:stretch>
        </p:blipFill>
        <p:spPr>
          <a:xfrm>
            <a:off x="214282" y="142852"/>
            <a:ext cx="8773195" cy="5572164"/>
          </a:xfrm>
          <a:prstGeom prst="rect">
            <a:avLst/>
          </a:prstGeom>
        </p:spPr>
      </p:pic>
      <p:pic>
        <p:nvPicPr>
          <p:cNvPr id="4" name="Рисунок 3" descr="depositphotos_125502796-stock-illustration-art-tree-with-math-symbols.jpg"/>
          <p:cNvPicPr>
            <a:picLocks noChangeAspect="1"/>
          </p:cNvPicPr>
          <p:nvPr/>
        </p:nvPicPr>
        <p:blipFill>
          <a:blip r:embed="rId4" cstate="print"/>
          <a:srcRect l="13541" t="8333" r="13541" b="14583"/>
          <a:stretch>
            <a:fillRect/>
          </a:stretch>
        </p:blipFill>
        <p:spPr>
          <a:xfrm>
            <a:off x="0" y="0"/>
            <a:ext cx="714380" cy="755202"/>
          </a:xfrm>
          <a:prstGeom prst="ellipse">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1" y="0"/>
            <a:ext cx="9143999" cy="6858000"/>
          </a:xfrm>
          <a:prstGeom prst="rect">
            <a:avLst/>
          </a:prstGeom>
        </p:spPr>
      </p:pic>
      <p:pic>
        <p:nvPicPr>
          <p:cNvPr id="3" name="Рисунок 2" descr="depositphotos_125502796-stock-illustration-art-tree-with-math-symbols.jpg"/>
          <p:cNvPicPr>
            <a:picLocks noChangeAspect="1"/>
          </p:cNvPicPr>
          <p:nvPr/>
        </p:nvPicPr>
        <p:blipFill>
          <a:blip r:embed="rId3" cstate="print"/>
          <a:srcRect l="13541" t="8333" r="13541" b="14583"/>
          <a:stretch>
            <a:fillRect/>
          </a:stretch>
        </p:blipFill>
        <p:spPr>
          <a:xfrm>
            <a:off x="0" y="0"/>
            <a:ext cx="714380" cy="755202"/>
          </a:xfrm>
          <a:prstGeom prst="ellipse">
            <a:avLst/>
          </a:prstGeom>
          <a:ln>
            <a:noFill/>
          </a:ln>
          <a:effectLst>
            <a:softEdge rad="112500"/>
          </a:effectLst>
        </p:spPr>
      </p:pic>
      <p:sp>
        <p:nvSpPr>
          <p:cNvPr id="10" name="Прямоугольник 9"/>
          <p:cNvSpPr/>
          <p:nvPr/>
        </p:nvSpPr>
        <p:spPr>
          <a:xfrm>
            <a:off x="214282" y="928670"/>
            <a:ext cx="8572560" cy="4524315"/>
          </a:xfrm>
          <a:prstGeom prst="rect">
            <a:avLst/>
          </a:prstGeom>
        </p:spPr>
        <p:txBody>
          <a:bodyPr wrap="square">
            <a:spAutoFit/>
          </a:bodyPr>
          <a:lstStyle/>
          <a:p>
            <a:pPr algn="just"/>
            <a:r>
              <a:rPr lang="uk-UA" dirty="0" smtClean="0"/>
              <a:t>      Дослідження вчених свідчать про деякі вікові та індивідуальні особливості знань дітей про час і часові відношення. Так, з метою вивчення рівня знань про час дітям старшої групи було запропоновано питання: «Скільки частин в одній добі?», «Що швидше проходить: доба чи тиждень?», «Який день тижня більший: четвер чи п’ятниця?», «Скільки частин буде в завтрашній добі?», «Ми живемо в одній і тій самій добі?», «Ми живемо в одному й тому ж тижні?», «Назви зайве слово: ранок, дерево, вечір», «Назви зайве слово: вчора, машина, завтра», «Забери зайву картку: зима, день, літо, осінь», «Виклади всі частини доби», «Скільки частин у вчорашній добі?», «Вибери дві картки, якими можна позначити добу й тиждень», «Яка доба довша: вчора чи сьогодні?», «Виклади всі частини понеділка», «Якого кольору треба взяти фішки, щоб викласти всі частини однієї доби?», «Вибери картку (модель), за допомогою якої можна показати дні тижня», «Скільки треба взяти фішок, щоб викласти всі частини доби?», «Який день тижня приходить раніше вівторок чи середа?», «Назви темну частину доби», «Який день тижня позначає картка з числовою фігурою три, чотири?», «Як правильніше позначити добу: смужкою чи кругом?», «Скільки днів у тижні?», «Розклади дні тижня один за одним».</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1" y="0"/>
            <a:ext cx="9143999" cy="6858000"/>
          </a:xfrm>
          <a:prstGeom prst="rect">
            <a:avLst/>
          </a:prstGeom>
        </p:spPr>
      </p:pic>
      <p:pic>
        <p:nvPicPr>
          <p:cNvPr id="3" name="Рисунок 2" descr="depositphotos_125502796-stock-illustration-art-tree-with-math-symbols.jpg"/>
          <p:cNvPicPr>
            <a:picLocks noChangeAspect="1"/>
          </p:cNvPicPr>
          <p:nvPr/>
        </p:nvPicPr>
        <p:blipFill>
          <a:blip r:embed="rId3" cstate="print"/>
          <a:srcRect l="13541" t="8333" r="13541" b="14583"/>
          <a:stretch>
            <a:fillRect/>
          </a:stretch>
        </p:blipFill>
        <p:spPr>
          <a:xfrm>
            <a:off x="0" y="0"/>
            <a:ext cx="714380" cy="755202"/>
          </a:xfrm>
          <a:prstGeom prst="ellipse">
            <a:avLst/>
          </a:prstGeom>
          <a:ln>
            <a:noFill/>
          </a:ln>
          <a:effectLst>
            <a:softEdge rad="112500"/>
          </a:effectLst>
        </p:spPr>
      </p:pic>
      <p:sp>
        <p:nvSpPr>
          <p:cNvPr id="4" name="Прямоугольник 3"/>
          <p:cNvSpPr/>
          <p:nvPr/>
        </p:nvSpPr>
        <p:spPr>
          <a:xfrm>
            <a:off x="214282" y="714356"/>
            <a:ext cx="8643998" cy="4770537"/>
          </a:xfrm>
          <a:prstGeom prst="rect">
            <a:avLst/>
          </a:prstGeom>
        </p:spPr>
        <p:txBody>
          <a:bodyPr wrap="square">
            <a:spAutoFit/>
          </a:bodyPr>
          <a:lstStyle/>
          <a:p>
            <a:pPr algn="just"/>
            <a:r>
              <a:rPr lang="uk-UA" sz="1600" dirty="0" smtClean="0"/>
              <a:t>      </a:t>
            </a:r>
            <a:r>
              <a:rPr lang="uk-UA" sz="1600" b="1" dirty="0" smtClean="0">
                <a:solidFill>
                  <a:srgbClr val="FF0000"/>
                </a:solidFill>
              </a:rPr>
              <a:t>У середньої групі </a:t>
            </a:r>
            <a:r>
              <a:rPr lang="uk-UA" sz="1600" dirty="0" smtClean="0"/>
              <a:t>необхідно поглибити й розширити ці знання і набутий дати уявлення про послідовність частин доби. Згідно з програмою «Дитина», основним завданням вихователя є здійснити поступовий перехід від сприймання математичного змісту в грі, в побуті, спостереженнях та інших видах діяльності до цілеспрямованого його осмислення й засвоєння на заняттях, у спільній з ровесниками діяльності. </a:t>
            </a:r>
          </a:p>
          <a:p>
            <a:pPr algn="just"/>
            <a:r>
              <a:rPr lang="uk-UA" sz="1600" dirty="0" smtClean="0"/>
              <a:t>      Діти повторюють і закріплюють раніше вивчене з кожного розділу, осмислюють його. Водночас матеріал кожного розділу розширюється і збагачується, що дає можливість більш повно й узагальнено сприйняти різні компоненти математичного змісту. </a:t>
            </a:r>
          </a:p>
          <a:p>
            <a:pPr algn="just"/>
            <a:r>
              <a:rPr lang="uk-UA" sz="1600" b="1" dirty="0" smtClean="0">
                <a:solidFill>
                  <a:srgbClr val="FF0000"/>
                </a:solidFill>
              </a:rPr>
              <a:t>     У старших групах </a:t>
            </a:r>
            <a:r>
              <a:rPr lang="uk-UA" sz="1600" dirty="0" smtClean="0"/>
              <a:t>вихователь повинен дати уявлення про добу і познайомити за допомогою календаря з тижнем, місяцями, роком. Паралельно треба в дітей розвивати і саме почуття часу, розпочати знайомитимуть із тривалістю цього часу, як 1 хвилина, 3, 5, 10 хвилин, півгодини і годину. Також дітей треба ознайомити з тижнем як проміжною одиницею вимірювання часу. Вчити встановлювати послідовності днів тижня з опорою на порядкові числівники («Сьогодні четвертий день тижня – четвер»). Вчити називати поточний місяць, попередній і наступний. Ознайомлювати з різними видами календарів та користування ними. Всі ці знання про час слід формувати під час занять.</a:t>
            </a:r>
            <a:endParaRPr lang="ru-RU" sz="1600" dirty="0" smtClean="0"/>
          </a:p>
          <a:p>
            <a:pPr algn="just"/>
            <a:r>
              <a:rPr lang="uk-UA" sz="1600" dirty="0" smtClean="0"/>
              <a:t>      Отже, розпочавши систематичне, послідовне формування часових уявлень у дітей починаючи з раннього віку до старшого дошкільного віку дитина матиме уявлення про всі п'ять блоків завдань (доба, поняття «вчора», «сьогодні», «завтра», тиждень, пори року, годинник).</a:t>
            </a:r>
            <a:endParaRPr lang="ru-RU" sz="1600" dirty="0"/>
          </a:p>
        </p:txBody>
      </p:sp>
      <p:pic>
        <p:nvPicPr>
          <p:cNvPr id="5" name="Рисунок 4"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7" name="Прямоугольник 6"/>
          <p:cNvSpPr/>
          <p:nvPr/>
        </p:nvSpPr>
        <p:spPr>
          <a:xfrm>
            <a:off x="285720" y="500042"/>
            <a:ext cx="8572560" cy="5355312"/>
          </a:xfrm>
          <a:prstGeom prst="rect">
            <a:avLst/>
          </a:prstGeom>
        </p:spPr>
        <p:txBody>
          <a:bodyPr wrap="square">
            <a:spAutoFit/>
          </a:bodyPr>
          <a:lstStyle/>
          <a:p>
            <a:pPr algn="just"/>
            <a:r>
              <a:rPr lang="uk-UA" dirty="0" smtClean="0"/>
              <a:t>    Особливі труднощі для дітей становлять такі питання: «Що швидше проходить: доба чи тиждень?» (сума правильних відповідей склала 18%), «Який день тижня довше триває?» (18%), «Забери зайву картку: зима, день, літо, осінь».(17%), «Виклади всі частини понеділка» (14%).</a:t>
            </a:r>
            <a:endParaRPr lang="ru-RU" dirty="0" smtClean="0"/>
          </a:p>
          <a:p>
            <a:pPr algn="just"/>
            <a:r>
              <a:rPr lang="uk-UA" dirty="0" smtClean="0"/>
              <a:t>    Дітям навіть старшої групи складно усвідомити, що на зміну однієї доби приходять інші й один тиждень змінюється наступними.</a:t>
            </a:r>
            <a:endParaRPr lang="ru-RU" dirty="0" smtClean="0"/>
          </a:p>
          <a:p>
            <a:pPr algn="just"/>
            <a:r>
              <a:rPr lang="uk-UA" dirty="0" smtClean="0"/>
              <a:t>    Як показали дослідження, знання дітей неадекватні, різні за значенням часові поняття часто поєднані. Вони недостатньо усвідомлені, одиничні, відрізняються статичністю. Як правило, відсутнє чітке розуміння окремих, особливо перехідних періодів часу: ранок, вечір, світанок, сумерки та ін. Слова, які характеризують певні інтервали часу, приблизний вік людини (хлопчик, чоловік, дідусь), а також часові відношення при порівнянні віків (старший, молодший) у більшості дітей не ввійшли в активний словник.</a:t>
            </a:r>
            <a:endParaRPr lang="ru-RU" dirty="0" smtClean="0"/>
          </a:p>
          <a:p>
            <a:pPr algn="just"/>
            <a:r>
              <a:rPr lang="uk-UA" dirty="0" smtClean="0"/>
              <a:t>    Невисокий рівень орієнтування в часі за змінами положення сонця. Багато дітей не помічають відмінностей у положенні сонця і кольору небокраю, властивих кожному періоду доби.</a:t>
            </a:r>
            <a:endParaRPr lang="ru-RU" dirty="0" smtClean="0"/>
          </a:p>
          <a:p>
            <a:pPr algn="just"/>
            <a:r>
              <a:rPr lang="uk-UA" dirty="0" smtClean="0"/>
              <a:t>   Значних труднощів зазнають діти при визначенні часу на годиннику, у більшості дітей віком 5-ти-б-ти років відсутнє розуміння системного характеру кожної окремої одиниці виміру.</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5" name="Прямоугольник 4"/>
          <p:cNvSpPr/>
          <p:nvPr/>
        </p:nvSpPr>
        <p:spPr>
          <a:xfrm>
            <a:off x="357158" y="500042"/>
            <a:ext cx="8572560" cy="4247317"/>
          </a:xfrm>
          <a:prstGeom prst="rect">
            <a:avLst/>
          </a:prstGeom>
        </p:spPr>
        <p:txBody>
          <a:bodyPr wrap="square">
            <a:spAutoFit/>
          </a:bodyPr>
          <a:lstStyle/>
          <a:p>
            <a:pPr algn="just"/>
            <a:r>
              <a:rPr lang="uk-UA" dirty="0" smtClean="0"/>
              <a:t>     Основними причинами не сформованості часових уявлень, як зазначають дослідники, є: об’єктивні - час не має наочних засобів, а дитина мислить образами; суб’єктивність сприйняття часу як основна ознака нібито суперечить об’єктивності існування часу; сприйняття часу спирається на складну систему вимірювання часу, «продиктовану» самою природою (обертанням Землі). Крім того, слід зазначити недосконалість методики навчання дітей орієнтуватися в часі, тому що це сама «молода» й недостатньо розроблена проблема.</a:t>
            </a:r>
            <a:endParaRPr lang="ru-RU" dirty="0" smtClean="0"/>
          </a:p>
          <a:p>
            <a:pPr algn="just"/>
            <a:r>
              <a:rPr lang="uk-UA" dirty="0" smtClean="0"/>
              <a:t>     До </a:t>
            </a:r>
            <a:r>
              <a:rPr lang="uk-UA" dirty="0" err="1" smtClean="0"/>
              <a:t>субєктивних</a:t>
            </a:r>
            <a:r>
              <a:rPr lang="uk-UA" dirty="0" smtClean="0"/>
              <a:t> причин слід віднести — недостатній життєвий досвід дитини, особливості його мислення (конкретність), а також недооцінку часу дорослими.</a:t>
            </a:r>
            <a:endParaRPr lang="ru-RU" dirty="0" smtClean="0"/>
          </a:p>
          <a:p>
            <a:pPr algn="just"/>
            <a:r>
              <a:rPr lang="uk-UA" dirty="0" smtClean="0"/>
              <a:t>     Таким чином, перелік недосконалості в дошкільників часових знань і умінь орієнтуватися в часі можна було б іще продовжувати. Але це зовсім не доводить неможливості формування їх, а скоріше свідчить про недосконалість нашої методики та недостатню увагу з боку дорослих. «Хоча часові уявлення звичайно розвиваються в дітей відносно пізно (особливо коли не приділяється достатньої уваги виробленню їх), не слід перебільшувати їх неприступності» (С.Л.</a:t>
            </a:r>
            <a:r>
              <a:rPr lang="uk-UA" dirty="0" err="1" smtClean="0"/>
              <a:t>Рубінштейн</a:t>
            </a:r>
            <a:r>
              <a:rPr lang="uk-UA" dirty="0" smtClean="0"/>
              <a:t>).</a:t>
            </a:r>
            <a:endParaRPr lang="ru-RU" dirty="0"/>
          </a:p>
        </p:txBody>
      </p:sp>
      <p:pic>
        <p:nvPicPr>
          <p:cNvPr id="6" name="Рисунок 5" descr="images (1).jpg"/>
          <p:cNvPicPr>
            <a:picLocks noChangeAspect="1"/>
          </p:cNvPicPr>
          <p:nvPr/>
        </p:nvPicPr>
        <p:blipFill>
          <a:blip r:embed="rId3" cstate="print"/>
          <a:stretch>
            <a:fillRect/>
          </a:stretch>
        </p:blipFill>
        <p:spPr>
          <a:xfrm rot="917261">
            <a:off x="6663905" y="4520773"/>
            <a:ext cx="1428760" cy="1428760"/>
          </a:xfrm>
          <a:prstGeom prst="rect">
            <a:avLst/>
          </a:prstGeom>
          <a:ln>
            <a:noFill/>
          </a:ln>
          <a:effectLst>
            <a:softEdge rad="112500"/>
          </a:effectLst>
        </p:spPr>
      </p:pic>
      <p:pic>
        <p:nvPicPr>
          <p:cNvPr id="7" name="Рисунок 6" descr="detskie-naruchnye-chasy-1.jpg"/>
          <p:cNvPicPr>
            <a:picLocks noChangeAspect="1"/>
          </p:cNvPicPr>
          <p:nvPr/>
        </p:nvPicPr>
        <p:blipFill>
          <a:blip r:embed="rId4" cstate="print"/>
          <a:stretch>
            <a:fillRect/>
          </a:stretch>
        </p:blipFill>
        <p:spPr>
          <a:xfrm rot="20257902">
            <a:off x="1428429" y="4857461"/>
            <a:ext cx="1401930" cy="1401930"/>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1" y="0"/>
            <a:ext cx="9143999" cy="6858000"/>
          </a:xfrm>
          <a:prstGeom prst="rect">
            <a:avLst/>
          </a:prstGeom>
        </p:spPr>
      </p:pic>
      <p:pic>
        <p:nvPicPr>
          <p:cNvPr id="3" name="Рисунок 2" descr="depositphotos_125502796-stock-illustration-art-tree-with-math-symbols.jpg"/>
          <p:cNvPicPr>
            <a:picLocks noChangeAspect="1"/>
          </p:cNvPicPr>
          <p:nvPr/>
        </p:nvPicPr>
        <p:blipFill>
          <a:blip r:embed="rId3" cstate="print"/>
          <a:srcRect l="13541" t="8333" r="13541" b="14583"/>
          <a:stretch>
            <a:fillRect/>
          </a:stretch>
        </p:blipFill>
        <p:spPr>
          <a:xfrm>
            <a:off x="0" y="0"/>
            <a:ext cx="714380" cy="755202"/>
          </a:xfrm>
          <a:prstGeom prst="ellipse">
            <a:avLst/>
          </a:prstGeom>
          <a:ln>
            <a:noFill/>
          </a:ln>
          <a:effectLst>
            <a:softEdge rad="112500"/>
          </a:effectLst>
        </p:spPr>
      </p:pic>
      <p:sp>
        <p:nvSpPr>
          <p:cNvPr id="4" name="Прямоугольник 3"/>
          <p:cNvSpPr/>
          <p:nvPr/>
        </p:nvSpPr>
        <p:spPr>
          <a:xfrm>
            <a:off x="571440" y="142852"/>
            <a:ext cx="8572560" cy="7078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Завдання</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зміст</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ознайомлення</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діте</a:t>
            </a:r>
            <a:endPar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й</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дошкільного</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віку</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часовими</a:t>
            </a:r>
            <a:r>
              <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уявленнями</a:t>
            </a:r>
            <a:endPar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Прямоугольник 4"/>
          <p:cNvSpPr/>
          <p:nvPr/>
        </p:nvSpPr>
        <p:spPr>
          <a:xfrm>
            <a:off x="214282" y="928670"/>
            <a:ext cx="8572560" cy="2031325"/>
          </a:xfrm>
          <a:prstGeom prst="rect">
            <a:avLst/>
          </a:prstGeom>
        </p:spPr>
        <p:txBody>
          <a:bodyPr wrap="square">
            <a:spAutoFit/>
          </a:bodyPr>
          <a:lstStyle/>
          <a:p>
            <a:pPr algn="just"/>
            <a:r>
              <a:rPr lang="uk-UA" dirty="0" smtClean="0"/>
              <a:t>     Дітям вже у дошкільному віці життєво необхідно навчитися самим орієнтуватися у часі: визначати, вимірювати час (правильно позначаючи у мові), відчувати її тривалість (щоб регулювати й планувати діяльність у часі), змінювати теми й ритм своїх дій залежно від наявності часу. Уміння регулювати й планувати діяльність у часі створює основу у розвиток таких якостей особистості як організованість, зібраність, цілеспрямованість, точність, необхідних дитині під час навчання у школі та у повсякденному житті.</a:t>
            </a:r>
            <a:endParaRPr lang="ru-RU" dirty="0"/>
          </a:p>
        </p:txBody>
      </p:sp>
      <p:sp>
        <p:nvSpPr>
          <p:cNvPr id="6" name="Прямоугольник 5"/>
          <p:cNvSpPr/>
          <p:nvPr/>
        </p:nvSpPr>
        <p:spPr>
          <a:xfrm>
            <a:off x="214282" y="3000372"/>
            <a:ext cx="8501122" cy="2862322"/>
          </a:xfrm>
          <a:prstGeom prst="rect">
            <a:avLst/>
          </a:prstGeom>
        </p:spPr>
        <p:txBody>
          <a:bodyPr wrap="square">
            <a:spAutoFit/>
          </a:bodyPr>
          <a:lstStyle/>
          <a:p>
            <a:pPr algn="just"/>
            <a:r>
              <a:rPr lang="uk-UA" dirty="0" smtClean="0"/>
              <a:t>     Тому перед вихователями ДНЗ, постає проблема ознайомлення дітей із часом – недосяжним явищем в умови переважання наглядно-образного мислення та сприйняття дітей дошкільного віку.</a:t>
            </a:r>
            <a:endParaRPr lang="ru-RU" dirty="0" smtClean="0"/>
          </a:p>
          <a:p>
            <a:pPr algn="just"/>
            <a:r>
              <a:rPr lang="uk-UA" dirty="0" smtClean="0"/>
              <a:t>     Діагностика розвитку тимчасових уявлень у старших дошкільнят повинна мати завдання визначення знання дитиною назв частин діб; знання дитиною назв днів тижня, їх послідовність й уміння визначати, який день був вчора, сьогодні, буде завтра; знання дитиною назв і послідовності місяців, пір року і ще, які місяці становлять ту чи іншу сезон; вміння дитини визначати період із використанням календаря, піщаних і механічних годин; вміння визначати час по циклічності природних явищ.</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1" y="0"/>
            <a:ext cx="9143999" cy="6858000"/>
          </a:xfrm>
          <a:prstGeom prst="rect">
            <a:avLst/>
          </a:prstGeom>
        </p:spPr>
      </p:pic>
      <p:pic>
        <p:nvPicPr>
          <p:cNvPr id="3" name="Рисунок 2" descr="depositphotos_125502796-stock-illustration-art-tree-with-math-symbols.jpg"/>
          <p:cNvPicPr>
            <a:picLocks noChangeAspect="1"/>
          </p:cNvPicPr>
          <p:nvPr/>
        </p:nvPicPr>
        <p:blipFill>
          <a:blip r:embed="rId3" cstate="print"/>
          <a:srcRect l="13541" t="8333" r="13541" b="14583"/>
          <a:stretch>
            <a:fillRect/>
          </a:stretch>
        </p:blipFill>
        <p:spPr>
          <a:xfrm>
            <a:off x="0" y="0"/>
            <a:ext cx="714380" cy="755202"/>
          </a:xfrm>
          <a:prstGeom prst="ellipse">
            <a:avLst/>
          </a:prstGeom>
          <a:ln>
            <a:noFill/>
          </a:ln>
          <a:effectLst>
            <a:softEdge rad="112500"/>
          </a:effectLst>
        </p:spPr>
      </p:pic>
      <p:sp>
        <p:nvSpPr>
          <p:cNvPr id="4" name="Прямоугольник 3"/>
          <p:cNvSpPr/>
          <p:nvPr/>
        </p:nvSpPr>
        <p:spPr>
          <a:xfrm>
            <a:off x="500034" y="714356"/>
            <a:ext cx="8286808" cy="4000528"/>
          </a:xfrm>
          <a:prstGeom prst="rect">
            <a:avLst/>
          </a:prstGeom>
        </p:spPr>
        <p:txBody>
          <a:bodyPr wrap="square">
            <a:spAutoFit/>
          </a:bodyPr>
          <a:lstStyle/>
          <a:p>
            <a:pPr algn="just"/>
            <a:r>
              <a:rPr lang="uk-UA" dirty="0" smtClean="0"/>
              <a:t>    З цього випливає, що згідно з завданнями діагностики її структура складатиметься з п'яти блоків завдань: дослідження знання дитиною назв частин діб, вміння визначати їх за циклічності природних явищ та діяльності людини; виявлення знання дитиною днів тижня, їх послідовність й уміння визначати який день був вчора, сьогодні, буде завтра; визначення чи знає дитина назви місяців, і пір року, їх послідовність і які місяці входить у певний час року; виявлення вміння визначати період із використанням календаря і механічних годинників.</a:t>
            </a:r>
            <a:endParaRPr lang="ru-RU" dirty="0" smtClean="0"/>
          </a:p>
          <a:p>
            <a:pPr algn="just"/>
            <a:r>
              <a:rPr lang="uk-UA" dirty="0" smtClean="0"/>
              <a:t>     B повсякденному житті й у </a:t>
            </a:r>
            <a:r>
              <a:rPr lang="uk-UA" dirty="0" smtClean="0"/>
              <a:t>ЗДО </a:t>
            </a:r>
            <a:r>
              <a:rPr lang="uk-UA" dirty="0" smtClean="0"/>
              <a:t>в дітей починаючи з раннього віку складаються більш-менш певні ставлення до реальної тривалості таких проміжків часу, як ранок, день, вечір, ніч.</a:t>
            </a:r>
          </a:p>
          <a:p>
            <a:pPr algn="just"/>
            <a:r>
              <a:rPr lang="uk-UA" dirty="0" smtClean="0"/>
              <a:t>    Отже, педагог має можливість уточнити і конкретизувати знання дітей про частини доби, формувати навичок розпізнавання й уміння називати ці частини діб вже у молодшої групи.</a:t>
            </a:r>
          </a:p>
          <a:p>
            <a:pPr algn="just"/>
            <a:r>
              <a:rPr lang="uk-UA" dirty="0" smtClean="0"/>
              <a:t> </a:t>
            </a:r>
            <a:endParaRPr lang="ru-RU" dirty="0"/>
          </a:p>
        </p:txBody>
      </p:sp>
      <p:pic>
        <p:nvPicPr>
          <p:cNvPr id="5" name="Рисунок 4" descr="1568-baby-83-light-blue1.jpg"/>
          <p:cNvPicPr>
            <a:picLocks noChangeAspect="1"/>
          </p:cNvPicPr>
          <p:nvPr/>
        </p:nvPicPr>
        <p:blipFill>
          <a:blip r:embed="rId4" cstate="print"/>
          <a:stretch>
            <a:fillRect/>
          </a:stretch>
        </p:blipFill>
        <p:spPr>
          <a:xfrm rot="579125">
            <a:off x="6494121" y="4181640"/>
            <a:ext cx="1456051" cy="1747261"/>
          </a:xfrm>
          <a:prstGeom prst="rect">
            <a:avLst/>
          </a:prstGeom>
          <a:ln>
            <a:noFill/>
          </a:ln>
          <a:effectLst>
            <a:softEdge rad="112500"/>
          </a:effectLst>
        </p:spPr>
      </p:pic>
      <p:pic>
        <p:nvPicPr>
          <p:cNvPr id="6" name="Рисунок 5" descr="images.jpg"/>
          <p:cNvPicPr>
            <a:picLocks noChangeAspect="1"/>
          </p:cNvPicPr>
          <p:nvPr/>
        </p:nvPicPr>
        <p:blipFill>
          <a:blip r:embed="rId5" cstate="print"/>
          <a:stretch>
            <a:fillRect/>
          </a:stretch>
        </p:blipFill>
        <p:spPr>
          <a:xfrm rot="20833747">
            <a:off x="2026862" y="4325796"/>
            <a:ext cx="1190627" cy="1666878"/>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2b6af711fb909675c512db21c8e4c77.jpg"/>
          <p:cNvPicPr>
            <a:picLocks noChangeAspect="1"/>
          </p:cNvPicPr>
          <p:nvPr/>
        </p:nvPicPr>
        <p:blipFill>
          <a:blip r:embed="rId2" cstate="print"/>
          <a:srcRect t="15328" r="-455" b="4379"/>
          <a:stretch>
            <a:fillRect/>
          </a:stretch>
        </p:blipFill>
        <p:spPr>
          <a:xfrm>
            <a:off x="0" y="0"/>
            <a:ext cx="9143999" cy="6858000"/>
          </a:xfrm>
          <a:prstGeom prst="rect">
            <a:avLst/>
          </a:prstGeom>
        </p:spPr>
      </p:pic>
      <p:sp>
        <p:nvSpPr>
          <p:cNvPr id="3" name="Прямоугольник 2"/>
          <p:cNvSpPr/>
          <p:nvPr/>
        </p:nvSpPr>
        <p:spPr>
          <a:xfrm>
            <a:off x="214282" y="357166"/>
            <a:ext cx="8715436" cy="5909310"/>
          </a:xfrm>
          <a:prstGeom prst="rect">
            <a:avLst/>
          </a:prstGeom>
        </p:spPr>
        <p:txBody>
          <a:bodyPr wrap="square">
            <a:spAutoFit/>
          </a:bodyPr>
          <a:lstStyle/>
          <a:p>
            <a:pPr algn="just"/>
            <a:r>
              <a:rPr lang="uk-UA" dirty="0" smtClean="0"/>
              <a:t>     У середньої групі необхідно поглибити й розширити ці знання і набутий дати уявлення про послідовність частин доби. Згідно з програмою «Дитина», основним завданням вихователя є здійснити поступовий перехід від сприймання математичного змісту в грі, в побуті, спостереженнях та інших видах діяльності до цілеспрямованого його осмислення й засвоєння на заняттях, у спільній з ровесниками діяльності. Діти повторюють і закріплюють раніше вивчене з кожного розділу, осмислюють його. Водночас матеріал кожного розділу розширюється і збагачується, що дає можливість більш повно й узагальнено сприйняти різні компоненти математичного змісту.  </a:t>
            </a:r>
          </a:p>
          <a:p>
            <a:pPr algn="just"/>
            <a:r>
              <a:rPr lang="uk-UA" dirty="0" smtClean="0"/>
              <a:t>     У старших групах вихователь повинен дати уявлення про добу і познайомити за допомогою календаря з тижнем, місяцями, роком. Паралельно треба в дітей розвивати і саме почуття часу, розпочати знайомитимуть із тривалістю цього часу, як 1 хвилина, 3, 5, 10 хвилин, півгодини і годину. Також дітей треба ознайомити з тижнем як проміжною одиницею вимірювання часу. Вчити встановлювати послідовності днів тижня з опорою на порядкові числівники («Сьогодні четвертий день тижня – четвер»). Вчити називати поточний місяць, попередній і наступний. Ознайомлювати з різними видами календарів та користування ними. Всі ці знання про час слід формувати під час занять.</a:t>
            </a:r>
            <a:endParaRPr lang="ru-RU" dirty="0" smtClean="0"/>
          </a:p>
          <a:p>
            <a:pPr algn="just"/>
            <a:r>
              <a:rPr lang="uk-UA" dirty="0" smtClean="0"/>
              <a:t>     Отже, розпочавши систематичне, послідовне формування часових уявлень у дітей починаючи з раннього віку до старшого дошкільного віку дитина матиме уявлення про всі п'ять блоків завдань (доба, поняття «вчора», «сьогодні», «завтра», тиждень, пори року, годинник).</a:t>
            </a:r>
            <a:endParaRPr lang="ru-RU" dirty="0"/>
          </a:p>
        </p:txBody>
      </p:sp>
      <p:pic>
        <p:nvPicPr>
          <p:cNvPr id="4" name="Рисунок 3" descr="depositphotos_125502796-stock-illustration-art-tree-with-math-symbols.jpg"/>
          <p:cNvPicPr>
            <a:picLocks noChangeAspect="1"/>
          </p:cNvPicPr>
          <p:nvPr/>
        </p:nvPicPr>
        <p:blipFill>
          <a:blip r:embed="rId3" cstate="print"/>
          <a:srcRect l="13541" t="8333" r="13541" b="14583"/>
          <a:stretch>
            <a:fillRect/>
          </a:stretch>
        </p:blipFill>
        <p:spPr>
          <a:xfrm>
            <a:off x="0" y="142852"/>
            <a:ext cx="714380" cy="755202"/>
          </a:xfrm>
          <a:prstGeom prst="ellipse">
            <a:avLst/>
          </a:prstGeom>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5934</Words>
  <Application>Microsoft Office PowerPoint</Application>
  <PresentationFormat>Экран (4:3)</PresentationFormat>
  <Paragraphs>196</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mf</dc:creator>
  <cp:lastModifiedBy>User</cp:lastModifiedBy>
  <cp:revision>36</cp:revision>
  <dcterms:created xsi:type="dcterms:W3CDTF">2021-03-29T07:27:45Z</dcterms:created>
  <dcterms:modified xsi:type="dcterms:W3CDTF">2023-04-28T09:39:02Z</dcterms:modified>
</cp:coreProperties>
</file>