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10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6" d="100"/>
          <a:sy n="96" d="100"/>
        </p:scale>
        <p:origin x="-178" y="2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CCE7186-5AB6-4EA6-A350-F2A4BD5E65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290D4B88-A157-4FB1-A425-AB2A9D669D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EB90037-1BC0-4FEA-AFD3-680BC56A8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C2EF5-CEE7-4AC2-94EC-2A1C0F915E80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0590123-2DCC-4E2B-88AE-7EC3F6CE6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C1D5B9C-EC88-4E2D-A6ED-516255E70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31A73-AC8B-4A15-BB36-EE995DB8D566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14E8F26A-C6A8-4805-BBA1-23A629F4AF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658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AD22556-7316-4B18-ABD5-769790E40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DE3D293A-D8AA-4041-9FAF-3358F5FE6F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78D14FA-49F9-40FC-B17D-7DFE89C11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C2EF5-CEE7-4AC2-94EC-2A1C0F915E80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BEADB11-729D-4FD2-99DB-1D239330B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09AD55D-1BF2-48B4-8ACD-F673367B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31A73-AC8B-4A15-BB36-EE995DB8D5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2445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18B7A932-1047-45E9-A860-2ADB5B3664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5B6EDA1E-44E4-4641-82CE-96C6F2D319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7D7081C-0194-4897-B7FC-9DCC52268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C2EF5-CEE7-4AC2-94EC-2A1C0F915E80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B0A5D7B-B4B8-4B90-A0A2-12631FE6F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75BBD32-D082-458E-A9ED-5B9C6EB50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31A73-AC8B-4A15-BB36-EE995DB8D5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7272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7DFEE06-6E48-4C4D-A71F-C2B778051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860A0F2-68C5-4212-AD2C-1943252E82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F6ACD53-904A-485E-B1BB-412E2FCB9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C2EF5-CEE7-4AC2-94EC-2A1C0F915E80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FE8050B-D8EE-4DD0-95E5-CA1F9981E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2F79FD9-B2D9-4085-ABC6-22F49DD20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31A73-AC8B-4A15-BB36-EE995DB8D5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044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1A3E00A-4BCE-4006-A66E-7632B5116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7AF77FD-0433-4310-9E66-7B7B6051A3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C637A47-9CF6-4702-B32D-65D5FE680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C2EF5-CEE7-4AC2-94EC-2A1C0F915E80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2A29316-8D2A-4FD3-A1C0-2A5236FCC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B866BFA-D573-49A5-9875-47872580A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31A73-AC8B-4A15-BB36-EE995DB8D5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685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48C3012-55E7-493D-BB4C-4A8DA26F6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0C4B89E-9F5F-4F7B-9328-F71A849CC3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6388D9F-E539-461C-9387-2FAF369F36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C8A510E-11D7-417C-9A3C-6C6918B48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C2EF5-CEE7-4AC2-94EC-2A1C0F915E80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FC9F1D9-C80E-43D1-AAC8-94945B73A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5F49B2E-4F59-4104-AEB6-F23423646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31A73-AC8B-4A15-BB36-EE995DB8D5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854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4A72B24-01B7-4A81-A3E6-553EB5656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300D63C-4046-4033-819E-30705E05EE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AF91FBAD-4CD7-48B6-9141-5B8E674516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1011C4DF-28C1-4821-918D-A9014D9BE7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3BFC491A-AA42-4B02-80A2-82AB709520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37FAC7A2-0C86-45A2-8A6C-063E825BA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C2EF5-CEE7-4AC2-94EC-2A1C0F915E80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803CADE8-9DE8-4490-870B-06938E7DA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88A4DEBA-A96E-47F1-B0BD-CA2769A0D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31A73-AC8B-4A15-BB36-EE995DB8D5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420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70AE547-5A90-49BC-A059-B58258F37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3BB9779E-3E45-47FD-994A-0A60EF8E2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C2EF5-CEE7-4AC2-94EC-2A1C0F915E80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7D9B2A91-A5CC-4D09-AF68-91DACC862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E06CF5D5-C47E-40AA-A3C3-36839DF7A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31A73-AC8B-4A15-BB36-EE995DB8D5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627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D562618E-3B2A-4ACF-A542-0204F1B9B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C2EF5-CEE7-4AC2-94EC-2A1C0F915E80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CAE53B61-0F95-47BF-BFA7-A5E6D669D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23982D59-9D37-4857-9D63-99C35424D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31A73-AC8B-4A15-BB36-EE995DB8D5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4632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88EC1C4-5CBC-4A67-9431-D0E3CCE15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027A0A1-3E88-476D-8C0E-0164AFB439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E8BA306-2B75-4123-8E18-0A12E02159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160CF63-6F4F-448E-B75C-60BB8AB59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C2EF5-CEE7-4AC2-94EC-2A1C0F915E80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BBB68A2-FE8D-4CC4-95F6-C320B5FDD5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E44BBB0-65CE-4EA6-9E75-4C22E2E37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31A73-AC8B-4A15-BB36-EE995DB8D5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0991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1E2ABA3-C638-453A-9A80-17D310DA4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BB4ABE1B-5140-4CD5-8FF7-3478B62A69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C463184-496B-4E05-9E37-3B071838EC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0BD0817-3E88-4B72-A98D-BC2BBFF11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C2EF5-CEE7-4AC2-94EC-2A1C0F915E80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E68A376-7642-4899-963D-106015329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AC9FC7D-6C98-4452-83A1-787FECE59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31A73-AC8B-4A15-BB36-EE995DB8D5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4904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A82D898-E915-4466-9684-443741A7F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40BD9E0-98A7-41D0-8A08-4E3D1E54D6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26E3937-2BA7-4C55-AF7F-05269A69C9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BC2EF5-CEE7-4AC2-94EC-2A1C0F915E80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31B9EEE-6150-49BC-8F43-1A684BF895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240203D-588E-41A1-806B-A54C6F3881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031A73-AC8B-4A15-BB36-EE995DB8D566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E50B182B-4CC1-415F-BD65-70B724D3EBA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79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27BE39B-FA86-4A4B-ABFB-7C6716A617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6687" y="556374"/>
            <a:ext cx="8578976" cy="2387600"/>
          </a:xfrm>
        </p:spPr>
        <p:txBody>
          <a:bodyPr>
            <a:normAutofit/>
          </a:bodyPr>
          <a:lstStyle/>
          <a:p>
            <a:pPr algn="l"/>
            <a:r>
              <a:rPr lang="ru-RU" b="1" dirty="0" smtClean="0">
                <a:solidFill>
                  <a:srgbClr val="E2102B"/>
                </a:solidFill>
                <a:latin typeface="Bahnschrift" panose="020B0502040204020203" pitchFamily="34" charset="0"/>
              </a:rPr>
              <a:t>Комп</a:t>
            </a:r>
            <a:r>
              <a:rPr lang="en-US" b="1" dirty="0" smtClean="0">
                <a:solidFill>
                  <a:srgbClr val="E2102B"/>
                </a:solidFill>
                <a:latin typeface="Bahnschrift" panose="020B0502040204020203" pitchFamily="34" charset="0"/>
              </a:rPr>
              <a:t>’</a:t>
            </a:r>
            <a:r>
              <a:rPr lang="ru-RU" b="1" dirty="0" err="1" smtClean="0">
                <a:solidFill>
                  <a:srgbClr val="E2102B"/>
                </a:solidFill>
                <a:latin typeface="Bahnschrift" panose="020B0502040204020203" pitchFamily="34" charset="0"/>
              </a:rPr>
              <a:t>ютерна</a:t>
            </a:r>
            <a:r>
              <a:rPr lang="ru-RU" b="1" dirty="0" smtClean="0">
                <a:solidFill>
                  <a:srgbClr val="E2102B"/>
                </a:solidFill>
                <a:latin typeface="Bahnschrift" panose="020B0502040204020203" pitchFamily="34" charset="0"/>
              </a:rPr>
              <a:t> граф</a:t>
            </a:r>
            <a:r>
              <a:rPr lang="uk-UA" b="1" dirty="0" err="1" smtClean="0">
                <a:solidFill>
                  <a:srgbClr val="E2102B"/>
                </a:solidFill>
                <a:latin typeface="Bahnschrift" panose="020B0502040204020203" pitchFamily="34" charset="0"/>
              </a:rPr>
              <a:t>іка</a:t>
            </a:r>
            <a:r>
              <a:rPr lang="ru-RU" b="1" dirty="0" smtClean="0">
                <a:solidFill>
                  <a:srgbClr val="E2102B"/>
                </a:solidFill>
                <a:latin typeface="Bahnschrift" panose="020B0502040204020203" pitchFamily="34" charset="0"/>
              </a:rPr>
              <a:t> </a:t>
            </a:r>
            <a:endParaRPr lang="ru-RU" b="1" dirty="0">
              <a:solidFill>
                <a:srgbClr val="E2102B"/>
              </a:solidFill>
              <a:latin typeface="Bahnschrift" panose="020B0502040204020203" pitchFamily="34" charset="0"/>
            </a:endParaRPr>
          </a:p>
        </p:txBody>
      </p:sp>
      <p:pic>
        <p:nvPicPr>
          <p:cNvPr id="2050" name="Picture 2" descr="Комп&amp;#39;ютерна графіка | Тест з інформатики – «На Урок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5687" y="3045350"/>
            <a:ext cx="5096999" cy="2925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74118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/>
              <a:t>Міждисциплінарні</a:t>
            </a:r>
            <a:r>
              <a:rPr lang="ru-RU" b="1" dirty="0"/>
              <a:t> </a:t>
            </a:r>
            <a:r>
              <a:rPr lang="ru-RU" b="1" dirty="0" err="1"/>
              <a:t>зв’язки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Навчальний</a:t>
            </a:r>
            <a:r>
              <a:rPr lang="ru-RU" dirty="0"/>
              <a:t> курс </a:t>
            </a:r>
            <a:r>
              <a:rPr lang="ru-RU" dirty="0" smtClean="0"/>
              <a:t>«Комп</a:t>
            </a:r>
            <a:r>
              <a:rPr lang="en-US" dirty="0" smtClean="0"/>
              <a:t>’</a:t>
            </a:r>
            <a:r>
              <a:rPr lang="uk-UA" dirty="0" err="1" smtClean="0"/>
              <a:t>ютерна</a:t>
            </a:r>
            <a:r>
              <a:rPr lang="uk-UA" dirty="0" smtClean="0"/>
              <a:t> графіка</a:t>
            </a:r>
            <a:r>
              <a:rPr lang="ru-RU" dirty="0" smtClean="0"/>
              <a:t>»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взаємозв’язки</a:t>
            </a:r>
            <a:r>
              <a:rPr lang="ru-RU" dirty="0"/>
              <a:t> з </a:t>
            </a:r>
            <a:r>
              <a:rPr lang="ru-RU" dirty="0" smtClean="0"/>
              <a:t>«Алгоритмами та структурами </a:t>
            </a:r>
            <a:r>
              <a:rPr lang="ru-RU" dirty="0" err="1" smtClean="0"/>
              <a:t>даних</a:t>
            </a:r>
            <a:r>
              <a:rPr lang="ru-RU" dirty="0" smtClean="0"/>
              <a:t>», «Практика з </a:t>
            </a:r>
            <a:r>
              <a:rPr lang="en-US" dirty="0" smtClean="0"/>
              <a:t>web</a:t>
            </a:r>
            <a:r>
              <a:rPr lang="ru-RU" dirty="0" smtClean="0"/>
              <a:t>-</a:t>
            </a:r>
            <a:r>
              <a:rPr lang="uk-UA" dirty="0" smtClean="0"/>
              <a:t>програмування</a:t>
            </a:r>
            <a:r>
              <a:rPr lang="ru-RU" dirty="0" smtClean="0"/>
              <a:t>».</a:t>
            </a:r>
            <a:endParaRPr lang="ru-RU" dirty="0"/>
          </a:p>
        </p:txBody>
      </p:sp>
      <p:sp>
        <p:nvSpPr>
          <p:cNvPr id="4" name="AutoShape 2" descr="Компьютерная графика: стоковые векторные изображения, иллюстрации |  Depositphot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6968" y="3165951"/>
            <a:ext cx="3109484" cy="3273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Комп&amp;#39;ютерна графіка | Тест з інформатики – «На Урок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294" y="3213592"/>
            <a:ext cx="5096999" cy="2925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38685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Програмні</a:t>
            </a:r>
            <a:r>
              <a:rPr lang="ru-RU" b="1" dirty="0"/>
              <a:t> </a:t>
            </a:r>
            <a:r>
              <a:rPr lang="ru-RU" b="1" dirty="0" err="1"/>
              <a:t>результати</a:t>
            </a:r>
            <a:r>
              <a:rPr lang="ru-RU" b="1" dirty="0"/>
              <a:t> </a:t>
            </a:r>
            <a:r>
              <a:rPr lang="ru-RU" b="1" dirty="0" err="1"/>
              <a:t>навчання</a:t>
            </a:r>
            <a:r>
              <a:rPr lang="ru-RU" b="1" dirty="0"/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uk-UA" dirty="0"/>
              <a:t>вміти конструювати та реалізовувати графічні алгоритми інструментальними засобами графічних редакторів, створювати растрові і векторні зображення з графічних примітивів, обробляти цифрові фотографії;</a:t>
            </a:r>
            <a:endParaRPr lang="ru-RU" dirty="0"/>
          </a:p>
          <a:p>
            <a:pPr lvl="0"/>
            <a:r>
              <a:rPr lang="uk-UA" dirty="0"/>
              <a:t>вміти форматувати векторні рисунки, налаштовувати їх параметри та </a:t>
            </a:r>
            <a:r>
              <a:rPr lang="uk-UA" dirty="0" err="1"/>
              <a:t>растеризацію</a:t>
            </a:r>
            <a:r>
              <a:rPr lang="uk-UA" dirty="0"/>
              <a:t>;</a:t>
            </a:r>
            <a:endParaRPr lang="ru-RU" dirty="0"/>
          </a:p>
          <a:p>
            <a:pPr lvl="0"/>
            <a:r>
              <a:rPr lang="uk-UA" dirty="0"/>
              <a:t>вміти створювати комп’ютерні презентації у різних програмних середовищах з використанням різнотипної інформації: тексту, звуку, графіки, відеоряду, настроювати параметри презентацій та їх складових, застосовувати елементи комп’ютерної анімації, керувати </a:t>
            </a:r>
            <a:r>
              <a:rPr lang="uk-UA" dirty="0" err="1"/>
              <a:t>аудіо-</a:t>
            </a:r>
            <a:r>
              <a:rPr lang="uk-UA" dirty="0"/>
              <a:t> та відеорядом;</a:t>
            </a:r>
            <a:endParaRPr lang="ru-RU" dirty="0"/>
          </a:p>
          <a:p>
            <a:pPr lvl="0"/>
            <a:r>
              <a:rPr lang="uk-UA" dirty="0"/>
              <a:t>використовувати у презентаціях інтерактивних елементів, уміти добирати найбільш вдалий спосіб подання матеріалу, керувати показом презентації.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9432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02FF977-AB86-47A9-A7CF-963A22373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859" y="651373"/>
            <a:ext cx="10515600" cy="789420"/>
          </a:xfrm>
        </p:spPr>
        <p:txBody>
          <a:bodyPr/>
          <a:lstStyle/>
          <a:p>
            <a:r>
              <a:rPr lang="uk-UA" b="1" dirty="0" smtClean="0"/>
              <a:t>Мета курсу «</a:t>
            </a:r>
            <a:r>
              <a:rPr lang="uk-UA" b="1" dirty="0" err="1" smtClean="0"/>
              <a:t>Комп</a:t>
            </a:r>
            <a:r>
              <a:rPr lang="en-US" b="1" dirty="0" smtClean="0"/>
              <a:t>’</a:t>
            </a:r>
            <a:r>
              <a:rPr lang="uk-UA" b="1" dirty="0" err="1" smtClean="0"/>
              <a:t>ютерна</a:t>
            </a:r>
            <a:r>
              <a:rPr lang="uk-UA" b="1" dirty="0" smtClean="0"/>
              <a:t> графіка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566407" y="249671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1001864" y="1661823"/>
            <a:ext cx="10026595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3200" dirty="0"/>
              <a:t>Ф</a:t>
            </a:r>
            <a:r>
              <a:rPr lang="uk-UA" sz="3200" dirty="0" smtClean="0"/>
              <a:t>ормування </a:t>
            </a:r>
            <a:r>
              <a:rPr lang="uk-UA" sz="3200" dirty="0"/>
              <a:t>в студентів знань та умінь, необхідних для ефективної обробки інформації, поданої в графічній формі, а також для використання комп’ютерних зображень у навчальній і професійній діяльності. </a:t>
            </a:r>
            <a:endParaRPr lang="uk-UA" sz="3200" dirty="0" smtClean="0"/>
          </a:p>
          <a:p>
            <a:pPr algn="just"/>
            <a:r>
              <a:rPr lang="uk-UA" sz="3200" dirty="0" smtClean="0"/>
              <a:t>Курс </a:t>
            </a:r>
            <a:r>
              <a:rPr lang="uk-UA" sz="3200" dirty="0"/>
              <a:t>містить повні і систематизовані відомості про комп’ютерну графіку і можливості її використання у сфері дизайну і реклами в рамках сучасних інформаційних технологій.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535151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Основні</a:t>
            </a:r>
            <a:r>
              <a:rPr lang="ru-RU" b="1" dirty="0"/>
              <a:t> </a:t>
            </a:r>
            <a:r>
              <a:rPr lang="ru-RU" b="1" dirty="0" err="1"/>
              <a:t>завдання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5175" y="1547329"/>
            <a:ext cx="10515600" cy="4351338"/>
          </a:xfrm>
        </p:spPr>
        <p:txBody>
          <a:bodyPr/>
          <a:lstStyle/>
          <a:p>
            <a:r>
              <a:rPr lang="ru-RU" dirty="0" err="1" smtClean="0"/>
              <a:t>Завданням</a:t>
            </a:r>
            <a:r>
              <a:rPr lang="ru-RU" dirty="0" smtClean="0"/>
              <a:t> </a:t>
            </a:r>
            <a:r>
              <a:rPr lang="ru-RU" dirty="0" err="1"/>
              <a:t>комп'ютерної</a:t>
            </a:r>
            <a:r>
              <a:rPr lang="ru-RU" dirty="0"/>
              <a:t> </a:t>
            </a:r>
            <a:r>
              <a:rPr lang="ru-RU" dirty="0" err="1"/>
              <a:t>графіки</a:t>
            </a:r>
            <a:r>
              <a:rPr lang="ru-RU" dirty="0"/>
              <a:t> є </a:t>
            </a:r>
            <a:r>
              <a:rPr lang="ru-RU" dirty="0" err="1"/>
              <a:t>звільнення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трудомістких</a:t>
            </a:r>
            <a:r>
              <a:rPr lang="ru-RU" dirty="0"/>
              <a:t> </a:t>
            </a:r>
            <a:r>
              <a:rPr lang="ru-RU" dirty="0" err="1"/>
              <a:t>графічних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. В </a:t>
            </a:r>
            <a:r>
              <a:rPr lang="ru-RU" dirty="0" err="1"/>
              <a:t>результаті</a:t>
            </a:r>
            <a:r>
              <a:rPr lang="ru-RU" dirty="0"/>
              <a:t> </a:t>
            </a:r>
            <a:r>
              <a:rPr lang="ru-RU" dirty="0" err="1"/>
              <a:t>вивчення</a:t>
            </a:r>
            <a:r>
              <a:rPr lang="ru-RU" dirty="0"/>
              <a:t> </a:t>
            </a:r>
            <a:r>
              <a:rPr lang="ru-RU" dirty="0" err="1"/>
              <a:t>дисципліни</a:t>
            </a:r>
            <a:r>
              <a:rPr lang="ru-RU" dirty="0"/>
              <a:t> </a:t>
            </a:r>
            <a:r>
              <a:rPr lang="ru-RU" dirty="0" err="1" smtClean="0"/>
              <a:t>студенти</a:t>
            </a:r>
            <a:r>
              <a:rPr lang="ru-RU" dirty="0" smtClean="0"/>
              <a:t> </a:t>
            </a:r>
            <a:r>
              <a:rPr lang="ru-RU" dirty="0" err="1" smtClean="0"/>
              <a:t>повинні</a:t>
            </a:r>
            <a:r>
              <a:rPr lang="ru-RU" dirty="0" smtClean="0"/>
              <a:t> знати </a:t>
            </a:r>
            <a:r>
              <a:rPr lang="ru-RU" dirty="0" err="1"/>
              <a:t>м</a:t>
            </a:r>
            <a:r>
              <a:rPr lang="ru-RU" dirty="0" err="1" smtClean="0"/>
              <a:t>ожливості</a:t>
            </a:r>
            <a:r>
              <a:rPr lang="ru-RU" dirty="0"/>
              <a:t>, </a:t>
            </a:r>
            <a:r>
              <a:rPr lang="ru-RU" dirty="0" err="1"/>
              <a:t>функції</a:t>
            </a:r>
            <a:r>
              <a:rPr lang="ru-RU" dirty="0"/>
              <a:t> та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 smtClean="0"/>
              <a:t>графічних</a:t>
            </a:r>
            <a:r>
              <a:rPr lang="ru-RU" dirty="0" smtClean="0"/>
              <a:t> </a:t>
            </a:r>
            <a:r>
              <a:rPr lang="ru-RU" dirty="0" err="1" smtClean="0"/>
              <a:t>файлів</a:t>
            </a:r>
            <a:r>
              <a:rPr lang="ru-RU" dirty="0" smtClean="0"/>
              <a:t> , </a:t>
            </a:r>
            <a:r>
              <a:rPr lang="ru-RU" dirty="0" err="1" smtClean="0"/>
              <a:t>основи</a:t>
            </a:r>
            <a:r>
              <a:rPr lang="ru-RU" dirty="0" smtClean="0"/>
              <a:t> </a:t>
            </a:r>
            <a:r>
              <a:rPr lang="ru-RU" dirty="0" err="1"/>
              <a:t>побудови</a:t>
            </a:r>
            <a:r>
              <a:rPr lang="ru-RU" dirty="0"/>
              <a:t> </a:t>
            </a:r>
            <a:r>
              <a:rPr lang="ru-RU" dirty="0" err="1"/>
              <a:t>графічних</a:t>
            </a:r>
            <a:r>
              <a:rPr lang="ru-RU" dirty="0"/>
              <a:t> </a:t>
            </a:r>
            <a:r>
              <a:rPr lang="ru-RU" dirty="0" err="1"/>
              <a:t>зображень</a:t>
            </a:r>
            <a:r>
              <a:rPr lang="ru-RU" dirty="0"/>
              <a:t> з </a:t>
            </a:r>
            <a:r>
              <a:rPr lang="ru-RU" dirty="0" err="1"/>
              <a:t>використанням</a:t>
            </a:r>
            <a:r>
              <a:rPr lang="ru-RU" dirty="0"/>
              <a:t> </a:t>
            </a:r>
            <a:r>
              <a:rPr lang="ru-RU" dirty="0" err="1"/>
              <a:t>векторної</a:t>
            </a:r>
            <a:r>
              <a:rPr lang="ru-RU" dirty="0"/>
              <a:t> та </a:t>
            </a:r>
            <a:r>
              <a:rPr lang="ru-RU" dirty="0" err="1"/>
              <a:t>растрової</a:t>
            </a:r>
            <a:r>
              <a:rPr lang="ru-RU" dirty="0"/>
              <a:t> </a:t>
            </a:r>
            <a:r>
              <a:rPr lang="ru-RU" dirty="0" err="1" smtClean="0"/>
              <a:t>графіки</a:t>
            </a:r>
            <a:r>
              <a:rPr lang="ru-RU" dirty="0" smtClean="0"/>
              <a:t>, </a:t>
            </a:r>
            <a:r>
              <a:rPr lang="ru-RU" dirty="0" err="1" smtClean="0"/>
              <a:t>основи</a:t>
            </a:r>
            <a:r>
              <a:rPr lang="ru-RU" dirty="0" smtClean="0"/>
              <a:t> </a:t>
            </a:r>
            <a:r>
              <a:rPr lang="ru-RU" dirty="0" err="1"/>
              <a:t>кольороутворення</a:t>
            </a:r>
            <a:r>
              <a:rPr lang="ru-RU" dirty="0"/>
              <a:t>, </a:t>
            </a:r>
            <a:r>
              <a:rPr lang="ru-RU" dirty="0" err="1"/>
              <a:t>моделі</a:t>
            </a:r>
            <a:r>
              <a:rPr lang="ru-RU" dirty="0"/>
              <a:t> </a:t>
            </a:r>
            <a:r>
              <a:rPr lang="ru-RU" dirty="0" err="1" smtClean="0"/>
              <a:t>кольору</a:t>
            </a:r>
            <a:r>
              <a:rPr lang="ru-RU" dirty="0" smtClean="0"/>
              <a:t>, </a:t>
            </a:r>
            <a:r>
              <a:rPr lang="ru-RU" dirty="0" err="1" smtClean="0"/>
              <a:t>графічні</a:t>
            </a:r>
            <a:r>
              <a:rPr lang="ru-RU" dirty="0" smtClean="0"/>
              <a:t> </a:t>
            </a:r>
            <a:r>
              <a:rPr lang="ru-RU" dirty="0" err="1" smtClean="0"/>
              <a:t>редактори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AutoShape 2" descr="Компьютерная графика: стоковые векторные изображения, иллюстрации |  Depositphot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Компьютерная графика: стоковые векторные изображения, иллюстрации |  Depositphoto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Компьютерная графика: стоковые векторные изображения, иллюстрации |  Depositphotos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5945" y="3914415"/>
            <a:ext cx="2663204" cy="2803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5551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smtClean="0"/>
              <a:t>Методи навчання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err="1" smtClean="0"/>
              <a:t>Поєднання</a:t>
            </a:r>
            <a:r>
              <a:rPr lang="ru-RU" dirty="0" smtClean="0"/>
              <a:t> </a:t>
            </a:r>
            <a:r>
              <a:rPr lang="ru-RU" dirty="0" err="1" smtClean="0"/>
              <a:t>практичних</a:t>
            </a:r>
            <a:r>
              <a:rPr lang="ru-RU" dirty="0"/>
              <a:t> </a:t>
            </a:r>
            <a:r>
              <a:rPr lang="ru-RU" dirty="0" smtClean="0"/>
              <a:t>(</a:t>
            </a:r>
            <a:r>
              <a:rPr lang="ru-RU" dirty="0" err="1" smtClean="0"/>
              <a:t>виконання</a:t>
            </a:r>
            <a:r>
              <a:rPr lang="ru-RU" dirty="0" smtClean="0"/>
              <a:t> </a:t>
            </a:r>
            <a:r>
              <a:rPr lang="ru-RU" dirty="0" err="1" smtClean="0"/>
              <a:t>лабораторних</a:t>
            </a:r>
            <a:r>
              <a:rPr lang="ru-RU" dirty="0" smtClean="0"/>
              <a:t> </a:t>
            </a:r>
            <a:r>
              <a:rPr lang="ru-RU" dirty="0" err="1" smtClean="0"/>
              <a:t>робіт</a:t>
            </a:r>
            <a:r>
              <a:rPr lang="ru-RU" dirty="0" smtClean="0"/>
              <a:t>) форм </a:t>
            </a:r>
            <a:r>
              <a:rPr lang="ru-RU" dirty="0" err="1" smtClean="0"/>
              <a:t>навчання</a:t>
            </a:r>
            <a:r>
              <a:rPr lang="ru-RU" dirty="0" smtClean="0"/>
              <a:t> </a:t>
            </a:r>
            <a:r>
              <a:rPr lang="ru-RU" dirty="0"/>
              <a:t>з </a:t>
            </a:r>
            <a:r>
              <a:rPr lang="ru-RU" dirty="0" smtClean="0"/>
              <a:t> </a:t>
            </a:r>
            <a:r>
              <a:rPr lang="ru-RU" dirty="0" err="1"/>
              <a:t>лекційним</a:t>
            </a:r>
            <a:r>
              <a:rPr lang="ru-RU" dirty="0"/>
              <a:t> </a:t>
            </a:r>
            <a:r>
              <a:rPr lang="ru-RU" dirty="0" err="1"/>
              <a:t>теоретичним</a:t>
            </a:r>
            <a:r>
              <a:rPr lang="ru-RU" dirty="0"/>
              <a:t> </a:t>
            </a:r>
            <a:r>
              <a:rPr lang="ru-RU" dirty="0" err="1"/>
              <a:t>матеріалом</a:t>
            </a:r>
            <a:r>
              <a:rPr lang="ru-RU" dirty="0"/>
              <a:t>, </a:t>
            </a:r>
            <a:r>
              <a:rPr lang="ru-RU" dirty="0" err="1" smtClean="0"/>
              <a:t>спрямованих</a:t>
            </a:r>
            <a:r>
              <a:rPr lang="ru-RU" dirty="0" smtClean="0"/>
              <a:t> </a:t>
            </a:r>
            <a:r>
              <a:rPr lang="ru-RU" dirty="0"/>
              <a:t>на </a:t>
            </a:r>
            <a:r>
              <a:rPr lang="ru-RU" dirty="0" err="1"/>
              <a:t>оволодіння</a:t>
            </a:r>
            <a:r>
              <a:rPr lang="ru-RU" dirty="0"/>
              <a:t> </a:t>
            </a:r>
            <a:r>
              <a:rPr lang="ru-RU" dirty="0" err="1"/>
              <a:t>майбутніми</a:t>
            </a:r>
            <a:r>
              <a:rPr lang="ru-RU" dirty="0"/>
              <a:t> </a:t>
            </a:r>
            <a:r>
              <a:rPr lang="ru-RU" dirty="0" err="1" smtClean="0"/>
              <a:t>спеціалістами</a:t>
            </a:r>
            <a:r>
              <a:rPr lang="ru-RU" dirty="0" smtClean="0"/>
              <a:t> </a:t>
            </a:r>
            <a:r>
              <a:rPr lang="ru-RU" dirty="0" err="1" smtClean="0"/>
              <a:t>базових</a:t>
            </a:r>
            <a:r>
              <a:rPr lang="ru-RU" dirty="0" smtClean="0"/>
              <a:t> </a:t>
            </a:r>
            <a:r>
              <a:rPr lang="ru-RU" dirty="0" err="1" smtClean="0"/>
              <a:t>знань</a:t>
            </a:r>
            <a:r>
              <a:rPr lang="ru-RU" dirty="0" smtClean="0"/>
              <a:t> </a:t>
            </a:r>
            <a:r>
              <a:rPr lang="ru-RU" dirty="0"/>
              <a:t>з </a:t>
            </a:r>
            <a:r>
              <a:rPr lang="ru-RU" dirty="0" err="1" smtClean="0"/>
              <a:t>побудови</a:t>
            </a:r>
            <a:r>
              <a:rPr lang="ru-RU" dirty="0" smtClean="0"/>
              <a:t> </a:t>
            </a:r>
            <a:r>
              <a:rPr lang="ru-RU" dirty="0" err="1" smtClean="0"/>
              <a:t>растрових</a:t>
            </a:r>
            <a:r>
              <a:rPr lang="ru-RU" dirty="0" smtClean="0"/>
              <a:t> і </a:t>
            </a:r>
            <a:r>
              <a:rPr lang="ru-RU" dirty="0" err="1" smtClean="0"/>
              <a:t>векторних</a:t>
            </a:r>
            <a:r>
              <a:rPr lang="ru-RU" dirty="0" smtClean="0"/>
              <a:t> </a:t>
            </a:r>
            <a:r>
              <a:rPr lang="ru-RU" dirty="0" err="1" smtClean="0"/>
              <a:t>зображень</a:t>
            </a:r>
            <a:r>
              <a:rPr lang="ru-RU" dirty="0" smtClean="0"/>
              <a:t>, </a:t>
            </a:r>
            <a:r>
              <a:rPr lang="ru-RU" dirty="0" err="1" smtClean="0"/>
              <a:t>оволодіння</a:t>
            </a:r>
            <a:r>
              <a:rPr lang="ru-RU" dirty="0" smtClean="0"/>
              <a:t> принципами </a:t>
            </a:r>
            <a:r>
              <a:rPr lang="ru-RU" dirty="0" err="1" smtClean="0"/>
              <a:t>організації</a:t>
            </a:r>
            <a:r>
              <a:rPr lang="ru-RU" dirty="0" smtClean="0"/>
              <a:t> та типами </a:t>
            </a:r>
            <a:r>
              <a:rPr lang="ru-RU" dirty="0" err="1" smtClean="0"/>
              <a:t>колірних</a:t>
            </a:r>
            <a:r>
              <a:rPr lang="ru-RU" dirty="0" smtClean="0"/>
              <a:t> моделей.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1402" y="3542379"/>
            <a:ext cx="2933548" cy="3087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50013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ПРОГРАМА ДИСЦИПЛІНИ ВКЛЮЧАЄ НАСТУПНІ ТЕМИ: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uk-UA" b="1" dirty="0"/>
              <a:t>Змістовий модуль 1 </a:t>
            </a:r>
            <a:r>
              <a:rPr lang="uk-UA" dirty="0"/>
              <a:t>Використання комп’ютерної графіки в інформаційному дизайні. 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1. Загальні відомості про комп'ютерну графіку. 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2. Колір в комп'ютерній графіці 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3. Інструментальні засоби растрових редакторів. Графічний редактор </a:t>
            </a:r>
            <a:r>
              <a:rPr lang="uk-UA" dirty="0" err="1"/>
              <a:t>Adobe</a:t>
            </a:r>
            <a:r>
              <a:rPr lang="uk-UA" dirty="0"/>
              <a:t> </a:t>
            </a:r>
            <a:r>
              <a:rPr lang="uk-UA" dirty="0" err="1"/>
              <a:t>Photoshop</a:t>
            </a:r>
            <a:r>
              <a:rPr lang="uk-UA" dirty="0"/>
              <a:t> 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4. Робота з текстом у </a:t>
            </a:r>
            <a:r>
              <a:rPr lang="uk-UA" dirty="0" err="1"/>
              <a:t>Adobe</a:t>
            </a:r>
            <a:r>
              <a:rPr lang="uk-UA" dirty="0"/>
              <a:t> </a:t>
            </a:r>
            <a:r>
              <a:rPr lang="uk-UA" dirty="0" err="1"/>
              <a:t>Photoshop</a:t>
            </a:r>
            <a:r>
              <a:rPr lang="uk-UA" dirty="0"/>
              <a:t> 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5. Інструментальні засоби векторних редакторів. Програма </a:t>
            </a:r>
            <a:r>
              <a:rPr lang="uk-UA" dirty="0" err="1"/>
              <a:t>Corel</a:t>
            </a:r>
            <a:r>
              <a:rPr lang="uk-UA" dirty="0"/>
              <a:t> </a:t>
            </a:r>
            <a:r>
              <a:rPr lang="uk-UA" dirty="0" err="1"/>
              <a:t>Draw</a:t>
            </a:r>
            <a:r>
              <a:rPr lang="uk-UA" dirty="0"/>
              <a:t> 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6. Конвертація і обмін зображеннями між різними програмами. </a:t>
            </a:r>
            <a:r>
              <a:rPr lang="uk-UA" dirty="0" err="1"/>
              <a:t>Растеризація</a:t>
            </a:r>
            <a:r>
              <a:rPr lang="uk-UA" dirty="0"/>
              <a:t> і </a:t>
            </a:r>
            <a:r>
              <a:rPr lang="uk-UA" dirty="0" err="1"/>
              <a:t>векторизація</a:t>
            </a:r>
            <a:endParaRPr lang="ru-RU" dirty="0"/>
          </a:p>
          <a:p>
            <a:r>
              <a:rPr lang="uk-UA" dirty="0"/>
              <a:t> </a:t>
            </a:r>
            <a:endParaRPr lang="ru-RU" dirty="0"/>
          </a:p>
          <a:p>
            <a:pPr marL="0" indent="0">
              <a:buNone/>
            </a:pPr>
            <a:r>
              <a:rPr lang="uk-UA" b="1" dirty="0"/>
              <a:t>Змістовий модуль 2 </a:t>
            </a:r>
            <a:r>
              <a:rPr lang="uk-UA" dirty="0"/>
              <a:t>Основи створення комп’ютерних презентацій 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7. Поняття комп’ютерної презентації . Введення в </a:t>
            </a:r>
            <a:r>
              <a:rPr lang="uk-UA" dirty="0" err="1"/>
              <a:t>Macromedia</a:t>
            </a:r>
            <a:r>
              <a:rPr lang="uk-UA" dirty="0"/>
              <a:t> </a:t>
            </a:r>
            <a:r>
              <a:rPr lang="uk-UA" dirty="0" err="1"/>
              <a:t>Flash</a:t>
            </a:r>
            <a:r>
              <a:rPr lang="uk-UA" dirty="0"/>
              <a:t> технології. 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8. Робота з растровою та векторною графікою в </a:t>
            </a:r>
            <a:r>
              <a:rPr lang="uk-UA" dirty="0" err="1"/>
              <a:t>Macromedia</a:t>
            </a:r>
            <a:r>
              <a:rPr lang="uk-UA" dirty="0"/>
              <a:t> </a:t>
            </a:r>
            <a:r>
              <a:rPr lang="uk-UA" dirty="0" err="1"/>
              <a:t>Flash</a:t>
            </a:r>
            <a:r>
              <a:rPr lang="uk-UA" dirty="0"/>
              <a:t> 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9. Анімація та її види. </a:t>
            </a:r>
            <a:r>
              <a:rPr lang="uk-UA" dirty="0" err="1"/>
              <a:t>Інтерактивність</a:t>
            </a:r>
            <a:r>
              <a:rPr lang="uk-UA" dirty="0"/>
              <a:t>. Звукове супроводження. 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10. Налагодження параметрів </a:t>
            </a:r>
            <a:r>
              <a:rPr lang="uk-UA" dirty="0" err="1"/>
              <a:t>Flash</a:t>
            </a:r>
            <a:r>
              <a:rPr lang="uk-UA" dirty="0"/>
              <a:t>.</a:t>
            </a:r>
            <a:endParaRPr lang="ru-RU" dirty="0"/>
          </a:p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4198" y="4039263"/>
            <a:ext cx="2151806" cy="2265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33399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ТЕМИ ЗАНЯТЬ: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(</a:t>
            </a:r>
            <a:r>
              <a:rPr lang="uk-UA" b="1" i="1" dirty="0" smtClean="0"/>
              <a:t>семінарських</a:t>
            </a:r>
            <a:r>
              <a:rPr lang="uk-UA" b="1" i="1" dirty="0"/>
              <a:t>, практичних)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uk-UA" b="1" dirty="0" smtClean="0"/>
              <a:t>Змістовий </a:t>
            </a:r>
            <a:r>
              <a:rPr lang="uk-UA" b="1" dirty="0"/>
              <a:t>модуль 1 Використання комп’ютерної графіки в інформаційному дизайні </a:t>
            </a:r>
            <a:endParaRPr lang="ru-RU" b="1" dirty="0"/>
          </a:p>
          <a:p>
            <a:pPr lvl="0"/>
            <a:r>
              <a:rPr lang="uk-UA" dirty="0"/>
              <a:t>Загальні відомості про комп'ютерну графіку</a:t>
            </a:r>
            <a:endParaRPr lang="ru-RU" dirty="0"/>
          </a:p>
          <a:p>
            <a:pPr lvl="0"/>
            <a:r>
              <a:rPr lang="uk-UA" dirty="0"/>
              <a:t>Колір в комп'ютерній графіці</a:t>
            </a:r>
            <a:endParaRPr lang="ru-RU" dirty="0"/>
          </a:p>
          <a:p>
            <a:pPr lvl="0"/>
            <a:r>
              <a:rPr lang="uk-UA" dirty="0"/>
              <a:t>Інструментальні засоби растрових редакторів. Графічний редактор </a:t>
            </a:r>
            <a:r>
              <a:rPr lang="uk-UA" dirty="0" err="1"/>
              <a:t>Adobe</a:t>
            </a:r>
            <a:r>
              <a:rPr lang="uk-UA" dirty="0"/>
              <a:t> </a:t>
            </a:r>
            <a:r>
              <a:rPr lang="uk-UA" dirty="0" err="1"/>
              <a:t>Photoshop</a:t>
            </a:r>
            <a:endParaRPr lang="ru-RU" dirty="0"/>
          </a:p>
          <a:p>
            <a:pPr lvl="0"/>
            <a:r>
              <a:rPr lang="uk-UA" dirty="0"/>
              <a:t>Робота з текстом у </a:t>
            </a:r>
            <a:r>
              <a:rPr lang="uk-UA" dirty="0" err="1"/>
              <a:t>Adobe</a:t>
            </a:r>
            <a:r>
              <a:rPr lang="uk-UA" dirty="0"/>
              <a:t> </a:t>
            </a:r>
            <a:r>
              <a:rPr lang="uk-UA" dirty="0" err="1"/>
              <a:t>Photoshop</a:t>
            </a:r>
            <a:endParaRPr lang="ru-RU" dirty="0"/>
          </a:p>
          <a:p>
            <a:pPr lvl="0"/>
            <a:r>
              <a:rPr lang="uk-UA" dirty="0"/>
              <a:t>Інструментальні засоби векторних редакторів. Програма </a:t>
            </a:r>
            <a:r>
              <a:rPr lang="uk-UA" dirty="0" err="1"/>
              <a:t>Corel</a:t>
            </a:r>
            <a:r>
              <a:rPr lang="uk-UA" dirty="0"/>
              <a:t> </a:t>
            </a:r>
            <a:r>
              <a:rPr lang="uk-UA" dirty="0" err="1"/>
              <a:t>Draw</a:t>
            </a:r>
            <a:endParaRPr lang="ru-RU" dirty="0"/>
          </a:p>
          <a:p>
            <a:pPr lvl="0"/>
            <a:r>
              <a:rPr lang="uk-UA" dirty="0"/>
              <a:t>Конвертація і обмін зображеннями між різними програмами. </a:t>
            </a:r>
            <a:r>
              <a:rPr lang="uk-UA" dirty="0" err="1"/>
              <a:t>Растеризація</a:t>
            </a:r>
            <a:r>
              <a:rPr lang="uk-UA" dirty="0"/>
              <a:t> і </a:t>
            </a:r>
            <a:r>
              <a:rPr lang="uk-UA" dirty="0" err="1"/>
              <a:t>векторизація</a:t>
            </a:r>
            <a:endParaRPr lang="ru-RU" dirty="0"/>
          </a:p>
          <a:p>
            <a:r>
              <a:rPr lang="uk-UA" dirty="0"/>
              <a:t> </a:t>
            </a:r>
            <a:endParaRPr lang="ru-RU" dirty="0"/>
          </a:p>
          <a:p>
            <a:r>
              <a:rPr lang="uk-UA" b="1" dirty="0"/>
              <a:t>Змістовий модуль 2 Основи створення комп’ютерних презентацій </a:t>
            </a:r>
            <a:endParaRPr lang="ru-RU" b="1" dirty="0"/>
          </a:p>
          <a:p>
            <a:pPr lvl="0"/>
            <a:r>
              <a:rPr lang="uk-UA" dirty="0"/>
              <a:t> Поняття комп’ютерної презентації . Введення в </a:t>
            </a:r>
            <a:r>
              <a:rPr lang="uk-UA" dirty="0" err="1"/>
              <a:t>Macromedia</a:t>
            </a:r>
            <a:r>
              <a:rPr lang="uk-UA" dirty="0"/>
              <a:t> </a:t>
            </a:r>
            <a:r>
              <a:rPr lang="uk-UA" dirty="0" err="1"/>
              <a:t>Flash</a:t>
            </a:r>
            <a:r>
              <a:rPr lang="uk-UA" dirty="0"/>
              <a:t> технології</a:t>
            </a:r>
            <a:endParaRPr lang="ru-RU" dirty="0"/>
          </a:p>
          <a:p>
            <a:pPr lvl="0"/>
            <a:r>
              <a:rPr lang="uk-UA" dirty="0"/>
              <a:t>Робота з растровою та векторною графікою в </a:t>
            </a:r>
            <a:r>
              <a:rPr lang="uk-UA" dirty="0" err="1"/>
              <a:t>Macromedia</a:t>
            </a:r>
            <a:r>
              <a:rPr lang="uk-UA" dirty="0"/>
              <a:t> </a:t>
            </a:r>
            <a:r>
              <a:rPr lang="uk-UA" dirty="0" err="1"/>
              <a:t>Flash</a:t>
            </a:r>
            <a:endParaRPr lang="ru-RU" dirty="0"/>
          </a:p>
          <a:p>
            <a:pPr lvl="0"/>
            <a:r>
              <a:rPr lang="uk-UA" dirty="0"/>
              <a:t>Анімація та її види. </a:t>
            </a:r>
            <a:r>
              <a:rPr lang="uk-UA" dirty="0" err="1"/>
              <a:t>Інтерактивність</a:t>
            </a:r>
            <a:r>
              <a:rPr lang="uk-UA" dirty="0"/>
              <a:t>. Звукове супроводження</a:t>
            </a:r>
            <a:endParaRPr lang="ru-RU" dirty="0"/>
          </a:p>
          <a:p>
            <a:pPr lvl="0"/>
            <a:r>
              <a:rPr lang="uk-UA" dirty="0"/>
              <a:t>Налагодження параметрів </a:t>
            </a:r>
            <a:r>
              <a:rPr lang="uk-UA" dirty="0" err="1"/>
              <a:t>Flash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7464" y="4046659"/>
            <a:ext cx="2265639" cy="2384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29460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err="1"/>
              <a:t>Згідно</a:t>
            </a:r>
            <a:r>
              <a:rPr lang="ru-RU" sz="3200" b="1" dirty="0"/>
              <a:t> з </a:t>
            </a:r>
            <a:r>
              <a:rPr lang="ru-RU" sz="3200" b="1" dirty="0" err="1"/>
              <a:t>вимогами</a:t>
            </a:r>
            <a:r>
              <a:rPr lang="ru-RU" sz="3200" b="1" dirty="0"/>
              <a:t> </a:t>
            </a:r>
            <a:r>
              <a:rPr lang="ru-RU" sz="3200" b="1" dirty="0" err="1"/>
              <a:t>освітньо-професійної</a:t>
            </a:r>
            <a:r>
              <a:rPr lang="ru-RU" sz="3200" b="1" dirty="0"/>
              <a:t> </a:t>
            </a:r>
            <a:r>
              <a:rPr lang="ru-RU" sz="3200" b="1" dirty="0" err="1"/>
              <a:t>програми</a:t>
            </a:r>
            <a:r>
              <a:rPr lang="ru-RU" sz="3200" b="1" dirty="0"/>
              <a:t> (</a:t>
            </a:r>
            <a:r>
              <a:rPr lang="ru-RU" sz="3200" b="1" dirty="0" err="1"/>
              <a:t>програмні</a:t>
            </a:r>
            <a:r>
              <a:rPr lang="ru-RU" sz="3200" b="1" dirty="0"/>
              <a:t> </a:t>
            </a:r>
            <a:r>
              <a:rPr lang="ru-RU" sz="3200" b="1" dirty="0" err="1"/>
              <a:t>результати</a:t>
            </a:r>
            <a:r>
              <a:rPr lang="ru-RU" sz="3200" b="1" dirty="0"/>
              <a:t> </a:t>
            </a:r>
            <a:r>
              <a:rPr lang="ru-RU" sz="3200" b="1" dirty="0" err="1"/>
              <a:t>навчання</a:t>
            </a:r>
            <a:r>
              <a:rPr lang="ru-RU" sz="3200" b="1" dirty="0"/>
              <a:t>) </a:t>
            </a:r>
            <a:r>
              <a:rPr lang="ru-RU" sz="3200" b="1" dirty="0" err="1"/>
              <a:t>здобувачі</a:t>
            </a:r>
            <a:r>
              <a:rPr lang="ru-RU" sz="3200" b="1" dirty="0"/>
              <a:t> </a:t>
            </a:r>
            <a:r>
              <a:rPr lang="ru-RU" sz="3200" b="1" dirty="0" err="1"/>
              <a:t>освіти</a:t>
            </a:r>
            <a:r>
              <a:rPr lang="ru-RU" sz="3200" b="1" dirty="0"/>
              <a:t> </a:t>
            </a:r>
            <a:r>
              <a:rPr lang="ru-RU" sz="3200" b="1" dirty="0" err="1"/>
              <a:t>повинні</a:t>
            </a:r>
            <a:r>
              <a:rPr lang="ru-RU" sz="3200" b="1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dirty="0"/>
              <a:t>знати призначення, можливості, засоби, технології і сфери застосування комп’ютерної графіки;</a:t>
            </a:r>
            <a:endParaRPr lang="ru-RU" dirty="0"/>
          </a:p>
          <a:p>
            <a:pPr lvl="0"/>
            <a:r>
              <a:rPr lang="uk-UA" dirty="0"/>
              <a:t>володіти принципами побудови растрових і векторних графічних зображень;</a:t>
            </a:r>
            <a:endParaRPr lang="ru-RU" dirty="0"/>
          </a:p>
          <a:p>
            <a:pPr lvl="0"/>
            <a:r>
              <a:rPr lang="uk-UA" dirty="0"/>
              <a:t>знати основні параметри комп’ютерних зображень;</a:t>
            </a:r>
            <a:endParaRPr lang="ru-RU" dirty="0"/>
          </a:p>
          <a:p>
            <a:pPr lvl="0"/>
            <a:r>
              <a:rPr lang="uk-UA" dirty="0"/>
              <a:t>володіти принципами організації та типами колірних моделей;</a:t>
            </a:r>
            <a:endParaRPr lang="ru-RU" dirty="0"/>
          </a:p>
          <a:p>
            <a:pPr lvl="0"/>
            <a:r>
              <a:rPr lang="uk-UA" dirty="0"/>
              <a:t>володіти поняттями про формати графічних файлів, їхні основні характеристики та перетворення;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36244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Вміти: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uk-UA" dirty="0"/>
              <a:t>вміти редагувати зображення в програмі </a:t>
            </a:r>
            <a:r>
              <a:rPr lang="uk-UA" dirty="0" err="1"/>
              <a:t>Adobe</a:t>
            </a:r>
            <a:r>
              <a:rPr lang="uk-UA" dirty="0"/>
              <a:t> </a:t>
            </a:r>
            <a:r>
              <a:rPr lang="uk-UA" dirty="0" err="1"/>
              <a:t>Photoshop</a:t>
            </a:r>
            <a:r>
              <a:rPr lang="uk-UA" dirty="0"/>
              <a:t>:</a:t>
            </a:r>
            <a:endParaRPr lang="ru-RU" dirty="0"/>
          </a:p>
          <a:p>
            <a:pPr lvl="0"/>
            <a:r>
              <a:rPr lang="uk-UA" dirty="0"/>
              <a:t>вміти виділяти фрагменти зображень із використанням різних інструментів (область, ласо, чарівна паличка й т.д.);</a:t>
            </a:r>
            <a:endParaRPr lang="ru-RU" dirty="0"/>
          </a:p>
          <a:p>
            <a:pPr lvl="0"/>
            <a:r>
              <a:rPr lang="uk-UA" dirty="0"/>
              <a:t>знати основи редагування фотографії з використанням різних засобів художнього оформлення;</a:t>
            </a:r>
            <a:endParaRPr lang="ru-RU" dirty="0"/>
          </a:p>
          <a:p>
            <a:pPr lvl="0"/>
            <a:r>
              <a:rPr lang="uk-UA" dirty="0"/>
              <a:t>демонструвати знання зберігання виділеної області для наступного використання;</a:t>
            </a:r>
            <a:endParaRPr lang="ru-RU" dirty="0"/>
          </a:p>
          <a:p>
            <a:pPr lvl="0"/>
            <a:r>
              <a:rPr lang="uk-UA" dirty="0"/>
              <a:t>вміти монтувати фотографії (створювати багатошарові документи), розфарбовувати чорно-білі ескізи й фотографії;</a:t>
            </a:r>
            <a:endParaRPr lang="ru-RU" dirty="0"/>
          </a:p>
          <a:p>
            <a:pPr lvl="0"/>
            <a:r>
              <a:rPr lang="uk-UA" dirty="0"/>
              <a:t>застосовувати до тексту різні ефекти;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623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4102" y="388979"/>
            <a:ext cx="10515600" cy="1325563"/>
          </a:xfrm>
        </p:spPr>
        <p:txBody>
          <a:bodyPr/>
          <a:lstStyle/>
          <a:p>
            <a:r>
              <a:rPr lang="ru-RU" dirty="0"/>
              <a:t>набути </a:t>
            </a:r>
            <a:r>
              <a:rPr lang="ru-RU" b="1" dirty="0" err="1"/>
              <a:t>програмні</a:t>
            </a:r>
            <a:r>
              <a:rPr lang="ru-RU" b="1" dirty="0"/>
              <a:t> </a:t>
            </a:r>
            <a:r>
              <a:rPr lang="ru-RU" b="1" dirty="0" err="1"/>
              <a:t>компетентності</a:t>
            </a:r>
            <a:r>
              <a:rPr lang="ru-RU" b="1" dirty="0"/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uk-UA" dirty="0"/>
              <a:t>здатність застосовувати методи обробки зображень у растрових і векторних графічних редакторах;</a:t>
            </a:r>
            <a:endParaRPr lang="ru-RU" dirty="0"/>
          </a:p>
          <a:p>
            <a:pPr lvl="0"/>
            <a:r>
              <a:rPr lang="uk-UA" dirty="0"/>
              <a:t>здатність застосовувати зображення в офісних і гіпертекстових документах, поліграфічних виданнях та мультимедійних продуктах.</a:t>
            </a:r>
            <a:endParaRPr lang="ru-RU" dirty="0"/>
          </a:p>
          <a:p>
            <a:pPr lvl="0"/>
            <a:r>
              <a:rPr lang="uk-UA" dirty="0"/>
              <a:t>знати особливості, переваги та недоліки растрової графіки;</a:t>
            </a:r>
            <a:endParaRPr lang="ru-RU" dirty="0"/>
          </a:p>
          <a:p>
            <a:pPr lvl="0"/>
            <a:r>
              <a:rPr lang="uk-UA" dirty="0"/>
              <a:t>володіти способами одержання колірних відтінків на екрані та принтері;</a:t>
            </a:r>
            <a:endParaRPr lang="ru-RU" dirty="0"/>
          </a:p>
          <a:p>
            <a:pPr lvl="0"/>
            <a:r>
              <a:rPr lang="uk-UA" dirty="0"/>
              <a:t>володіти способами зберігання зображень у файлах растрового формату;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50346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591</Words>
  <Application>Microsoft Office PowerPoint</Application>
  <PresentationFormat>Произвольный</PresentationFormat>
  <Paragraphs>62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Комп’ютерна графіка </vt:lpstr>
      <vt:lpstr>Мета курсу «Комп’ютерна графіка</vt:lpstr>
      <vt:lpstr>Основні завдання</vt:lpstr>
      <vt:lpstr>Методи навчання</vt:lpstr>
      <vt:lpstr>ПРОГРАМА ДИСЦИПЛІНИ ВКЛЮЧАЄ НАСТУПНІ ТЕМИ:</vt:lpstr>
      <vt:lpstr>ТЕМИ ЗАНЯТЬ: (семінарських, практичних) </vt:lpstr>
      <vt:lpstr>Згідно з вимогами освітньо-професійної програми (програмні результати навчання) здобувачі освіти повинні </vt:lpstr>
      <vt:lpstr>Вміти:</vt:lpstr>
      <vt:lpstr>набути програмні компетентності:</vt:lpstr>
      <vt:lpstr>Міждисциплінарні зв’язки</vt:lpstr>
      <vt:lpstr>Програмні результати навчання: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Анастасия Коргун</cp:lastModifiedBy>
  <cp:revision>4</cp:revision>
  <dcterms:created xsi:type="dcterms:W3CDTF">2021-10-25T08:59:21Z</dcterms:created>
  <dcterms:modified xsi:type="dcterms:W3CDTF">2022-01-25T10:08:40Z</dcterms:modified>
</cp:coreProperties>
</file>