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2102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96" d="100"/>
          <a:sy n="96" d="100"/>
        </p:scale>
        <p:origin x="-178" y="23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ACCE7186-5AB6-4EA6-A350-F2A4BD5E650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xmlns="" id="{290D4B88-A157-4FB1-A425-AB2A9D669D9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1EB90037-1BC0-4FEA-AFD3-680BC56A85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BC2EF5-CEE7-4AC2-94EC-2A1C0F915E80}" type="datetimeFigureOut">
              <a:rPr lang="ru-RU" smtClean="0"/>
              <a:t>25.01.2022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10590123-2DCC-4E2B-88AE-7EC3F6CE60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BC1D5B9C-EC88-4E2D-A6ED-516255E703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031A73-AC8B-4A15-BB36-EE995DB8D566}" type="slidenum">
              <a:rPr lang="ru-RU" smtClean="0"/>
              <a:t>‹#›</a:t>
            </a:fld>
            <a:endParaRPr lang="ru-RU"/>
          </a:p>
        </p:txBody>
      </p:sp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14E8F26A-C6A8-4805-BBA1-23A629F4AF7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96583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1AD22556-7316-4B18-ABD5-769790E406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xmlns="" id="{DE3D293A-D8AA-4041-9FAF-3358F5FE6F5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D78D14FA-49F9-40FC-B17D-7DFE89C11E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BC2EF5-CEE7-4AC2-94EC-2A1C0F915E80}" type="datetimeFigureOut">
              <a:rPr lang="ru-RU" smtClean="0"/>
              <a:t>25.01.2022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9BEADB11-729D-4FD2-99DB-1D239330B5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809AD55D-1BF2-48B4-8ACD-F673367B85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031A73-AC8B-4A15-BB36-EE995DB8D56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024454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xmlns="" id="{18B7A932-1047-45E9-A860-2ADB5B36640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xmlns="" id="{5B6EDA1E-44E4-4641-82CE-96C6F2D3195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97D7081C-0194-4897-B7FC-9DCC52268F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BC2EF5-CEE7-4AC2-94EC-2A1C0F915E80}" type="datetimeFigureOut">
              <a:rPr lang="ru-RU" smtClean="0"/>
              <a:t>25.01.2022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9B0A5D7B-B4B8-4B90-A0A2-12631FE6F1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B75BBD32-D082-458E-A9ED-5B9C6EB50B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031A73-AC8B-4A15-BB36-EE995DB8D56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572723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27DFEE06-6E48-4C4D-A71F-C2B7780514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1860A0F2-68C5-4212-AD2C-1943252E828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8F6ACD53-904A-485E-B1BB-412E2FCB96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BC2EF5-CEE7-4AC2-94EC-2A1C0F915E80}" type="datetimeFigureOut">
              <a:rPr lang="ru-RU" smtClean="0"/>
              <a:t>25.01.2022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FFE8050B-D8EE-4DD0-95E5-CA1F9981EE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42F79FD9-B2D9-4085-ABC6-22F49DD20F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031A73-AC8B-4A15-BB36-EE995DB8D56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700449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41A3E00A-4BCE-4006-A66E-7632B5116A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A7AF77FD-0433-4310-9E66-7B7B6051A38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4C637A47-9CF6-4702-B32D-65D5FE6802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BC2EF5-CEE7-4AC2-94EC-2A1C0F915E80}" type="datetimeFigureOut">
              <a:rPr lang="ru-RU" smtClean="0"/>
              <a:t>25.01.2022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B2A29316-8D2A-4FD3-A1C0-2A5236FCC2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9B866BFA-D573-49A5-9875-47872580AA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031A73-AC8B-4A15-BB36-EE995DB8D56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706853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E48C3012-55E7-493D-BB4C-4A8DA26F6F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40C4B89E-9F5F-4F7B-9328-F71A849CC39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xmlns="" id="{66388D9F-E539-461C-9387-2FAF369F366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0C8A510E-11D7-417C-9A3C-6C6918B48C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BC2EF5-CEE7-4AC2-94EC-2A1C0F915E80}" type="datetimeFigureOut">
              <a:rPr lang="ru-RU" smtClean="0"/>
              <a:t>25.01.2022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EFC9F1D9-C80E-43D1-AAC8-94945B73A3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25F49B2E-4F59-4104-AEB6-F234236466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031A73-AC8B-4A15-BB36-EE995DB8D56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378542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54A72B24-01B7-4A81-A3E6-553EB56562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5300D63C-4046-4033-819E-30705E05EE1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xmlns="" id="{AF91FBAD-4CD7-48B6-9141-5B8E6745166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xmlns="" id="{1011C4DF-28C1-4821-918D-A9014D9BE7A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xmlns="" id="{3BFC491A-AA42-4B02-80A2-82AB7095202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xmlns="" id="{37FAC7A2-0C86-45A2-8A6C-063E825BA6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BC2EF5-CEE7-4AC2-94EC-2A1C0F915E80}" type="datetimeFigureOut">
              <a:rPr lang="ru-RU" smtClean="0"/>
              <a:t>25.01.2022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xmlns="" id="{803CADE8-9DE8-4490-870B-06938E7DAE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xmlns="" id="{88A4DEBA-A96E-47F1-B0BD-CA2769A0D8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031A73-AC8B-4A15-BB36-EE995DB8D56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94204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270AE547-5A90-49BC-A059-B58258F37F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xmlns="" id="{3BB9779E-3E45-47FD-994A-0A60EF8E2F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BC2EF5-CEE7-4AC2-94EC-2A1C0F915E80}" type="datetimeFigureOut">
              <a:rPr lang="ru-RU" smtClean="0"/>
              <a:t>25.01.2022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xmlns="" id="{7D9B2A91-A5CC-4D09-AF68-91DACC8629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xmlns="" id="{E06CF5D5-C47E-40AA-A3C3-36839DF7A3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031A73-AC8B-4A15-BB36-EE995DB8D56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266270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xmlns="" id="{D562618E-3B2A-4ACF-A542-0204F1B9B3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BC2EF5-CEE7-4AC2-94EC-2A1C0F915E80}" type="datetimeFigureOut">
              <a:rPr lang="ru-RU" smtClean="0"/>
              <a:t>25.01.2022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xmlns="" id="{CAE53B61-0F95-47BF-BFA7-A5E6D669D5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xmlns="" id="{23982D59-9D37-4857-9D63-99C35424D7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031A73-AC8B-4A15-BB36-EE995DB8D56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246320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F88EC1C4-5CBC-4A67-9431-D0E3CCE15A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6027A0A1-3E88-476D-8C0E-0164AFB439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xmlns="" id="{6E8BA306-2B75-4123-8E18-0A12E02159E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C160CF63-6F4F-448E-B75C-60BB8AB594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BC2EF5-CEE7-4AC2-94EC-2A1C0F915E80}" type="datetimeFigureOut">
              <a:rPr lang="ru-RU" smtClean="0"/>
              <a:t>25.01.2022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6BBB68A2-FE8D-4CC4-95F6-C320B5FDD5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0E44BBB0-65CE-4EA6-9E75-4C22E2E37D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031A73-AC8B-4A15-BB36-EE995DB8D56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209913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11E2ABA3-C638-453A-9A80-17D310DA49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xmlns="" id="{BB4ABE1B-5140-4CD5-8FF7-3478B62A695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xmlns="" id="{5C463184-496B-4E05-9E37-3B071838EC3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10BD0817-3E88-4B72-A98D-BC2BBFF117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BC2EF5-CEE7-4AC2-94EC-2A1C0F915E80}" type="datetimeFigureOut">
              <a:rPr lang="ru-RU" smtClean="0"/>
              <a:t>25.01.2022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4E68A376-7642-4899-963D-106015329B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9AC9FC7D-6C98-4452-83A1-787FECE599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031A73-AC8B-4A15-BB36-EE995DB8D56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949048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8A82D898-E915-4466-9684-443741A7FC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D40BD9E0-98A7-41D0-8A08-4E3D1E54D66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A26E3937-2BA7-4C55-AF7F-05269A69C95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BC2EF5-CEE7-4AC2-94EC-2A1C0F915E80}" type="datetimeFigureOut">
              <a:rPr lang="ru-RU" smtClean="0"/>
              <a:t>25.01.2022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A31B9EEE-6150-49BC-8F43-1A684BF8950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F240203D-588E-41A1-806B-A54C6F38813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031A73-AC8B-4A15-BB36-EE995DB8D566}" type="slidenum">
              <a:rPr lang="ru-RU" smtClean="0"/>
              <a:t>‹#›</a:t>
            </a:fld>
            <a:endParaRPr lang="ru-RU"/>
          </a:p>
        </p:txBody>
      </p:sp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E50B182B-4CC1-415F-BD65-70B724D3EBA1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9794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527BE39B-FA86-4A4B-ABFB-7C6716A6174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46687" y="556374"/>
            <a:ext cx="8578976" cy="2387600"/>
          </a:xfrm>
        </p:spPr>
        <p:txBody>
          <a:bodyPr>
            <a:normAutofit/>
          </a:bodyPr>
          <a:lstStyle/>
          <a:p>
            <a:pPr algn="l"/>
            <a:r>
              <a:rPr lang="ru-RU" b="1" dirty="0" smtClean="0">
                <a:solidFill>
                  <a:srgbClr val="E2102B"/>
                </a:solidFill>
                <a:latin typeface="Bahnschrift" panose="020B0502040204020203" pitchFamily="34" charset="0"/>
              </a:rPr>
              <a:t>Комп</a:t>
            </a:r>
            <a:r>
              <a:rPr lang="en-US" b="1" dirty="0" smtClean="0">
                <a:solidFill>
                  <a:srgbClr val="E2102B"/>
                </a:solidFill>
                <a:latin typeface="Bahnschrift" panose="020B0502040204020203" pitchFamily="34" charset="0"/>
              </a:rPr>
              <a:t>’</a:t>
            </a:r>
            <a:r>
              <a:rPr lang="ru-RU" b="1" dirty="0" err="1" smtClean="0">
                <a:solidFill>
                  <a:srgbClr val="E2102B"/>
                </a:solidFill>
                <a:latin typeface="Bahnschrift" panose="020B0502040204020203" pitchFamily="34" charset="0"/>
              </a:rPr>
              <a:t>ютерна</a:t>
            </a:r>
            <a:r>
              <a:rPr lang="ru-RU" b="1" dirty="0" smtClean="0">
                <a:solidFill>
                  <a:srgbClr val="E2102B"/>
                </a:solidFill>
                <a:latin typeface="Bahnschrift" panose="020B0502040204020203" pitchFamily="34" charset="0"/>
              </a:rPr>
              <a:t> граф</a:t>
            </a:r>
            <a:r>
              <a:rPr lang="uk-UA" b="1" dirty="0" err="1" smtClean="0">
                <a:solidFill>
                  <a:srgbClr val="E2102B"/>
                </a:solidFill>
                <a:latin typeface="Bahnschrift" panose="020B0502040204020203" pitchFamily="34" charset="0"/>
              </a:rPr>
              <a:t>іка</a:t>
            </a:r>
            <a:r>
              <a:rPr lang="ru-RU" b="1" dirty="0" smtClean="0">
                <a:solidFill>
                  <a:srgbClr val="E2102B"/>
                </a:solidFill>
                <a:latin typeface="Bahnschrift" panose="020B0502040204020203" pitchFamily="34" charset="0"/>
              </a:rPr>
              <a:t> </a:t>
            </a:r>
            <a:endParaRPr lang="ru-RU" b="1" dirty="0">
              <a:solidFill>
                <a:srgbClr val="E2102B"/>
              </a:solidFill>
              <a:latin typeface="Bahnschrift" panose="020B0502040204020203" pitchFamily="34" charset="0"/>
            </a:endParaRPr>
          </a:p>
        </p:txBody>
      </p:sp>
      <p:pic>
        <p:nvPicPr>
          <p:cNvPr id="2050" name="Picture 2" descr="Комп&amp;#39;ютерна графіка | Тест з інформатики – «На Урок»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5687" y="3045350"/>
            <a:ext cx="5096999" cy="29254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9741182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err="1"/>
              <a:t>Міждисциплінарні</a:t>
            </a:r>
            <a:r>
              <a:rPr lang="ru-RU" b="1" dirty="0"/>
              <a:t> </a:t>
            </a:r>
            <a:r>
              <a:rPr lang="ru-RU" b="1" dirty="0" err="1"/>
              <a:t>зв’язки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/>
              <a:t>Навчальний</a:t>
            </a:r>
            <a:r>
              <a:rPr lang="ru-RU" dirty="0"/>
              <a:t> курс </a:t>
            </a:r>
            <a:r>
              <a:rPr lang="ru-RU" dirty="0" smtClean="0"/>
              <a:t>«Комп</a:t>
            </a:r>
            <a:r>
              <a:rPr lang="en-US" dirty="0" smtClean="0"/>
              <a:t>’</a:t>
            </a:r>
            <a:r>
              <a:rPr lang="uk-UA" dirty="0" err="1" smtClean="0"/>
              <a:t>ютерна</a:t>
            </a:r>
            <a:r>
              <a:rPr lang="uk-UA" dirty="0" smtClean="0"/>
              <a:t> графіка</a:t>
            </a:r>
            <a:r>
              <a:rPr lang="ru-RU" dirty="0" smtClean="0"/>
              <a:t>» </a:t>
            </a:r>
            <a:r>
              <a:rPr lang="ru-RU" dirty="0" err="1"/>
              <a:t>має</a:t>
            </a:r>
            <a:r>
              <a:rPr lang="ru-RU" dirty="0"/>
              <a:t> </a:t>
            </a:r>
            <a:r>
              <a:rPr lang="ru-RU" dirty="0" err="1"/>
              <a:t>взаємозв’язки</a:t>
            </a:r>
            <a:r>
              <a:rPr lang="ru-RU" dirty="0"/>
              <a:t> з </a:t>
            </a:r>
            <a:r>
              <a:rPr lang="ru-RU" dirty="0" smtClean="0"/>
              <a:t>«Алгоритмами та структурами </a:t>
            </a:r>
            <a:r>
              <a:rPr lang="ru-RU" dirty="0" err="1" smtClean="0"/>
              <a:t>даних</a:t>
            </a:r>
            <a:r>
              <a:rPr lang="ru-RU" dirty="0" smtClean="0"/>
              <a:t>», «Практика з </a:t>
            </a:r>
            <a:r>
              <a:rPr lang="en-US" dirty="0" smtClean="0"/>
              <a:t>web</a:t>
            </a:r>
            <a:r>
              <a:rPr lang="ru-RU" dirty="0" smtClean="0"/>
              <a:t>-</a:t>
            </a:r>
            <a:r>
              <a:rPr lang="uk-UA" dirty="0" smtClean="0"/>
              <a:t>програмування</a:t>
            </a:r>
            <a:r>
              <a:rPr lang="ru-RU" dirty="0" smtClean="0"/>
              <a:t>».</a:t>
            </a:r>
            <a:endParaRPr lang="ru-RU" dirty="0"/>
          </a:p>
        </p:txBody>
      </p:sp>
      <p:sp>
        <p:nvSpPr>
          <p:cNvPr id="4" name="AutoShape 2" descr="Компьютерная графика: стоковые векторные изображения, иллюстрации |  Depositphoto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66968" y="3165951"/>
            <a:ext cx="3109484" cy="32731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" name="Picture 2" descr="Комп&amp;#39;ютерна графіка | Тест з інформатики – «На Урок»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1294" y="3213592"/>
            <a:ext cx="5096999" cy="29254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9386854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err="1"/>
              <a:t>Програмні</a:t>
            </a:r>
            <a:r>
              <a:rPr lang="ru-RU" b="1" dirty="0"/>
              <a:t> </a:t>
            </a:r>
            <a:r>
              <a:rPr lang="ru-RU" b="1" dirty="0" err="1"/>
              <a:t>результати</a:t>
            </a:r>
            <a:r>
              <a:rPr lang="ru-RU" b="1" dirty="0"/>
              <a:t> </a:t>
            </a:r>
            <a:r>
              <a:rPr lang="ru-RU" b="1" dirty="0" err="1"/>
              <a:t>навчання</a:t>
            </a:r>
            <a:r>
              <a:rPr lang="ru-RU" b="1" dirty="0"/>
              <a:t>: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lvl="0"/>
            <a:r>
              <a:rPr lang="uk-UA" dirty="0"/>
              <a:t>вміти конструювати та реалізовувати графічні алгоритми інструментальними засобами графічних редакторів, створювати растрові і векторні зображення з графічних примітивів, обробляти цифрові фотографії;</a:t>
            </a:r>
            <a:endParaRPr lang="ru-RU" dirty="0"/>
          </a:p>
          <a:p>
            <a:pPr lvl="0"/>
            <a:r>
              <a:rPr lang="uk-UA" dirty="0"/>
              <a:t>вміти форматувати векторні рисунки, налаштовувати їх параметри та </a:t>
            </a:r>
            <a:r>
              <a:rPr lang="uk-UA" dirty="0" err="1"/>
              <a:t>растеризацію</a:t>
            </a:r>
            <a:r>
              <a:rPr lang="uk-UA" dirty="0"/>
              <a:t>;</a:t>
            </a:r>
            <a:endParaRPr lang="ru-RU" dirty="0"/>
          </a:p>
          <a:p>
            <a:pPr lvl="0"/>
            <a:r>
              <a:rPr lang="uk-UA" dirty="0"/>
              <a:t>вміти створювати комп’ютерні презентації у різних програмних середовищах з використанням різнотипної інформації: тексту, звуку, графіки, відеоряду, настроювати параметри презентацій та їх складових, застосовувати елементи комп’ютерної анімації, керувати </a:t>
            </a:r>
            <a:r>
              <a:rPr lang="uk-UA" dirty="0" err="1"/>
              <a:t>аудіо-</a:t>
            </a:r>
            <a:r>
              <a:rPr lang="uk-UA" dirty="0"/>
              <a:t> та відеорядом;</a:t>
            </a:r>
            <a:endParaRPr lang="ru-RU" dirty="0"/>
          </a:p>
          <a:p>
            <a:pPr lvl="0"/>
            <a:r>
              <a:rPr lang="uk-UA" dirty="0"/>
              <a:t>використовувати у презентаціях інтерактивних елементів, уміти добирати найбільш вдалий спосіб подання матеріалу, керувати показом презентації.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194327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302FF977-AB86-47A9-A7CF-963A22373D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93859" y="651373"/>
            <a:ext cx="10515600" cy="789420"/>
          </a:xfrm>
        </p:spPr>
        <p:txBody>
          <a:bodyPr/>
          <a:lstStyle/>
          <a:p>
            <a:r>
              <a:rPr lang="uk-UA" b="1" dirty="0" smtClean="0"/>
              <a:t>Мета курсу «</a:t>
            </a:r>
            <a:r>
              <a:rPr lang="uk-UA" b="1" dirty="0" err="1" smtClean="0"/>
              <a:t>Комп</a:t>
            </a:r>
            <a:r>
              <a:rPr lang="en-US" b="1" dirty="0" smtClean="0"/>
              <a:t>’</a:t>
            </a:r>
            <a:r>
              <a:rPr lang="uk-UA" b="1" dirty="0" err="1" smtClean="0"/>
              <a:t>ютерна</a:t>
            </a:r>
            <a:r>
              <a:rPr lang="uk-UA" b="1" dirty="0" smtClean="0"/>
              <a:t> графіка</a:t>
            </a:r>
            <a:endParaRPr lang="ru-RU" b="1" dirty="0"/>
          </a:p>
        </p:txBody>
      </p:sp>
      <p:sp>
        <p:nvSpPr>
          <p:cNvPr id="3" name="TextBox 2"/>
          <p:cNvSpPr txBox="1"/>
          <p:nvPr/>
        </p:nvSpPr>
        <p:spPr>
          <a:xfrm>
            <a:off x="1566407" y="249671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/>
          </a:p>
        </p:txBody>
      </p:sp>
      <p:sp>
        <p:nvSpPr>
          <p:cNvPr id="29" name="Прямоугольник 28"/>
          <p:cNvSpPr/>
          <p:nvPr/>
        </p:nvSpPr>
        <p:spPr>
          <a:xfrm>
            <a:off x="1001864" y="1661823"/>
            <a:ext cx="10026595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3200" dirty="0"/>
              <a:t>Ф</a:t>
            </a:r>
            <a:r>
              <a:rPr lang="uk-UA" sz="3200" dirty="0" smtClean="0"/>
              <a:t>ормування </a:t>
            </a:r>
            <a:r>
              <a:rPr lang="uk-UA" sz="3200" dirty="0"/>
              <a:t>в студентів знань та умінь, необхідних для ефективної обробки інформації, поданої в графічній формі, а також для використання комп’ютерних зображень у навчальній і професійній діяльності. </a:t>
            </a:r>
            <a:endParaRPr lang="uk-UA" sz="3200" dirty="0" smtClean="0"/>
          </a:p>
          <a:p>
            <a:pPr algn="just"/>
            <a:r>
              <a:rPr lang="uk-UA" sz="3200" dirty="0" smtClean="0"/>
              <a:t>Курс </a:t>
            </a:r>
            <a:r>
              <a:rPr lang="uk-UA" sz="3200" dirty="0"/>
              <a:t>містить повні і систематизовані відомості про комп’ютерну графіку і можливості її використання у сфері дизайну і реклами в рамках сучасних інформаційних технологій.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25351514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err="1"/>
              <a:t>Основні</a:t>
            </a:r>
            <a:r>
              <a:rPr lang="ru-RU" b="1" dirty="0"/>
              <a:t> </a:t>
            </a:r>
            <a:r>
              <a:rPr lang="ru-RU" b="1" dirty="0" err="1"/>
              <a:t>завдання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65175" y="1547329"/>
            <a:ext cx="10515600" cy="4351338"/>
          </a:xfrm>
        </p:spPr>
        <p:txBody>
          <a:bodyPr/>
          <a:lstStyle/>
          <a:p>
            <a:r>
              <a:rPr lang="ru-RU" dirty="0" err="1" smtClean="0"/>
              <a:t>Завданням</a:t>
            </a:r>
            <a:r>
              <a:rPr lang="ru-RU" dirty="0" smtClean="0"/>
              <a:t> </a:t>
            </a:r>
            <a:r>
              <a:rPr lang="ru-RU" dirty="0" err="1"/>
              <a:t>комп'ютерної</a:t>
            </a:r>
            <a:r>
              <a:rPr lang="ru-RU" dirty="0"/>
              <a:t> </a:t>
            </a:r>
            <a:r>
              <a:rPr lang="ru-RU" dirty="0" err="1"/>
              <a:t>графіки</a:t>
            </a:r>
            <a:r>
              <a:rPr lang="ru-RU" dirty="0"/>
              <a:t> є </a:t>
            </a:r>
            <a:r>
              <a:rPr lang="ru-RU" dirty="0" err="1"/>
              <a:t>звільнення</a:t>
            </a:r>
            <a:r>
              <a:rPr lang="ru-RU" dirty="0"/>
              <a:t> </a:t>
            </a:r>
            <a:r>
              <a:rPr lang="ru-RU" dirty="0" err="1"/>
              <a:t>людини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виконання</a:t>
            </a:r>
            <a:r>
              <a:rPr lang="ru-RU" dirty="0"/>
              <a:t> </a:t>
            </a:r>
            <a:r>
              <a:rPr lang="ru-RU" dirty="0" err="1"/>
              <a:t>трудомістких</a:t>
            </a:r>
            <a:r>
              <a:rPr lang="ru-RU" dirty="0"/>
              <a:t> </a:t>
            </a:r>
            <a:r>
              <a:rPr lang="ru-RU" dirty="0" err="1"/>
              <a:t>графічних</a:t>
            </a:r>
            <a:r>
              <a:rPr lang="ru-RU" dirty="0"/>
              <a:t> </a:t>
            </a:r>
            <a:r>
              <a:rPr lang="ru-RU" dirty="0" err="1"/>
              <a:t>операцій</a:t>
            </a:r>
            <a:r>
              <a:rPr lang="ru-RU" dirty="0"/>
              <a:t>. В </a:t>
            </a:r>
            <a:r>
              <a:rPr lang="ru-RU" dirty="0" err="1"/>
              <a:t>результаті</a:t>
            </a:r>
            <a:r>
              <a:rPr lang="ru-RU" dirty="0"/>
              <a:t> </a:t>
            </a:r>
            <a:r>
              <a:rPr lang="ru-RU" dirty="0" err="1"/>
              <a:t>вивчення</a:t>
            </a:r>
            <a:r>
              <a:rPr lang="ru-RU" dirty="0"/>
              <a:t> </a:t>
            </a:r>
            <a:r>
              <a:rPr lang="ru-RU" dirty="0" err="1"/>
              <a:t>дисципліни</a:t>
            </a:r>
            <a:r>
              <a:rPr lang="ru-RU" dirty="0"/>
              <a:t> </a:t>
            </a:r>
            <a:r>
              <a:rPr lang="ru-RU" dirty="0" err="1" smtClean="0"/>
              <a:t>студенти</a:t>
            </a:r>
            <a:r>
              <a:rPr lang="ru-RU" dirty="0" smtClean="0"/>
              <a:t> </a:t>
            </a:r>
            <a:r>
              <a:rPr lang="ru-RU" dirty="0" err="1" smtClean="0"/>
              <a:t>повинні</a:t>
            </a:r>
            <a:r>
              <a:rPr lang="ru-RU" dirty="0" smtClean="0"/>
              <a:t> знати </a:t>
            </a:r>
            <a:r>
              <a:rPr lang="ru-RU" dirty="0" err="1"/>
              <a:t>м</a:t>
            </a:r>
            <a:r>
              <a:rPr lang="ru-RU" dirty="0" err="1" smtClean="0"/>
              <a:t>ожливості</a:t>
            </a:r>
            <a:r>
              <a:rPr lang="ru-RU" dirty="0"/>
              <a:t>, </a:t>
            </a:r>
            <a:r>
              <a:rPr lang="ru-RU" dirty="0" err="1"/>
              <a:t>функції</a:t>
            </a:r>
            <a:r>
              <a:rPr lang="ru-RU" dirty="0"/>
              <a:t> та </a:t>
            </a:r>
            <a:r>
              <a:rPr lang="ru-RU" dirty="0" err="1"/>
              <a:t>застосування</a:t>
            </a:r>
            <a:r>
              <a:rPr lang="ru-RU" dirty="0"/>
              <a:t> </a:t>
            </a:r>
            <a:r>
              <a:rPr lang="ru-RU" dirty="0" err="1" smtClean="0"/>
              <a:t>графічних</a:t>
            </a:r>
            <a:r>
              <a:rPr lang="ru-RU" dirty="0" smtClean="0"/>
              <a:t> </a:t>
            </a:r>
            <a:r>
              <a:rPr lang="ru-RU" dirty="0" err="1" smtClean="0"/>
              <a:t>файлів</a:t>
            </a:r>
            <a:r>
              <a:rPr lang="ru-RU" dirty="0" smtClean="0"/>
              <a:t> , </a:t>
            </a:r>
            <a:r>
              <a:rPr lang="ru-RU" dirty="0" err="1" smtClean="0"/>
              <a:t>основи</a:t>
            </a:r>
            <a:r>
              <a:rPr lang="ru-RU" dirty="0" smtClean="0"/>
              <a:t> </a:t>
            </a:r>
            <a:r>
              <a:rPr lang="ru-RU" dirty="0" err="1"/>
              <a:t>побудови</a:t>
            </a:r>
            <a:r>
              <a:rPr lang="ru-RU" dirty="0"/>
              <a:t> </a:t>
            </a:r>
            <a:r>
              <a:rPr lang="ru-RU" dirty="0" err="1"/>
              <a:t>графічних</a:t>
            </a:r>
            <a:r>
              <a:rPr lang="ru-RU" dirty="0"/>
              <a:t> </a:t>
            </a:r>
            <a:r>
              <a:rPr lang="ru-RU" dirty="0" err="1"/>
              <a:t>зображень</a:t>
            </a:r>
            <a:r>
              <a:rPr lang="ru-RU" dirty="0"/>
              <a:t> з </a:t>
            </a:r>
            <a:r>
              <a:rPr lang="ru-RU" dirty="0" err="1"/>
              <a:t>використанням</a:t>
            </a:r>
            <a:r>
              <a:rPr lang="ru-RU" dirty="0"/>
              <a:t> </a:t>
            </a:r>
            <a:r>
              <a:rPr lang="ru-RU" dirty="0" err="1"/>
              <a:t>векторної</a:t>
            </a:r>
            <a:r>
              <a:rPr lang="ru-RU" dirty="0"/>
              <a:t> та </a:t>
            </a:r>
            <a:r>
              <a:rPr lang="ru-RU" dirty="0" err="1"/>
              <a:t>растрової</a:t>
            </a:r>
            <a:r>
              <a:rPr lang="ru-RU" dirty="0"/>
              <a:t> </a:t>
            </a:r>
            <a:r>
              <a:rPr lang="ru-RU" dirty="0" err="1" smtClean="0"/>
              <a:t>графіки</a:t>
            </a:r>
            <a:r>
              <a:rPr lang="ru-RU" dirty="0" smtClean="0"/>
              <a:t>, </a:t>
            </a:r>
            <a:r>
              <a:rPr lang="ru-RU" dirty="0" err="1" smtClean="0"/>
              <a:t>основи</a:t>
            </a:r>
            <a:r>
              <a:rPr lang="ru-RU" dirty="0" smtClean="0"/>
              <a:t> </a:t>
            </a:r>
            <a:r>
              <a:rPr lang="ru-RU" dirty="0" err="1"/>
              <a:t>кольороутворення</a:t>
            </a:r>
            <a:r>
              <a:rPr lang="ru-RU" dirty="0"/>
              <a:t>, </a:t>
            </a:r>
            <a:r>
              <a:rPr lang="ru-RU" dirty="0" err="1"/>
              <a:t>моделі</a:t>
            </a:r>
            <a:r>
              <a:rPr lang="ru-RU" dirty="0"/>
              <a:t> </a:t>
            </a:r>
            <a:r>
              <a:rPr lang="ru-RU" dirty="0" err="1" smtClean="0"/>
              <a:t>кольору</a:t>
            </a:r>
            <a:r>
              <a:rPr lang="ru-RU" dirty="0" smtClean="0"/>
              <a:t>, </a:t>
            </a:r>
            <a:r>
              <a:rPr lang="ru-RU" dirty="0" err="1" smtClean="0"/>
              <a:t>графічні</a:t>
            </a:r>
            <a:r>
              <a:rPr lang="ru-RU" dirty="0" smtClean="0"/>
              <a:t> </a:t>
            </a:r>
            <a:r>
              <a:rPr lang="ru-RU" dirty="0" err="1" smtClean="0"/>
              <a:t>редактори</a:t>
            </a:r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4" name="AutoShape 2" descr="Компьютерная графика: стоковые векторные изображения, иллюстрации |  Depositphoto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5" name="AutoShape 4" descr="Компьютерная графика: стоковые векторные изображения, иллюстрации |  Depositphotos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6" name="AutoShape 6" descr="Компьютерная графика: стоковые векторные изображения, иллюстрации |  Depositphotos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3079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05945" y="3914415"/>
            <a:ext cx="2663204" cy="28033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755510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1" dirty="0" smtClean="0"/>
              <a:t>Методи навчання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err="1" smtClean="0"/>
              <a:t>Поєднання</a:t>
            </a:r>
            <a:r>
              <a:rPr lang="ru-RU" dirty="0" smtClean="0"/>
              <a:t> </a:t>
            </a:r>
            <a:r>
              <a:rPr lang="ru-RU" dirty="0" err="1" smtClean="0"/>
              <a:t>практичних</a:t>
            </a:r>
            <a:r>
              <a:rPr lang="ru-RU" dirty="0"/>
              <a:t> </a:t>
            </a:r>
            <a:r>
              <a:rPr lang="ru-RU" dirty="0" smtClean="0"/>
              <a:t>(</a:t>
            </a:r>
            <a:r>
              <a:rPr lang="ru-RU" dirty="0" err="1" smtClean="0"/>
              <a:t>виконання</a:t>
            </a:r>
            <a:r>
              <a:rPr lang="ru-RU" dirty="0" smtClean="0"/>
              <a:t> </a:t>
            </a:r>
            <a:r>
              <a:rPr lang="ru-RU" dirty="0" err="1" smtClean="0"/>
              <a:t>лабораторних</a:t>
            </a:r>
            <a:r>
              <a:rPr lang="ru-RU" dirty="0" smtClean="0"/>
              <a:t> </a:t>
            </a:r>
            <a:r>
              <a:rPr lang="ru-RU" dirty="0" err="1" smtClean="0"/>
              <a:t>робіт</a:t>
            </a:r>
            <a:r>
              <a:rPr lang="ru-RU" dirty="0" smtClean="0"/>
              <a:t>) форм </a:t>
            </a:r>
            <a:r>
              <a:rPr lang="ru-RU" dirty="0" err="1" smtClean="0"/>
              <a:t>навчання</a:t>
            </a:r>
            <a:r>
              <a:rPr lang="ru-RU" dirty="0" smtClean="0"/>
              <a:t> </a:t>
            </a:r>
            <a:r>
              <a:rPr lang="ru-RU" dirty="0"/>
              <a:t>з </a:t>
            </a:r>
            <a:r>
              <a:rPr lang="ru-RU" dirty="0" smtClean="0"/>
              <a:t> </a:t>
            </a:r>
            <a:r>
              <a:rPr lang="ru-RU" dirty="0" err="1"/>
              <a:t>лекційним</a:t>
            </a:r>
            <a:r>
              <a:rPr lang="ru-RU" dirty="0"/>
              <a:t> </a:t>
            </a:r>
            <a:r>
              <a:rPr lang="ru-RU" dirty="0" err="1"/>
              <a:t>теоретичним</a:t>
            </a:r>
            <a:r>
              <a:rPr lang="ru-RU" dirty="0"/>
              <a:t> </a:t>
            </a:r>
            <a:r>
              <a:rPr lang="ru-RU" dirty="0" err="1"/>
              <a:t>матеріалом</a:t>
            </a:r>
            <a:r>
              <a:rPr lang="ru-RU" dirty="0"/>
              <a:t>, </a:t>
            </a:r>
            <a:r>
              <a:rPr lang="ru-RU" dirty="0" err="1" smtClean="0"/>
              <a:t>спрямованих</a:t>
            </a:r>
            <a:r>
              <a:rPr lang="ru-RU" dirty="0" smtClean="0"/>
              <a:t> </a:t>
            </a:r>
            <a:r>
              <a:rPr lang="ru-RU" dirty="0"/>
              <a:t>на </a:t>
            </a:r>
            <a:r>
              <a:rPr lang="ru-RU" dirty="0" err="1"/>
              <a:t>оволодіння</a:t>
            </a:r>
            <a:r>
              <a:rPr lang="ru-RU" dirty="0"/>
              <a:t> </a:t>
            </a:r>
            <a:r>
              <a:rPr lang="ru-RU" dirty="0" err="1"/>
              <a:t>майбутніми</a:t>
            </a:r>
            <a:r>
              <a:rPr lang="ru-RU" dirty="0"/>
              <a:t> </a:t>
            </a:r>
            <a:r>
              <a:rPr lang="ru-RU" dirty="0" err="1" smtClean="0"/>
              <a:t>спеціалістами</a:t>
            </a:r>
            <a:r>
              <a:rPr lang="ru-RU" dirty="0" smtClean="0"/>
              <a:t> </a:t>
            </a:r>
            <a:r>
              <a:rPr lang="ru-RU" dirty="0" err="1" smtClean="0"/>
              <a:t>базових</a:t>
            </a:r>
            <a:r>
              <a:rPr lang="ru-RU" dirty="0" smtClean="0"/>
              <a:t> </a:t>
            </a:r>
            <a:r>
              <a:rPr lang="ru-RU" dirty="0" err="1" smtClean="0"/>
              <a:t>знань</a:t>
            </a:r>
            <a:r>
              <a:rPr lang="ru-RU" dirty="0" smtClean="0"/>
              <a:t> </a:t>
            </a:r>
            <a:r>
              <a:rPr lang="ru-RU" dirty="0"/>
              <a:t>з </a:t>
            </a:r>
            <a:r>
              <a:rPr lang="ru-RU" dirty="0" err="1" smtClean="0"/>
              <a:t>побудови</a:t>
            </a:r>
            <a:r>
              <a:rPr lang="ru-RU" dirty="0" smtClean="0"/>
              <a:t> </a:t>
            </a:r>
            <a:r>
              <a:rPr lang="ru-RU" dirty="0" err="1" smtClean="0"/>
              <a:t>растрових</a:t>
            </a:r>
            <a:r>
              <a:rPr lang="ru-RU" dirty="0" smtClean="0"/>
              <a:t> і </a:t>
            </a:r>
            <a:r>
              <a:rPr lang="ru-RU" dirty="0" err="1" smtClean="0"/>
              <a:t>векторних</a:t>
            </a:r>
            <a:r>
              <a:rPr lang="ru-RU" dirty="0" smtClean="0"/>
              <a:t> </a:t>
            </a:r>
            <a:r>
              <a:rPr lang="ru-RU" dirty="0" err="1" smtClean="0"/>
              <a:t>зображень</a:t>
            </a:r>
            <a:r>
              <a:rPr lang="ru-RU" dirty="0" smtClean="0"/>
              <a:t>, </a:t>
            </a:r>
            <a:r>
              <a:rPr lang="ru-RU" dirty="0" err="1" smtClean="0"/>
              <a:t>оволодіння</a:t>
            </a:r>
            <a:r>
              <a:rPr lang="ru-RU" dirty="0" smtClean="0"/>
              <a:t> принципами </a:t>
            </a:r>
            <a:r>
              <a:rPr lang="ru-RU" dirty="0" err="1" smtClean="0"/>
              <a:t>організації</a:t>
            </a:r>
            <a:r>
              <a:rPr lang="ru-RU" dirty="0" smtClean="0"/>
              <a:t> та типами </a:t>
            </a:r>
            <a:r>
              <a:rPr lang="ru-RU" dirty="0" err="1" smtClean="0"/>
              <a:t>колірних</a:t>
            </a:r>
            <a:r>
              <a:rPr lang="ru-RU" dirty="0" smtClean="0"/>
              <a:t> моделей.</a:t>
            </a:r>
            <a:endParaRPr lang="ru-RU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41402" y="3542379"/>
            <a:ext cx="2933548" cy="30879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950013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ПРОГРАМА ДИСЦИПЛІНИ ВКЛЮЧАЄ НАСТУПНІ ТЕМИ: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uk-UA" b="1" dirty="0"/>
              <a:t>Змістовий модуль 1 </a:t>
            </a:r>
            <a:r>
              <a:rPr lang="uk-UA" dirty="0"/>
              <a:t>Використання комп’ютерної графіки в інформаційному дизайні. </a:t>
            </a:r>
            <a:endParaRPr lang="ru-RU" dirty="0"/>
          </a:p>
          <a:p>
            <a:pPr marL="0" indent="0">
              <a:buNone/>
            </a:pPr>
            <a:r>
              <a:rPr lang="uk-UA" dirty="0"/>
              <a:t>1. Загальні відомості про комп'ютерну графіку. </a:t>
            </a:r>
            <a:endParaRPr lang="ru-RU" dirty="0"/>
          </a:p>
          <a:p>
            <a:pPr marL="0" indent="0">
              <a:buNone/>
            </a:pPr>
            <a:r>
              <a:rPr lang="uk-UA" dirty="0"/>
              <a:t>2. Колір в комп'ютерній графіці </a:t>
            </a:r>
            <a:endParaRPr lang="ru-RU" dirty="0"/>
          </a:p>
          <a:p>
            <a:pPr marL="0" indent="0">
              <a:buNone/>
            </a:pPr>
            <a:r>
              <a:rPr lang="uk-UA" dirty="0"/>
              <a:t>3. Інструментальні засоби растрових редакторів. Графічний редактор </a:t>
            </a:r>
            <a:r>
              <a:rPr lang="uk-UA" dirty="0" err="1"/>
              <a:t>Adobe</a:t>
            </a:r>
            <a:r>
              <a:rPr lang="uk-UA" dirty="0"/>
              <a:t> </a:t>
            </a:r>
            <a:r>
              <a:rPr lang="uk-UA" dirty="0" err="1"/>
              <a:t>Photoshop</a:t>
            </a:r>
            <a:r>
              <a:rPr lang="uk-UA" dirty="0"/>
              <a:t> </a:t>
            </a:r>
            <a:endParaRPr lang="ru-RU" dirty="0"/>
          </a:p>
          <a:p>
            <a:pPr marL="0" indent="0">
              <a:buNone/>
            </a:pPr>
            <a:r>
              <a:rPr lang="uk-UA" dirty="0"/>
              <a:t>4. Робота з текстом у </a:t>
            </a:r>
            <a:r>
              <a:rPr lang="uk-UA" dirty="0" err="1"/>
              <a:t>Adobe</a:t>
            </a:r>
            <a:r>
              <a:rPr lang="uk-UA" dirty="0"/>
              <a:t> </a:t>
            </a:r>
            <a:r>
              <a:rPr lang="uk-UA" dirty="0" err="1"/>
              <a:t>Photoshop</a:t>
            </a:r>
            <a:r>
              <a:rPr lang="uk-UA" dirty="0"/>
              <a:t> </a:t>
            </a:r>
            <a:endParaRPr lang="ru-RU" dirty="0"/>
          </a:p>
          <a:p>
            <a:pPr marL="0" indent="0">
              <a:buNone/>
            </a:pPr>
            <a:r>
              <a:rPr lang="uk-UA" dirty="0"/>
              <a:t>5. Інструментальні засоби векторних редакторів. Програма </a:t>
            </a:r>
            <a:r>
              <a:rPr lang="uk-UA" dirty="0" err="1"/>
              <a:t>Corel</a:t>
            </a:r>
            <a:r>
              <a:rPr lang="uk-UA" dirty="0"/>
              <a:t> </a:t>
            </a:r>
            <a:r>
              <a:rPr lang="uk-UA" dirty="0" err="1"/>
              <a:t>Draw</a:t>
            </a:r>
            <a:r>
              <a:rPr lang="uk-UA" dirty="0"/>
              <a:t> </a:t>
            </a:r>
            <a:endParaRPr lang="ru-RU" dirty="0"/>
          </a:p>
          <a:p>
            <a:pPr marL="0" indent="0">
              <a:buNone/>
            </a:pPr>
            <a:r>
              <a:rPr lang="uk-UA" dirty="0"/>
              <a:t>6. Конвертація і обмін зображеннями між різними програмами. </a:t>
            </a:r>
            <a:r>
              <a:rPr lang="uk-UA" dirty="0" err="1"/>
              <a:t>Растеризація</a:t>
            </a:r>
            <a:r>
              <a:rPr lang="uk-UA" dirty="0"/>
              <a:t> і </a:t>
            </a:r>
            <a:r>
              <a:rPr lang="uk-UA" dirty="0" err="1"/>
              <a:t>векторизація</a:t>
            </a:r>
            <a:endParaRPr lang="ru-RU" dirty="0"/>
          </a:p>
          <a:p>
            <a:r>
              <a:rPr lang="uk-UA" dirty="0"/>
              <a:t> </a:t>
            </a:r>
            <a:endParaRPr lang="ru-RU" dirty="0"/>
          </a:p>
          <a:p>
            <a:pPr marL="0" indent="0">
              <a:buNone/>
            </a:pPr>
            <a:r>
              <a:rPr lang="uk-UA" b="1" dirty="0"/>
              <a:t>Змістовий модуль 2 </a:t>
            </a:r>
            <a:r>
              <a:rPr lang="uk-UA" dirty="0"/>
              <a:t>Основи створення комп’ютерних презентацій </a:t>
            </a:r>
            <a:endParaRPr lang="ru-RU" dirty="0"/>
          </a:p>
          <a:p>
            <a:pPr marL="0" indent="0">
              <a:buNone/>
            </a:pPr>
            <a:r>
              <a:rPr lang="uk-UA" dirty="0"/>
              <a:t>7. Поняття комп’ютерної презентації . Введення в </a:t>
            </a:r>
            <a:r>
              <a:rPr lang="uk-UA" dirty="0" err="1"/>
              <a:t>Macromedia</a:t>
            </a:r>
            <a:r>
              <a:rPr lang="uk-UA" dirty="0"/>
              <a:t> </a:t>
            </a:r>
            <a:r>
              <a:rPr lang="uk-UA" dirty="0" err="1"/>
              <a:t>Flash</a:t>
            </a:r>
            <a:r>
              <a:rPr lang="uk-UA" dirty="0"/>
              <a:t> технології. </a:t>
            </a:r>
            <a:endParaRPr lang="ru-RU" dirty="0"/>
          </a:p>
          <a:p>
            <a:pPr marL="0" indent="0">
              <a:buNone/>
            </a:pPr>
            <a:r>
              <a:rPr lang="uk-UA" dirty="0"/>
              <a:t>8. Робота з растровою та векторною графікою в </a:t>
            </a:r>
            <a:r>
              <a:rPr lang="uk-UA" dirty="0" err="1"/>
              <a:t>Macromedia</a:t>
            </a:r>
            <a:r>
              <a:rPr lang="uk-UA" dirty="0"/>
              <a:t> </a:t>
            </a:r>
            <a:r>
              <a:rPr lang="uk-UA" dirty="0" err="1"/>
              <a:t>Flash</a:t>
            </a:r>
            <a:r>
              <a:rPr lang="uk-UA" dirty="0"/>
              <a:t> </a:t>
            </a:r>
            <a:endParaRPr lang="ru-RU" dirty="0"/>
          </a:p>
          <a:p>
            <a:pPr marL="0" indent="0">
              <a:buNone/>
            </a:pPr>
            <a:r>
              <a:rPr lang="uk-UA" dirty="0"/>
              <a:t>9. Анімація та її види. </a:t>
            </a:r>
            <a:r>
              <a:rPr lang="uk-UA" dirty="0" err="1"/>
              <a:t>Інтерактивність</a:t>
            </a:r>
            <a:r>
              <a:rPr lang="uk-UA" dirty="0"/>
              <a:t>. Звукове супроводження. </a:t>
            </a:r>
            <a:endParaRPr lang="ru-RU" dirty="0"/>
          </a:p>
          <a:p>
            <a:pPr marL="0" indent="0">
              <a:buNone/>
            </a:pPr>
            <a:r>
              <a:rPr lang="uk-UA" dirty="0"/>
              <a:t>10. Налагодження параметрів </a:t>
            </a:r>
            <a:r>
              <a:rPr lang="uk-UA" dirty="0" err="1"/>
              <a:t>Flash</a:t>
            </a:r>
            <a:r>
              <a:rPr lang="uk-UA" dirty="0"/>
              <a:t>.</a:t>
            </a:r>
            <a:endParaRPr lang="ru-RU" dirty="0"/>
          </a:p>
          <a:p>
            <a:endParaRPr lang="ru-RU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44198" y="4039263"/>
            <a:ext cx="2151806" cy="22650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3133399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/>
              <a:t>ТЕМИ ЗАНЯТЬ:</a:t>
            </a:r>
            <a:r>
              <a:rPr lang="ru-RU" dirty="0"/>
              <a:t/>
            </a:r>
            <a:br>
              <a:rPr lang="ru-RU" dirty="0"/>
            </a:br>
            <a:r>
              <a:rPr lang="ru-RU" dirty="0"/>
              <a:t>(</a:t>
            </a:r>
            <a:r>
              <a:rPr lang="uk-UA" b="1" i="1" dirty="0" smtClean="0"/>
              <a:t>семінарських</a:t>
            </a:r>
            <a:r>
              <a:rPr lang="uk-UA" b="1" i="1" dirty="0"/>
              <a:t>, практичних)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uk-UA" b="1" dirty="0" smtClean="0"/>
              <a:t>Змістовий </a:t>
            </a:r>
            <a:r>
              <a:rPr lang="uk-UA" b="1" dirty="0"/>
              <a:t>модуль 1 Використання комп’ютерної графіки в інформаційному дизайні </a:t>
            </a:r>
            <a:endParaRPr lang="ru-RU" b="1" dirty="0"/>
          </a:p>
          <a:p>
            <a:pPr lvl="0"/>
            <a:r>
              <a:rPr lang="uk-UA" dirty="0"/>
              <a:t>Загальні відомості про комп'ютерну графіку</a:t>
            </a:r>
            <a:endParaRPr lang="ru-RU" dirty="0"/>
          </a:p>
          <a:p>
            <a:pPr lvl="0"/>
            <a:r>
              <a:rPr lang="uk-UA" dirty="0"/>
              <a:t>Колір в комп'ютерній графіці</a:t>
            </a:r>
            <a:endParaRPr lang="ru-RU" dirty="0"/>
          </a:p>
          <a:p>
            <a:pPr lvl="0"/>
            <a:r>
              <a:rPr lang="uk-UA" dirty="0"/>
              <a:t>Інструментальні засоби растрових редакторів. Графічний редактор </a:t>
            </a:r>
            <a:r>
              <a:rPr lang="uk-UA" dirty="0" err="1"/>
              <a:t>Adobe</a:t>
            </a:r>
            <a:r>
              <a:rPr lang="uk-UA" dirty="0"/>
              <a:t> </a:t>
            </a:r>
            <a:r>
              <a:rPr lang="uk-UA" dirty="0" err="1"/>
              <a:t>Photoshop</a:t>
            </a:r>
            <a:endParaRPr lang="ru-RU" dirty="0"/>
          </a:p>
          <a:p>
            <a:pPr lvl="0"/>
            <a:r>
              <a:rPr lang="uk-UA" dirty="0"/>
              <a:t>Робота з текстом у </a:t>
            </a:r>
            <a:r>
              <a:rPr lang="uk-UA" dirty="0" err="1"/>
              <a:t>Adobe</a:t>
            </a:r>
            <a:r>
              <a:rPr lang="uk-UA" dirty="0"/>
              <a:t> </a:t>
            </a:r>
            <a:r>
              <a:rPr lang="uk-UA" dirty="0" err="1"/>
              <a:t>Photoshop</a:t>
            </a:r>
            <a:endParaRPr lang="ru-RU" dirty="0"/>
          </a:p>
          <a:p>
            <a:pPr lvl="0"/>
            <a:r>
              <a:rPr lang="uk-UA" dirty="0"/>
              <a:t>Інструментальні засоби векторних редакторів. Програма </a:t>
            </a:r>
            <a:r>
              <a:rPr lang="uk-UA" dirty="0" err="1"/>
              <a:t>Corel</a:t>
            </a:r>
            <a:r>
              <a:rPr lang="uk-UA" dirty="0"/>
              <a:t> </a:t>
            </a:r>
            <a:r>
              <a:rPr lang="uk-UA" dirty="0" err="1"/>
              <a:t>Draw</a:t>
            </a:r>
            <a:endParaRPr lang="ru-RU" dirty="0"/>
          </a:p>
          <a:p>
            <a:pPr lvl="0"/>
            <a:r>
              <a:rPr lang="uk-UA" dirty="0"/>
              <a:t>Конвертація і обмін зображеннями між різними програмами. </a:t>
            </a:r>
            <a:r>
              <a:rPr lang="uk-UA" dirty="0" err="1"/>
              <a:t>Растеризація</a:t>
            </a:r>
            <a:r>
              <a:rPr lang="uk-UA" dirty="0"/>
              <a:t> і </a:t>
            </a:r>
            <a:r>
              <a:rPr lang="uk-UA" dirty="0" err="1"/>
              <a:t>векторизація</a:t>
            </a:r>
            <a:endParaRPr lang="ru-RU" dirty="0"/>
          </a:p>
          <a:p>
            <a:r>
              <a:rPr lang="uk-UA" dirty="0"/>
              <a:t> </a:t>
            </a:r>
            <a:endParaRPr lang="ru-RU" dirty="0"/>
          </a:p>
          <a:p>
            <a:r>
              <a:rPr lang="uk-UA" b="1" dirty="0"/>
              <a:t>Змістовий модуль 2 Основи створення комп’ютерних презентацій </a:t>
            </a:r>
            <a:endParaRPr lang="ru-RU" b="1" dirty="0"/>
          </a:p>
          <a:p>
            <a:pPr lvl="0"/>
            <a:r>
              <a:rPr lang="uk-UA" dirty="0"/>
              <a:t> Поняття комп’ютерної презентації . Введення в </a:t>
            </a:r>
            <a:r>
              <a:rPr lang="uk-UA" dirty="0" err="1"/>
              <a:t>Macromedia</a:t>
            </a:r>
            <a:r>
              <a:rPr lang="uk-UA" dirty="0"/>
              <a:t> </a:t>
            </a:r>
            <a:r>
              <a:rPr lang="uk-UA" dirty="0" err="1"/>
              <a:t>Flash</a:t>
            </a:r>
            <a:r>
              <a:rPr lang="uk-UA" dirty="0"/>
              <a:t> технології</a:t>
            </a:r>
            <a:endParaRPr lang="ru-RU" dirty="0"/>
          </a:p>
          <a:p>
            <a:pPr lvl="0"/>
            <a:r>
              <a:rPr lang="uk-UA" dirty="0"/>
              <a:t>Робота з растровою та векторною графікою в </a:t>
            </a:r>
            <a:r>
              <a:rPr lang="uk-UA" dirty="0" err="1"/>
              <a:t>Macromedia</a:t>
            </a:r>
            <a:r>
              <a:rPr lang="uk-UA" dirty="0"/>
              <a:t> </a:t>
            </a:r>
            <a:r>
              <a:rPr lang="uk-UA" dirty="0" err="1"/>
              <a:t>Flash</a:t>
            </a:r>
            <a:endParaRPr lang="ru-RU" dirty="0"/>
          </a:p>
          <a:p>
            <a:pPr lvl="0"/>
            <a:r>
              <a:rPr lang="uk-UA" dirty="0"/>
              <a:t>Анімація та її види. </a:t>
            </a:r>
            <a:r>
              <a:rPr lang="uk-UA" dirty="0" err="1"/>
              <a:t>Інтерактивність</a:t>
            </a:r>
            <a:r>
              <a:rPr lang="uk-UA" dirty="0"/>
              <a:t>. Звукове супроводження</a:t>
            </a:r>
            <a:endParaRPr lang="ru-RU" dirty="0"/>
          </a:p>
          <a:p>
            <a:pPr lvl="0"/>
            <a:r>
              <a:rPr lang="uk-UA" dirty="0"/>
              <a:t>Налагодження параметрів </a:t>
            </a:r>
            <a:r>
              <a:rPr lang="uk-UA" dirty="0" err="1"/>
              <a:t>Flash</a:t>
            </a:r>
            <a:endParaRPr lang="ru-RU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37464" y="4046659"/>
            <a:ext cx="2265639" cy="23848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429460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200" b="1" dirty="0" err="1"/>
              <a:t>Згідно</a:t>
            </a:r>
            <a:r>
              <a:rPr lang="ru-RU" sz="3200" b="1" dirty="0"/>
              <a:t> з </a:t>
            </a:r>
            <a:r>
              <a:rPr lang="ru-RU" sz="3200" b="1" dirty="0" err="1"/>
              <a:t>вимогами</a:t>
            </a:r>
            <a:r>
              <a:rPr lang="ru-RU" sz="3200" b="1" dirty="0"/>
              <a:t> </a:t>
            </a:r>
            <a:r>
              <a:rPr lang="ru-RU" sz="3200" b="1" dirty="0" err="1"/>
              <a:t>освітньо-професійної</a:t>
            </a:r>
            <a:r>
              <a:rPr lang="ru-RU" sz="3200" b="1" dirty="0"/>
              <a:t> </a:t>
            </a:r>
            <a:r>
              <a:rPr lang="ru-RU" sz="3200" b="1" dirty="0" err="1"/>
              <a:t>програми</a:t>
            </a:r>
            <a:r>
              <a:rPr lang="ru-RU" sz="3200" b="1" dirty="0"/>
              <a:t> (</a:t>
            </a:r>
            <a:r>
              <a:rPr lang="ru-RU" sz="3200" b="1" dirty="0" err="1"/>
              <a:t>програмні</a:t>
            </a:r>
            <a:r>
              <a:rPr lang="ru-RU" sz="3200" b="1" dirty="0"/>
              <a:t> </a:t>
            </a:r>
            <a:r>
              <a:rPr lang="ru-RU" sz="3200" b="1" dirty="0" err="1"/>
              <a:t>результати</a:t>
            </a:r>
            <a:r>
              <a:rPr lang="ru-RU" sz="3200" b="1" dirty="0"/>
              <a:t> </a:t>
            </a:r>
            <a:r>
              <a:rPr lang="ru-RU" sz="3200" b="1" dirty="0" err="1"/>
              <a:t>навчання</a:t>
            </a:r>
            <a:r>
              <a:rPr lang="ru-RU" sz="3200" b="1" dirty="0"/>
              <a:t>) </a:t>
            </a:r>
            <a:r>
              <a:rPr lang="ru-RU" sz="3200" b="1" dirty="0" err="1"/>
              <a:t>здобувачі</a:t>
            </a:r>
            <a:r>
              <a:rPr lang="ru-RU" sz="3200" b="1" dirty="0"/>
              <a:t> </a:t>
            </a:r>
            <a:r>
              <a:rPr lang="ru-RU" sz="3200" b="1" dirty="0" err="1"/>
              <a:t>освіти</a:t>
            </a:r>
            <a:r>
              <a:rPr lang="ru-RU" sz="3200" b="1" dirty="0"/>
              <a:t> </a:t>
            </a:r>
            <a:r>
              <a:rPr lang="ru-RU" sz="3200" b="1" dirty="0" err="1"/>
              <a:t>повинні</a:t>
            </a:r>
            <a:r>
              <a:rPr lang="ru-RU" sz="3200" b="1" dirty="0"/>
              <a:t>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 dirty="0"/>
              <a:t>знати призначення, можливості, засоби, технології і сфери застосування комп’ютерної графіки;</a:t>
            </a:r>
            <a:endParaRPr lang="ru-RU" dirty="0"/>
          </a:p>
          <a:p>
            <a:pPr lvl="0"/>
            <a:r>
              <a:rPr lang="uk-UA" dirty="0"/>
              <a:t>володіти принципами побудови растрових і векторних графічних зображень;</a:t>
            </a:r>
            <a:endParaRPr lang="ru-RU" dirty="0"/>
          </a:p>
          <a:p>
            <a:pPr lvl="0"/>
            <a:r>
              <a:rPr lang="uk-UA" dirty="0"/>
              <a:t>знати основні параметри комп’ютерних зображень;</a:t>
            </a:r>
            <a:endParaRPr lang="ru-RU" dirty="0"/>
          </a:p>
          <a:p>
            <a:pPr lvl="0"/>
            <a:r>
              <a:rPr lang="uk-UA" dirty="0"/>
              <a:t>володіти принципами організації та типами колірних моделей;</a:t>
            </a:r>
            <a:endParaRPr lang="ru-RU" dirty="0"/>
          </a:p>
          <a:p>
            <a:pPr lvl="0"/>
            <a:r>
              <a:rPr lang="uk-UA" dirty="0"/>
              <a:t>володіти поняттями про формати графічних файлів, їхні основні характеристики та перетворення;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6362445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 smtClean="0"/>
              <a:t>Вміти: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/>
            <a:r>
              <a:rPr lang="uk-UA" dirty="0"/>
              <a:t>вміти редагувати зображення в програмі </a:t>
            </a:r>
            <a:r>
              <a:rPr lang="uk-UA" dirty="0" err="1"/>
              <a:t>Adobe</a:t>
            </a:r>
            <a:r>
              <a:rPr lang="uk-UA" dirty="0"/>
              <a:t> </a:t>
            </a:r>
            <a:r>
              <a:rPr lang="uk-UA" dirty="0" err="1"/>
              <a:t>Photoshop</a:t>
            </a:r>
            <a:r>
              <a:rPr lang="uk-UA" dirty="0"/>
              <a:t>:</a:t>
            </a:r>
            <a:endParaRPr lang="ru-RU" dirty="0"/>
          </a:p>
          <a:p>
            <a:pPr lvl="0"/>
            <a:r>
              <a:rPr lang="uk-UA" dirty="0"/>
              <a:t>вміти виділяти фрагменти зображень із використанням різних інструментів (область, ласо, чарівна паличка й т.д.);</a:t>
            </a:r>
            <a:endParaRPr lang="ru-RU" dirty="0"/>
          </a:p>
          <a:p>
            <a:pPr lvl="0"/>
            <a:r>
              <a:rPr lang="uk-UA" dirty="0"/>
              <a:t>знати основи редагування фотографії з використанням різних засобів художнього оформлення;</a:t>
            </a:r>
            <a:endParaRPr lang="ru-RU" dirty="0"/>
          </a:p>
          <a:p>
            <a:pPr lvl="0"/>
            <a:r>
              <a:rPr lang="uk-UA" dirty="0"/>
              <a:t>демонструвати знання зберігання виділеної області для наступного використання;</a:t>
            </a:r>
            <a:endParaRPr lang="ru-RU" dirty="0"/>
          </a:p>
          <a:p>
            <a:pPr lvl="0"/>
            <a:r>
              <a:rPr lang="uk-UA" dirty="0"/>
              <a:t>вміти монтувати фотографії (створювати багатошарові документи), розфарбовувати чорно-білі ескізи й фотографії;</a:t>
            </a:r>
            <a:endParaRPr lang="ru-RU" dirty="0"/>
          </a:p>
          <a:p>
            <a:pPr lvl="0"/>
            <a:r>
              <a:rPr lang="uk-UA" dirty="0"/>
              <a:t>застосовувати до тексту різні ефекти;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96239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54102" y="388979"/>
            <a:ext cx="10515600" cy="1325563"/>
          </a:xfrm>
        </p:spPr>
        <p:txBody>
          <a:bodyPr/>
          <a:lstStyle/>
          <a:p>
            <a:r>
              <a:rPr lang="ru-RU" dirty="0"/>
              <a:t>набути </a:t>
            </a:r>
            <a:r>
              <a:rPr lang="ru-RU" b="1" dirty="0" err="1"/>
              <a:t>програмні</a:t>
            </a:r>
            <a:r>
              <a:rPr lang="ru-RU" b="1" dirty="0"/>
              <a:t> </a:t>
            </a:r>
            <a:r>
              <a:rPr lang="ru-RU" b="1" dirty="0" err="1"/>
              <a:t>компетентності</a:t>
            </a:r>
            <a:r>
              <a:rPr lang="ru-RU" b="1" dirty="0"/>
              <a:t>: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/>
            <a:r>
              <a:rPr lang="uk-UA" dirty="0"/>
              <a:t>здатність застосовувати методи обробки зображень у растрових і векторних графічних редакторах;</a:t>
            </a:r>
            <a:endParaRPr lang="ru-RU" dirty="0"/>
          </a:p>
          <a:p>
            <a:pPr lvl="0"/>
            <a:r>
              <a:rPr lang="uk-UA" dirty="0"/>
              <a:t>здатність застосовувати зображення в офісних і гіпертекстових документах, поліграфічних виданнях та мультимедійних продуктах.</a:t>
            </a:r>
            <a:endParaRPr lang="ru-RU" dirty="0"/>
          </a:p>
          <a:p>
            <a:pPr lvl="0"/>
            <a:r>
              <a:rPr lang="uk-UA" dirty="0"/>
              <a:t>знати особливості, переваги та недоліки растрової графіки;</a:t>
            </a:r>
            <a:endParaRPr lang="ru-RU" dirty="0"/>
          </a:p>
          <a:p>
            <a:pPr lvl="0"/>
            <a:r>
              <a:rPr lang="uk-UA" dirty="0"/>
              <a:t>володіти способами одержання колірних відтінків на екрані та принтері;</a:t>
            </a:r>
            <a:endParaRPr lang="ru-RU" dirty="0"/>
          </a:p>
          <a:p>
            <a:pPr lvl="0"/>
            <a:r>
              <a:rPr lang="uk-UA" dirty="0"/>
              <a:t>володіти способами зберігання зображень у файлах растрового формату;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8503463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</TotalTime>
  <Words>591</Words>
  <Application>Microsoft Office PowerPoint</Application>
  <PresentationFormat>Произвольный</PresentationFormat>
  <Paragraphs>62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Тема Office</vt:lpstr>
      <vt:lpstr>Комп’ютерна графіка </vt:lpstr>
      <vt:lpstr>Мета курсу «Комп’ютерна графіка</vt:lpstr>
      <vt:lpstr>Основні завдання</vt:lpstr>
      <vt:lpstr>Методи навчання</vt:lpstr>
      <vt:lpstr>ПРОГРАМА ДИСЦИПЛІНИ ВКЛЮЧАЄ НАСТУПНІ ТЕМИ:</vt:lpstr>
      <vt:lpstr>ТЕМИ ЗАНЯТЬ: (семінарських, практичних) </vt:lpstr>
      <vt:lpstr>Згідно з вимогами освітньо-професійної програми (програмні результати навчання) здобувачі освіти повинні </vt:lpstr>
      <vt:lpstr>Вміти:</vt:lpstr>
      <vt:lpstr>набути програмні компетентності:</vt:lpstr>
      <vt:lpstr>Міждисциплінарні зв’язки</vt:lpstr>
      <vt:lpstr>Програмні результати навчання: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NAME OF PRESENTATION</dc:title>
  <dc:creator>user</dc:creator>
  <cp:lastModifiedBy>Анастасия Коргун</cp:lastModifiedBy>
  <cp:revision>4</cp:revision>
  <dcterms:created xsi:type="dcterms:W3CDTF">2021-10-25T08:59:21Z</dcterms:created>
  <dcterms:modified xsi:type="dcterms:W3CDTF">2022-01-25T10:08:40Z</dcterms:modified>
</cp:coreProperties>
</file>