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5"/>
  </p:notesMasterIdLst>
  <p:sldIdLst>
    <p:sldId id="256" r:id="rId2"/>
    <p:sldId id="295" r:id="rId3"/>
    <p:sldId id="280" r:id="rId4"/>
    <p:sldId id="281" r:id="rId5"/>
    <p:sldId id="257" r:id="rId6"/>
    <p:sldId id="258" r:id="rId7"/>
    <p:sldId id="259" r:id="rId8"/>
    <p:sldId id="260" r:id="rId9"/>
    <p:sldId id="261" r:id="rId10"/>
    <p:sldId id="263" r:id="rId11"/>
    <p:sldId id="282" r:id="rId12"/>
    <p:sldId id="283" r:id="rId13"/>
    <p:sldId id="284" r:id="rId14"/>
    <p:sldId id="286" r:id="rId15"/>
    <p:sldId id="287" r:id="rId16"/>
    <p:sldId id="288" r:id="rId17"/>
    <p:sldId id="290" r:id="rId18"/>
    <p:sldId id="291" r:id="rId19"/>
    <p:sldId id="292" r:id="rId20"/>
    <p:sldId id="297" r:id="rId21"/>
    <p:sldId id="268" r:id="rId22"/>
    <p:sldId id="285" r:id="rId23"/>
    <p:sldId id="29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8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834F1A-EE4F-435E-BB7D-AA42BECC14FB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72111-DB8B-4008-9673-03052588D39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453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33438CA-A72C-4151-8256-ED50BFF3FD8A}" type="slidenum">
              <a:rPr lang="ru-RU" altLang="ru-RU"/>
              <a:pPr eaLnBrk="1" hangingPunct="1"/>
              <a:t>21</a:t>
            </a:fld>
            <a:endParaRPr lang="ru-RU" altLang="ru-RU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462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5A8D97-6EDE-4B2C-9540-B4B373B031CE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B6B9CA-7F25-4ED2-AB37-A15EDF9A59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696480"/>
      </p:ext>
    </p:extLst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5A8D97-6EDE-4B2C-9540-B4B373B031CE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B6B9CA-7F25-4ED2-AB37-A15EDF9A59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407773"/>
      </p:ext>
    </p:extLst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5A8D97-6EDE-4B2C-9540-B4B373B031CE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B6B9CA-7F25-4ED2-AB37-A15EDF9A59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359294"/>
      </p:ext>
    </p:extLst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5A8D97-6EDE-4B2C-9540-B4B373B031CE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B6B9CA-7F25-4ED2-AB37-A15EDF9A59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815424"/>
      </p:ext>
    </p:extLst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5A8D97-6EDE-4B2C-9540-B4B373B031CE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B6B9CA-7F25-4ED2-AB37-A15EDF9A59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11104"/>
      </p:ext>
    </p:extLst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5A8D97-6EDE-4B2C-9540-B4B373B031CE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B6B9CA-7F25-4ED2-AB37-A15EDF9A59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425184"/>
      </p:ext>
    </p:extLst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5A8D97-6EDE-4B2C-9540-B4B373B031CE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B6B9CA-7F25-4ED2-AB37-A15EDF9A59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896587"/>
      </p:ext>
    </p:extLst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5A8D97-6EDE-4B2C-9540-B4B373B031CE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B6B9CA-7F25-4ED2-AB37-A15EDF9A59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674619"/>
      </p:ext>
    </p:extLst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5A8D97-6EDE-4B2C-9540-B4B373B031CE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B6B9CA-7F25-4ED2-AB37-A15EDF9A59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862858"/>
      </p:ext>
    </p:extLst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5A8D97-6EDE-4B2C-9540-B4B373B031CE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B6B9CA-7F25-4ED2-AB37-A15EDF9A59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009241"/>
      </p:ext>
    </p:extLst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5A8D97-6EDE-4B2C-9540-B4B373B031CE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B6B9CA-7F25-4ED2-AB37-A15EDF9A59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735330"/>
      </p:ext>
    </p:extLst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7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fld id="{E65A8D97-6EDE-4B2C-9540-B4B373B031CE}" type="datetimeFigureOut">
              <a:rPr lang="ru-RU" smtClean="0"/>
              <a:t>02.03.2023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fld id="{B2B6B9CA-7F25-4ED2-AB37-A15EDF9A59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34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>
    <p:strips dir="rd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4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5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6.wmf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7473" y="404664"/>
            <a:ext cx="763284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00CC"/>
                </a:solidFill>
                <a:latin typeface="Century Schoolbook" panose="02040604050505020304" pitchFamily="18" charset="0"/>
              </a:rPr>
              <a:t>Комбінаторика, як розділ математики. Найпростіші комбінаторні задачі.</a:t>
            </a:r>
            <a:endParaRPr lang="ru-RU" sz="4400" b="1" i="1" dirty="0">
              <a:ln w="22225">
                <a:solidFill>
                  <a:schemeClr val="accent2"/>
                </a:solidFill>
                <a:prstDash val="solid"/>
              </a:ln>
              <a:solidFill>
                <a:srgbClr val="0000CC"/>
              </a:solidFill>
              <a:latin typeface="Century Schoolbook" panose="02040604050505020304" pitchFamily="18" charset="0"/>
            </a:endParaRPr>
          </a:p>
        </p:txBody>
      </p:sp>
      <p:pic>
        <p:nvPicPr>
          <p:cNvPr id="1026" name="Picture 2" descr="http://lamcdn.net/lookatme.ru/post_image-image/cwis83XvuU4vrOOKlxqTmQ-article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77072"/>
            <a:ext cx="8280920" cy="25202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9870625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276872"/>
            <a:ext cx="8229600" cy="2582863"/>
          </a:xfrm>
        </p:spPr>
        <p:txBody>
          <a:bodyPr/>
          <a:lstStyle/>
          <a:p>
            <a:pPr eaLnBrk="1" hangingPunct="1"/>
            <a:r>
              <a:rPr lang="uk-UA" altLang="ru-RU" sz="3200" b="1" dirty="0" smtClean="0">
                <a:solidFill>
                  <a:srgbClr val="0000CC"/>
                </a:solidFill>
                <a:latin typeface="Bookman Old Style" panose="02050604050505020204" pitchFamily="18" charset="0"/>
              </a:rPr>
              <a:t>В основі розв’язування багатьох комбінаторних задач лежать два основних правила – </a:t>
            </a:r>
            <a:r>
              <a:rPr lang="uk-UA" altLang="ru-RU" sz="32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правило суми </a:t>
            </a:r>
            <a:r>
              <a:rPr lang="uk-UA" altLang="ru-RU" sz="3200" b="1" dirty="0" smtClean="0">
                <a:solidFill>
                  <a:srgbClr val="0000CC"/>
                </a:solidFill>
                <a:latin typeface="Bookman Old Style" panose="02050604050505020204" pitchFamily="18" charset="0"/>
              </a:rPr>
              <a:t>і </a:t>
            </a:r>
            <a:r>
              <a:rPr lang="uk-UA" altLang="ru-RU" sz="3200" b="1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правило добутку</a:t>
            </a:r>
            <a:r>
              <a:rPr lang="uk-UA" altLang="ru-RU" sz="3200" b="1" dirty="0" smtClean="0">
                <a:solidFill>
                  <a:srgbClr val="0000CC"/>
                </a:solidFill>
                <a:latin typeface="Bookman Old Style" panose="02050604050505020204" pitchFamily="18" charset="0"/>
              </a:rPr>
              <a:t>.</a:t>
            </a:r>
            <a:endParaRPr lang="ru-RU" altLang="ru-RU" sz="3200" b="1" dirty="0" smtClean="0">
              <a:solidFill>
                <a:srgbClr val="0000CC"/>
              </a:solidFill>
              <a:latin typeface="Bookman Old Style" panose="0205060405050502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51520" y="287649"/>
                <a:ext cx="7128792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𝒏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!</m:t>
                      </m:r>
                      <m:d>
                        <m:dPr>
                          <m:ctrlP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uk-UA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ен факторіал</m:t>
                          </m:r>
                        </m:e>
                      </m:d>
                      <m:r>
                        <a:rPr lang="uk-UA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− </m:t>
                      </m:r>
                    </m:oMath>
                  </m:oMathPara>
                </a14:m>
                <a:endParaRPr lang="uk-UA" sz="2800" b="1" i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anose="03010101010201010101" pitchFamily="66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uk-UA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добуток послідовних натуральних чисел від </m:t>
                      </m:r>
                      <m:r>
                        <a:rPr lang="uk-UA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𝟏</m:t>
                      </m:r>
                      <m:r>
                        <a:rPr lang="uk-UA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до </m:t>
                      </m:r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𝒏</m:t>
                      </m:r>
                      <m:r>
                        <a:rPr lang="uk-UA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ru-RU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anose="03010101010201010101" pitchFamily="66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87649"/>
                <a:ext cx="7128792" cy="954107"/>
              </a:xfrm>
              <a:prstGeom prst="rect">
                <a:avLst/>
              </a:prstGeom>
              <a:blipFill rotWithShape="0">
                <a:blip r:embed="rId2"/>
                <a:stretch>
                  <a:fillRect r="-17607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43608" y="1322626"/>
                <a:ext cx="7128792" cy="8224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uk-UA" sz="2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Наприклад,</m:t>
                      </m:r>
                      <m:r>
                        <a:rPr lang="uk-UA" sz="2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 </m:t>
                      </m:r>
                      <m:r>
                        <a:rPr lang="uk-UA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𝟑</m:t>
                      </m:r>
                      <m:r>
                        <a:rPr lang="uk-UA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!=</m:t>
                      </m:r>
                      <m:r>
                        <a:rPr lang="uk-UA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𝟏</m:t>
                      </m:r>
                      <m:r>
                        <a:rPr lang="uk-UA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∙</m:t>
                      </m:r>
                      <m:r>
                        <a:rPr lang="uk-UA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𝟐</m:t>
                      </m:r>
                      <m:r>
                        <a:rPr lang="uk-UA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∙</m:t>
                      </m:r>
                      <m:r>
                        <a:rPr lang="uk-UA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𝟑</m:t>
                      </m:r>
                      <m:r>
                        <a:rPr lang="uk-UA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uk-UA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𝟔</m:t>
                      </m:r>
                      <m:r>
                        <a:rPr lang="uk-UA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;    </m:t>
                      </m:r>
                      <m:r>
                        <a:rPr lang="uk-UA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𝟓</m:t>
                      </m:r>
                      <m:r>
                        <a:rPr lang="uk-UA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!=</m:t>
                      </m:r>
                      <m:r>
                        <a:rPr lang="uk-UA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𝟏</m:t>
                      </m:r>
                      <m:r>
                        <a:rPr lang="uk-UA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∙</m:t>
                      </m:r>
                      <m:r>
                        <a:rPr lang="uk-UA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𝟐</m:t>
                      </m:r>
                      <m:r>
                        <a:rPr lang="uk-UA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∙</m:t>
                      </m:r>
                      <m:r>
                        <a:rPr lang="uk-UA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𝟑</m:t>
                      </m:r>
                      <m:r>
                        <a:rPr lang="uk-UA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uk-UA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𝟒</m:t>
                      </m:r>
                      <m:r>
                        <a:rPr lang="uk-UA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uk-UA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𝟓</m:t>
                      </m:r>
                      <m:r>
                        <a:rPr lang="uk-UA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uk-UA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𝟏𝟐𝟎</m:t>
                      </m:r>
                      <m:r>
                        <a:rPr lang="uk-UA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ru-RU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1322626"/>
                <a:ext cx="7128792" cy="822469"/>
              </a:xfrm>
              <a:prstGeom prst="rect">
                <a:avLst/>
              </a:prstGeom>
              <a:blipFill rotWithShape="0">
                <a:blip r:embed="rId3"/>
                <a:stretch>
                  <a:fillRect l="-769" b="-3704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6108935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1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295400" y="533400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396008" y="316356"/>
            <a:ext cx="635198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</a:rPr>
              <a:t>Вибір правила</a:t>
            </a:r>
            <a:endParaRPr lang="ru-RU" sz="6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81000" y="2286000"/>
            <a:ext cx="3276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</a:rPr>
              <a:t>або а, або </a:t>
            </a:r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</a:rPr>
              <a:t>b</a:t>
            </a:r>
            <a:endParaRPr lang="ru-RU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486400" y="2209800"/>
            <a:ext cx="1828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</a:rPr>
              <a:t>і а, і </a:t>
            </a:r>
            <a:r>
              <a:rPr 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</a:rPr>
              <a:t>b</a:t>
            </a:r>
            <a:endParaRPr lang="ru-RU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81000" y="3962400"/>
            <a:ext cx="2971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000" b="1" dirty="0">
                <a:solidFill>
                  <a:srgbClr val="FF0000"/>
                </a:solidFill>
                <a:latin typeface="Courier New" panose="02070309020205020404" pitchFamily="49" charset="0"/>
              </a:rPr>
              <a:t>Правило суми</a:t>
            </a:r>
            <a:endParaRPr lang="ru-RU" sz="3000" b="1" dirty="0">
              <a:solidFill>
                <a:srgbClr val="FF0000"/>
              </a:solidFill>
              <a:latin typeface="Courier New" panose="02070309020205020404" pitchFamily="49" charset="0"/>
            </a:endParaRP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0" y="4495800"/>
            <a:ext cx="4191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</a:rPr>
              <a:t>Якщо елемент а можна вибрати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</a:rPr>
              <a:t>m </a:t>
            </a:r>
            <a:r>
              <a:rPr lang="uk-UA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</a:rPr>
              <a:t>способами, а елемент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</a:rPr>
              <a:t>b</a:t>
            </a:r>
            <a:r>
              <a:rPr lang="uk-UA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</a:rPr>
              <a:t> –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</a:rPr>
              <a:t>n</a:t>
            </a:r>
            <a:r>
              <a:rPr lang="uk-UA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</a:rPr>
              <a:t> способами, то вибір а або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</a:rPr>
              <a:t>b</a:t>
            </a:r>
            <a:r>
              <a:rPr lang="uk-UA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</a:rPr>
              <a:t> можна здійснити (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</a:rPr>
              <a:t>m+n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</a:rPr>
              <a:t> </a:t>
            </a:r>
            <a:r>
              <a:rPr lang="uk-UA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</a:rPr>
              <a:t>способами)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</a:endParaRP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724400" y="3962400"/>
            <a:ext cx="4038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000" b="1" dirty="0">
                <a:solidFill>
                  <a:srgbClr val="FF0000"/>
                </a:solidFill>
                <a:latin typeface="Courier New" panose="02070309020205020404" pitchFamily="49" charset="0"/>
              </a:rPr>
              <a:t>Правило добутку</a:t>
            </a:r>
            <a:endParaRPr lang="ru-RU" sz="3000" b="1" dirty="0">
              <a:solidFill>
                <a:srgbClr val="FF0000"/>
              </a:solidFill>
              <a:latin typeface="Courier New" panose="02070309020205020404" pitchFamily="49" charset="0"/>
            </a:endParaRP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4343400" y="4495800"/>
            <a:ext cx="46482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</a:rPr>
              <a:t>Якщо елемент а можна вибрати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</a:rPr>
              <a:t>m </a:t>
            </a:r>
            <a:r>
              <a:rPr lang="uk-UA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</a:rPr>
              <a:t>способами, а елемент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</a:rPr>
              <a:t>b</a:t>
            </a:r>
            <a:r>
              <a:rPr lang="uk-UA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</a:rPr>
              <a:t> –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</a:rPr>
              <a:t>n</a:t>
            </a:r>
            <a:r>
              <a:rPr lang="uk-UA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</a:rPr>
              <a:t> способами, то вибір а і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</a:rPr>
              <a:t>b</a:t>
            </a:r>
            <a:r>
              <a:rPr lang="uk-UA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</a:rPr>
              <a:t> (пари а і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</a:rPr>
              <a:t>b</a:t>
            </a:r>
            <a:r>
              <a:rPr lang="uk-UA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</a:rPr>
              <a:t>) можна здійснити 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</a:rPr>
              <a:t>m</a:t>
            </a:r>
            <a:r>
              <a:rPr lang="uk-UA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</a:rPr>
              <a:t>*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</a:rPr>
              <a:t>n </a:t>
            </a:r>
            <a:r>
              <a:rPr lang="uk-UA" sz="24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</a:rPr>
              <a:t>способами)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Courier New" panose="02070309020205020404" pitchFamily="49" charset="0"/>
            </a:endParaRPr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H="1">
            <a:off x="1828800" y="1371600"/>
            <a:ext cx="990600" cy="990600"/>
          </a:xfrm>
          <a:prstGeom prst="line">
            <a:avLst/>
          </a:prstGeom>
          <a:noFill/>
          <a:ln w="63500" cap="sq">
            <a:solidFill>
              <a:srgbClr val="FF0000"/>
            </a:solidFill>
            <a:round/>
            <a:headEnd type="none" w="sm" len="sm"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uk-UA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1905000" y="3124200"/>
            <a:ext cx="0" cy="838200"/>
          </a:xfrm>
          <a:prstGeom prst="line">
            <a:avLst/>
          </a:prstGeom>
          <a:noFill/>
          <a:ln w="63500" cap="sq">
            <a:solidFill>
              <a:srgbClr val="FF0000"/>
            </a:solidFill>
            <a:round/>
            <a:headEnd type="none" w="sm" len="sm"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uk-UA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5257800" y="1295400"/>
            <a:ext cx="914400" cy="914400"/>
          </a:xfrm>
          <a:prstGeom prst="line">
            <a:avLst/>
          </a:prstGeom>
          <a:noFill/>
          <a:ln w="63500" cap="sq">
            <a:solidFill>
              <a:srgbClr val="FF0000"/>
            </a:solidFill>
            <a:round/>
            <a:headEnd type="none" w="sm" len="sm"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uk-UA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6324600" y="3048000"/>
            <a:ext cx="0" cy="838200"/>
          </a:xfrm>
          <a:prstGeom prst="line">
            <a:avLst/>
          </a:prstGeom>
          <a:noFill/>
          <a:ln w="63500" cap="sq">
            <a:solidFill>
              <a:srgbClr val="FF0000"/>
            </a:solidFill>
            <a:round/>
            <a:headEnd type="none" w="sm" len="sm"/>
            <a:tailEnd type="arrow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2009404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0" dur="1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utoUpdateAnimBg="0"/>
      <p:bldP spid="14341" grpId="0" autoUpdateAnimBg="0"/>
      <p:bldP spid="14342" grpId="0" autoUpdateAnimBg="0"/>
      <p:bldP spid="14343" grpId="0" autoUpdateAnimBg="0"/>
      <p:bldP spid="14344" grpId="0" autoUpdateAnimBg="0"/>
      <p:bldP spid="14345" grpId="0" autoUpdateAnimBg="0"/>
      <p:bldP spid="14346" grpId="0" animBg="1"/>
      <p:bldP spid="14347" grpId="0" animBg="1"/>
      <p:bldP spid="14348" grpId="0" animBg="1"/>
      <p:bldP spid="1434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6" name="WordArt 12"/>
          <p:cNvSpPr>
            <a:spLocks noChangeArrowheads="1" noChangeShapeType="1" noTextEdit="1"/>
          </p:cNvSpPr>
          <p:nvPr/>
        </p:nvSpPr>
        <p:spPr bwMode="auto">
          <a:xfrm>
            <a:off x="4876800" y="1556114"/>
            <a:ext cx="1652588" cy="148123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 dirty="0">
                <a:ln w="19050" cap="sq">
                  <a:solidFill>
                    <a:srgbClr val="00FF00"/>
                  </a:solidFill>
                  <a:round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905000" y="0"/>
            <a:ext cx="533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7200" b="1" dirty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  <a:latin typeface="Monotype Corsiva" panose="03010101010201010101" pitchFamily="66" charset="0"/>
              </a:rPr>
              <a:t>Правило суми</a:t>
            </a:r>
            <a:endParaRPr lang="ru-RU" sz="7200" b="1" dirty="0">
              <a:ln>
                <a:solidFill>
                  <a:srgbClr val="C00000"/>
                </a:solidFill>
              </a:ln>
              <a:solidFill>
                <a:srgbClr val="FFC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09600" y="914400"/>
            <a:ext cx="1600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urier New" panose="02070309020205020404" pitchFamily="49" charset="0"/>
              </a:rPr>
              <a:t>Задача</a:t>
            </a:r>
            <a:endParaRPr lang="ru-RU" sz="3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urier New" panose="02070309020205020404" pitchFamily="49" charset="0"/>
            </a:endParaRP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0" y="1371600"/>
            <a:ext cx="47244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400" b="1" dirty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urier New" panose="02070309020205020404" pitchFamily="49" charset="0"/>
              </a:rPr>
              <a:t>В одній вазі лежать 5 яблук, а в другій 8 мандаринів. Скількома способами можна вибирати яблуко або мандарин?</a:t>
            </a:r>
            <a:endParaRPr lang="ru-RU" sz="2400" b="1" dirty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urier New" panose="02070309020205020404" pitchFamily="49" charset="0"/>
            </a:endParaRP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5029200" y="990600"/>
            <a:ext cx="3505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000" b="1" dirty="0">
                <a:solidFill>
                  <a:srgbClr val="0000CC"/>
                </a:solidFill>
                <a:latin typeface="Courier New" panose="02070309020205020404" pitchFamily="49" charset="0"/>
              </a:rPr>
              <a:t>Розв'язування</a:t>
            </a:r>
            <a:endParaRPr lang="ru-RU" sz="3000" b="1" dirty="0">
              <a:solidFill>
                <a:srgbClr val="0000CC"/>
              </a:solidFill>
              <a:latin typeface="Courier New" panose="02070309020205020404" pitchFamily="49" charset="0"/>
            </a:endParaRP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6317628" y="2613799"/>
            <a:ext cx="284030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ourier New" panose="02070309020205020404" pitchFamily="49" charset="0"/>
              </a:rPr>
              <a:t>N</a:t>
            </a:r>
            <a:r>
              <a:rPr lang="uk-UA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ourier New" panose="02070309020205020404" pitchFamily="49" charset="0"/>
              </a:rPr>
              <a:t> = 5+8 = 13 (способами)</a:t>
            </a:r>
            <a:endParaRPr lang="ru-RU" sz="2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Courier New" panose="02070309020205020404" pitchFamily="49" charset="0"/>
            </a:endParaRP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1066800" y="3276600"/>
            <a:ext cx="7620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6600" b="1" dirty="0">
                <a:ln>
                  <a:solidFill>
                    <a:srgbClr val="C00000"/>
                  </a:solidFill>
                </a:ln>
                <a:solidFill>
                  <a:srgbClr val="FFC000"/>
                </a:solidFill>
                <a:latin typeface="Monotype Corsiva" panose="03010101010201010101" pitchFamily="66" charset="0"/>
              </a:rPr>
              <a:t>Правило добутку</a:t>
            </a:r>
            <a:endParaRPr lang="ru-RU" sz="6600" b="1" dirty="0">
              <a:ln>
                <a:solidFill>
                  <a:srgbClr val="C00000"/>
                </a:solidFill>
              </a:ln>
              <a:solidFill>
                <a:srgbClr val="FFC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609600" y="4267200"/>
            <a:ext cx="1600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urier New" panose="02070309020205020404" pitchFamily="49" charset="0"/>
              </a:rPr>
              <a:t>Задача</a:t>
            </a:r>
            <a:endParaRPr lang="ru-RU" sz="3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ourier New" panose="02070309020205020404" pitchFamily="49" charset="0"/>
            </a:endParaRP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0" y="4648200"/>
            <a:ext cx="47244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400" b="1" dirty="0">
                <a:ln w="1016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ourier New" panose="02070309020205020404" pitchFamily="49" charset="0"/>
              </a:rPr>
              <a:t>В магазині є три види ручок і два види олівців. Скільки різних комплектів, які складаються з ручки та олівця можна придбати?</a:t>
            </a:r>
            <a:endParaRPr lang="ru-RU" sz="2400" b="1" dirty="0">
              <a:ln w="1016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Courier New" panose="02070309020205020404" pitchFamily="49" charset="0"/>
            </a:endParaRPr>
          </a:p>
        </p:txBody>
      </p:sp>
      <p:sp>
        <p:nvSpPr>
          <p:cNvPr id="16401" name="WordArt 17"/>
          <p:cNvSpPr>
            <a:spLocks noChangeArrowheads="1" noChangeShapeType="1" noTextEdit="1"/>
          </p:cNvSpPr>
          <p:nvPr/>
        </p:nvSpPr>
        <p:spPr bwMode="auto">
          <a:xfrm>
            <a:off x="5029200" y="4874941"/>
            <a:ext cx="1652588" cy="1481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 dirty="0">
                <a:ln w="19050" cap="sq">
                  <a:solidFill>
                    <a:srgbClr val="00FF00"/>
                  </a:solidFill>
                  <a:round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5105400" y="4419600"/>
            <a:ext cx="3505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000" b="1" dirty="0">
                <a:solidFill>
                  <a:srgbClr val="0000CC"/>
                </a:solidFill>
                <a:latin typeface="Courier New" panose="02070309020205020404" pitchFamily="49" charset="0"/>
              </a:rPr>
              <a:t>Розв'язування</a:t>
            </a:r>
            <a:endParaRPr lang="ru-RU" sz="3000" b="1" dirty="0">
              <a:solidFill>
                <a:srgbClr val="0000CC"/>
              </a:solidFill>
              <a:latin typeface="Courier New" panose="02070309020205020404" pitchFamily="49" charset="0"/>
            </a:endParaRP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6251230" y="5789612"/>
            <a:ext cx="278526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ourier New" panose="02070309020205020404" pitchFamily="49" charset="0"/>
              </a:rPr>
              <a:t>N</a:t>
            </a:r>
            <a:r>
              <a:rPr lang="uk-UA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ourier New" panose="02070309020205020404" pitchFamily="49" charset="0"/>
              </a:rPr>
              <a:t> = 3*2 = 6 (комплектів)</a:t>
            </a:r>
            <a:endParaRPr lang="ru-RU" sz="2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25713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3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6" grpId="0" animBg="1"/>
      <p:bldP spid="16388" grpId="0" autoUpdateAnimBg="0"/>
      <p:bldP spid="16393" grpId="0" autoUpdateAnimBg="0"/>
      <p:bldP spid="16394" grpId="0" autoUpdateAnimBg="0"/>
      <p:bldP spid="16395" grpId="0" autoUpdateAnimBg="0"/>
      <p:bldP spid="16399" grpId="0" autoUpdateAnimBg="0"/>
      <p:bldP spid="16400" grpId="0" autoUpdateAnimBg="0"/>
      <p:bldP spid="16401" grpId="0" animBg="1"/>
      <p:bldP spid="16402" grpId="0" autoUpdateAnimBg="0"/>
      <p:bldP spid="1640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52400" y="0"/>
            <a:ext cx="87630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000" b="1" dirty="0">
                <a:ln>
                  <a:solidFill>
                    <a:srgbClr val="FFFF00"/>
                  </a:solidFill>
                </a:ln>
                <a:solidFill>
                  <a:srgbClr val="22F43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Перестановк</a:t>
            </a:r>
            <a:r>
              <a:rPr lang="uk-UA" sz="3000" b="1" dirty="0">
                <a:ln>
                  <a:solidFill>
                    <a:srgbClr val="FFFF00"/>
                  </a:solidFill>
                </a:ln>
                <a:solidFill>
                  <a:srgbClr val="22F43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ою</a:t>
            </a:r>
            <a:r>
              <a:rPr lang="uk-UA" sz="3000" b="1" dirty="0">
                <a:ln>
                  <a:solidFill>
                    <a:srgbClr val="FFFF00"/>
                  </a:solidFill>
                </a:ln>
                <a:solidFill>
                  <a:srgbClr val="22F43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en-US" sz="3000" b="1" dirty="0">
                <a:ln>
                  <a:solidFill>
                    <a:srgbClr val="FFFF00"/>
                  </a:solidFill>
                </a:ln>
                <a:solidFill>
                  <a:srgbClr val="22F43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k-UA" sz="3000" b="1" dirty="0">
                <a:ln>
                  <a:solidFill>
                    <a:srgbClr val="FFFF00"/>
                  </a:solidFill>
                </a:ln>
                <a:solidFill>
                  <a:srgbClr val="22F43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елементів</a:t>
            </a:r>
            <a:r>
              <a:rPr lang="uk-UA" sz="3000" b="1" dirty="0">
                <a:ln>
                  <a:solidFill>
                    <a:srgbClr val="FFFF00"/>
                  </a:solidFill>
                </a:ln>
                <a:solidFill>
                  <a:srgbClr val="22F43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називається </a:t>
            </a:r>
            <a:r>
              <a:rPr lang="uk-UA" sz="3000" b="1" dirty="0">
                <a:ln>
                  <a:solidFill>
                    <a:srgbClr val="FFFF00"/>
                  </a:solidFill>
                </a:ln>
                <a:solidFill>
                  <a:srgbClr val="22F43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будь-яка   впорядкована множина, яка складається з </a:t>
            </a:r>
            <a:r>
              <a:rPr lang="en-US" sz="3000" b="1" dirty="0">
                <a:ln>
                  <a:solidFill>
                    <a:srgbClr val="FFFF00"/>
                  </a:solidFill>
                </a:ln>
                <a:solidFill>
                  <a:srgbClr val="22F43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k-UA" sz="3000" b="1" dirty="0">
                <a:ln>
                  <a:solidFill>
                    <a:srgbClr val="FFFF00"/>
                  </a:solidFill>
                </a:ln>
                <a:solidFill>
                  <a:srgbClr val="22F43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елементів.</a:t>
            </a:r>
            <a:r>
              <a:rPr lang="uk-UA" sz="3000" dirty="0">
                <a:ln>
                  <a:solidFill>
                    <a:srgbClr val="FFFF00"/>
                  </a:solidFill>
                </a:ln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000" dirty="0">
              <a:ln>
                <a:solidFill>
                  <a:srgbClr val="FFFF00"/>
                </a:solidFill>
              </a:ln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0" y="1447800"/>
            <a:ext cx="9220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uk-UA" sz="2800">
                <a:solidFill>
                  <a:srgbClr val="4B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Число перестановок з </a:t>
            </a:r>
            <a:r>
              <a:rPr lang="en-US" sz="2800">
                <a:solidFill>
                  <a:srgbClr val="4B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k-UA" sz="2800">
                <a:solidFill>
                  <a:srgbClr val="4B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елементів позначається </a:t>
            </a:r>
            <a:r>
              <a:rPr lang="en-US" sz="4000">
                <a:solidFill>
                  <a:srgbClr val="4B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800">
                <a:solidFill>
                  <a:srgbClr val="4B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ru-RU" sz="2800">
              <a:solidFill>
                <a:srgbClr val="4B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95536" y="2316162"/>
            <a:ext cx="26642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Формула</a:t>
            </a:r>
            <a:endParaRPr lang="ru-RU" sz="3600" dirty="0"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752600" y="3946525"/>
            <a:ext cx="5943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4000">
                <a:solidFill>
                  <a:srgbClr val="B919F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Характеристичні ознаки</a:t>
            </a:r>
            <a:endParaRPr lang="ru-RU" sz="4000">
              <a:solidFill>
                <a:srgbClr val="B919F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228600" y="4953000"/>
            <a:ext cx="8458200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uk-UA" sz="3000" b="1">
                <a:solidFill>
                  <a:srgbClr val="4B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anose="02070309020205020404" pitchFamily="49" charset="0"/>
                <a:cs typeface="Arial" panose="020B0604020202020204" pitchFamily="34" charset="0"/>
              </a:rPr>
              <a:t>предмети різні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uk-UA" sz="3000" b="1">
                <a:solidFill>
                  <a:srgbClr val="4B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anose="02070309020205020404" pitchFamily="49" charset="0"/>
                <a:cs typeface="Arial" panose="020B0604020202020204" pitchFamily="34" charset="0"/>
              </a:rPr>
              <a:t>всі місця зайняті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Blip>
                <a:blip r:embed="rId2"/>
              </a:buBlip>
            </a:pPr>
            <a:r>
              <a:rPr lang="uk-UA" sz="3000" b="1">
                <a:solidFill>
                  <a:srgbClr val="4B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anose="02070309020205020404" pitchFamily="49" charset="0"/>
                <a:cs typeface="Arial" panose="020B0604020202020204" pitchFamily="34" charset="0"/>
              </a:rPr>
              <a:t>порядок елементів важливий</a:t>
            </a:r>
            <a:endParaRPr lang="ru-RU" sz="3000" b="1">
              <a:solidFill>
                <a:srgbClr val="4B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anose="02070309020205020404" pitchFamily="49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ru-RU" sz="3000" b="1">
              <a:solidFill>
                <a:srgbClr val="4B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anose="02070309020205020404" pitchFamily="49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77193" y="3002037"/>
            <a:ext cx="8209607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ru-RU" sz="3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P</a:t>
            </a:r>
            <a:r>
              <a:rPr lang="en-US" altLang="ru-RU" sz="3600" baseline="-25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n</a:t>
            </a:r>
            <a:r>
              <a:rPr lang="uk-UA" altLang="ru-RU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=</a:t>
            </a:r>
            <a:r>
              <a:rPr lang="en-US" altLang="ru-RU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n! </a:t>
            </a:r>
            <a:r>
              <a:rPr lang="uk-UA" alt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=</a:t>
            </a:r>
            <a:r>
              <a:rPr lang="en-US" altLang="ru-RU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</a:t>
            </a:r>
            <a:r>
              <a:rPr lang="en-US" altLang="ru-RU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Arial" pitchFamily="34" charset="0"/>
              </a:rPr>
              <a:t>∙</a:t>
            </a:r>
            <a:r>
              <a:rPr lang="en-US" altLang="ru-RU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</a:t>
            </a:r>
            <a:r>
              <a:rPr lang="en-US" altLang="ru-RU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Arial" pitchFamily="34" charset="0"/>
              </a:rPr>
              <a:t>∙</a:t>
            </a:r>
            <a:r>
              <a:rPr lang="en-US" altLang="ru-RU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3</a:t>
            </a:r>
            <a:r>
              <a:rPr lang="en-US" altLang="ru-RU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Arial" pitchFamily="34" charset="0"/>
              </a:rPr>
              <a:t>∙</a:t>
            </a:r>
            <a:r>
              <a:rPr lang="en-US" altLang="ru-RU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…</a:t>
            </a:r>
            <a:r>
              <a:rPr lang="en-US" altLang="ru-RU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Arial" pitchFamily="34" charset="0"/>
              </a:rPr>
              <a:t>∙</a:t>
            </a:r>
            <a:r>
              <a:rPr lang="en-US" altLang="ru-RU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n=n</a:t>
            </a:r>
            <a:r>
              <a:rPr lang="en-US" altLang="ru-RU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  <a:cs typeface="Arial" pitchFamily="34" charset="0"/>
              </a:rPr>
              <a:t>∙(n-1)∙(n-2)∙…∙1)</a:t>
            </a:r>
          </a:p>
          <a:p>
            <a:pPr eaLnBrk="1" hangingPunct="1">
              <a:spcBef>
                <a:spcPct val="20000"/>
              </a:spcBef>
            </a:pPr>
            <a:endParaRPr lang="ru-RU" altLang="ru-RU" sz="3600" baseline="-25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15948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75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3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utoUpdateAnimBg="0"/>
      <p:bldP spid="18436" grpId="0" autoUpdateAnimBg="0"/>
      <p:bldP spid="18439" grpId="0" autoUpdateAnimBg="0"/>
      <p:bldP spid="18440" grpId="0" autoUpdateAnimBg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0" y="826925"/>
            <a:ext cx="48006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uk-UA" sz="3200" b="1" dirty="0">
                <a:solidFill>
                  <a:schemeClr val="accent6">
                    <a:lumMod val="75000"/>
                  </a:schemeClr>
                </a:solidFill>
                <a:latin typeface="Monotype Corsiva" panose="03010101010201010101" pitchFamily="66" charset="0"/>
                <a:cs typeface="Arial" panose="020B0604020202020204" pitchFamily="34" charset="0"/>
              </a:rPr>
              <a:t>У класі навчається 10 юнаків. Скількома способами можна їх вишикувати у шеренгу?</a:t>
            </a:r>
          </a:p>
        </p:txBody>
      </p:sp>
      <p:grpSp>
        <p:nvGrpSpPr>
          <p:cNvPr id="20496" name="Group 16"/>
          <p:cNvGrpSpPr>
            <a:grpSpLocks/>
          </p:cNvGrpSpPr>
          <p:nvPr/>
        </p:nvGrpSpPr>
        <p:grpSpPr bwMode="auto">
          <a:xfrm>
            <a:off x="4800600" y="914400"/>
            <a:ext cx="4343400" cy="1304925"/>
            <a:chOff x="3024" y="576"/>
            <a:chExt cx="2736" cy="822"/>
          </a:xfrm>
        </p:grpSpPr>
        <p:sp>
          <p:nvSpPr>
            <p:cNvPr id="20483" name="Rectangle 3"/>
            <p:cNvSpPr>
              <a:spLocks noChangeArrowheads="1"/>
            </p:cNvSpPr>
            <p:nvPr/>
          </p:nvSpPr>
          <p:spPr bwMode="auto">
            <a:xfrm>
              <a:off x="3216" y="576"/>
              <a:ext cx="720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uk-UA" sz="4400" i="1" dirty="0">
                  <a:solidFill>
                    <a:srgbClr val="EE0E0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</a:t>
              </a:r>
              <a:r>
                <a:rPr lang="uk-UA" sz="2000" i="1" dirty="0">
                  <a:solidFill>
                    <a:srgbClr val="EE0E0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lang="ru-RU" sz="2000" i="1" dirty="0">
                <a:solidFill>
                  <a:srgbClr val="EE0E0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484" name="Text Box 4"/>
            <p:cNvSpPr txBox="1">
              <a:spLocks noChangeArrowheads="1"/>
            </p:cNvSpPr>
            <p:nvPr/>
          </p:nvSpPr>
          <p:spPr bwMode="auto">
            <a:xfrm>
              <a:off x="4368" y="1056"/>
              <a:ext cx="139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uk-UA" sz="2800" i="1">
                  <a:solidFill>
                    <a:srgbClr val="EE0E0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 3 628 000</a:t>
              </a:r>
              <a:r>
                <a:rPr lang="ru-RU" sz="2800">
                  <a:solidFill>
                    <a:srgbClr val="EE0E0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20485" name="Text Box 5"/>
            <p:cNvSpPr txBox="1">
              <a:spLocks noChangeArrowheads="1"/>
            </p:cNvSpPr>
            <p:nvPr/>
          </p:nvSpPr>
          <p:spPr bwMode="auto">
            <a:xfrm>
              <a:off x="3024" y="1033"/>
              <a:ext cx="182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sz="3200" dirty="0">
                  <a:solidFill>
                    <a:srgbClr val="EE0E0E"/>
                  </a:solidFill>
                </a:rPr>
                <a:t>1</a:t>
              </a:r>
              <a:r>
                <a:rPr lang="uk-UA" dirty="0">
                  <a:solidFill>
                    <a:srgbClr val="EE0E0E"/>
                  </a:solidFill>
                </a:rPr>
                <a:t>*</a:t>
              </a:r>
              <a:r>
                <a:rPr lang="uk-UA" sz="3200" dirty="0">
                  <a:solidFill>
                    <a:srgbClr val="EE0E0E"/>
                  </a:solidFill>
                </a:rPr>
                <a:t>2</a:t>
              </a:r>
              <a:r>
                <a:rPr lang="uk-UA" dirty="0">
                  <a:solidFill>
                    <a:srgbClr val="EE0E0E"/>
                  </a:solidFill>
                </a:rPr>
                <a:t>*</a:t>
              </a:r>
              <a:r>
                <a:rPr lang="uk-UA" sz="3200" dirty="0">
                  <a:solidFill>
                    <a:srgbClr val="EE0E0E"/>
                  </a:solidFill>
                </a:rPr>
                <a:t>....</a:t>
              </a:r>
              <a:r>
                <a:rPr lang="uk-UA" dirty="0">
                  <a:solidFill>
                    <a:srgbClr val="EE0E0E"/>
                  </a:solidFill>
                </a:rPr>
                <a:t>*</a:t>
              </a:r>
              <a:r>
                <a:rPr lang="uk-UA" sz="3200" dirty="0">
                  <a:solidFill>
                    <a:srgbClr val="EE0E0E"/>
                  </a:solidFill>
                </a:rPr>
                <a:t>9</a:t>
              </a:r>
              <a:r>
                <a:rPr lang="uk-UA" dirty="0">
                  <a:solidFill>
                    <a:srgbClr val="EE0E0E"/>
                  </a:solidFill>
                </a:rPr>
                <a:t>*</a:t>
              </a:r>
              <a:r>
                <a:rPr lang="uk-UA" sz="3200" dirty="0">
                  <a:solidFill>
                    <a:srgbClr val="EE0E0E"/>
                  </a:solidFill>
                </a:rPr>
                <a:t>10</a:t>
              </a:r>
              <a:endParaRPr lang="ru-RU" sz="3200" dirty="0">
                <a:solidFill>
                  <a:srgbClr val="EE0E0E"/>
                </a:solidFill>
              </a:endParaRPr>
            </a:p>
          </p:txBody>
        </p:sp>
        <p:sp>
          <p:nvSpPr>
            <p:cNvPr id="20486" name="Text Box 6"/>
            <p:cNvSpPr txBox="1">
              <a:spLocks noChangeArrowheads="1"/>
            </p:cNvSpPr>
            <p:nvPr/>
          </p:nvSpPr>
          <p:spPr bwMode="auto">
            <a:xfrm>
              <a:off x="3744" y="624"/>
              <a:ext cx="6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sz="3200">
                  <a:solidFill>
                    <a:srgbClr val="EE0E0E"/>
                  </a:solidFill>
                </a:rPr>
                <a:t>= </a:t>
              </a:r>
              <a:r>
                <a:rPr lang="uk-UA" sz="2800" i="1">
                  <a:solidFill>
                    <a:srgbClr val="EE0E0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r>
                <a:rPr lang="uk-UA" sz="3200" i="1">
                  <a:solidFill>
                    <a:srgbClr val="EE0E0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!</a:t>
              </a:r>
              <a:r>
                <a:rPr lang="uk-UA" sz="2800" i="1">
                  <a:solidFill>
                    <a:srgbClr val="EE0E0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2800" i="1">
                <a:solidFill>
                  <a:srgbClr val="EE0E0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0" y="2996813"/>
            <a:ext cx="4953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uk-UA" sz="3200" b="1" dirty="0">
                <a:solidFill>
                  <a:schemeClr val="accent6">
                    <a:lumMod val="75000"/>
                  </a:schemeClr>
                </a:solidFill>
                <a:latin typeface="Monotype Corsiva" panose="03010101010201010101" pitchFamily="66" charset="0"/>
                <a:cs typeface="Arial" panose="020B0604020202020204" pitchFamily="34" charset="0"/>
              </a:rPr>
              <a:t>Скількома способами можна скласти список із 9 прізвищ?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0" y="4333874"/>
            <a:ext cx="48006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uk-UA" sz="3200" b="1" dirty="0">
                <a:solidFill>
                  <a:schemeClr val="accent6">
                    <a:lumMod val="50000"/>
                  </a:schemeClr>
                </a:solidFill>
                <a:latin typeface="Monotype Corsiva" panose="03010101010201010101" pitchFamily="66" charset="0"/>
                <a:cs typeface="Arial" panose="020B0604020202020204" pitchFamily="34" charset="0"/>
              </a:rPr>
              <a:t>Скількома способами можна розкласти 8 різних листів у 8 різних конвертів, якщо в кожний конверт кладеться лише 1 лист?</a:t>
            </a:r>
          </a:p>
        </p:txBody>
      </p:sp>
      <p:grpSp>
        <p:nvGrpSpPr>
          <p:cNvPr id="20497" name="Group 17"/>
          <p:cNvGrpSpPr>
            <a:grpSpLocks/>
          </p:cNvGrpSpPr>
          <p:nvPr/>
        </p:nvGrpSpPr>
        <p:grpSpPr bwMode="auto">
          <a:xfrm>
            <a:off x="4648200" y="2895600"/>
            <a:ext cx="4419600" cy="1250950"/>
            <a:chOff x="2928" y="1824"/>
            <a:chExt cx="2784" cy="788"/>
          </a:xfrm>
        </p:grpSpPr>
        <p:sp>
          <p:nvSpPr>
            <p:cNvPr id="20489" name="Rectangle 9"/>
            <p:cNvSpPr>
              <a:spLocks noChangeArrowheads="1"/>
            </p:cNvSpPr>
            <p:nvPr/>
          </p:nvSpPr>
          <p:spPr bwMode="auto">
            <a:xfrm>
              <a:off x="2976" y="1824"/>
              <a:ext cx="1200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uk-UA" sz="4400" i="1" dirty="0">
                  <a:solidFill>
                    <a:srgbClr val="EE0E0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</a:t>
              </a:r>
              <a:r>
                <a:rPr lang="uk-UA" sz="2000" i="1" dirty="0">
                  <a:solidFill>
                    <a:srgbClr val="EE0E0E"/>
                  </a:solidFill>
                  <a:latin typeface="Arial" panose="020B0604020202020204" pitchFamily="34" charset="0"/>
                </a:rPr>
                <a:t>9 </a:t>
              </a:r>
              <a:r>
                <a:rPr lang="uk-UA" sz="4000" i="1" dirty="0">
                  <a:solidFill>
                    <a:srgbClr val="EE0E0E"/>
                  </a:solidFill>
                  <a:latin typeface="Arial" panose="020B0604020202020204" pitchFamily="34" charset="0"/>
                </a:rPr>
                <a:t>= 9!</a:t>
              </a:r>
              <a:endParaRPr lang="ru-RU" sz="3600" i="1" dirty="0">
                <a:solidFill>
                  <a:srgbClr val="EE0E0E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492" name="Text Box 12"/>
            <p:cNvSpPr txBox="1">
              <a:spLocks noChangeArrowheads="1"/>
            </p:cNvSpPr>
            <p:nvPr/>
          </p:nvSpPr>
          <p:spPr bwMode="auto">
            <a:xfrm>
              <a:off x="2928" y="2208"/>
              <a:ext cx="153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sz="3600">
                  <a:solidFill>
                    <a:srgbClr val="EE0E0E"/>
                  </a:solidFill>
                </a:rPr>
                <a:t>1</a:t>
              </a:r>
              <a:r>
                <a:rPr lang="uk-UA" sz="2800">
                  <a:solidFill>
                    <a:srgbClr val="EE0E0E"/>
                  </a:solidFill>
                </a:rPr>
                <a:t>*</a:t>
              </a:r>
              <a:r>
                <a:rPr lang="uk-UA" sz="3600">
                  <a:solidFill>
                    <a:srgbClr val="EE0E0E"/>
                  </a:solidFill>
                </a:rPr>
                <a:t>2</a:t>
              </a:r>
              <a:r>
                <a:rPr lang="uk-UA" sz="2800">
                  <a:solidFill>
                    <a:srgbClr val="EE0E0E"/>
                  </a:solidFill>
                </a:rPr>
                <a:t>*</a:t>
              </a:r>
              <a:r>
                <a:rPr lang="uk-UA" sz="3600">
                  <a:solidFill>
                    <a:srgbClr val="EE0E0E"/>
                  </a:solidFill>
                </a:rPr>
                <a:t>....</a:t>
              </a:r>
              <a:r>
                <a:rPr lang="uk-UA" sz="2800">
                  <a:solidFill>
                    <a:srgbClr val="EE0E0E"/>
                  </a:solidFill>
                </a:rPr>
                <a:t>*</a:t>
              </a:r>
              <a:r>
                <a:rPr lang="uk-UA" sz="3600">
                  <a:solidFill>
                    <a:srgbClr val="EE0E0E"/>
                  </a:solidFill>
                </a:rPr>
                <a:t>8</a:t>
              </a:r>
              <a:r>
                <a:rPr lang="uk-UA" sz="2800">
                  <a:solidFill>
                    <a:srgbClr val="EE0E0E"/>
                  </a:solidFill>
                </a:rPr>
                <a:t>*</a:t>
              </a:r>
              <a:r>
                <a:rPr lang="uk-UA" sz="3600">
                  <a:solidFill>
                    <a:srgbClr val="EE0E0E"/>
                  </a:solidFill>
                </a:rPr>
                <a:t>9</a:t>
              </a:r>
              <a:endParaRPr lang="ru-RU" sz="3600">
                <a:solidFill>
                  <a:srgbClr val="EE0E0E"/>
                </a:solidFill>
              </a:endParaRPr>
            </a:p>
          </p:txBody>
        </p:sp>
        <p:sp>
          <p:nvSpPr>
            <p:cNvPr id="20493" name="Text Box 13"/>
            <p:cNvSpPr txBox="1">
              <a:spLocks noChangeArrowheads="1"/>
            </p:cNvSpPr>
            <p:nvPr/>
          </p:nvSpPr>
          <p:spPr bwMode="auto">
            <a:xfrm>
              <a:off x="4320" y="2215"/>
              <a:ext cx="139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uk-UA" sz="3200" i="1">
                  <a:solidFill>
                    <a:srgbClr val="EE0E0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 </a:t>
              </a:r>
              <a:r>
                <a:rPr lang="uk-UA" sz="2800" i="1">
                  <a:solidFill>
                    <a:srgbClr val="EE0E0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362880</a:t>
              </a:r>
              <a:endParaRPr lang="ru-RU" sz="2800" i="1">
                <a:solidFill>
                  <a:srgbClr val="EE0E0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498" name="Group 18"/>
          <p:cNvGrpSpPr>
            <a:grpSpLocks/>
          </p:cNvGrpSpPr>
          <p:nvPr/>
        </p:nvGrpSpPr>
        <p:grpSpPr bwMode="auto">
          <a:xfrm>
            <a:off x="4724400" y="4648200"/>
            <a:ext cx="4419600" cy="1555750"/>
            <a:chOff x="2976" y="2928"/>
            <a:chExt cx="2784" cy="980"/>
          </a:xfrm>
        </p:grpSpPr>
        <p:sp>
          <p:nvSpPr>
            <p:cNvPr id="20490" name="Rectangle 10"/>
            <p:cNvSpPr>
              <a:spLocks noChangeArrowheads="1"/>
            </p:cNvSpPr>
            <p:nvPr/>
          </p:nvSpPr>
          <p:spPr bwMode="auto">
            <a:xfrm>
              <a:off x="3024" y="2928"/>
              <a:ext cx="1152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uk-UA" sz="4400" i="1">
                  <a:solidFill>
                    <a:srgbClr val="EE0E0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Р</a:t>
              </a:r>
              <a:r>
                <a:rPr lang="uk-UA" sz="2000" i="1">
                  <a:solidFill>
                    <a:srgbClr val="EE0E0E"/>
                  </a:solidFill>
                  <a:latin typeface="Arial" panose="020B0604020202020204" pitchFamily="34" charset="0"/>
                </a:rPr>
                <a:t>8 </a:t>
              </a:r>
              <a:r>
                <a:rPr lang="uk-UA" sz="3600" i="1">
                  <a:solidFill>
                    <a:srgbClr val="EE0E0E"/>
                  </a:solidFill>
                  <a:latin typeface="Arial" panose="020B0604020202020204" pitchFamily="34" charset="0"/>
                </a:rPr>
                <a:t>= 8!</a:t>
              </a:r>
              <a:endParaRPr lang="ru-RU" sz="3600" i="1">
                <a:solidFill>
                  <a:srgbClr val="EE0E0E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0491" name="Text Box 11"/>
            <p:cNvSpPr txBox="1">
              <a:spLocks noChangeArrowheads="1"/>
            </p:cNvSpPr>
            <p:nvPr/>
          </p:nvSpPr>
          <p:spPr bwMode="auto">
            <a:xfrm>
              <a:off x="2976" y="3504"/>
              <a:ext cx="163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sz="3600">
                  <a:solidFill>
                    <a:srgbClr val="EE0E0E"/>
                  </a:solidFill>
                </a:rPr>
                <a:t>1</a:t>
              </a:r>
              <a:r>
                <a:rPr lang="uk-UA" sz="2800">
                  <a:solidFill>
                    <a:srgbClr val="EE0E0E"/>
                  </a:solidFill>
                </a:rPr>
                <a:t>*</a:t>
              </a:r>
              <a:r>
                <a:rPr lang="uk-UA" sz="3600">
                  <a:solidFill>
                    <a:srgbClr val="EE0E0E"/>
                  </a:solidFill>
                </a:rPr>
                <a:t>2</a:t>
              </a:r>
              <a:r>
                <a:rPr lang="uk-UA" sz="2800">
                  <a:solidFill>
                    <a:srgbClr val="EE0E0E"/>
                  </a:solidFill>
                </a:rPr>
                <a:t>*</a:t>
              </a:r>
              <a:r>
                <a:rPr lang="uk-UA" sz="3600">
                  <a:solidFill>
                    <a:srgbClr val="EE0E0E"/>
                  </a:solidFill>
                </a:rPr>
                <a:t>....</a:t>
              </a:r>
              <a:r>
                <a:rPr lang="uk-UA" sz="2800">
                  <a:solidFill>
                    <a:srgbClr val="EE0E0E"/>
                  </a:solidFill>
                </a:rPr>
                <a:t>*</a:t>
              </a:r>
              <a:r>
                <a:rPr lang="uk-UA" sz="3600">
                  <a:solidFill>
                    <a:srgbClr val="EE0E0E"/>
                  </a:solidFill>
                </a:rPr>
                <a:t>7</a:t>
              </a:r>
              <a:r>
                <a:rPr lang="uk-UA" sz="2800">
                  <a:solidFill>
                    <a:srgbClr val="EE0E0E"/>
                  </a:solidFill>
                </a:rPr>
                <a:t>*</a:t>
              </a:r>
              <a:r>
                <a:rPr lang="uk-UA" sz="3600">
                  <a:solidFill>
                    <a:srgbClr val="EE0E0E"/>
                  </a:solidFill>
                </a:rPr>
                <a:t>8</a:t>
              </a:r>
              <a:endParaRPr lang="ru-RU" sz="3600">
                <a:solidFill>
                  <a:srgbClr val="EE0E0E"/>
                </a:solidFill>
              </a:endParaRPr>
            </a:p>
          </p:txBody>
        </p:sp>
        <p:sp>
          <p:nvSpPr>
            <p:cNvPr id="20494" name="Text Box 14"/>
            <p:cNvSpPr txBox="1">
              <a:spLocks noChangeArrowheads="1"/>
            </p:cNvSpPr>
            <p:nvPr/>
          </p:nvSpPr>
          <p:spPr bwMode="auto">
            <a:xfrm>
              <a:off x="4368" y="3504"/>
              <a:ext cx="139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uk-UA" sz="3600" i="1">
                  <a:solidFill>
                    <a:srgbClr val="EE0E0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 </a:t>
              </a:r>
              <a:r>
                <a:rPr lang="uk-UA" sz="3200" i="1">
                  <a:solidFill>
                    <a:srgbClr val="EE0E0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40320</a:t>
              </a:r>
              <a:endParaRPr lang="ru-RU" sz="3200" i="1">
                <a:solidFill>
                  <a:srgbClr val="EE0E0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3563888" y="41919"/>
            <a:ext cx="1905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4000" b="1" dirty="0">
                <a:ln w="22225">
                  <a:solidFill>
                    <a:schemeClr val="accent5">
                      <a:lumMod val="25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Arial" panose="020B0604020202020204" pitchFamily="34" charset="0"/>
              </a:rPr>
              <a:t>Задачі</a:t>
            </a:r>
            <a:endParaRPr lang="ru-RU" sz="4000" b="1" dirty="0">
              <a:ln w="22225">
                <a:solidFill>
                  <a:schemeClr val="accent5">
                    <a:lumMod val="25000"/>
                  </a:schemeClr>
                </a:solidFill>
                <a:prstDash val="solid"/>
              </a:ln>
              <a:solidFill>
                <a:srgbClr val="FFC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22532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7" grpId="0" autoUpdateAnimBg="0"/>
      <p:bldP spid="2048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04800" y="418434"/>
            <a:ext cx="8437240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0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22F43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Розміщенням</a:t>
            </a:r>
            <a:r>
              <a:rPr lang="uk-UA" sz="30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22F43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uk-UA" sz="30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22F43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en-US" sz="30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22F43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uk-UA" sz="30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22F43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елементів по </a:t>
            </a:r>
            <a:r>
              <a:rPr lang="en-US" sz="30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22F43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k-UA" sz="30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22F43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називається будь-яка впорядкована підмножина з </a:t>
            </a:r>
            <a:r>
              <a:rPr lang="en-US" sz="30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22F43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k-UA" sz="30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22F43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елементів даної множини М, яка містить </a:t>
            </a:r>
            <a:r>
              <a:rPr lang="en-US" sz="30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22F43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uk-UA" sz="30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22F43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елементів, де </a:t>
            </a:r>
            <a:r>
              <a:rPr lang="en-US" sz="30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22F43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k-UA" sz="30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22F43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4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22F43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</a:t>
            </a:r>
            <a:r>
              <a:rPr lang="uk-UA" sz="30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22F43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22F43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uk-UA" sz="3000" b="1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22F43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000" b="1" dirty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rgbClr val="22F43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04800" y="2743200"/>
            <a:ext cx="6248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3000" b="1" dirty="0">
                <a:solidFill>
                  <a:srgbClr val="4B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k-UA" sz="3000" b="1" dirty="0">
                <a:ln>
                  <a:solidFill>
                    <a:schemeClr val="accent5">
                      <a:lumMod val="10000"/>
                    </a:schemeClr>
                  </a:solidFill>
                </a:ln>
                <a:solidFill>
                  <a:srgbClr val="4B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Число розміщень з </a:t>
            </a:r>
            <a:r>
              <a:rPr lang="en-US" sz="3000" b="1" dirty="0">
                <a:ln>
                  <a:solidFill>
                    <a:schemeClr val="accent5">
                      <a:lumMod val="10000"/>
                    </a:schemeClr>
                  </a:solidFill>
                </a:ln>
                <a:solidFill>
                  <a:srgbClr val="4B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uk-UA" sz="3000" b="1" dirty="0">
                <a:ln>
                  <a:solidFill>
                    <a:schemeClr val="accent5">
                      <a:lumMod val="10000"/>
                    </a:schemeClr>
                  </a:solidFill>
                </a:ln>
                <a:solidFill>
                  <a:srgbClr val="4B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елементів по </a:t>
            </a:r>
            <a:r>
              <a:rPr lang="en-US" sz="3000" b="1" dirty="0">
                <a:ln>
                  <a:solidFill>
                    <a:schemeClr val="accent5">
                      <a:lumMod val="10000"/>
                    </a:schemeClr>
                  </a:solidFill>
                </a:ln>
                <a:solidFill>
                  <a:srgbClr val="4B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k-UA" sz="3000" b="1" dirty="0">
                <a:ln>
                  <a:solidFill>
                    <a:schemeClr val="accent5">
                      <a:lumMod val="10000"/>
                    </a:schemeClr>
                  </a:solidFill>
                </a:ln>
                <a:solidFill>
                  <a:srgbClr val="4B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позначається</a:t>
            </a:r>
            <a:endParaRPr lang="ru-RU" sz="3000" b="1" dirty="0">
              <a:ln>
                <a:solidFill>
                  <a:schemeClr val="accent5">
                    <a:lumMod val="10000"/>
                  </a:schemeClr>
                </a:solidFill>
              </a:ln>
              <a:solidFill>
                <a:srgbClr val="4B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534" name="Group 6"/>
          <p:cNvGrpSpPr>
            <a:grpSpLocks/>
          </p:cNvGrpSpPr>
          <p:nvPr/>
        </p:nvGrpSpPr>
        <p:grpSpPr bwMode="auto">
          <a:xfrm>
            <a:off x="6553539" y="2743201"/>
            <a:ext cx="1101652" cy="1361974"/>
            <a:chOff x="3354" y="1854"/>
            <a:chExt cx="521" cy="566"/>
          </a:xfrm>
        </p:grpSpPr>
        <p:sp>
          <p:nvSpPr>
            <p:cNvPr id="22532" name="Text Box 4"/>
            <p:cNvSpPr txBox="1">
              <a:spLocks noChangeArrowheads="1"/>
            </p:cNvSpPr>
            <p:nvPr/>
          </p:nvSpPr>
          <p:spPr bwMode="auto">
            <a:xfrm>
              <a:off x="3354" y="1978"/>
              <a:ext cx="521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000" dirty="0">
                  <a:solidFill>
                    <a:srgbClr val="EE0E0E"/>
                  </a:solidFill>
                </a:rPr>
                <a:t>A</a:t>
              </a:r>
              <a:r>
                <a:rPr lang="en-US" sz="2800" dirty="0">
                  <a:solidFill>
                    <a:srgbClr val="EE0E0E"/>
                  </a:solidFill>
                </a:rPr>
                <a:t>m</a:t>
              </a:r>
              <a:endParaRPr lang="ru-RU" sz="2800" dirty="0">
                <a:solidFill>
                  <a:srgbClr val="EE0E0E"/>
                </a:solidFill>
              </a:endParaRPr>
            </a:p>
          </p:txBody>
        </p:sp>
        <p:sp>
          <p:nvSpPr>
            <p:cNvPr id="22533" name="Text Box 5"/>
            <p:cNvSpPr txBox="1">
              <a:spLocks noChangeArrowheads="1"/>
            </p:cNvSpPr>
            <p:nvPr/>
          </p:nvSpPr>
          <p:spPr bwMode="auto">
            <a:xfrm>
              <a:off x="3510" y="1854"/>
              <a:ext cx="240" cy="2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>
                  <a:solidFill>
                    <a:srgbClr val="EE0E0E"/>
                  </a:solidFill>
                </a:rPr>
                <a:t>n</a:t>
              </a:r>
              <a:endParaRPr lang="ru-RU" sz="3200" dirty="0">
                <a:solidFill>
                  <a:srgbClr val="EE0E0E"/>
                </a:solidFill>
              </a:endParaRPr>
            </a:p>
          </p:txBody>
        </p:sp>
      </p:grp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207752" y="3869054"/>
            <a:ext cx="863133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sz="3600" b="1" dirty="0">
                <a:ln>
                  <a:solidFill>
                    <a:srgbClr val="002060"/>
                  </a:solidFill>
                </a:ln>
                <a:solidFill>
                  <a:srgbClr val="4B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Обчислюються за формулою:</a:t>
            </a:r>
            <a:endParaRPr lang="ru-RU" sz="3600" b="1" dirty="0">
              <a:ln>
                <a:solidFill>
                  <a:srgbClr val="002060"/>
                </a:solidFill>
              </a:ln>
              <a:solidFill>
                <a:srgbClr val="4B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2549" name="Group 21"/>
          <p:cNvGrpSpPr>
            <a:grpSpLocks/>
          </p:cNvGrpSpPr>
          <p:nvPr/>
        </p:nvGrpSpPr>
        <p:grpSpPr bwMode="auto">
          <a:xfrm>
            <a:off x="533400" y="4648200"/>
            <a:ext cx="5867400" cy="809625"/>
            <a:chOff x="336" y="2928"/>
            <a:chExt cx="3696" cy="510"/>
          </a:xfrm>
        </p:grpSpPr>
        <p:grpSp>
          <p:nvGrpSpPr>
            <p:cNvPr id="22536" name="Group 8"/>
            <p:cNvGrpSpPr>
              <a:grpSpLocks/>
            </p:cNvGrpSpPr>
            <p:nvPr/>
          </p:nvGrpSpPr>
          <p:grpSpPr bwMode="auto">
            <a:xfrm>
              <a:off x="336" y="2928"/>
              <a:ext cx="551" cy="510"/>
              <a:chOff x="3254" y="1854"/>
              <a:chExt cx="551" cy="510"/>
            </a:xfrm>
          </p:grpSpPr>
          <p:sp>
            <p:nvSpPr>
              <p:cNvPr id="22537" name="Text Box 9"/>
              <p:cNvSpPr txBox="1">
                <a:spLocks noChangeArrowheads="1"/>
              </p:cNvSpPr>
              <p:nvPr/>
            </p:nvSpPr>
            <p:spPr bwMode="auto">
              <a:xfrm>
                <a:off x="3254" y="1918"/>
                <a:ext cx="551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4000" b="1" dirty="0">
                    <a:solidFill>
                      <a:srgbClr val="EE0E0E"/>
                    </a:solidFill>
                  </a:rPr>
                  <a:t>A</a:t>
                </a:r>
                <a:r>
                  <a:rPr lang="en-US" sz="2800" b="1" dirty="0">
                    <a:solidFill>
                      <a:srgbClr val="EE0E0E"/>
                    </a:solidFill>
                  </a:rPr>
                  <a:t>m</a:t>
                </a:r>
                <a:endParaRPr lang="ru-RU" sz="2800" b="1" dirty="0">
                  <a:solidFill>
                    <a:srgbClr val="EE0E0E"/>
                  </a:solidFill>
                </a:endParaRPr>
              </a:p>
            </p:txBody>
          </p:sp>
          <p:sp>
            <p:nvSpPr>
              <p:cNvPr id="22538" name="Text Box 10"/>
              <p:cNvSpPr txBox="1">
                <a:spLocks noChangeArrowheads="1"/>
              </p:cNvSpPr>
              <p:nvPr/>
            </p:nvSpPr>
            <p:spPr bwMode="auto">
              <a:xfrm>
                <a:off x="3510" y="1854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solidFill>
                      <a:srgbClr val="EE0E0E"/>
                    </a:solidFill>
                  </a:rPr>
                  <a:t>n</a:t>
                </a:r>
                <a:endParaRPr lang="ru-RU">
                  <a:solidFill>
                    <a:srgbClr val="EE0E0E"/>
                  </a:solidFill>
                </a:endParaRPr>
              </a:p>
            </p:txBody>
          </p:sp>
        </p:grpSp>
        <p:sp>
          <p:nvSpPr>
            <p:cNvPr id="22542" name="Text Box 14"/>
            <p:cNvSpPr txBox="1">
              <a:spLocks noChangeArrowheads="1"/>
            </p:cNvSpPr>
            <p:nvPr/>
          </p:nvSpPr>
          <p:spPr bwMode="auto">
            <a:xfrm>
              <a:off x="816" y="3024"/>
              <a:ext cx="32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sz="2800" b="1" dirty="0">
                  <a:solidFill>
                    <a:srgbClr val="EE0E0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= </a:t>
              </a:r>
              <a:r>
                <a:rPr lang="en-US" sz="2800" b="1" dirty="0">
                  <a:solidFill>
                    <a:srgbClr val="EE0E0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lang="ru-RU" sz="2800" b="1" dirty="0">
                  <a:solidFill>
                    <a:srgbClr val="EE0E0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US" sz="2800" b="1" dirty="0">
                  <a:solidFill>
                    <a:srgbClr val="EE0E0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lang="ru-RU" sz="2800" b="1" dirty="0">
                  <a:solidFill>
                    <a:srgbClr val="EE0E0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- 1)(</a:t>
              </a:r>
              <a:r>
                <a:rPr lang="en-US" sz="2800" b="1" dirty="0">
                  <a:solidFill>
                    <a:srgbClr val="EE0E0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lang="ru-RU" sz="2800" b="1" dirty="0">
                  <a:solidFill>
                    <a:srgbClr val="EE0E0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- 2) …(</a:t>
              </a:r>
              <a:r>
                <a:rPr lang="en-US" sz="2800" b="1" dirty="0">
                  <a:solidFill>
                    <a:srgbClr val="EE0E0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lang="ru-RU" sz="2800" b="1" dirty="0">
                  <a:solidFill>
                    <a:srgbClr val="EE0E0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– </a:t>
              </a:r>
              <a:r>
                <a:rPr lang="en-US" sz="2800" b="1" dirty="0">
                  <a:solidFill>
                    <a:srgbClr val="EE0E0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r>
                <a:rPr lang="ru-RU" sz="2800" b="1" dirty="0">
                  <a:solidFill>
                    <a:srgbClr val="EE0E0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+1)</a:t>
              </a:r>
            </a:p>
          </p:txBody>
        </p:sp>
      </p:grpSp>
      <p:grpSp>
        <p:nvGrpSpPr>
          <p:cNvPr id="22548" name="Group 20"/>
          <p:cNvGrpSpPr>
            <a:grpSpLocks/>
          </p:cNvGrpSpPr>
          <p:nvPr/>
        </p:nvGrpSpPr>
        <p:grpSpPr bwMode="auto">
          <a:xfrm>
            <a:off x="544513" y="5638800"/>
            <a:ext cx="3667124" cy="1219200"/>
            <a:chOff x="343" y="3552"/>
            <a:chExt cx="2310" cy="570"/>
          </a:xfrm>
        </p:grpSpPr>
        <p:grpSp>
          <p:nvGrpSpPr>
            <p:cNvPr id="22539" name="Group 11"/>
            <p:cNvGrpSpPr>
              <a:grpSpLocks/>
            </p:cNvGrpSpPr>
            <p:nvPr/>
          </p:nvGrpSpPr>
          <p:grpSpPr bwMode="auto">
            <a:xfrm>
              <a:off x="343" y="3552"/>
              <a:ext cx="574" cy="424"/>
              <a:chOff x="3254" y="1854"/>
              <a:chExt cx="574" cy="424"/>
            </a:xfrm>
          </p:grpSpPr>
          <p:sp>
            <p:nvSpPr>
              <p:cNvPr id="22540" name="Text Box 12"/>
              <p:cNvSpPr txBox="1">
                <a:spLocks noChangeArrowheads="1"/>
              </p:cNvSpPr>
              <p:nvPr/>
            </p:nvSpPr>
            <p:spPr bwMode="auto">
              <a:xfrm>
                <a:off x="3254" y="1918"/>
                <a:ext cx="574" cy="3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4400" b="1" dirty="0">
                    <a:solidFill>
                      <a:srgbClr val="EE0E0E"/>
                    </a:solidFill>
                  </a:rPr>
                  <a:t>A</a:t>
                </a:r>
                <a:r>
                  <a:rPr lang="en-US" sz="2800" b="1" dirty="0">
                    <a:solidFill>
                      <a:srgbClr val="EE0E0E"/>
                    </a:solidFill>
                  </a:rPr>
                  <a:t>m</a:t>
                </a:r>
                <a:endParaRPr lang="ru-RU" sz="2800" b="1" dirty="0">
                  <a:solidFill>
                    <a:srgbClr val="EE0E0E"/>
                  </a:solidFill>
                </a:endParaRPr>
              </a:p>
            </p:txBody>
          </p:sp>
          <p:sp>
            <p:nvSpPr>
              <p:cNvPr id="22541" name="Text Box 13"/>
              <p:cNvSpPr txBox="1">
                <a:spLocks noChangeArrowheads="1"/>
              </p:cNvSpPr>
              <p:nvPr/>
            </p:nvSpPr>
            <p:spPr bwMode="auto">
              <a:xfrm>
                <a:off x="3510" y="1854"/>
                <a:ext cx="240" cy="2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800" b="1">
                    <a:solidFill>
                      <a:srgbClr val="EE0E0E"/>
                    </a:solidFill>
                  </a:rPr>
                  <a:t>n</a:t>
                </a:r>
                <a:endParaRPr lang="ru-RU" sz="2800" b="1">
                  <a:solidFill>
                    <a:srgbClr val="EE0E0E"/>
                  </a:solidFill>
                </a:endParaRPr>
              </a:p>
            </p:txBody>
          </p:sp>
        </p:grpSp>
        <p:sp>
          <p:nvSpPr>
            <p:cNvPr id="22543" name="Text Box 15"/>
            <p:cNvSpPr txBox="1">
              <a:spLocks noChangeArrowheads="1"/>
            </p:cNvSpPr>
            <p:nvPr/>
          </p:nvSpPr>
          <p:spPr bwMode="auto">
            <a:xfrm>
              <a:off x="1200" y="3552"/>
              <a:ext cx="48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EE0E0E"/>
                  </a:solidFill>
                </a:rPr>
                <a:t>m!</a:t>
              </a:r>
              <a:endParaRPr lang="ru-RU" sz="2800" b="1" dirty="0">
                <a:solidFill>
                  <a:srgbClr val="EE0E0E"/>
                </a:solidFill>
              </a:endParaRPr>
            </a:p>
          </p:txBody>
        </p:sp>
        <p:sp>
          <p:nvSpPr>
            <p:cNvPr id="22544" name="Text Box 16"/>
            <p:cNvSpPr txBox="1">
              <a:spLocks noChangeArrowheads="1"/>
            </p:cNvSpPr>
            <p:nvPr/>
          </p:nvSpPr>
          <p:spPr bwMode="auto">
            <a:xfrm>
              <a:off x="816" y="3619"/>
              <a:ext cx="2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EE0E0E"/>
                  </a:solidFill>
                </a:rPr>
                <a:t>=</a:t>
              </a:r>
              <a:endParaRPr lang="ru-RU" sz="3200" b="1">
                <a:solidFill>
                  <a:srgbClr val="EE0E0E"/>
                </a:solidFill>
              </a:endParaRPr>
            </a:p>
          </p:txBody>
        </p:sp>
        <p:sp>
          <p:nvSpPr>
            <p:cNvPr id="22545" name="Text Box 17"/>
            <p:cNvSpPr txBox="1">
              <a:spLocks noChangeArrowheads="1"/>
            </p:cNvSpPr>
            <p:nvPr/>
          </p:nvSpPr>
          <p:spPr bwMode="auto">
            <a:xfrm>
              <a:off x="1056" y="3792"/>
              <a:ext cx="159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EE0E0E"/>
                  </a:solidFill>
                </a:rPr>
                <a:t>(m-n)!</a:t>
              </a:r>
              <a:endParaRPr lang="ru-RU" sz="2800" b="1" dirty="0">
                <a:solidFill>
                  <a:srgbClr val="EE0E0E"/>
                </a:solidFill>
              </a:endParaRPr>
            </a:p>
          </p:txBody>
        </p:sp>
        <p:sp>
          <p:nvSpPr>
            <p:cNvPr id="22546" name="Line 18"/>
            <p:cNvSpPr>
              <a:spLocks noChangeShapeType="1"/>
            </p:cNvSpPr>
            <p:nvPr/>
          </p:nvSpPr>
          <p:spPr bwMode="auto">
            <a:xfrm>
              <a:off x="1056" y="3816"/>
              <a:ext cx="624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k-UA" b="1"/>
            </a:p>
          </p:txBody>
        </p:sp>
      </p:grpSp>
    </p:spTree>
    <p:extLst>
      <p:ext uri="{BB962C8B-B14F-4D97-AF65-F5344CB8AC3E}">
        <p14:creationId xmlns:p14="http://schemas.microsoft.com/office/powerpoint/2010/main" val="275040858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utoUpdateAnimBg="0"/>
      <p:bldP spid="22535" grpId="0" build="p" autoUpdateAnimBg="0" rev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28600" y="152400"/>
            <a:ext cx="861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Характеристичні</a:t>
            </a:r>
            <a:r>
              <a:rPr lang="en-US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ознаки розміщень</a:t>
            </a:r>
            <a:endParaRPr lang="ru-RU" sz="4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685800" y="1524000"/>
            <a:ext cx="5867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3000" b="1" dirty="0">
                <a:solidFill>
                  <a:srgbClr val="4B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sz="3000" b="1" dirty="0"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  <a:solidFill>
                  <a:srgbClr val="4B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предмети  і місця різні</a:t>
            </a:r>
            <a:endParaRPr lang="ru-RU" sz="3000" b="1" dirty="0">
              <a:ln>
                <a:solidFill>
                  <a:schemeClr val="tx2">
                    <a:lumMod val="95000"/>
                    <a:lumOff val="5000"/>
                  </a:schemeClr>
                </a:solidFill>
              </a:ln>
              <a:solidFill>
                <a:srgbClr val="4B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714750" y="4572000"/>
            <a:ext cx="2438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3000" b="1" dirty="0">
                <a:solidFill>
                  <a:srgbClr val="4B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sz="30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4B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 ≤ </a:t>
            </a:r>
            <a:r>
              <a:rPr lang="en-US" sz="30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4B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uk-UA" sz="30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4B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≤</a:t>
            </a:r>
            <a:r>
              <a:rPr lang="en-US" sz="30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4B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</a:t>
            </a:r>
            <a:endParaRPr lang="ru-RU" sz="3000" b="1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rgbClr val="4B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2724150" y="3581400"/>
            <a:ext cx="6400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3000" b="1" dirty="0">
                <a:solidFill>
                  <a:srgbClr val="4B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sz="30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4B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усі </a:t>
            </a:r>
            <a:r>
              <a:rPr lang="en-US" sz="30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4B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uk-UA" sz="30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4B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місць необхідно зайняти</a:t>
            </a:r>
            <a:endParaRPr lang="ru-RU" sz="30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4B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1724025" y="2590800"/>
            <a:ext cx="64770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3000" b="1" dirty="0">
                <a:solidFill>
                  <a:srgbClr val="4B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sz="30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4B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порядок елементів важливий</a:t>
            </a:r>
            <a:endParaRPr lang="ru-RU" sz="30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4B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198832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utoUpdateAnimBg="0"/>
      <p:bldP spid="24580" grpId="0" autoUpdateAnimBg="0"/>
      <p:bldP spid="24581" grpId="0" autoUpdateAnimBg="0"/>
      <p:bldP spid="2458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0253" y="978882"/>
            <a:ext cx="481672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uk-UA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Учн</a:t>
            </a:r>
            <a:r>
              <a:rPr lang="uk-UA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ю</a:t>
            </a:r>
            <a:r>
              <a:rPr lang="uk-UA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треба скласти 4 екзамени на протязі 8 днів. Скількома способами це можна зробити</a:t>
            </a:r>
            <a:r>
              <a:rPr lang="uk-UA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0" y="2971800"/>
            <a:ext cx="55626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uk-UA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 спортсменів розігрують одну золоту, одну срібну і одну бронзову медалі. Скількома способами ці медалі можуть бути розподілені між спортсменами?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90500" y="4831140"/>
            <a:ext cx="50673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uk-UA" sz="24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класі з 32 учнів для проведення зборів обирають голову, заступника і секретаря. Скількома способами це можна зробити? </a:t>
            </a:r>
            <a:endParaRPr lang="ru-RU" sz="2400" b="1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810000" y="-30311"/>
            <a:ext cx="47244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6600" b="1" dirty="0">
                <a:ln w="22225">
                  <a:solidFill>
                    <a:srgbClr val="0070C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Monotype Corsiva" panose="03010101010201010101" pitchFamily="66" charset="0"/>
              </a:rPr>
              <a:t>Задачі</a:t>
            </a:r>
            <a:endParaRPr lang="ru-RU" sz="6600" b="1" dirty="0">
              <a:ln w="22225">
                <a:solidFill>
                  <a:srgbClr val="0070C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Monotype Corsiva" panose="03010101010201010101" pitchFamily="66" charset="0"/>
            </a:endParaRPr>
          </a:p>
        </p:txBody>
      </p:sp>
      <p:grpSp>
        <p:nvGrpSpPr>
          <p:cNvPr id="25624" name="Group 24"/>
          <p:cNvGrpSpPr>
            <a:grpSpLocks/>
          </p:cNvGrpSpPr>
          <p:nvPr/>
        </p:nvGrpSpPr>
        <p:grpSpPr bwMode="auto">
          <a:xfrm>
            <a:off x="5076056" y="1382712"/>
            <a:ext cx="3952875" cy="762000"/>
            <a:chOff x="2784" y="912"/>
            <a:chExt cx="2490" cy="480"/>
          </a:xfrm>
        </p:grpSpPr>
        <p:grpSp>
          <p:nvGrpSpPr>
            <p:cNvPr id="25608" name="Group 8"/>
            <p:cNvGrpSpPr>
              <a:grpSpLocks/>
            </p:cNvGrpSpPr>
            <p:nvPr/>
          </p:nvGrpSpPr>
          <p:grpSpPr bwMode="auto">
            <a:xfrm>
              <a:off x="2784" y="912"/>
              <a:ext cx="528" cy="480"/>
              <a:chOff x="2784" y="912"/>
              <a:chExt cx="528" cy="480"/>
            </a:xfrm>
          </p:grpSpPr>
          <p:sp>
            <p:nvSpPr>
              <p:cNvPr id="25606" name="Text Box 6"/>
              <p:cNvSpPr txBox="1">
                <a:spLocks noChangeArrowheads="1"/>
              </p:cNvSpPr>
              <p:nvPr/>
            </p:nvSpPr>
            <p:spPr bwMode="auto">
              <a:xfrm>
                <a:off x="2784" y="912"/>
                <a:ext cx="528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400" b="1" dirty="0">
                    <a:solidFill>
                      <a:srgbClr val="EE0E0E"/>
                    </a:solidFill>
                  </a:rPr>
                  <a:t>A</a:t>
                </a:r>
                <a:r>
                  <a:rPr lang="en-US" sz="2000" b="1" dirty="0">
                    <a:solidFill>
                      <a:srgbClr val="EE0E0E"/>
                    </a:solidFill>
                  </a:rPr>
                  <a:t>8</a:t>
                </a:r>
                <a:endParaRPr lang="ru-RU" sz="2000" b="1" dirty="0">
                  <a:solidFill>
                    <a:srgbClr val="EE0E0E"/>
                  </a:solidFill>
                </a:endParaRPr>
              </a:p>
            </p:txBody>
          </p:sp>
          <p:sp>
            <p:nvSpPr>
              <p:cNvPr id="25607" name="Text Box 7"/>
              <p:cNvSpPr txBox="1">
                <a:spLocks noChangeArrowheads="1"/>
              </p:cNvSpPr>
              <p:nvPr/>
            </p:nvSpPr>
            <p:spPr bwMode="auto">
              <a:xfrm>
                <a:off x="3024" y="960"/>
                <a:ext cx="24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solidFill>
                      <a:srgbClr val="EE0E0E"/>
                    </a:solidFill>
                  </a:rPr>
                  <a:t>4</a:t>
                </a:r>
                <a:endParaRPr lang="ru-RU" sz="2000">
                  <a:solidFill>
                    <a:srgbClr val="EE0E0E"/>
                  </a:solidFill>
                </a:endParaRPr>
              </a:p>
            </p:txBody>
          </p:sp>
        </p:grpSp>
        <p:sp>
          <p:nvSpPr>
            <p:cNvPr id="25618" name="Text Box 18"/>
            <p:cNvSpPr txBox="1">
              <a:spLocks noChangeArrowheads="1"/>
            </p:cNvSpPr>
            <p:nvPr/>
          </p:nvSpPr>
          <p:spPr bwMode="auto">
            <a:xfrm>
              <a:off x="3450" y="978"/>
              <a:ext cx="18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sz="2800" b="1" dirty="0">
                  <a:solidFill>
                    <a:srgbClr val="EE0E0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8х7х6х5 = 1680</a:t>
              </a:r>
              <a:endParaRPr lang="ru-RU" sz="2800" b="1" dirty="0">
                <a:solidFill>
                  <a:srgbClr val="EE0E0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619" name="Text Box 19"/>
            <p:cNvSpPr txBox="1">
              <a:spLocks noChangeArrowheads="1"/>
            </p:cNvSpPr>
            <p:nvPr/>
          </p:nvSpPr>
          <p:spPr bwMode="auto">
            <a:xfrm>
              <a:off x="3216" y="972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 dirty="0">
                  <a:solidFill>
                    <a:srgbClr val="EE0E0E"/>
                  </a:solidFill>
                </a:rPr>
                <a:t>=</a:t>
              </a:r>
              <a:endParaRPr lang="ru-RU" sz="2800" b="1" dirty="0">
                <a:solidFill>
                  <a:srgbClr val="EE0E0E"/>
                </a:solidFill>
              </a:endParaRPr>
            </a:p>
          </p:txBody>
        </p:sp>
      </p:grpSp>
      <p:grpSp>
        <p:nvGrpSpPr>
          <p:cNvPr id="25625" name="Group 25"/>
          <p:cNvGrpSpPr>
            <a:grpSpLocks/>
          </p:cNvGrpSpPr>
          <p:nvPr/>
        </p:nvGrpSpPr>
        <p:grpSpPr bwMode="auto">
          <a:xfrm>
            <a:off x="5440920" y="3226804"/>
            <a:ext cx="3476625" cy="762000"/>
            <a:chOff x="3600" y="2112"/>
            <a:chExt cx="2190" cy="480"/>
          </a:xfrm>
        </p:grpSpPr>
        <p:grpSp>
          <p:nvGrpSpPr>
            <p:cNvPr id="25615" name="Group 15"/>
            <p:cNvGrpSpPr>
              <a:grpSpLocks/>
            </p:cNvGrpSpPr>
            <p:nvPr/>
          </p:nvGrpSpPr>
          <p:grpSpPr bwMode="auto">
            <a:xfrm>
              <a:off x="3600" y="2112"/>
              <a:ext cx="624" cy="480"/>
              <a:chOff x="4320" y="1872"/>
              <a:chExt cx="624" cy="480"/>
            </a:xfrm>
          </p:grpSpPr>
          <p:sp>
            <p:nvSpPr>
              <p:cNvPr id="25610" name="Text Box 10"/>
              <p:cNvSpPr txBox="1">
                <a:spLocks noChangeArrowheads="1"/>
              </p:cNvSpPr>
              <p:nvPr/>
            </p:nvSpPr>
            <p:spPr bwMode="auto">
              <a:xfrm>
                <a:off x="4320" y="1872"/>
                <a:ext cx="624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400" b="1" dirty="0">
                    <a:solidFill>
                      <a:srgbClr val="EE0E0E"/>
                    </a:solidFill>
                  </a:rPr>
                  <a:t>A</a:t>
                </a:r>
                <a:r>
                  <a:rPr lang="en-US" sz="2000" b="1" dirty="0">
                    <a:solidFill>
                      <a:srgbClr val="EE0E0E"/>
                    </a:solidFill>
                  </a:rPr>
                  <a:t>10</a:t>
                </a:r>
                <a:endParaRPr lang="ru-RU" sz="2000" b="1" dirty="0">
                  <a:solidFill>
                    <a:srgbClr val="EE0E0E"/>
                  </a:solidFill>
                </a:endParaRPr>
              </a:p>
            </p:txBody>
          </p:sp>
          <p:sp>
            <p:nvSpPr>
              <p:cNvPr id="25611" name="Text Box 11"/>
              <p:cNvSpPr txBox="1">
                <a:spLocks noChangeArrowheads="1"/>
              </p:cNvSpPr>
              <p:nvPr/>
            </p:nvSpPr>
            <p:spPr bwMode="auto">
              <a:xfrm>
                <a:off x="4608" y="1920"/>
                <a:ext cx="24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solidFill>
                      <a:srgbClr val="EE0E0E"/>
                    </a:solidFill>
                  </a:rPr>
                  <a:t>3</a:t>
                </a:r>
                <a:endParaRPr lang="ru-RU" sz="2000">
                  <a:solidFill>
                    <a:srgbClr val="EE0E0E"/>
                  </a:solidFill>
                </a:endParaRPr>
              </a:p>
            </p:txBody>
          </p:sp>
        </p:grpSp>
        <p:sp>
          <p:nvSpPr>
            <p:cNvPr id="25620" name="Text Box 20"/>
            <p:cNvSpPr txBox="1">
              <a:spLocks noChangeArrowheads="1"/>
            </p:cNvSpPr>
            <p:nvPr/>
          </p:nvSpPr>
          <p:spPr bwMode="auto">
            <a:xfrm>
              <a:off x="4080" y="216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EE0E0E"/>
                  </a:solidFill>
                </a:rPr>
                <a:t>=</a:t>
              </a:r>
              <a:endParaRPr lang="ru-RU" sz="2800" b="1">
                <a:solidFill>
                  <a:srgbClr val="EE0E0E"/>
                </a:solidFill>
              </a:endParaRPr>
            </a:p>
          </p:txBody>
        </p:sp>
        <p:sp>
          <p:nvSpPr>
            <p:cNvPr id="25622" name="Text Box 22"/>
            <p:cNvSpPr txBox="1">
              <a:spLocks noChangeArrowheads="1"/>
            </p:cNvSpPr>
            <p:nvPr/>
          </p:nvSpPr>
          <p:spPr bwMode="auto">
            <a:xfrm>
              <a:off x="4254" y="2160"/>
              <a:ext cx="15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sz="2800" b="1" dirty="0">
                  <a:solidFill>
                    <a:srgbClr val="EE0E0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10х9х8 =720</a:t>
              </a:r>
              <a:endParaRPr lang="ru-RU" sz="2800" b="1" dirty="0">
                <a:solidFill>
                  <a:srgbClr val="EE0E0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5626" name="Group 26"/>
          <p:cNvGrpSpPr>
            <a:grpSpLocks/>
          </p:cNvGrpSpPr>
          <p:nvPr/>
        </p:nvGrpSpPr>
        <p:grpSpPr bwMode="auto">
          <a:xfrm>
            <a:off x="4856980" y="5103207"/>
            <a:ext cx="4341862" cy="1077913"/>
            <a:chOff x="3408" y="3552"/>
            <a:chExt cx="2340" cy="679"/>
          </a:xfrm>
        </p:grpSpPr>
        <p:grpSp>
          <p:nvGrpSpPr>
            <p:cNvPr id="25616" name="Group 16"/>
            <p:cNvGrpSpPr>
              <a:grpSpLocks/>
            </p:cNvGrpSpPr>
            <p:nvPr/>
          </p:nvGrpSpPr>
          <p:grpSpPr bwMode="auto">
            <a:xfrm>
              <a:off x="3408" y="3552"/>
              <a:ext cx="624" cy="480"/>
              <a:chOff x="3408" y="3552"/>
              <a:chExt cx="624" cy="480"/>
            </a:xfrm>
          </p:grpSpPr>
          <p:sp>
            <p:nvSpPr>
              <p:cNvPr id="25613" name="Text Box 13"/>
              <p:cNvSpPr txBox="1">
                <a:spLocks noChangeArrowheads="1"/>
              </p:cNvSpPr>
              <p:nvPr/>
            </p:nvSpPr>
            <p:spPr bwMode="auto">
              <a:xfrm>
                <a:off x="3408" y="3552"/>
                <a:ext cx="624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400" b="1" dirty="0">
                    <a:solidFill>
                      <a:srgbClr val="EE0E0E"/>
                    </a:solidFill>
                  </a:rPr>
                  <a:t>A</a:t>
                </a:r>
                <a:r>
                  <a:rPr lang="en-US" sz="2000" b="1" dirty="0">
                    <a:solidFill>
                      <a:srgbClr val="EE0E0E"/>
                    </a:solidFill>
                  </a:rPr>
                  <a:t>32</a:t>
                </a:r>
                <a:endParaRPr lang="ru-RU" sz="2000" b="1" dirty="0">
                  <a:solidFill>
                    <a:srgbClr val="EE0E0E"/>
                  </a:solidFill>
                </a:endParaRPr>
              </a:p>
            </p:txBody>
          </p:sp>
          <p:sp>
            <p:nvSpPr>
              <p:cNvPr id="25614" name="Text Box 14"/>
              <p:cNvSpPr txBox="1">
                <a:spLocks noChangeArrowheads="1"/>
              </p:cNvSpPr>
              <p:nvPr/>
            </p:nvSpPr>
            <p:spPr bwMode="auto">
              <a:xfrm>
                <a:off x="3696" y="3600"/>
                <a:ext cx="24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 dirty="0">
                    <a:solidFill>
                      <a:srgbClr val="EE0E0E"/>
                    </a:solidFill>
                  </a:rPr>
                  <a:t>3</a:t>
                </a:r>
                <a:endParaRPr lang="ru-RU" sz="2000" b="1" dirty="0">
                  <a:solidFill>
                    <a:srgbClr val="EE0E0E"/>
                  </a:solidFill>
                </a:endParaRPr>
              </a:p>
            </p:txBody>
          </p:sp>
        </p:grpSp>
        <p:sp>
          <p:nvSpPr>
            <p:cNvPr id="25621" name="Text Box 21"/>
            <p:cNvSpPr txBox="1">
              <a:spLocks noChangeArrowheads="1"/>
            </p:cNvSpPr>
            <p:nvPr/>
          </p:nvSpPr>
          <p:spPr bwMode="auto">
            <a:xfrm>
              <a:off x="3888" y="3600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EE0E0E"/>
                  </a:solidFill>
                </a:rPr>
                <a:t>=</a:t>
              </a:r>
              <a:endParaRPr lang="ru-RU" sz="2800" b="1">
                <a:solidFill>
                  <a:srgbClr val="EE0E0E"/>
                </a:solidFill>
              </a:endParaRPr>
            </a:p>
          </p:txBody>
        </p:sp>
        <p:sp>
          <p:nvSpPr>
            <p:cNvPr id="25623" name="Text Box 23"/>
            <p:cNvSpPr txBox="1">
              <a:spLocks noChangeArrowheads="1"/>
            </p:cNvSpPr>
            <p:nvPr/>
          </p:nvSpPr>
          <p:spPr bwMode="auto">
            <a:xfrm>
              <a:off x="4116" y="3630"/>
              <a:ext cx="1632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uk-UA" sz="2800" b="1" dirty="0">
                  <a:solidFill>
                    <a:srgbClr val="EE0E0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32х31х30=29760</a:t>
              </a:r>
              <a:endParaRPr lang="ru-RU" sz="2800" b="1" dirty="0">
                <a:solidFill>
                  <a:srgbClr val="EE0E0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29683039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 rev="1"/>
      <p:bldP spid="25603" grpId="0" autoUpdateAnimBg="0"/>
      <p:bldP spid="2560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54236" y="28427"/>
            <a:ext cx="88392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36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22F43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Комбінацією з </a:t>
            </a:r>
            <a:r>
              <a:rPr lang="en-US" sz="36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22F43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uk-UA" sz="36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22F43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елементів по </a:t>
            </a:r>
            <a:r>
              <a:rPr lang="en-US" sz="36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22F43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k-UA" sz="36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22F43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називається будь-яка підмножина</a:t>
            </a:r>
            <a:r>
              <a:rPr lang="uk-UA" sz="36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22F43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uk-UA" sz="36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22F43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 </a:t>
            </a:r>
            <a:r>
              <a:rPr lang="en-US" sz="36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22F43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k-UA" sz="36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22F43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елементів даної множини М, яка містить </a:t>
            </a:r>
            <a:r>
              <a:rPr lang="en-US" sz="36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22F43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uk-UA" sz="36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22F43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елементів</a:t>
            </a:r>
            <a:endParaRPr lang="ru-RU" sz="36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22F43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76200" y="2276758"/>
            <a:ext cx="8382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3200" b="1" dirty="0">
                <a:solidFill>
                  <a:srgbClr val="4B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200" b="1" dirty="0">
                <a:ln>
                  <a:solidFill>
                    <a:schemeClr val="accent1">
                      <a:lumMod val="10000"/>
                    </a:schemeClr>
                  </a:solidFill>
                </a:ln>
                <a:solidFill>
                  <a:srgbClr val="4B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Число комбінацій з </a:t>
            </a:r>
            <a:r>
              <a:rPr lang="en-US" sz="3200" b="1" dirty="0">
                <a:ln>
                  <a:solidFill>
                    <a:schemeClr val="accent1">
                      <a:lumMod val="10000"/>
                    </a:schemeClr>
                  </a:solidFill>
                </a:ln>
                <a:solidFill>
                  <a:srgbClr val="4B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uk-UA" sz="3200" b="1" dirty="0">
                <a:ln>
                  <a:solidFill>
                    <a:schemeClr val="accent1">
                      <a:lumMod val="10000"/>
                    </a:schemeClr>
                  </a:solidFill>
                </a:ln>
                <a:solidFill>
                  <a:srgbClr val="4B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елементів по </a:t>
            </a:r>
            <a:r>
              <a:rPr lang="en-US" sz="3200" b="1" dirty="0">
                <a:ln>
                  <a:solidFill>
                    <a:schemeClr val="accent1">
                      <a:lumMod val="10000"/>
                    </a:schemeClr>
                  </a:solidFill>
                </a:ln>
                <a:solidFill>
                  <a:srgbClr val="4B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k-UA" sz="3200" b="1" dirty="0">
                <a:ln>
                  <a:solidFill>
                    <a:schemeClr val="accent1">
                      <a:lumMod val="10000"/>
                    </a:schemeClr>
                  </a:solidFill>
                </a:ln>
                <a:solidFill>
                  <a:srgbClr val="4B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позначається</a:t>
            </a:r>
            <a:endParaRPr lang="ru-RU" sz="3200" b="1" dirty="0">
              <a:ln>
                <a:solidFill>
                  <a:schemeClr val="accent1">
                    <a:lumMod val="10000"/>
                  </a:schemeClr>
                </a:solidFill>
              </a:ln>
              <a:solidFill>
                <a:srgbClr val="4B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3806" name="Group 14"/>
          <p:cNvGrpSpPr>
            <a:grpSpLocks/>
          </p:cNvGrpSpPr>
          <p:nvPr/>
        </p:nvGrpSpPr>
        <p:grpSpPr bwMode="auto">
          <a:xfrm>
            <a:off x="2582863" y="3130550"/>
            <a:ext cx="6408738" cy="1012825"/>
            <a:chOff x="1489" y="1609"/>
            <a:chExt cx="4037" cy="638"/>
          </a:xfrm>
        </p:grpSpPr>
        <p:grpSp>
          <p:nvGrpSpPr>
            <p:cNvPr id="33799" name="Group 7"/>
            <p:cNvGrpSpPr>
              <a:grpSpLocks/>
            </p:cNvGrpSpPr>
            <p:nvPr/>
          </p:nvGrpSpPr>
          <p:grpSpPr bwMode="auto">
            <a:xfrm>
              <a:off x="1489" y="1609"/>
              <a:ext cx="671" cy="565"/>
              <a:chOff x="1489" y="2281"/>
              <a:chExt cx="671" cy="565"/>
            </a:xfrm>
          </p:grpSpPr>
          <p:sp>
            <p:nvSpPr>
              <p:cNvPr id="33800" name="Text Box 8"/>
              <p:cNvSpPr txBox="1">
                <a:spLocks noChangeArrowheads="1"/>
              </p:cNvSpPr>
              <p:nvPr/>
            </p:nvSpPr>
            <p:spPr bwMode="auto">
              <a:xfrm>
                <a:off x="1489" y="2400"/>
                <a:ext cx="671" cy="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000" b="1" dirty="0">
                    <a:solidFill>
                      <a:srgbClr val="EE0E0E"/>
                    </a:solidFill>
                  </a:rPr>
                  <a:t>C</a:t>
                </a:r>
                <a:r>
                  <a:rPr lang="en-US" sz="2400" b="1" dirty="0">
                    <a:solidFill>
                      <a:srgbClr val="EE0E0E"/>
                    </a:solidFill>
                  </a:rPr>
                  <a:t>m</a:t>
                </a:r>
                <a:endParaRPr lang="ru-RU" sz="2400" b="1" dirty="0">
                  <a:solidFill>
                    <a:srgbClr val="EE0E0E"/>
                  </a:solidFill>
                </a:endParaRPr>
              </a:p>
            </p:txBody>
          </p:sp>
          <p:sp>
            <p:nvSpPr>
              <p:cNvPr id="33801" name="Text Box 9"/>
              <p:cNvSpPr txBox="1">
                <a:spLocks noChangeArrowheads="1"/>
              </p:cNvSpPr>
              <p:nvPr/>
            </p:nvSpPr>
            <p:spPr bwMode="auto">
              <a:xfrm>
                <a:off x="1744" y="2281"/>
                <a:ext cx="410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2400" b="1" dirty="0">
                    <a:solidFill>
                      <a:srgbClr val="EE0E0E"/>
                    </a:solidFill>
                  </a:rPr>
                  <a:t>n</a:t>
                </a:r>
                <a:endParaRPr lang="ru-RU" sz="2400" b="1" dirty="0">
                  <a:solidFill>
                    <a:srgbClr val="EE0E0E"/>
                  </a:solidFill>
                </a:endParaRPr>
              </a:p>
            </p:txBody>
          </p:sp>
        </p:grpSp>
        <p:sp>
          <p:nvSpPr>
            <p:cNvPr id="33802" name="Text Box 10"/>
            <p:cNvSpPr txBox="1">
              <a:spLocks noChangeArrowheads="1"/>
            </p:cNvSpPr>
            <p:nvPr/>
          </p:nvSpPr>
          <p:spPr bwMode="auto">
            <a:xfrm>
              <a:off x="2688" y="1920"/>
              <a:ext cx="273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>
                  <a:solidFill>
                    <a:srgbClr val="EE0E0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1 • 2 • 3 … (</a:t>
              </a:r>
              <a:r>
                <a:rPr lang="en-US" sz="2800" b="1">
                  <a:solidFill>
                    <a:srgbClr val="EE0E0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r>
                <a:rPr lang="uk-UA" sz="2800" b="1">
                  <a:solidFill>
                    <a:srgbClr val="EE0E0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-1) </a:t>
              </a:r>
              <a:r>
                <a:rPr lang="ru-RU" sz="2800" b="1">
                  <a:solidFill>
                    <a:srgbClr val="EE0E0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• </a:t>
              </a:r>
              <a:r>
                <a:rPr lang="en-US" sz="2800" b="1">
                  <a:solidFill>
                    <a:srgbClr val="EE0E0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endParaRPr lang="ru-RU" sz="2800" b="1">
                <a:solidFill>
                  <a:srgbClr val="EE0E0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803" name="Text Box 11"/>
            <p:cNvSpPr txBox="1">
              <a:spLocks noChangeArrowheads="1"/>
            </p:cNvSpPr>
            <p:nvPr/>
          </p:nvSpPr>
          <p:spPr bwMode="auto">
            <a:xfrm>
              <a:off x="2310" y="1611"/>
              <a:ext cx="321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EE0E0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lang="ru-RU" sz="2800" b="1">
                  <a:solidFill>
                    <a:srgbClr val="EE0E0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US" sz="2800" b="1">
                  <a:solidFill>
                    <a:srgbClr val="EE0E0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lang="ru-RU" sz="2800" b="1">
                  <a:solidFill>
                    <a:srgbClr val="EE0E0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- 1)(</a:t>
              </a:r>
              <a:r>
                <a:rPr lang="en-US" sz="2800" b="1">
                  <a:solidFill>
                    <a:srgbClr val="EE0E0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lang="ru-RU" sz="2800" b="1">
                  <a:solidFill>
                    <a:srgbClr val="EE0E0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- 2) …(</a:t>
              </a:r>
              <a:r>
                <a:rPr lang="en-US" sz="2800" b="1">
                  <a:solidFill>
                    <a:srgbClr val="EE0E0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lang="ru-RU" sz="2800" b="1">
                  <a:solidFill>
                    <a:srgbClr val="EE0E0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– </a:t>
              </a:r>
              <a:r>
                <a:rPr lang="en-US" sz="2800" b="1">
                  <a:solidFill>
                    <a:srgbClr val="EE0E0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r>
                <a:rPr lang="ru-RU" sz="2800" b="1">
                  <a:solidFill>
                    <a:srgbClr val="EE0E0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 +1)</a:t>
              </a:r>
            </a:p>
          </p:txBody>
        </p:sp>
        <p:sp>
          <p:nvSpPr>
            <p:cNvPr id="33804" name="Line 12"/>
            <p:cNvSpPr>
              <a:spLocks noChangeShapeType="1"/>
            </p:cNvSpPr>
            <p:nvPr/>
          </p:nvSpPr>
          <p:spPr bwMode="auto">
            <a:xfrm>
              <a:off x="2376" y="1944"/>
              <a:ext cx="2880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33805" name="Text Box 13"/>
            <p:cNvSpPr txBox="1">
              <a:spLocks noChangeArrowheads="1"/>
            </p:cNvSpPr>
            <p:nvPr/>
          </p:nvSpPr>
          <p:spPr bwMode="auto">
            <a:xfrm>
              <a:off x="2112" y="1747"/>
              <a:ext cx="2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EE0E0E"/>
                  </a:solidFill>
                </a:rPr>
                <a:t>=</a:t>
              </a:r>
              <a:endParaRPr lang="ru-RU" sz="3200" b="1">
                <a:solidFill>
                  <a:srgbClr val="EE0E0E"/>
                </a:solidFill>
              </a:endParaRPr>
            </a:p>
          </p:txBody>
        </p:sp>
      </p:grpSp>
      <p:grpSp>
        <p:nvGrpSpPr>
          <p:cNvPr id="33814" name="Group 22"/>
          <p:cNvGrpSpPr>
            <a:grpSpLocks/>
          </p:cNvGrpSpPr>
          <p:nvPr/>
        </p:nvGrpSpPr>
        <p:grpSpPr bwMode="auto">
          <a:xfrm>
            <a:off x="3572132" y="4376733"/>
            <a:ext cx="3592156" cy="1800222"/>
            <a:chOff x="1988" y="3156"/>
            <a:chExt cx="1852" cy="1134"/>
          </a:xfrm>
        </p:grpSpPr>
        <p:grpSp>
          <p:nvGrpSpPr>
            <p:cNvPr id="33807" name="Group 15"/>
            <p:cNvGrpSpPr>
              <a:grpSpLocks/>
            </p:cNvGrpSpPr>
            <p:nvPr/>
          </p:nvGrpSpPr>
          <p:grpSpPr bwMode="auto">
            <a:xfrm>
              <a:off x="1988" y="3156"/>
              <a:ext cx="630" cy="741"/>
              <a:chOff x="1460" y="2196"/>
              <a:chExt cx="630" cy="741"/>
            </a:xfrm>
          </p:grpSpPr>
          <p:sp>
            <p:nvSpPr>
              <p:cNvPr id="33808" name="Text Box 16"/>
              <p:cNvSpPr txBox="1">
                <a:spLocks noChangeArrowheads="1"/>
              </p:cNvSpPr>
              <p:nvPr/>
            </p:nvSpPr>
            <p:spPr bwMode="auto">
              <a:xfrm>
                <a:off x="1460" y="2414"/>
                <a:ext cx="630" cy="5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800" b="1" dirty="0">
                    <a:solidFill>
                      <a:srgbClr val="EE0E0E"/>
                    </a:solidFill>
                  </a:rPr>
                  <a:t>C</a:t>
                </a:r>
                <a:r>
                  <a:rPr lang="en-US" sz="4000" dirty="0">
                    <a:solidFill>
                      <a:srgbClr val="EE0E0E"/>
                    </a:solidFill>
                  </a:rPr>
                  <a:t>m</a:t>
                </a:r>
                <a:endParaRPr lang="ru-RU" sz="4000" dirty="0">
                  <a:solidFill>
                    <a:srgbClr val="EE0E0E"/>
                  </a:solidFill>
                </a:endParaRPr>
              </a:p>
            </p:txBody>
          </p:sp>
          <p:sp>
            <p:nvSpPr>
              <p:cNvPr id="33809" name="Text Box 17"/>
              <p:cNvSpPr txBox="1">
                <a:spLocks noChangeArrowheads="1"/>
              </p:cNvSpPr>
              <p:nvPr/>
            </p:nvSpPr>
            <p:spPr bwMode="auto">
              <a:xfrm>
                <a:off x="1712" y="2196"/>
                <a:ext cx="172" cy="4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3600" dirty="0">
                    <a:solidFill>
                      <a:srgbClr val="EE0E0E"/>
                    </a:solidFill>
                  </a:rPr>
                  <a:t>n</a:t>
                </a:r>
                <a:endParaRPr lang="ru-RU" sz="3600" dirty="0">
                  <a:solidFill>
                    <a:srgbClr val="EE0E0E"/>
                  </a:solidFill>
                </a:endParaRPr>
              </a:p>
            </p:txBody>
          </p:sp>
        </p:grpSp>
        <p:sp>
          <p:nvSpPr>
            <p:cNvPr id="33810" name="Text Box 18"/>
            <p:cNvSpPr txBox="1">
              <a:spLocks noChangeArrowheads="1"/>
            </p:cNvSpPr>
            <p:nvPr/>
          </p:nvSpPr>
          <p:spPr bwMode="auto">
            <a:xfrm>
              <a:off x="3084" y="3179"/>
              <a:ext cx="563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olidFill>
                    <a:srgbClr val="EE0E0E"/>
                  </a:solidFill>
                </a:rPr>
                <a:t>m!</a:t>
              </a:r>
              <a:endParaRPr lang="ru-RU" sz="3600" b="1">
                <a:solidFill>
                  <a:srgbClr val="EE0E0E"/>
                </a:solidFill>
              </a:endParaRPr>
            </a:p>
          </p:txBody>
        </p:sp>
        <p:sp>
          <p:nvSpPr>
            <p:cNvPr id="33811" name="Text Box 19"/>
            <p:cNvSpPr txBox="1">
              <a:spLocks noChangeArrowheads="1"/>
            </p:cNvSpPr>
            <p:nvPr/>
          </p:nvSpPr>
          <p:spPr bwMode="auto">
            <a:xfrm>
              <a:off x="2766" y="3534"/>
              <a:ext cx="1074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 dirty="0">
                  <a:solidFill>
                    <a:srgbClr val="EE0E0E"/>
                  </a:solidFill>
                </a:rPr>
                <a:t>n!(m-n)!</a:t>
              </a:r>
              <a:endParaRPr lang="ru-RU" sz="3600" b="1" dirty="0">
                <a:solidFill>
                  <a:srgbClr val="EE0E0E"/>
                </a:solidFill>
              </a:endParaRPr>
            </a:p>
          </p:txBody>
        </p:sp>
        <p:sp>
          <p:nvSpPr>
            <p:cNvPr id="33812" name="Line 20"/>
            <p:cNvSpPr>
              <a:spLocks noChangeShapeType="1"/>
            </p:cNvSpPr>
            <p:nvPr/>
          </p:nvSpPr>
          <p:spPr bwMode="auto">
            <a:xfrm>
              <a:off x="2820" y="3576"/>
              <a:ext cx="960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uk-UA"/>
            </a:p>
          </p:txBody>
        </p:sp>
        <p:sp>
          <p:nvSpPr>
            <p:cNvPr id="33813" name="Text Box 21"/>
            <p:cNvSpPr txBox="1">
              <a:spLocks noChangeArrowheads="1"/>
            </p:cNvSpPr>
            <p:nvPr/>
          </p:nvSpPr>
          <p:spPr bwMode="auto">
            <a:xfrm>
              <a:off x="2583" y="3413"/>
              <a:ext cx="2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b="1">
                  <a:solidFill>
                    <a:srgbClr val="EE0E0E"/>
                  </a:solidFill>
                </a:rPr>
                <a:t>=</a:t>
              </a:r>
              <a:endParaRPr lang="ru-RU" sz="2800" b="1">
                <a:solidFill>
                  <a:srgbClr val="EE0E0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455360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143000" y="533400"/>
            <a:ext cx="6400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4000" b="1" dirty="0">
                <a:solidFill>
                  <a:srgbClr val="22F43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Характеристичні ознаки</a:t>
            </a:r>
            <a:endParaRPr lang="ru-RU" sz="4000" b="1" dirty="0">
              <a:solidFill>
                <a:srgbClr val="22F43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467544" y="1965325"/>
            <a:ext cx="84969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28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4B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sz="28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4B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порядок вибору елементів не має значення</a:t>
            </a:r>
            <a:endParaRPr lang="ru-RU" sz="28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4B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943101" y="4149080"/>
            <a:ext cx="24384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30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4B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sz="30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4B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 ≤ </a:t>
            </a:r>
            <a:r>
              <a:rPr lang="en-US" sz="30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4B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uk-UA" sz="30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4B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≤</a:t>
            </a:r>
            <a:r>
              <a:rPr lang="en-US" sz="30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4B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</a:t>
            </a:r>
            <a:endParaRPr lang="ru-RU" sz="30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4B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143001" y="3124200"/>
            <a:ext cx="4038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28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4B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8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4B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предмети  різні</a:t>
            </a:r>
            <a:endParaRPr lang="ru-RU" sz="28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4B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07655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autoUpdateAnimBg="0"/>
      <p:bldP spid="34820" grpId="0" autoUpdateAnimBg="0"/>
      <p:bldP spid="3482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620688"/>
            <a:ext cx="8892480" cy="4674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uk-UA" sz="3200" b="1" i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3600" b="1" i="1" dirty="0">
                <a:ln w="22225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Недостатньо лише зрозуміти задачу.</a:t>
            </a:r>
          </a:p>
          <a:p>
            <a:pPr>
              <a:lnSpc>
                <a:spcPct val="150000"/>
              </a:lnSpc>
            </a:pPr>
            <a:r>
              <a:rPr lang="uk-UA" sz="3600" b="1" i="1" dirty="0">
                <a:ln w="22225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Необхідне бажання її </a:t>
            </a:r>
            <a:r>
              <a:rPr lang="uk-UA" sz="3600" b="1" i="1" dirty="0" err="1">
                <a:ln w="22225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розв</a:t>
            </a:r>
            <a:r>
              <a:rPr lang="en-US" sz="3600" b="1" i="1" dirty="0">
                <a:ln w="22225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  <a:r>
              <a:rPr lang="uk-UA" sz="3600" b="1" i="1" dirty="0" err="1">
                <a:ln w="22225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язати</a:t>
            </a:r>
            <a:r>
              <a:rPr lang="uk-UA" sz="3600" b="1" i="1" dirty="0">
                <a:ln w="22225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uk-UA" sz="3600" b="1" i="1" dirty="0">
                <a:ln w="22225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Де є бажання, знайдеться і шлях до </a:t>
            </a:r>
            <a:r>
              <a:rPr lang="uk-UA" sz="3600" b="1" i="1" dirty="0" err="1">
                <a:ln w="22225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розв</a:t>
            </a:r>
            <a:r>
              <a:rPr lang="en-US" sz="3600" b="1" i="1" dirty="0">
                <a:ln w="22225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  <a:r>
              <a:rPr lang="uk-UA" sz="3600" b="1" i="1" dirty="0" err="1">
                <a:ln w="22225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язання</a:t>
            </a:r>
            <a:r>
              <a:rPr lang="uk-UA" sz="3600" b="1" i="1" dirty="0">
                <a:ln w="22225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3600" b="1" i="1" dirty="0">
              <a:ln w="22225">
                <a:solidFill>
                  <a:srgbClr val="0070C0"/>
                </a:solidFill>
                <a:prstDash val="solid"/>
              </a:ln>
              <a:solidFill>
                <a:srgbClr val="FF0000"/>
              </a:solidFill>
              <a:latin typeface="Monotype Corsiva" panose="03010101010201010101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3200" b="1" i="1" dirty="0">
              <a:ln w="22225">
                <a:solidFill>
                  <a:srgbClr val="0070C0"/>
                </a:solidFill>
                <a:prstDash val="solid"/>
              </a:ln>
              <a:solidFill>
                <a:srgbClr val="FF0000"/>
              </a:solidFill>
              <a:latin typeface="Monotype Corsiva" panose="03010101010201010101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200" b="1" i="1" dirty="0">
                <a:ln w="22225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       </a:t>
            </a:r>
            <a:r>
              <a:rPr lang="en-US" sz="3200" b="1" i="1" dirty="0" smtClean="0">
                <a:ln w="22225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</a:t>
            </a:r>
            <a:r>
              <a:rPr lang="uk-UA" sz="4800" b="1" i="1" dirty="0">
                <a:ln w="22225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Д.</a:t>
            </a:r>
            <a:r>
              <a:rPr lang="uk-UA" sz="4800" b="1" i="1" dirty="0" err="1">
                <a:ln w="22225">
                  <a:solidFill>
                    <a:srgbClr val="0070C0"/>
                  </a:solidFill>
                  <a:prstDash val="solid"/>
                </a:ln>
                <a:solidFill>
                  <a:srgbClr val="FF0000"/>
                </a:solidFill>
                <a:latin typeface="Monotype Corsiva" panose="03010101010201010101" pitchFamily="66" charset="0"/>
                <a:ea typeface="Calibri" panose="020F0502020204030204" pitchFamily="34" charset="0"/>
                <a:cs typeface="Arial" panose="020B0604020202020204" pitchFamily="34" charset="0"/>
              </a:rPr>
              <a:t>Пойа</a:t>
            </a:r>
            <a:endParaRPr lang="uk-UA" sz="4800" b="1" i="1" dirty="0">
              <a:ln w="22225">
                <a:solidFill>
                  <a:srgbClr val="0070C0"/>
                </a:solidFill>
                <a:prstDash val="solid"/>
              </a:ln>
              <a:solidFill>
                <a:srgbClr val="FF0000"/>
              </a:solidFill>
              <a:latin typeface="Monotype Corsiva" panose="03010101010201010101" pitchFamily="66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ru-RU" sz="1050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11873" y="857250"/>
            <a:ext cx="282770" cy="69249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4050" b="1" dirty="0">
                <a:ln w="127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sz="4050" b="1" dirty="0">
              <a:ln w="1270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http://www.ufm.org.ua/wp-content/uploads/Screenshot_3%D0%BD%D1%80%D1%80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ement/>
                    </a14:imgEffect>
                    <a14:imgEffect>
                      <a14:colorTemperature colorTemp="112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979918"/>
            <a:ext cx="4788024" cy="381071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224810492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0" y="990600"/>
            <a:ext cx="4648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uk-UA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проведення іспиту створюється комісія із двох викладачів. Скільки різних комісій можна скласти із п’яти викладачів?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0" y="3322766"/>
            <a:ext cx="4572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uk-UA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Із 20учнів треба виділити 6 для чергування. Скількома способами це можна зробити?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0" y="5365750"/>
            <a:ext cx="4267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uk-UA" sz="2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полиці є 35 книжок. Скількома способами можна вибрати дві із них?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3755631" y="150881"/>
            <a:ext cx="268747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4000" b="1" dirty="0" smtClean="0">
                <a:ln w="12700">
                  <a:solidFill>
                    <a:schemeClr val="accent1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</a:rPr>
              <a:t>Задачі.</a:t>
            </a:r>
            <a:endParaRPr lang="ru-RU" sz="4000" b="1" dirty="0">
              <a:ln w="12700">
                <a:solidFill>
                  <a:schemeClr val="accent1">
                    <a:lumMod val="7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Arial" panose="020B0604020202020204" pitchFamily="34" charset="0"/>
            </a:endParaRPr>
          </a:p>
        </p:txBody>
      </p:sp>
      <p:grpSp>
        <p:nvGrpSpPr>
          <p:cNvPr id="39963" name="Group 27"/>
          <p:cNvGrpSpPr>
            <a:grpSpLocks/>
          </p:cNvGrpSpPr>
          <p:nvPr/>
        </p:nvGrpSpPr>
        <p:grpSpPr bwMode="auto">
          <a:xfrm>
            <a:off x="4355976" y="1223961"/>
            <a:ext cx="4788679" cy="762000"/>
            <a:chOff x="2892" y="906"/>
            <a:chExt cx="3092" cy="480"/>
          </a:xfrm>
        </p:grpSpPr>
        <p:grpSp>
          <p:nvGrpSpPr>
            <p:cNvPr id="39943" name="Group 7"/>
            <p:cNvGrpSpPr>
              <a:grpSpLocks/>
            </p:cNvGrpSpPr>
            <p:nvPr/>
          </p:nvGrpSpPr>
          <p:grpSpPr bwMode="auto">
            <a:xfrm>
              <a:off x="2892" y="906"/>
              <a:ext cx="528" cy="480"/>
              <a:chOff x="2784" y="912"/>
              <a:chExt cx="528" cy="480"/>
            </a:xfrm>
          </p:grpSpPr>
          <p:sp>
            <p:nvSpPr>
              <p:cNvPr id="39944" name="Text Box 8"/>
              <p:cNvSpPr txBox="1">
                <a:spLocks noChangeArrowheads="1"/>
              </p:cNvSpPr>
              <p:nvPr/>
            </p:nvSpPr>
            <p:spPr bwMode="auto">
              <a:xfrm>
                <a:off x="2784" y="912"/>
                <a:ext cx="528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400">
                    <a:solidFill>
                      <a:srgbClr val="EE0E0E"/>
                    </a:solidFill>
                  </a:rPr>
                  <a:t>C</a:t>
                </a:r>
                <a:r>
                  <a:rPr lang="en-US" sz="2000">
                    <a:solidFill>
                      <a:srgbClr val="EE0E0E"/>
                    </a:solidFill>
                  </a:rPr>
                  <a:t>5</a:t>
                </a:r>
                <a:endParaRPr lang="ru-RU" sz="2000">
                  <a:solidFill>
                    <a:srgbClr val="EE0E0E"/>
                  </a:solidFill>
                </a:endParaRPr>
              </a:p>
            </p:txBody>
          </p:sp>
          <p:sp>
            <p:nvSpPr>
              <p:cNvPr id="39945" name="Text Box 9"/>
              <p:cNvSpPr txBox="1">
                <a:spLocks noChangeArrowheads="1"/>
              </p:cNvSpPr>
              <p:nvPr/>
            </p:nvSpPr>
            <p:spPr bwMode="auto">
              <a:xfrm>
                <a:off x="3024" y="960"/>
                <a:ext cx="24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solidFill>
                      <a:srgbClr val="EE0E0E"/>
                    </a:solidFill>
                  </a:rPr>
                  <a:t>2</a:t>
                </a:r>
                <a:endParaRPr lang="ru-RU" sz="2000">
                  <a:solidFill>
                    <a:srgbClr val="EE0E0E"/>
                  </a:solidFill>
                </a:endParaRPr>
              </a:p>
            </p:txBody>
          </p:sp>
        </p:grpSp>
        <p:sp>
          <p:nvSpPr>
            <p:cNvPr id="39946" name="Text Box 10"/>
            <p:cNvSpPr txBox="1">
              <a:spLocks noChangeArrowheads="1"/>
            </p:cNvSpPr>
            <p:nvPr/>
          </p:nvSpPr>
          <p:spPr bwMode="auto">
            <a:xfrm>
              <a:off x="3384" y="996"/>
              <a:ext cx="260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uk-UA" sz="2800" b="1" dirty="0">
                  <a:solidFill>
                    <a:srgbClr val="EE0E0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5!:(2! 3</a:t>
              </a:r>
              <a:r>
                <a:rPr lang="uk-UA" sz="2400" b="1" dirty="0" smtClean="0">
                  <a:solidFill>
                    <a:srgbClr val="EE0E0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!)=(</a:t>
              </a:r>
              <a:r>
                <a:rPr lang="uk-UA" sz="2800" b="1" dirty="0">
                  <a:solidFill>
                    <a:srgbClr val="EE0E0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 • 4</a:t>
              </a:r>
              <a:r>
                <a:rPr lang="uk-UA" sz="2800" b="1" dirty="0" smtClean="0">
                  <a:solidFill>
                    <a:srgbClr val="EE0E0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): </a:t>
              </a:r>
              <a:r>
                <a:rPr lang="uk-UA" sz="2800" b="1" dirty="0">
                  <a:solidFill>
                    <a:srgbClr val="EE0E0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 = 10</a:t>
              </a:r>
              <a:endParaRPr lang="ru-RU" sz="2800" b="1" dirty="0">
                <a:solidFill>
                  <a:srgbClr val="EE0E0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947" name="Text Box 11"/>
            <p:cNvSpPr txBox="1">
              <a:spLocks noChangeArrowheads="1"/>
            </p:cNvSpPr>
            <p:nvPr/>
          </p:nvSpPr>
          <p:spPr bwMode="auto">
            <a:xfrm>
              <a:off x="3264" y="972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EE0E0E"/>
                  </a:solidFill>
                </a:rPr>
                <a:t>=</a:t>
              </a:r>
              <a:endParaRPr lang="ru-RU" sz="2800" b="1">
                <a:solidFill>
                  <a:srgbClr val="EE0E0E"/>
                </a:solidFill>
              </a:endParaRPr>
            </a:p>
          </p:txBody>
        </p:sp>
      </p:grpSp>
      <p:grpSp>
        <p:nvGrpSpPr>
          <p:cNvPr id="39962" name="Group 26"/>
          <p:cNvGrpSpPr>
            <a:grpSpLocks/>
          </p:cNvGrpSpPr>
          <p:nvPr/>
        </p:nvGrpSpPr>
        <p:grpSpPr bwMode="auto">
          <a:xfrm>
            <a:off x="4387850" y="3349625"/>
            <a:ext cx="4756150" cy="1317625"/>
            <a:chOff x="2764" y="2110"/>
            <a:chExt cx="2996" cy="830"/>
          </a:xfrm>
        </p:grpSpPr>
        <p:grpSp>
          <p:nvGrpSpPr>
            <p:cNvPr id="39949" name="Group 13"/>
            <p:cNvGrpSpPr>
              <a:grpSpLocks/>
            </p:cNvGrpSpPr>
            <p:nvPr/>
          </p:nvGrpSpPr>
          <p:grpSpPr bwMode="auto">
            <a:xfrm>
              <a:off x="2764" y="2110"/>
              <a:ext cx="615" cy="480"/>
              <a:chOff x="4251" y="1870"/>
              <a:chExt cx="624" cy="480"/>
            </a:xfrm>
          </p:grpSpPr>
          <p:sp>
            <p:nvSpPr>
              <p:cNvPr id="39950" name="Text Box 14"/>
              <p:cNvSpPr txBox="1">
                <a:spLocks noChangeArrowheads="1"/>
              </p:cNvSpPr>
              <p:nvPr/>
            </p:nvSpPr>
            <p:spPr bwMode="auto">
              <a:xfrm>
                <a:off x="4251" y="1870"/>
                <a:ext cx="624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400" dirty="0">
                    <a:solidFill>
                      <a:srgbClr val="EE0E0E"/>
                    </a:solidFill>
                  </a:rPr>
                  <a:t>C</a:t>
                </a:r>
                <a:r>
                  <a:rPr lang="en-US" sz="2000" dirty="0">
                    <a:solidFill>
                      <a:srgbClr val="EE0E0E"/>
                    </a:solidFill>
                  </a:rPr>
                  <a:t>20</a:t>
                </a:r>
                <a:endParaRPr lang="ru-RU" sz="2000" dirty="0">
                  <a:solidFill>
                    <a:srgbClr val="EE0E0E"/>
                  </a:solidFill>
                </a:endParaRPr>
              </a:p>
            </p:txBody>
          </p:sp>
          <p:sp>
            <p:nvSpPr>
              <p:cNvPr id="39951" name="Text Box 15"/>
              <p:cNvSpPr txBox="1">
                <a:spLocks noChangeArrowheads="1"/>
              </p:cNvSpPr>
              <p:nvPr/>
            </p:nvSpPr>
            <p:spPr bwMode="auto">
              <a:xfrm>
                <a:off x="4502" y="1902"/>
                <a:ext cx="24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EE0E0E"/>
                    </a:solidFill>
                  </a:rPr>
                  <a:t>6</a:t>
                </a:r>
                <a:endParaRPr lang="ru-RU" sz="2000" dirty="0">
                  <a:solidFill>
                    <a:srgbClr val="EE0E0E"/>
                  </a:solidFill>
                </a:endParaRPr>
              </a:p>
            </p:txBody>
          </p:sp>
        </p:grpSp>
        <p:sp>
          <p:nvSpPr>
            <p:cNvPr id="39952" name="Text Box 16"/>
            <p:cNvSpPr txBox="1">
              <a:spLocks noChangeArrowheads="1"/>
            </p:cNvSpPr>
            <p:nvPr/>
          </p:nvSpPr>
          <p:spPr bwMode="auto">
            <a:xfrm>
              <a:off x="3305" y="2160"/>
              <a:ext cx="23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EE0E0E"/>
                  </a:solidFill>
                </a:rPr>
                <a:t>=</a:t>
              </a:r>
              <a:endParaRPr lang="ru-RU" sz="2800" b="1">
                <a:solidFill>
                  <a:srgbClr val="EE0E0E"/>
                </a:solidFill>
              </a:endParaRPr>
            </a:p>
          </p:txBody>
        </p:sp>
        <p:sp>
          <p:nvSpPr>
            <p:cNvPr id="39953" name="Text Box 17"/>
            <p:cNvSpPr txBox="1">
              <a:spLocks noChangeArrowheads="1"/>
            </p:cNvSpPr>
            <p:nvPr/>
          </p:nvSpPr>
          <p:spPr bwMode="auto">
            <a:xfrm>
              <a:off x="3456" y="2184"/>
              <a:ext cx="2304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uk-UA" sz="2400" b="1" dirty="0">
                  <a:solidFill>
                    <a:srgbClr val="EE0E0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20! : (6!14!) =</a:t>
              </a:r>
              <a:r>
                <a:rPr lang="en-US" sz="2400" b="1" dirty="0">
                  <a:solidFill>
                    <a:srgbClr val="EE0E0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r>
                <a:rPr lang="uk-UA" sz="2400" b="1" dirty="0" smtClean="0">
                  <a:solidFill>
                    <a:srgbClr val="EE0E0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=(</a:t>
              </a:r>
              <a:r>
                <a:rPr lang="uk-UA" sz="2400" b="1" dirty="0">
                  <a:solidFill>
                    <a:srgbClr val="EE0E0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15•16•17•18•19•20)</a:t>
              </a:r>
              <a:r>
                <a:rPr lang="en-US" sz="2400" b="1" dirty="0">
                  <a:solidFill>
                    <a:srgbClr val="EE0E0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uk-UA" sz="2400" b="1" dirty="0">
                  <a:solidFill>
                    <a:srgbClr val="EE0E0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r>
                <a:rPr lang="en-US" sz="2400" b="1" dirty="0">
                  <a:solidFill>
                    <a:srgbClr val="EE0E0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uk-UA" sz="2400" b="1" dirty="0">
                  <a:solidFill>
                    <a:srgbClr val="EE0E0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(1•2•3•4•5 •6) = 38760</a:t>
              </a:r>
              <a:endParaRPr lang="ru-RU" sz="2400" b="1" dirty="0">
                <a:solidFill>
                  <a:srgbClr val="EE0E0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9961" name="Group 25"/>
          <p:cNvGrpSpPr>
            <a:grpSpLocks/>
          </p:cNvGrpSpPr>
          <p:nvPr/>
        </p:nvGrpSpPr>
        <p:grpSpPr bwMode="auto">
          <a:xfrm>
            <a:off x="3995936" y="5524502"/>
            <a:ext cx="5148064" cy="954088"/>
            <a:chOff x="2832" y="3504"/>
            <a:chExt cx="3024" cy="601"/>
          </a:xfrm>
        </p:grpSpPr>
        <p:grpSp>
          <p:nvGrpSpPr>
            <p:cNvPr id="39955" name="Group 19"/>
            <p:cNvGrpSpPr>
              <a:grpSpLocks/>
            </p:cNvGrpSpPr>
            <p:nvPr/>
          </p:nvGrpSpPr>
          <p:grpSpPr bwMode="auto">
            <a:xfrm>
              <a:off x="2832" y="3504"/>
              <a:ext cx="624" cy="480"/>
              <a:chOff x="3408" y="3552"/>
              <a:chExt cx="624" cy="480"/>
            </a:xfrm>
          </p:grpSpPr>
          <p:sp>
            <p:nvSpPr>
              <p:cNvPr id="39956" name="Text Box 20"/>
              <p:cNvSpPr txBox="1">
                <a:spLocks noChangeArrowheads="1"/>
              </p:cNvSpPr>
              <p:nvPr/>
            </p:nvSpPr>
            <p:spPr bwMode="auto">
              <a:xfrm>
                <a:off x="3408" y="3552"/>
                <a:ext cx="624" cy="48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4400" dirty="0">
                    <a:solidFill>
                      <a:srgbClr val="EE0E0E"/>
                    </a:solidFill>
                  </a:rPr>
                  <a:t>C</a:t>
                </a:r>
                <a:r>
                  <a:rPr lang="en-US" sz="2000" dirty="0">
                    <a:solidFill>
                      <a:srgbClr val="EE0E0E"/>
                    </a:solidFill>
                  </a:rPr>
                  <a:t>35</a:t>
                </a:r>
                <a:endParaRPr lang="ru-RU" sz="2000" dirty="0">
                  <a:solidFill>
                    <a:srgbClr val="EE0E0E"/>
                  </a:solidFill>
                </a:endParaRPr>
              </a:p>
            </p:txBody>
          </p:sp>
          <p:sp>
            <p:nvSpPr>
              <p:cNvPr id="39957" name="Text Box 21"/>
              <p:cNvSpPr txBox="1">
                <a:spLocks noChangeArrowheads="1"/>
              </p:cNvSpPr>
              <p:nvPr/>
            </p:nvSpPr>
            <p:spPr bwMode="auto">
              <a:xfrm>
                <a:off x="3696" y="3600"/>
                <a:ext cx="24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dirty="0">
                    <a:solidFill>
                      <a:srgbClr val="EE0E0E"/>
                    </a:solidFill>
                  </a:rPr>
                  <a:t>2</a:t>
                </a:r>
                <a:endParaRPr lang="ru-RU" sz="2000" dirty="0">
                  <a:solidFill>
                    <a:srgbClr val="EE0E0E"/>
                  </a:solidFill>
                </a:endParaRPr>
              </a:p>
            </p:txBody>
          </p:sp>
        </p:grpSp>
        <p:sp>
          <p:nvSpPr>
            <p:cNvPr id="39958" name="Text Box 22"/>
            <p:cNvSpPr txBox="1">
              <a:spLocks noChangeArrowheads="1"/>
            </p:cNvSpPr>
            <p:nvPr/>
          </p:nvSpPr>
          <p:spPr bwMode="auto">
            <a:xfrm>
              <a:off x="3312" y="3552"/>
              <a:ext cx="2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EE0E0E"/>
                  </a:solidFill>
                </a:rPr>
                <a:t>=</a:t>
              </a:r>
              <a:endParaRPr lang="ru-RU" sz="2800" b="1">
                <a:solidFill>
                  <a:srgbClr val="EE0E0E"/>
                </a:solidFill>
              </a:endParaRPr>
            </a:p>
          </p:txBody>
        </p:sp>
        <p:sp>
          <p:nvSpPr>
            <p:cNvPr id="39959" name="Text Box 23"/>
            <p:cNvSpPr txBox="1">
              <a:spLocks noChangeArrowheads="1"/>
            </p:cNvSpPr>
            <p:nvPr/>
          </p:nvSpPr>
          <p:spPr bwMode="auto">
            <a:xfrm>
              <a:off x="3456" y="3582"/>
              <a:ext cx="2400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uk-UA" sz="2400" b="1" dirty="0">
                  <a:solidFill>
                    <a:srgbClr val="EE0E0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35</a:t>
              </a:r>
              <a:r>
                <a:rPr lang="uk-UA" sz="2400" b="1" dirty="0" smtClean="0">
                  <a:solidFill>
                    <a:srgbClr val="EE0E0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!</a:t>
              </a:r>
              <a:r>
                <a:rPr lang="uk-UA" sz="2400" b="1" dirty="0" smtClean="0">
                  <a:solidFill>
                    <a:srgbClr val="EE0E0E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:(</a:t>
              </a:r>
              <a:r>
                <a:rPr lang="uk-UA" sz="2400" b="1" dirty="0" smtClean="0">
                  <a:solidFill>
                    <a:srgbClr val="EE0E0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uk-UA" sz="2400" b="1" dirty="0">
                  <a:solidFill>
                    <a:srgbClr val="EE0E0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2! 33!) = </a:t>
              </a:r>
              <a:r>
                <a:rPr lang="uk-UA" sz="2400" b="1" dirty="0" smtClean="0">
                  <a:solidFill>
                    <a:srgbClr val="EE0E0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uk-UA" sz="2400" b="1" dirty="0">
                  <a:solidFill>
                    <a:srgbClr val="EE0E0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35 • 34): </a:t>
              </a:r>
              <a:r>
                <a:rPr lang="uk-UA" sz="2400" b="1" dirty="0" smtClean="0">
                  <a:solidFill>
                    <a:srgbClr val="EE0E0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2= = </a:t>
              </a:r>
              <a:r>
                <a:rPr lang="uk-UA" sz="2400" b="1" dirty="0">
                  <a:solidFill>
                    <a:srgbClr val="EE0E0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595</a:t>
              </a:r>
              <a:endParaRPr lang="ru-RU" sz="2400" b="1" dirty="0">
                <a:solidFill>
                  <a:srgbClr val="EE0E0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7046218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9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9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9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utoUpdateAnimBg="0" rev="1"/>
      <p:bldP spid="39939" grpId="0" autoUpdateAnimBg="0"/>
      <p:bldP spid="39940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098706" y="0"/>
            <a:ext cx="6353613" cy="79216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uk-UA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Вибір формули у задачах</a:t>
            </a:r>
            <a:endParaRPr lang="ru-RU" sz="3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585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278458" y="714849"/>
            <a:ext cx="6587083" cy="916039"/>
          </a:xfrm>
        </p:spPr>
        <p:txBody>
          <a:bodyPr>
            <a:noAutofit/>
          </a:bodyPr>
          <a:lstStyle/>
          <a:p>
            <a:pPr eaLnBrk="1" hangingPunct="1"/>
            <a:r>
              <a:rPr lang="uk-UA" altLang="ru-RU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Чи враховується порядок?</a:t>
            </a:r>
          </a:p>
          <a:p>
            <a:pPr eaLnBrk="1" hangingPunct="1"/>
            <a:r>
              <a:rPr lang="uk-UA" altLang="ru-RU" sz="28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(Чи є множина впорядкованою?)</a:t>
            </a:r>
            <a:endParaRPr lang="ru-RU" altLang="ru-RU" sz="2800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684213" y="2406650"/>
            <a:ext cx="439184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uk-UA" altLang="ru-RU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Усі елементи приймають участь?</a:t>
            </a:r>
            <a:endParaRPr lang="en-US" altLang="ru-RU" sz="2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2501107" y="1608859"/>
            <a:ext cx="111601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uk-UA" altLang="ru-RU" sz="3200" b="1" dirty="0">
                <a:solidFill>
                  <a:srgbClr val="002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Так</a:t>
            </a:r>
            <a:endParaRPr lang="en-US" altLang="ru-RU" sz="3200" b="1" dirty="0">
              <a:solidFill>
                <a:srgbClr val="002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5937871" y="1608859"/>
            <a:ext cx="865534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uk-UA" altLang="ru-RU" sz="3200" b="1" dirty="0">
                <a:solidFill>
                  <a:srgbClr val="00005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Ні</a:t>
            </a:r>
            <a:endParaRPr lang="en-US" altLang="ru-RU" sz="3200" b="1" dirty="0">
              <a:solidFill>
                <a:srgbClr val="00005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5857" name="Rectangle 17"/>
          <p:cNvSpPr>
            <a:spLocks noChangeArrowheads="1"/>
          </p:cNvSpPr>
          <p:nvPr/>
        </p:nvSpPr>
        <p:spPr bwMode="auto">
          <a:xfrm>
            <a:off x="973138" y="3500438"/>
            <a:ext cx="113094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uk-UA" altLang="ru-RU" sz="2400" i="1" dirty="0">
                <a:solidFill>
                  <a:srgbClr val="004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Так</a:t>
            </a:r>
            <a:endParaRPr lang="en-US" altLang="ru-RU" sz="2400" i="1" dirty="0">
              <a:solidFill>
                <a:srgbClr val="004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3851275" y="3500438"/>
            <a:ext cx="7207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uk-UA" altLang="ru-RU" sz="2400" i="1">
                <a:solidFill>
                  <a:srgbClr val="E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Ні</a:t>
            </a:r>
            <a:endParaRPr lang="en-US" altLang="ru-RU" sz="2400" i="1">
              <a:solidFill>
                <a:srgbClr val="E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graphicFrame>
        <p:nvGraphicFramePr>
          <p:cNvPr id="35926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263174"/>
              </p:ext>
            </p:extLst>
          </p:nvPr>
        </p:nvGraphicFramePr>
        <p:xfrm>
          <a:off x="323529" y="4652963"/>
          <a:ext cx="8424934" cy="1728365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979172"/>
                <a:gridCol w="2731481"/>
                <a:gridCol w="2714281"/>
              </a:tblGrid>
              <a:tr h="6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Перестановки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Розміщення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6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Комбінації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58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anose="02050604050505020204" pitchFamily="18" charset="0"/>
                      </a:endParaRPr>
                    </a:p>
                  </a:txBody>
                  <a:tcPr horzOverflow="overflow"/>
                </a:tc>
              </a:tr>
              <a:tr h="10727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graphicFrame>
        <p:nvGraphicFramePr>
          <p:cNvPr id="35886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870556"/>
              </p:ext>
            </p:extLst>
          </p:nvPr>
        </p:nvGraphicFramePr>
        <p:xfrm>
          <a:off x="3313359" y="5229224"/>
          <a:ext cx="2266704" cy="1152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5" name="Формула" r:id="rId4" imgW="819331" imgH="409666" progId="Equation.3">
                  <p:embed/>
                </p:oleObj>
              </mc:Choice>
              <mc:Fallback>
                <p:oleObj name="Формула" r:id="rId4" imgW="819331" imgH="40966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3359" y="5229224"/>
                        <a:ext cx="2266704" cy="11521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chemeClr val="bg2"/>
                        </a:outerShdw>
                      </a:effectLst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87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9874232"/>
              </p:ext>
            </p:extLst>
          </p:nvPr>
        </p:nvGraphicFramePr>
        <p:xfrm>
          <a:off x="6193084" y="5340813"/>
          <a:ext cx="2304834" cy="936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6" name="Формула" r:id="rId6" imgW="943066" imgH="409666" progId="Equation.3">
                  <p:embed/>
                </p:oleObj>
              </mc:Choice>
              <mc:Fallback>
                <p:oleObj name="Формула" r:id="rId6" imgW="943066" imgH="40966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3084" y="5340813"/>
                        <a:ext cx="2304834" cy="9360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chemeClr val="bg2"/>
                        </a:outerShdw>
                      </a:effectLst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88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602750"/>
              </p:ext>
            </p:extLst>
          </p:nvPr>
        </p:nvGraphicFramePr>
        <p:xfrm>
          <a:off x="1098707" y="5453643"/>
          <a:ext cx="1368425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7" name="Формула" r:id="rId8" imgW="438331" imgH="219166" progId="Equation.3">
                  <p:embed/>
                </p:oleObj>
              </mc:Choice>
              <mc:Fallback>
                <p:oleObj name="Формула" r:id="rId8" imgW="438331" imgH="21916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8707" y="5453643"/>
                        <a:ext cx="1368425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808080">
                            <a:alpha val="50000"/>
                          </a:srgbClr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927" name="Line 87"/>
          <p:cNvSpPr>
            <a:spLocks noChangeShapeType="1"/>
          </p:cNvSpPr>
          <p:nvPr/>
        </p:nvSpPr>
        <p:spPr bwMode="auto">
          <a:xfrm flipH="1">
            <a:off x="2628106" y="2133600"/>
            <a:ext cx="287338" cy="360363"/>
          </a:xfrm>
          <a:prstGeom prst="line">
            <a:avLst/>
          </a:prstGeom>
          <a:noFill/>
          <a:ln w="19050">
            <a:solidFill>
              <a:srgbClr val="002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28" name="Line 88"/>
          <p:cNvSpPr>
            <a:spLocks noChangeShapeType="1"/>
          </p:cNvSpPr>
          <p:nvPr/>
        </p:nvSpPr>
        <p:spPr bwMode="auto">
          <a:xfrm flipH="1">
            <a:off x="1404938" y="3213100"/>
            <a:ext cx="214312" cy="360363"/>
          </a:xfrm>
          <a:prstGeom prst="line">
            <a:avLst/>
          </a:prstGeom>
          <a:noFill/>
          <a:ln w="19050">
            <a:solidFill>
              <a:srgbClr val="002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29" name="Line 89"/>
          <p:cNvSpPr>
            <a:spLocks noChangeShapeType="1"/>
          </p:cNvSpPr>
          <p:nvPr/>
        </p:nvSpPr>
        <p:spPr bwMode="auto">
          <a:xfrm>
            <a:off x="3851275" y="3213100"/>
            <a:ext cx="215900" cy="288925"/>
          </a:xfrm>
          <a:prstGeom prst="line">
            <a:avLst/>
          </a:prstGeom>
          <a:noFill/>
          <a:ln w="19050">
            <a:solidFill>
              <a:srgbClr val="002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30" name="Line 90"/>
          <p:cNvSpPr>
            <a:spLocks noChangeShapeType="1"/>
          </p:cNvSpPr>
          <p:nvPr/>
        </p:nvSpPr>
        <p:spPr bwMode="auto">
          <a:xfrm>
            <a:off x="6370638" y="2133600"/>
            <a:ext cx="793750" cy="2374900"/>
          </a:xfrm>
          <a:prstGeom prst="line">
            <a:avLst/>
          </a:prstGeom>
          <a:noFill/>
          <a:ln w="19050">
            <a:solidFill>
              <a:srgbClr val="00005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31" name="Line 91"/>
          <p:cNvSpPr>
            <a:spLocks noChangeShapeType="1"/>
          </p:cNvSpPr>
          <p:nvPr/>
        </p:nvSpPr>
        <p:spPr bwMode="auto">
          <a:xfrm>
            <a:off x="1444194" y="3933825"/>
            <a:ext cx="1587" cy="647700"/>
          </a:xfrm>
          <a:prstGeom prst="line">
            <a:avLst/>
          </a:prstGeom>
          <a:noFill/>
          <a:ln w="19050">
            <a:solidFill>
              <a:srgbClr val="004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932" name="Line 92"/>
          <p:cNvSpPr>
            <a:spLocks noChangeShapeType="1"/>
          </p:cNvSpPr>
          <p:nvPr/>
        </p:nvSpPr>
        <p:spPr bwMode="auto">
          <a:xfrm>
            <a:off x="4065588" y="3933825"/>
            <a:ext cx="219075" cy="574675"/>
          </a:xfrm>
          <a:prstGeom prst="line">
            <a:avLst/>
          </a:prstGeom>
          <a:noFill/>
          <a:ln w="19050">
            <a:solidFill>
              <a:srgbClr val="E6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527782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58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58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5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5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5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35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5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5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59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5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5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58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58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58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58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5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5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58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5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5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1" grpId="0"/>
      <p:bldP spid="35852" grpId="0" build="p"/>
      <p:bldP spid="35853" grpId="0"/>
      <p:bldP spid="35854" grpId="0"/>
      <p:bldP spid="35856" grpId="0"/>
      <p:bldP spid="35857" grpId="0"/>
      <p:bldP spid="35859" grpId="0"/>
      <p:bldP spid="35927" grpId="0" animBg="1"/>
      <p:bldP spid="35928" grpId="0" animBg="1"/>
      <p:bldP spid="35929" grpId="0" animBg="1"/>
      <p:bldP spid="35930" grpId="0" animBg="1"/>
      <p:bldP spid="35931" grpId="0" animBg="1"/>
      <p:bldP spid="3593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5527123"/>
              </p:ext>
            </p:extLst>
          </p:nvPr>
        </p:nvGraphicFramePr>
        <p:xfrm>
          <a:off x="2470150" y="0"/>
          <a:ext cx="6673850" cy="6741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CorelDRAW" r:id="rId3" imgW="7554600" imgH="6248520" progId="CorelDRAW.Graphic.11">
                  <p:embed/>
                </p:oleObj>
              </mc:Choice>
              <mc:Fallback>
                <p:oleObj name="CorelDRAW" r:id="rId3" imgW="7554600" imgH="6248520" progId="CorelDRAW.Graphic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0150" y="0"/>
                        <a:ext cx="6673850" cy="67413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9" name="WordArt 3"/>
          <p:cNvSpPr>
            <a:spLocks noChangeArrowheads="1" noChangeShapeType="1" noTextEdit="1"/>
          </p:cNvSpPr>
          <p:nvPr/>
        </p:nvSpPr>
        <p:spPr bwMode="auto">
          <a:xfrm>
            <a:off x="1312665" y="4221088"/>
            <a:ext cx="1652588" cy="213285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 dirty="0">
                <a:ln w="19050" cap="sq">
                  <a:solidFill>
                    <a:srgbClr val="00FF00"/>
                  </a:solidFill>
                  <a:round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9460" name="WordArt 4"/>
          <p:cNvSpPr>
            <a:spLocks noChangeArrowheads="1" noChangeShapeType="1" noTextEdit="1"/>
          </p:cNvSpPr>
          <p:nvPr/>
        </p:nvSpPr>
        <p:spPr bwMode="auto">
          <a:xfrm>
            <a:off x="1331640" y="481168"/>
            <a:ext cx="1652588" cy="22475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 dirty="0">
                <a:ln w="19050" cap="sq">
                  <a:solidFill>
                    <a:srgbClr val="00FF00"/>
                  </a:solidFill>
                  <a:round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70000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562504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/>
      <p:bldP spid="1946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980728"/>
            <a:ext cx="8106066" cy="117724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ru-RU" sz="7200" b="1" dirty="0" err="1">
                <a:ln w="0">
                  <a:solidFill>
                    <a:schemeClr val="accent1">
                      <a:lumMod val="10000"/>
                    </a:schemeClr>
                  </a:solidFill>
                </a:ln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Дякую</a:t>
            </a:r>
            <a:r>
              <a:rPr lang="ru-RU" sz="7200" b="1" dirty="0">
                <a:ln w="0">
                  <a:solidFill>
                    <a:schemeClr val="accent1">
                      <a:lumMod val="10000"/>
                    </a:schemeClr>
                  </a:solidFill>
                </a:ln>
                <a:solidFill>
                  <a:srgbClr val="C00000"/>
                </a:soli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за роботу!</a:t>
            </a:r>
          </a:p>
        </p:txBody>
      </p:sp>
      <p:pic>
        <p:nvPicPr>
          <p:cNvPr id="2052" name="Picture 4" descr="https://im0-tub-ru.yandex.net/i?id=fba17cecd87be168611bf16710161628&amp;n=1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WatercolorSponge/>
                    </a14:imgEffect>
                    <a14:imgEffect>
                      <a14:colorTemperature colorTemp="112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58238"/>
            <a:ext cx="9036496" cy="32997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808006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609600" y="228600"/>
            <a:ext cx="822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Історія</a:t>
            </a:r>
            <a:r>
              <a:rPr lang="uk-UA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uk-UA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виникнення комбінаторики</a:t>
            </a:r>
            <a:endParaRPr lang="ru-RU" sz="4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057400" y="1524000"/>
            <a:ext cx="51816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>
                <a:solidFill>
                  <a:srgbClr val="22F43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XVI </a:t>
            </a:r>
            <a:r>
              <a:rPr lang="uk-UA" sz="3000">
                <a:solidFill>
                  <a:srgbClr val="22F43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століття (азартні ігри)</a:t>
            </a:r>
            <a:endParaRPr lang="ru-RU" sz="3000">
              <a:solidFill>
                <a:srgbClr val="22F43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048000" y="3124200"/>
            <a:ext cx="2590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>
                <a:solidFill>
                  <a:srgbClr val="22F43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XVI</a:t>
            </a:r>
            <a:r>
              <a:rPr lang="uk-UA" sz="3000">
                <a:solidFill>
                  <a:srgbClr val="22F43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І століття</a:t>
            </a:r>
            <a:endParaRPr lang="ru-RU" sz="3000">
              <a:solidFill>
                <a:srgbClr val="22F43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0" y="2286000"/>
            <a:ext cx="92964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4F40A"/>
              </a:buClr>
              <a:buFont typeface="Wingdings" panose="05000000000000000000" pitchFamily="2" charset="2"/>
              <a:buChar char="v"/>
            </a:pPr>
            <a:r>
              <a:rPr lang="uk-UA" sz="2000" b="1" dirty="0">
                <a:solidFill>
                  <a:srgbClr val="4B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anose="02070309020205020404" pitchFamily="49" charset="0"/>
              </a:rPr>
              <a:t>  </a:t>
            </a:r>
            <a:r>
              <a:rPr lang="uk-UA" sz="28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anose="02070309020205020404" pitchFamily="49" charset="0"/>
                <a:cs typeface="Arial" panose="020B0604020202020204" pitchFamily="34" charset="0"/>
              </a:rPr>
              <a:t>Н.Тарталья</a:t>
            </a:r>
            <a:r>
              <a:rPr lang="uk-UA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anose="02070309020205020404" pitchFamily="49" charset="0"/>
                <a:cs typeface="Arial" panose="020B0604020202020204" pitchFamily="34" charset="0"/>
              </a:rPr>
              <a:t> – італійський математик (різні комбінації під час гри</a:t>
            </a:r>
            <a:r>
              <a:rPr lang="uk-UA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anose="02070309020205020404" pitchFamily="49" charset="0"/>
              </a:rPr>
              <a:t>)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anose="02070309020205020404" pitchFamily="49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0" y="381000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2"/>
              </a:buClr>
              <a:buFont typeface="Wingdings" panose="05000000000000000000" pitchFamily="2" charset="2"/>
              <a:buChar char="v"/>
            </a:pPr>
            <a:r>
              <a:rPr lang="uk-UA" sz="2000" b="1" dirty="0">
                <a:solidFill>
                  <a:srgbClr val="4B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anose="02070309020205020404" pitchFamily="49" charset="0"/>
              </a:rPr>
              <a:t>  </a:t>
            </a:r>
            <a:r>
              <a:rPr lang="uk-UA" sz="2800" b="1" dirty="0" err="1">
                <a:solidFill>
                  <a:srgbClr val="4B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anose="02070309020205020404" pitchFamily="49" charset="0"/>
                <a:cs typeface="Arial" panose="020B0604020202020204" pitchFamily="34" charset="0"/>
              </a:rPr>
              <a:t>Блез</a:t>
            </a:r>
            <a:r>
              <a:rPr lang="uk-UA" sz="2800" b="1" dirty="0">
                <a:solidFill>
                  <a:srgbClr val="4B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anose="02070309020205020404" pitchFamily="49" charset="0"/>
                <a:cs typeface="Arial" panose="020B0604020202020204" pitchFamily="34" charset="0"/>
              </a:rPr>
              <a:t> Паскаль, П. Ферма – французькі вчені (теоретичне дослідження</a:t>
            </a:r>
            <a:r>
              <a:rPr lang="uk-UA" sz="2800" b="1" dirty="0">
                <a:solidFill>
                  <a:srgbClr val="4B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anose="02070309020205020404" pitchFamily="49" charset="0"/>
              </a:rPr>
              <a:t>)</a:t>
            </a:r>
            <a:endParaRPr lang="ru-RU" sz="2800" b="1" dirty="0">
              <a:solidFill>
                <a:srgbClr val="4B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anose="02070309020205020404" pitchFamily="49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0" y="5791200"/>
            <a:ext cx="7467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4F40A"/>
              </a:buClr>
              <a:buFont typeface="Wingdings" panose="05000000000000000000" pitchFamily="2" charset="2"/>
              <a:buChar char="v"/>
            </a:pPr>
            <a:r>
              <a:rPr lang="uk-UA" sz="2800" b="1" dirty="0">
                <a:solidFill>
                  <a:srgbClr val="4B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anose="02070309020205020404" pitchFamily="49" charset="0"/>
              </a:rPr>
              <a:t>  </a:t>
            </a:r>
            <a:r>
              <a:rPr lang="uk-UA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anose="02070309020205020404" pitchFamily="49" charset="0"/>
                <a:cs typeface="Arial" panose="020B0604020202020204" pitchFamily="34" charset="0"/>
              </a:rPr>
              <a:t>Я.Бернуллі</a:t>
            </a:r>
            <a:r>
              <a:rPr lang="uk-UA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anose="02070309020205020404" pitchFamily="49" charset="0"/>
                <a:cs typeface="Arial" panose="020B0604020202020204" pitchFamily="34" charset="0"/>
              </a:rPr>
              <a:t>, </a:t>
            </a:r>
            <a:r>
              <a:rPr lang="uk-UA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anose="02070309020205020404" pitchFamily="49" charset="0"/>
                <a:cs typeface="Arial" panose="020B0604020202020204" pitchFamily="34" charset="0"/>
              </a:rPr>
              <a:t>Л.Ейлера</a:t>
            </a:r>
            <a:r>
              <a:rPr lang="uk-UA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anose="02070309020205020404" pitchFamily="49" charset="0"/>
                <a:cs typeface="Arial" panose="020B0604020202020204" pitchFamily="34" charset="0"/>
              </a:rPr>
              <a:t> (подальший розвиток комбінаторики)</a:t>
            </a:r>
            <a:endParaRPr lang="ru-RU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971800" y="4724400"/>
            <a:ext cx="2590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>
                <a:solidFill>
                  <a:srgbClr val="22F43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XVI</a:t>
            </a:r>
            <a:r>
              <a:rPr lang="uk-UA" sz="3000">
                <a:solidFill>
                  <a:srgbClr val="22F43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uk-UA" sz="3000">
                <a:solidFill>
                  <a:srgbClr val="22F43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І</a:t>
            </a:r>
            <a:r>
              <a:rPr lang="uk-UA" sz="3000">
                <a:solidFill>
                  <a:srgbClr val="22F43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століття</a:t>
            </a:r>
            <a:endParaRPr lang="ru-RU" sz="3000">
              <a:solidFill>
                <a:srgbClr val="22F43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511260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utoUpdateAnimBg="0"/>
      <p:bldP spid="11270" grpId="0" autoUpdateAnimBg="0"/>
      <p:bldP spid="1127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043608" y="1340768"/>
            <a:ext cx="721608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uk-UA" sz="72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FF00"/>
                </a:solidFill>
                <a:latin typeface="Arial" panose="020B0604020202020204" pitchFamily="34" charset="0"/>
              </a:rPr>
              <a:t>Комбінаторика</a:t>
            </a:r>
            <a:endParaRPr lang="ru-RU" sz="7200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95536" y="2562347"/>
            <a:ext cx="81534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4000" b="1" dirty="0">
                <a:ln w="12700">
                  <a:solidFill>
                    <a:schemeClr val="accent1">
                      <a:lumMod val="9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ourier New" panose="02070309020205020404" pitchFamily="49" charset="0"/>
              </a:rPr>
              <a:t>розділ математики, в якому розглядаються властивості </a:t>
            </a:r>
            <a:r>
              <a:rPr lang="uk-UA" sz="4000" b="1" dirty="0" err="1">
                <a:ln w="12700">
                  <a:solidFill>
                    <a:schemeClr val="accent1">
                      <a:lumMod val="9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ourier New" panose="02070309020205020404" pitchFamily="49" charset="0"/>
              </a:rPr>
              <a:t>сполук</a:t>
            </a:r>
            <a:r>
              <a:rPr lang="uk-UA" sz="4000" b="1" dirty="0">
                <a:ln w="12700">
                  <a:solidFill>
                    <a:schemeClr val="accent1">
                      <a:lumMod val="9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ourier New" panose="02070309020205020404" pitchFamily="49" charset="0"/>
              </a:rPr>
              <a:t> (комбінації, розміщення, </a:t>
            </a:r>
            <a:r>
              <a:rPr lang="uk-UA" sz="4000" b="1" dirty="0" smtClean="0">
                <a:ln w="12700">
                  <a:solidFill>
                    <a:schemeClr val="accent1">
                      <a:lumMod val="9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ourier New" panose="02070309020205020404" pitchFamily="49" charset="0"/>
              </a:rPr>
              <a:t>перестановки</a:t>
            </a:r>
            <a:r>
              <a:rPr lang="uk-UA" sz="4000" b="1" dirty="0">
                <a:ln w="12700">
                  <a:solidFill>
                    <a:schemeClr val="accent1">
                      <a:lumMod val="9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ourier New" panose="02070309020205020404" pitchFamily="49" charset="0"/>
              </a:rPr>
              <a:t>)</a:t>
            </a:r>
            <a:r>
              <a:rPr lang="uk-UA" sz="4000" b="1" dirty="0" smtClean="0">
                <a:ln w="12700">
                  <a:solidFill>
                    <a:schemeClr val="accent1">
                      <a:lumMod val="9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Courier New" panose="02070309020205020404" pitchFamily="49" charset="0"/>
              </a:rPr>
              <a:t>.</a:t>
            </a:r>
            <a:endParaRPr lang="ru-RU" sz="4000" b="1" dirty="0">
              <a:ln w="12700">
                <a:solidFill>
                  <a:schemeClr val="accent1">
                    <a:lumMod val="9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018851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4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116632"/>
            <a:ext cx="8229600" cy="8509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uk-UA" sz="3600" dirty="0" smtClean="0">
                <a:solidFill>
                  <a:srgbClr val="112C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Впорядкована множина</a:t>
            </a:r>
            <a:endParaRPr lang="ru-RU" sz="3600" dirty="0" smtClean="0">
              <a:solidFill>
                <a:srgbClr val="112C0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836712"/>
            <a:ext cx="8363271" cy="548610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80000"/>
              </a:lnSpc>
            </a:pPr>
            <a:r>
              <a:rPr lang="uk-UA" altLang="ru-RU" sz="2800" dirty="0" smtClean="0">
                <a:solidFill>
                  <a:srgbClr val="002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Множина, кожному елементу якої поставлений у відповідність певний номер називається </a:t>
            </a:r>
            <a:r>
              <a:rPr lang="uk-UA" altLang="ru-RU" sz="2800" dirty="0" smtClean="0">
                <a:solidFill>
                  <a:srgbClr val="C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впорядкованою</a:t>
            </a:r>
            <a:r>
              <a:rPr lang="uk-UA" altLang="ru-RU" sz="2800" dirty="0" smtClean="0">
                <a:solidFill>
                  <a:srgbClr val="002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</a:t>
            </a:r>
          </a:p>
          <a:p>
            <a:pPr algn="just">
              <a:lnSpc>
                <a:spcPct val="80000"/>
              </a:lnSpc>
            </a:pPr>
            <a:r>
              <a:rPr lang="uk-UA" altLang="ru-RU" sz="2800" dirty="0" smtClean="0">
                <a:solidFill>
                  <a:srgbClr val="002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Будь-яку впорядковану множину, що містить </a:t>
            </a:r>
            <a:r>
              <a:rPr lang="uk-UA" altLang="ru-RU" sz="2800" dirty="0" smtClean="0">
                <a:solidFill>
                  <a:srgbClr val="C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більше одного елемента</a:t>
            </a:r>
            <a:r>
              <a:rPr lang="uk-UA" altLang="ru-RU" sz="2800" dirty="0" smtClean="0">
                <a:solidFill>
                  <a:srgbClr val="002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можна впорядкувати </a:t>
            </a:r>
            <a:r>
              <a:rPr lang="uk-UA" altLang="ru-RU" sz="2800" dirty="0" smtClean="0">
                <a:solidFill>
                  <a:srgbClr val="C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декількома способами</a:t>
            </a:r>
            <a:r>
              <a:rPr lang="uk-UA" altLang="ru-RU" sz="2800" dirty="0" smtClean="0">
                <a:solidFill>
                  <a:srgbClr val="002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</a:t>
            </a:r>
          </a:p>
          <a:p>
            <a:pPr algn="just">
              <a:lnSpc>
                <a:spcPct val="80000"/>
              </a:lnSpc>
            </a:pPr>
            <a:r>
              <a:rPr lang="uk-UA" altLang="ru-RU" sz="2800" dirty="0" smtClean="0">
                <a:solidFill>
                  <a:srgbClr val="002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Впорядковані множини </a:t>
            </a:r>
            <a:r>
              <a:rPr lang="uk-UA" altLang="ru-RU" sz="2800" dirty="0" smtClean="0">
                <a:solidFill>
                  <a:srgbClr val="C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вважаються різними</a:t>
            </a:r>
            <a:r>
              <a:rPr lang="uk-UA" altLang="ru-RU" sz="2800" dirty="0" smtClean="0">
                <a:solidFill>
                  <a:srgbClr val="002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, якщо вони складаються </a:t>
            </a:r>
            <a:r>
              <a:rPr lang="uk-UA" altLang="ru-RU" sz="2800" dirty="0" smtClean="0">
                <a:solidFill>
                  <a:srgbClr val="C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 різних елементів</a:t>
            </a:r>
            <a:r>
              <a:rPr lang="uk-UA" altLang="ru-RU" sz="2800" dirty="0" smtClean="0">
                <a:solidFill>
                  <a:srgbClr val="002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або мають </a:t>
            </a:r>
            <a:r>
              <a:rPr lang="uk-UA" altLang="ru-RU" sz="2800" dirty="0" smtClean="0">
                <a:solidFill>
                  <a:srgbClr val="C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різний порядок</a:t>
            </a:r>
            <a:r>
              <a:rPr lang="uk-UA" altLang="ru-RU" sz="2800" dirty="0" smtClean="0">
                <a:solidFill>
                  <a:srgbClr val="002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одних і тих же елементів.</a:t>
            </a:r>
          </a:p>
          <a:p>
            <a:pPr algn="just">
              <a:lnSpc>
                <a:spcPct val="80000"/>
              </a:lnSpc>
            </a:pPr>
            <a:r>
              <a:rPr lang="uk-UA" altLang="ru-RU" sz="2800" dirty="0" smtClean="0">
                <a:solidFill>
                  <a:srgbClr val="002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Різні впорядковані множини, що відрізняються лише порядком елементів (тобто можуть бути отримані з однієї множини) називаються</a:t>
            </a:r>
            <a:r>
              <a:rPr lang="uk-UA" altLang="ru-RU" sz="2800" dirty="0" smtClean="0">
                <a:solidFill>
                  <a:srgbClr val="C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перестановками цієї множини</a:t>
            </a:r>
            <a:r>
              <a:rPr lang="uk-UA" altLang="ru-RU" sz="2800" dirty="0" smtClean="0">
                <a:solidFill>
                  <a:srgbClr val="002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</a:t>
            </a:r>
            <a:endParaRPr lang="ru-RU" altLang="ru-RU" sz="2800" dirty="0" smtClean="0">
              <a:solidFill>
                <a:srgbClr val="002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127518"/>
            <a:ext cx="737480" cy="73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069357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987824" y="116632"/>
            <a:ext cx="2880320" cy="72008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uk-UA" sz="3600" dirty="0" smtClean="0">
                <a:solidFill>
                  <a:srgbClr val="112C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Задача 1</a:t>
            </a:r>
            <a:endParaRPr lang="ru-RU" sz="3600" dirty="0" smtClean="0">
              <a:solidFill>
                <a:srgbClr val="112C0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836712"/>
            <a:ext cx="8363271" cy="9001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80000"/>
              </a:lnSpc>
              <a:buNone/>
            </a:pPr>
            <a:r>
              <a:rPr lang="uk-UA" altLang="ru-RU" sz="2800" dirty="0" smtClean="0">
                <a:solidFill>
                  <a:srgbClr val="002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Скількома різними способами можна розставити  3 різнокольорових кубики?</a:t>
            </a:r>
          </a:p>
        </p:txBody>
      </p:sp>
      <p:pic>
        <p:nvPicPr>
          <p:cNvPr id="1026" name="Picture 2" descr="http://moipuf.ru/assets/images/kubik/ekokoza/%20%D0%9A%D1%83%D0%B1%D0%B8%D0%BA%20%D0%AD%D0%BA%D0%BE%D0%BA%D0%BE%D0%B6%D0%B0%20%D0%BE%D1%80%D0%B0%D0%BD%D0%B6%D0%B5%D0%B2%D1%8B%D0%B9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029" y="1679011"/>
            <a:ext cx="884030" cy="884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moipuf.ru/assets/images/kubik/ekokoza/%20%D0%9A%D1%83%D0%B1%D0%B8%D0%BA%20%D0%AD%D0%BA%D0%BE%D0%BA%D0%BE%D0%B6%D0%B0%20%D0%B7%D0%B5%D0%BB%D1%91%D0%BD%D1%8B%D0%B9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799" y="1676208"/>
            <a:ext cx="841276" cy="84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presto-russia.com/static/img/0000/0000/7367/7367749.orvhykagrz.jpg?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311" y="1698147"/>
            <a:ext cx="819337" cy="819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moipuf.ru/assets/images/kubik/ekokoza/%20%D0%9A%D1%83%D0%B1%D0%B8%D0%BA%20%D0%AD%D0%BA%D0%BE%D0%BA%D0%BE%D0%B6%D0%B0%20%D0%B7%D0%B5%D0%BB%D1%91%D0%BD%D1%8B%D0%B9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768" y="2426338"/>
            <a:ext cx="841276" cy="84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://presto-russia.com/static/img/0000/0000/7367/7367749.orvhykagrz.jpg?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684" y="2458684"/>
            <a:ext cx="819337" cy="819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moipuf.ru/assets/images/kubik/ekokoza/%20%D0%9A%D1%83%D0%B1%D0%B8%D0%BA%20%D0%AD%D0%BA%D0%BE%D0%BA%D0%BE%D0%B6%D0%B0%20%D0%BE%D1%80%D0%B0%D0%BD%D0%B6%D0%B5%D0%B2%D1%8B%D0%B9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3028521"/>
            <a:ext cx="884030" cy="884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http://presto-russia.com/static/img/0000/0000/7367/7367749.orvhykagrz.jpg?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9863" y="2394302"/>
            <a:ext cx="819337" cy="819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moipuf.ru/assets/images/kubik/ekokoza/%20%D0%9A%D1%83%D0%B1%D0%B8%D0%BA%20%D0%AD%D0%BA%D0%BE%D0%BA%D0%BE%D0%B6%D0%B0%20%D0%BE%D1%80%D0%B0%D0%BD%D0%B6%D0%B5%D0%B2%D1%8B%D0%B9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364169"/>
            <a:ext cx="884030" cy="884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http://moipuf.ru/assets/images/kubik/ekokoza/%20%D0%9A%D1%83%D0%B1%D0%B8%D0%BA%20%D0%AD%D0%BA%D0%BE%D0%BA%D0%BE%D0%B6%D0%B0%20%D0%B7%D0%B5%D0%BB%D1%91%D0%BD%D1%8B%D0%B9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055" y="3071275"/>
            <a:ext cx="841276" cy="84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://moipuf.ru/assets/images/kubik/ekokoza/%20%D0%9A%D1%83%D0%B1%D0%B8%D0%BA%20%D0%AD%D0%BA%D0%BE%D0%BA%D0%BE%D0%B6%D0%B0%20%D0%BE%D1%80%D0%B0%D0%BD%D0%B6%D0%B5%D0%B2%D1%8B%D0%B9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089038"/>
            <a:ext cx="884030" cy="884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moipuf.ru/assets/images/kubik/ekokoza/%20%D0%9A%D1%83%D0%B1%D0%B8%D0%BA%20%D0%AD%D0%BA%D0%BE%D0%BA%D0%BE%D0%B6%D0%B0%20%D0%BE%D1%80%D0%B0%D0%BD%D0%B6%D0%B5%D0%B2%D1%8B%D0%B9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5833" y="2383584"/>
            <a:ext cx="884030" cy="884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http://moipuf.ru/assets/images/kubik/ekokoza/%20%D0%9A%D1%83%D0%B1%D0%B8%D0%BA%20%D0%AD%D0%BA%D0%BE%D0%BA%D0%BE%D0%B6%D0%B0%20%D0%B7%D0%B5%D0%BB%D1%91%D0%BD%D1%8B%D0%B9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206" y="2311888"/>
            <a:ext cx="841276" cy="84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http://moipuf.ru/assets/images/kubik/ekokoza/%20%D0%9A%D1%83%D0%B1%D0%B8%D0%BA%20%D0%AD%D0%BA%D0%BE%D0%BA%D0%BE%D0%B6%D0%B0%20%D0%B7%D0%B5%D0%BB%D1%91%D0%BD%D1%8B%D0%B9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2893" y="3187446"/>
            <a:ext cx="841276" cy="84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http://presto-russia.com/static/img/0000/0000/7367/7367749.orvhykagrz.jpg?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790" y="3187446"/>
            <a:ext cx="819337" cy="819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http://presto-russia.com/static/img/0000/0000/7367/7367749.orvhykagrz.jpg?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109" y="3166842"/>
            <a:ext cx="819337" cy="819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02384" y="4002790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ston" panose="03000400000000000000" pitchFamily="66" charset="0"/>
              </a:rPr>
              <a:t>1</a:t>
            </a:r>
            <a:endParaRPr lang="ru-RU" sz="60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ston" panose="03000400000000000000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390319" y="3971077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ston" panose="03000400000000000000" pitchFamily="66" charset="0"/>
              </a:rPr>
              <a:t>2</a:t>
            </a:r>
            <a:endParaRPr lang="ru-RU" sz="60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ston" panose="03000400000000000000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12264" y="3901342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ston" panose="03000400000000000000" pitchFamily="66" charset="0"/>
              </a:rPr>
              <a:t>3</a:t>
            </a:r>
            <a:endParaRPr lang="ru-RU" sz="60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ston" panose="03000400000000000000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48569" y="3861048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ston" panose="03000400000000000000" pitchFamily="66" charset="0"/>
              </a:rPr>
              <a:t>4</a:t>
            </a:r>
            <a:endParaRPr lang="ru-RU" sz="60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ston" panose="03000400000000000000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28689" y="3861048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ston" panose="03000400000000000000" pitchFamily="66" charset="0"/>
              </a:rPr>
              <a:t>5</a:t>
            </a:r>
            <a:endParaRPr lang="ru-RU" sz="60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ston" panose="03000400000000000000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384113" y="3897263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ston" panose="03000400000000000000" pitchFamily="66" charset="0"/>
              </a:rPr>
              <a:t>6</a:t>
            </a:r>
            <a:endParaRPr lang="ru-RU" sz="60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ston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970916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23" grpId="0"/>
      <p:bldP spid="24" grpId="0"/>
      <p:bldP spid="25" grpId="0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827584" y="706518"/>
            <a:ext cx="7571184" cy="265047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uk-UA" altLang="ru-RU" dirty="0" smtClean="0">
                <a:solidFill>
                  <a:srgbClr val="002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Розділ математики, який досліджує можливі способи утворення різних підмножин з елементів деякої множини за певних умов, називається </a:t>
            </a:r>
            <a:r>
              <a:rPr lang="uk-UA" altLang="ru-RU" b="1" i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комбінаторикою</a:t>
            </a:r>
            <a:r>
              <a:rPr lang="uk-UA" altLang="ru-RU" dirty="0" smtClean="0">
                <a:solidFill>
                  <a:srgbClr val="002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</a:t>
            </a:r>
            <a:endParaRPr lang="ru-RU" altLang="ru-RU" dirty="0" smtClean="0">
              <a:solidFill>
                <a:srgbClr val="002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006980" y="3356991"/>
            <a:ext cx="7571184" cy="172819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uk-UA" altLang="ru-RU" dirty="0" smtClean="0">
                <a:solidFill>
                  <a:srgbClr val="002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Задачі, в яких потрібно знайти кількість можливих способів утворення таких підмножин, називаються </a:t>
            </a:r>
            <a:r>
              <a:rPr lang="uk-UA" alt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комбінаторними</a:t>
            </a:r>
            <a:r>
              <a:rPr lang="uk-UA" altLang="ru-RU" dirty="0" smtClean="0">
                <a:solidFill>
                  <a:srgbClr val="002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</a:t>
            </a:r>
            <a:endParaRPr lang="ru-RU" altLang="ru-RU" dirty="0" smtClean="0">
              <a:solidFill>
                <a:srgbClr val="002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9605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6633"/>
            <a:ext cx="889248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Для </a:t>
            </a:r>
            <a:r>
              <a:rPr lang="uk-UA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розв’язування комбінаторних задач доцільно </a:t>
            </a:r>
            <a:endParaRPr lang="uk-UA" sz="24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ctr"/>
            <a:r>
              <a:rPr lang="uk-U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використовувати </a:t>
            </a:r>
            <a:r>
              <a:rPr lang="uk-UA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таблиці </a:t>
            </a:r>
            <a:r>
              <a:rPr lang="uk-UA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або </a:t>
            </a:r>
            <a:r>
              <a:rPr lang="uk-UA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будувати «дерево</a:t>
            </a:r>
            <a:r>
              <a:rPr lang="uk-U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».</a:t>
            </a:r>
          </a:p>
          <a:p>
            <a:pPr algn="ctr"/>
            <a:r>
              <a:rPr lang="uk-UA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Наприклад:</a:t>
            </a:r>
            <a:endParaRPr lang="ru-RU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395536" y="1255406"/>
            <a:ext cx="8280920" cy="171935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l"/>
            <a:r>
              <a:rPr lang="uk-UA" sz="2800" b="1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Скільки натуральних трицифрових чисел </a:t>
            </a:r>
            <a:br>
              <a:rPr lang="uk-UA" sz="2800" b="1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</a:br>
            <a:r>
              <a:rPr lang="uk-UA" sz="2800" b="1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можна скласти з цифр 1, 2, 3, </a:t>
            </a:r>
            <a:br>
              <a:rPr lang="uk-UA" sz="2800" b="1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</a:br>
            <a:r>
              <a:rPr lang="uk-UA" sz="2800" b="1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використовуючи в запису числа </a:t>
            </a:r>
            <a:br>
              <a:rPr lang="uk-UA" sz="2800" b="1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</a:br>
            <a:r>
              <a:rPr lang="uk-UA" sz="2800" b="1" dirty="0" smtClean="0">
                <a:solidFill>
                  <a:srgbClr val="0000CC"/>
                </a:solidFill>
                <a:latin typeface="Monotype Corsiva" panose="03010101010201010101" pitchFamily="66" charset="0"/>
              </a:rPr>
              <a:t>кожну з них не більше одного разу? </a:t>
            </a:r>
            <a:endParaRPr lang="ru-RU" sz="2800" b="1" dirty="0">
              <a:solidFill>
                <a:srgbClr val="0000CC"/>
              </a:solidFill>
              <a:latin typeface="Monotype Corsiva" panose="03010101010201010101" pitchFamily="66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0761"/>
              </p:ext>
            </p:extLst>
          </p:nvPr>
        </p:nvGraphicFramePr>
        <p:xfrm>
          <a:off x="971600" y="3573016"/>
          <a:ext cx="7333102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5170"/>
                <a:gridCol w="811322"/>
                <a:gridCol w="811322"/>
                <a:gridCol w="811322"/>
                <a:gridCol w="811322"/>
                <a:gridCol w="811322"/>
                <a:gridCol w="811322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uk-UA" sz="20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На місці</a:t>
                      </a:r>
                    </a:p>
                    <a:p>
                      <a:pPr algn="ctr"/>
                      <a:r>
                        <a:rPr lang="uk-UA" sz="20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сотень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40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</a:t>
                      </a:r>
                      <a:endParaRPr lang="ru-RU" sz="40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40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</a:t>
                      </a:r>
                      <a:endParaRPr lang="ru-RU" sz="40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sz="40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</a:t>
                      </a:r>
                      <a:endParaRPr lang="ru-RU" sz="40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На місці</a:t>
                      </a:r>
                    </a:p>
                    <a:p>
                      <a:pPr algn="ctr"/>
                      <a:r>
                        <a:rPr lang="uk-UA" sz="20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десятків</a:t>
                      </a:r>
                      <a:endParaRPr lang="ru-RU" sz="20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uk-UA" sz="20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На місці</a:t>
                      </a:r>
                    </a:p>
                    <a:p>
                      <a:pPr algn="ctr"/>
                      <a:r>
                        <a:rPr lang="uk-UA" sz="20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одиниць</a:t>
                      </a:r>
                      <a:endParaRPr lang="ru-RU" sz="20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4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</a:t>
                      </a:r>
                      <a:endParaRPr lang="ru-RU" sz="4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11760" y="3014169"/>
            <a:ext cx="3960440" cy="461665"/>
          </a:xfrm>
          <a:prstGeom prst="rect">
            <a:avLst/>
          </a:prstGeom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ookman Old Style" panose="02050604050505020204" pitchFamily="18" charset="0"/>
              </a:rPr>
              <a:t>Складемо </a:t>
            </a:r>
            <a:r>
              <a:rPr lang="uk-UA" sz="2400" dirty="0" smtClean="0">
                <a:solidFill>
                  <a:srgbClr val="FFC000"/>
                </a:solidFill>
                <a:latin typeface="Bookman Old Style" panose="02050604050505020204" pitchFamily="18" charset="0"/>
              </a:rPr>
              <a:t> </a:t>
            </a:r>
            <a:r>
              <a:rPr lang="uk-UA" sz="2400" b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таблицю</a:t>
            </a:r>
            <a:endParaRPr lang="ru-RU" sz="24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rgbClr val="FFC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63888" y="5589240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ston" panose="03000400000000000000" pitchFamily="66" charset="0"/>
              </a:rPr>
              <a:t>1</a:t>
            </a:r>
            <a:endParaRPr lang="ru-RU" sz="60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ston" panose="03000400000000000000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46240" y="5629985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ston" panose="03000400000000000000" pitchFamily="66" charset="0"/>
              </a:rPr>
              <a:t>2</a:t>
            </a:r>
            <a:endParaRPr lang="ru-RU" sz="60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ston" panose="03000400000000000000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92080" y="5629986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ston" panose="03000400000000000000" pitchFamily="66" charset="0"/>
              </a:rPr>
              <a:t>3</a:t>
            </a:r>
            <a:endParaRPr lang="ru-RU" sz="60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ston" panose="03000400000000000000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20172" y="5655969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ston" panose="03000400000000000000" pitchFamily="66" charset="0"/>
              </a:rPr>
              <a:t>4</a:t>
            </a:r>
            <a:endParaRPr lang="ru-RU" sz="60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ston" panose="03000400000000000000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48264" y="5655970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ston" panose="03000400000000000000" pitchFamily="66" charset="0"/>
              </a:rPr>
              <a:t>5</a:t>
            </a:r>
            <a:endParaRPr lang="ru-RU" sz="60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ston" panose="03000400000000000000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12360" y="5696264"/>
            <a:ext cx="50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ston" panose="03000400000000000000" pitchFamily="66" charset="0"/>
              </a:rPr>
              <a:t>6</a:t>
            </a:r>
            <a:endParaRPr lang="ru-RU" sz="60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ston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389398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50166"/>
            <a:ext cx="64807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Розглянемо розв’язування даної задачі побудовою</a:t>
            </a:r>
          </a:p>
          <a:p>
            <a:pPr algn="ctr"/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«дерева» варіантів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51520" y="3429000"/>
            <a:ext cx="900000" cy="900000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234430" y="4797072"/>
            <a:ext cx="900000" cy="90000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691680" y="3429000"/>
            <a:ext cx="900000" cy="90000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674590" y="4797072"/>
            <a:ext cx="900000" cy="900000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339665" y="3429000"/>
            <a:ext cx="900000" cy="900000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275856" y="4734745"/>
            <a:ext cx="900000" cy="90000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779825" y="3429000"/>
            <a:ext cx="900000" cy="90000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716016" y="4734745"/>
            <a:ext cx="900000" cy="900000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520136" y="3429080"/>
            <a:ext cx="900000" cy="900000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503046" y="4734825"/>
            <a:ext cx="900000" cy="900000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7812360" y="3321088"/>
            <a:ext cx="900000" cy="900000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7884368" y="4734825"/>
            <a:ext cx="900000" cy="900000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936000" y="2276952"/>
            <a:ext cx="900000" cy="900000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067944" y="2276952"/>
            <a:ext cx="900000" cy="900000"/>
          </a:xfrm>
          <a:prstGeom prst="ellips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016854" y="2189396"/>
            <a:ext cx="900000" cy="90000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 стрелкой 17"/>
          <p:cNvCxnSpPr>
            <a:endCxn id="3" idx="0"/>
          </p:cNvCxnSpPr>
          <p:nvPr/>
        </p:nvCxnSpPr>
        <p:spPr>
          <a:xfrm flipH="1">
            <a:off x="701520" y="2996872"/>
            <a:ext cx="270081" cy="432128"/>
          </a:xfrm>
          <a:prstGeom prst="straightConnector1">
            <a:avLst/>
          </a:prstGeom>
          <a:ln w="63500"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1780778" y="2996952"/>
            <a:ext cx="171475" cy="458351"/>
          </a:xfrm>
          <a:prstGeom prst="straightConnector1">
            <a:avLst/>
          </a:prstGeom>
          <a:ln w="63500"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3834273" y="2936087"/>
            <a:ext cx="233671" cy="481730"/>
          </a:xfrm>
          <a:prstGeom prst="straightConnector1">
            <a:avLst/>
          </a:prstGeom>
          <a:ln w="63500"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9" idx="0"/>
          </p:cNvCxnSpPr>
          <p:nvPr/>
        </p:nvCxnSpPr>
        <p:spPr>
          <a:xfrm>
            <a:off x="4936887" y="2969330"/>
            <a:ext cx="292938" cy="459670"/>
          </a:xfrm>
          <a:prstGeom prst="straightConnector1">
            <a:avLst/>
          </a:prstGeom>
          <a:ln w="63500"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6897762" y="2996952"/>
            <a:ext cx="323194" cy="481730"/>
          </a:xfrm>
          <a:prstGeom prst="straightConnector1">
            <a:avLst/>
          </a:prstGeom>
          <a:ln w="63500"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7857468" y="2848571"/>
            <a:ext cx="305121" cy="481650"/>
          </a:xfrm>
          <a:prstGeom prst="straightConnector1">
            <a:avLst/>
          </a:prstGeom>
          <a:ln w="63500"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611560" y="4355382"/>
            <a:ext cx="0" cy="468072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2195736" y="4355302"/>
            <a:ext cx="0" cy="468072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3707904" y="4293055"/>
            <a:ext cx="0" cy="468072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5220072" y="4292975"/>
            <a:ext cx="0" cy="468072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6948264" y="4266673"/>
            <a:ext cx="0" cy="468072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8333093" y="4248123"/>
            <a:ext cx="0" cy="468072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1617926" y="1480133"/>
            <a:ext cx="2853161" cy="841791"/>
          </a:xfrm>
          <a:prstGeom prst="straightConnector1">
            <a:avLst/>
          </a:prstGeom>
          <a:ln w="63500"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4536100" y="1480133"/>
            <a:ext cx="2741948" cy="792088"/>
          </a:xfrm>
          <a:prstGeom prst="straightConnector1">
            <a:avLst/>
          </a:prstGeom>
          <a:ln w="63500"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471087" y="1435161"/>
            <a:ext cx="46857" cy="819514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105805" y="2300251"/>
            <a:ext cx="585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466591" y="3452379"/>
            <a:ext cx="585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60032" y="4758044"/>
            <a:ext cx="585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723917" y="3452379"/>
            <a:ext cx="585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041554" y="4758124"/>
            <a:ext cx="585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1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225006" y="2300251"/>
            <a:ext cx="585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5725" y="3478682"/>
            <a:ext cx="585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848742" y="4820290"/>
            <a:ext cx="585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952456" y="3344307"/>
            <a:ext cx="585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60232" y="4758124"/>
            <a:ext cx="585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2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201134" y="2254675"/>
            <a:ext cx="585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3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835696" y="3455303"/>
            <a:ext cx="585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3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74744" y="4823375"/>
            <a:ext cx="585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3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419872" y="4761047"/>
            <a:ext cx="585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3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936887" y="3481766"/>
            <a:ext cx="5858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3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95536" y="5733256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b="1" dirty="0">
                <a:latin typeface="Bookman Old Style" panose="02050604050505020204" pitchFamily="18" charset="0"/>
              </a:rPr>
              <a:t>Отже, всього  3∙2∙1 = 3! = </a:t>
            </a:r>
            <a:r>
              <a:rPr lang="uk-UA" sz="3200" b="1" dirty="0" smtClean="0">
                <a:latin typeface="Bookman Old Style" panose="02050604050505020204" pitchFamily="18" charset="0"/>
              </a:rPr>
              <a:t>6</a:t>
            </a:r>
            <a:endParaRPr lang="ru-RU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66332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theme/theme1.xml><?xml version="1.0" encoding="utf-8"?>
<a:theme xmlns:a="http://schemas.openxmlformats.org/drawingml/2006/main" name="Тема12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Тема12" id="{7D9FE765-2A13-43BE-95DF-4670EE69328C}" vid="{FCF90DE8-FF58-4CCD-9E2A-3852FA0D424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503</TotalTime>
  <Words>1049</Words>
  <Application>Microsoft Office PowerPoint</Application>
  <PresentationFormat>Экран (4:3)</PresentationFormat>
  <Paragraphs>208</Paragraphs>
  <Slides>23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23</vt:i4>
      </vt:variant>
    </vt:vector>
  </HeadingPairs>
  <TitlesOfParts>
    <vt:vector size="36" baseType="lpstr">
      <vt:lpstr>Arial</vt:lpstr>
      <vt:lpstr>Ariston</vt:lpstr>
      <vt:lpstr>Bookman Old Style</vt:lpstr>
      <vt:lpstr>Calibri</vt:lpstr>
      <vt:lpstr>Cambria Math</vt:lpstr>
      <vt:lpstr>Century Schoolbook</vt:lpstr>
      <vt:lpstr>Courier New</vt:lpstr>
      <vt:lpstr>Monotype Corsiva</vt:lpstr>
      <vt:lpstr>Symbol</vt:lpstr>
      <vt:lpstr>Wingdings</vt:lpstr>
      <vt:lpstr>Тема12</vt:lpstr>
      <vt:lpstr>Формула</vt:lpstr>
      <vt:lpstr>CorelDRAW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 основі розв’язування багатьох комбінаторних задач лежать два основних правила – правило суми і правило добутку.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Вибір формули у задачах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Учетная запись Майкрософт</cp:lastModifiedBy>
  <cp:revision>50</cp:revision>
  <dcterms:created xsi:type="dcterms:W3CDTF">2014-03-27T22:04:11Z</dcterms:created>
  <dcterms:modified xsi:type="dcterms:W3CDTF">2023-03-02T09:44:18Z</dcterms:modified>
</cp:coreProperties>
</file>