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5DFC1-E596-4ED9-8804-1CE255C7505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D9FB0-E8A0-4C05-BB2A-8145D9E9B9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A153C9A-D46C-4524-91A4-71EAD12A2B7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E14705B-2D2F-47BB-AA68-A5B9B65F3F5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7FBFAA-8571-4C78-9104-6CBCAF74309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1ADB6EB-3463-47D1-9EFE-2B8F94D4577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38171E6-3C78-4D82-82C4-03880209E2E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 noEditPoints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23" name="Text Placeholder 9"/>
          <p:cNvSpPr>
            <a:spLocks noGrp="1" noEditPoints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23" name="Text Placeholder 9"/>
          <p:cNvSpPr>
            <a:spLocks noGrp="1" noEditPoints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23" name="Text Placeholder 9"/>
          <p:cNvSpPr>
            <a:spLocks noGrp="1" noEditPoints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Picture Placeholder 2"/>
          <p:cNvSpPr>
            <a:spLocks noGrp="1" noChangeAspect="1" noEditPoints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altLang="en-US"/>
              <a:t>Щелкните на значок, чтобы добавить рисунок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A0617-2C8F-4510-AA0C-BAA0D51487A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9FF9C7-28CC-4969-9BAB-E1EE75F98C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892175" y="666750"/>
            <a:ext cx="8404225" cy="2560320"/>
          </a:xfrm>
        </p:spPr>
        <p:txBody>
          <a:bodyPr/>
          <a:lstStyle/>
          <a:p>
            <a:pPr algn="ctr"/>
            <a:r>
              <a:rPr b="1" i="1"/>
              <a:t>НАСТУПНІСТЬ В РОБОТІ ЗДО І ПОЧАТКОВОЇ ШКОЛИ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8114" y="3429000"/>
            <a:ext cx="11193858" cy="3428999"/>
          </a:xfrm>
          <a:prstGeom prst="hexagon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. поле 7"/>
          <p:cNvSpPr txBox="1"/>
          <p:nvPr/>
        </p:nvSpPr>
        <p:spPr>
          <a:xfrm>
            <a:off x="314960" y="194945"/>
            <a:ext cx="6061075" cy="624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Курс «Наступність ЗДО і початкової школи» має на меті покращити психолого-педагогічну і методичну підготовку майбутніх фахівців з питань наступності навчально-виховної роботи між дошкільним навчальним закладом і початковою школою.</a:t>
            </a:r>
          </a:p>
          <a:p>
            <a:pPr algn="ctr"/>
            <a:endParaRPr lang="ru-RU" sz="2200" b="1" i="1"/>
          </a:p>
          <a:p>
            <a:pPr algn="ctr"/>
            <a:r>
              <a:rPr lang="ru-RU" sz="2200" b="1" i="1"/>
              <a:t> </a:t>
            </a:r>
            <a:r>
              <a:rPr lang="ru-RU" sz="2000" b="1" i="1"/>
              <a:t>Зміст дисципліни охоплює теоретичні основи наступності дошкільної і початкової ланок у системі неперервної освіти, мету, завдання та зміст програмових документів з актуальних проблем сучасної дошкільної та початкової освіти; специфіку адаптації і готовності дошкільників до навчання в школі; методичні аспекти реалізації принципу наступності в сучасних ЗДО і початкових школах.</a:t>
            </a:r>
            <a:endParaRPr lang="en-US" sz="2000" b="1" i="1"/>
          </a:p>
        </p:txBody>
      </p:sp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75400" y="1456055"/>
            <a:ext cx="5483860" cy="5141595"/>
          </a:xfrm>
          <a:prstGeom prst="cloud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. поле 1"/>
          <p:cNvSpPr txBox="1"/>
          <p:nvPr/>
        </p:nvSpPr>
        <p:spPr>
          <a:xfrm>
            <a:off x="559371" y="1090789"/>
            <a:ext cx="7888612" cy="17837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i="1">
                <a:latin typeface="Segoe Print" panose="02000600000000000000" charset="0"/>
                <a:cs typeface="Segoe Print" panose="02000600000000000000" charset="0"/>
              </a:rPr>
              <a:t>Метою навчальної дисципліни є формування у здобувачів освіти навичок і вмінь використання засобів, форм та методів задля забезпечення принципу наступності </a:t>
            </a:r>
          </a:p>
          <a:p>
            <a:pPr algn="ctr"/>
            <a:r>
              <a:rPr lang="ru-RU" sz="2200" b="1" i="1">
                <a:latin typeface="Segoe Print" panose="02000600000000000000" charset="0"/>
                <a:cs typeface="Segoe Print" panose="02000600000000000000" charset="0"/>
              </a:rPr>
              <a:t>в системі закладів дошкільної і початкової освіти.</a:t>
            </a:r>
            <a:endParaRPr lang="en-US" sz="2200" b="1" i="1">
              <a:latin typeface="Segoe Print" panose="02000600000000000000" charset="0"/>
              <a:cs typeface="Segoe Print" panose="02000600000000000000" charset="0"/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45167" y="3019550"/>
            <a:ext cx="8441276" cy="34368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. поле 1"/>
          <p:cNvSpPr txBox="1"/>
          <p:nvPr/>
        </p:nvSpPr>
        <p:spPr>
          <a:xfrm>
            <a:off x="532020" y="529989"/>
            <a:ext cx="4695624" cy="479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/>
              <a:t>Цілі: ознайомити майбутніх педагогів зі специфікою реалізації принципу наступності у навчально-виховній роботі закладів дошкільної і початкової освіти для подальшого використання у навчанні і вихованні дітей дошкільного віку і молодших школярів; закріпити знання майбутніх педагогів з проблем реалізації принципу наступності в закладах дошкільної і початкової освіти, отримані на лекціях та у процесі самостійної роботи.</a:t>
            </a:r>
            <a:endParaRPr lang="en-US" sz="2200" b="1" i="1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94444" y="1087318"/>
            <a:ext cx="7805607" cy="4683364"/>
          </a:xfrm>
          <a:prstGeom prst="cloud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. поле 1"/>
          <p:cNvSpPr txBox="1"/>
          <p:nvPr/>
        </p:nvSpPr>
        <p:spPr>
          <a:xfrm>
            <a:off x="231681" y="27069"/>
            <a:ext cx="9306059" cy="6308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/>
              <a:t>Результати навчання (компетентності)</a:t>
            </a:r>
          </a:p>
          <a:p>
            <a:endParaRPr lang="ru-RU" sz="2200" b="1" i="1"/>
          </a:p>
          <a:p>
            <a:r>
              <a:rPr lang="ru-RU" sz="2000" b="1" i="1"/>
              <a:t> Розуміти, описувати й аналізувати процеси розвитку, навчання та виховання дітей раннього і дошкільного віку з використанням базових психологічних і педагогічних понять та категорій. </a:t>
            </a:r>
          </a:p>
          <a:p>
            <a:endParaRPr lang="ru-RU" sz="2000" b="1" i="1"/>
          </a:p>
          <a:p>
            <a:r>
              <a:rPr lang="ru-RU" sz="2000" b="1" i="1"/>
              <a:t> Здійснювати взаємодію в роботі закладу дошкільної освіти, сім’ї та школи. Залучати батьків до організації освітнього процесу з дітьми раннього і дошкільного віку в умовах закладу дошкільної освіти.</a:t>
            </a:r>
          </a:p>
          <a:p>
            <a:endParaRPr lang="ru-RU" sz="2000" b="1" i="1"/>
          </a:p>
          <a:p>
            <a:r>
              <a:rPr lang="ru-RU" sz="2000" b="1" i="1"/>
              <a:t> Встановлювати зв’язок між педагогічними впливами та досягнутими дітьми результатами.</a:t>
            </a:r>
          </a:p>
          <a:p>
            <a:endParaRPr lang="ru-RU" sz="2000" b="1" i="1"/>
          </a:p>
          <a:p>
            <a:r>
              <a:rPr lang="ru-RU" sz="2000" b="1" i="1"/>
              <a:t> Будувати цілісний освітній процес з урахуванням основних закономірностей його перебігу. Оцінювати власну діяльність як суб’єкта педагогічної праці.</a:t>
            </a:r>
          </a:p>
          <a:p>
            <a:endParaRPr lang="ru-RU" sz="2000" b="1" i="1"/>
          </a:p>
          <a:p>
            <a:r>
              <a:rPr lang="ru-RU" sz="2000" b="1" i="1"/>
              <a:t>Враховувати рівні розвитку дітей при виборі методик і технологій навчання і виховання, при визначенні зони актуального розвитку дітей та створенні зони найближчого розвитку.</a:t>
            </a:r>
            <a:endParaRPr lang="en-US" sz="2000" b="1" i="1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928163" y="3855579"/>
            <a:ext cx="3002421" cy="3002421"/>
          </a:xfrm>
          <a:prstGeom prst="cloud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29" y="609600"/>
            <a:ext cx="8838573" cy="75111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ТЕМИ ЛЕКЦІЙ ТА ПРАКТИЧНИХ ЗАНЯТЬ: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1360715"/>
            <a:ext cx="7182152" cy="4680648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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спадкоємність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дошкільної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ланок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неперервної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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Психофізіологічні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старшого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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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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ігор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школі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ЗДО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3793" y="4844143"/>
            <a:ext cx="2700773" cy="16151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3476" y="1634898"/>
            <a:ext cx="2502139" cy="19356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368</Words>
  <Application>Microsoft Office PowerPoint</Application>
  <PresentationFormat>Широкоэкранный</PresentationFormat>
  <Paragraphs>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Bookman Old Style</vt:lpstr>
      <vt:lpstr>Calibri</vt:lpstr>
      <vt:lpstr>Segoe Print</vt:lpstr>
      <vt:lpstr>Times New Roman</vt:lpstr>
      <vt:lpstr>Trebuchet MS</vt:lpstr>
      <vt:lpstr>Wingdings</vt:lpstr>
      <vt:lpstr>Wingdings 3</vt:lpstr>
      <vt:lpstr>Facet</vt:lpstr>
      <vt:lpstr>НАСТУПНІСТЬ В РОБОТІ ЗДО І ПОЧАТКОВОЇ ШКОЛИ</vt:lpstr>
      <vt:lpstr>Презентация PowerPoint</vt:lpstr>
      <vt:lpstr>Презентация PowerPoint</vt:lpstr>
      <vt:lpstr>Презентация PowerPoint</vt:lpstr>
      <vt:lpstr>Презентация PowerPoint</vt:lpstr>
      <vt:lpstr>ТЕМИ ЛЕКЦІЙ ТА ПРАКТИЧНИХ ЗАНЯТЬ: </vt:lpstr>
    </vt:vector>
  </TitlesOfParts>
  <Company>Mobile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5</cp:revision>
  <dcterms:created xsi:type="dcterms:W3CDTF">2017-06-21T13:57:00Z</dcterms:created>
  <dcterms:modified xsi:type="dcterms:W3CDTF">2023-03-13T22:31:31Z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D76F27DCBE2F4671B8B8227987F4A2C9</vt:lpwstr>
  </property>
  <property fmtid="{D5CDD505-2E9C-101B-9397-08002B2CF9AE}" pid="3" name="KSOProductBuildVer">
    <vt:lpwstr>1033-11.2.0.11486</vt:lpwstr>
  </property>
</Properties>
</file>