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60" r:id="rId5"/>
    <p:sldId id="262" r:id="rId6"/>
    <p:sldId id="261" r:id="rId7"/>
    <p:sldId id="263" r:id="rId8"/>
    <p:sldId id="264" r:id="rId9"/>
    <p:sldId id="267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46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0298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935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5288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278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051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8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32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7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75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88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74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59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38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26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C4703-D556-4D03-9697-BD5F99DB227D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A6B42B-221E-4798-A780-FF6F54077E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4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70C0"/>
                </a:solidFill>
              </a:rPr>
              <a:t>Телевізійний сценарій: практики написання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Технологія створення та оформлення документу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689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64844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Поради написання сценарію (за версією </a:t>
            </a:r>
            <a:r>
              <a:rPr lang="ru-RU" dirty="0" err="1" smtClean="0">
                <a:solidFill>
                  <a:srgbClr val="0070C0"/>
                </a:solidFill>
              </a:rPr>
              <a:t>Гільдії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сценаристів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Америки (</a:t>
            </a:r>
            <a:r>
              <a:rPr lang="en-US" dirty="0">
                <a:solidFill>
                  <a:srgbClr val="0070C0"/>
                </a:solidFill>
              </a:rPr>
              <a:t>Writers Guild of America)</a:t>
            </a:r>
            <a:r>
              <a:rPr lang="uk-UA" dirty="0" smtClean="0">
                <a:solidFill>
                  <a:srgbClr val="0070C0"/>
                </a:solidFill>
              </a:rPr>
              <a:t>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6142" y="2604247"/>
            <a:ext cx="8915400" cy="3777622"/>
          </a:xfrm>
        </p:spPr>
        <p:txBody>
          <a:bodyPr/>
          <a:lstStyle/>
          <a:p>
            <a:r>
              <a:rPr lang="uk-UA" sz="2400" dirty="0" smtClean="0">
                <a:solidFill>
                  <a:schemeClr val="tx1"/>
                </a:solidFill>
              </a:rPr>
              <a:t>Визначте мету, форму та жанр майбутнього матеріалу.</a:t>
            </a:r>
          </a:p>
          <a:p>
            <a:r>
              <a:rPr lang="uk-UA" sz="2400" dirty="0" smtClean="0">
                <a:solidFill>
                  <a:schemeClr val="tx1"/>
                </a:solidFill>
              </a:rPr>
              <a:t>Уявіть ідеальний матеріал та «розкладіть» по поличкам його частини.</a:t>
            </a:r>
          </a:p>
          <a:p>
            <a:r>
              <a:rPr lang="uk-UA" sz="2400" dirty="0" err="1" smtClean="0">
                <a:solidFill>
                  <a:schemeClr val="tx1"/>
                </a:solidFill>
              </a:rPr>
              <a:t>Логлайн</a:t>
            </a:r>
            <a:r>
              <a:rPr lang="uk-UA" sz="2400" dirty="0" smtClean="0">
                <a:solidFill>
                  <a:schemeClr val="tx1"/>
                </a:solidFill>
              </a:rPr>
              <a:t> - коротко викладіть концепції із урахуванням настроїв на ринку.</a:t>
            </a:r>
          </a:p>
          <a:p>
            <a:r>
              <a:rPr lang="uk-UA" sz="2400" dirty="0" smtClean="0">
                <a:solidFill>
                  <a:schemeClr val="tx1"/>
                </a:solidFill>
              </a:rPr>
              <a:t>Не уникайте конфліктів у сюжеті - це їх  урізноманітнює.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6215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1647" y="2124635"/>
            <a:ext cx="10515600" cy="5007069"/>
          </a:xfrm>
        </p:spPr>
        <p:txBody>
          <a:bodyPr/>
          <a:lstStyle/>
          <a:p>
            <a:pPr algn="just"/>
            <a:r>
              <a:rPr lang="uk-UA" sz="2400" dirty="0">
                <a:solidFill>
                  <a:schemeClr val="tx1"/>
                </a:solidFill>
              </a:rPr>
              <a:t>Коли концепція у голові склалась, перегляньте роботи подібного жанру та подивіться, чим вони будуть відрізнятися від </a:t>
            </a:r>
            <a:r>
              <a:rPr lang="uk-UA" sz="2400" dirty="0" smtClean="0">
                <a:solidFill>
                  <a:schemeClr val="tx1"/>
                </a:solidFill>
              </a:rPr>
              <a:t>ваших.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Не обмежуйте себе, а експериментуйте.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Складіть чіткий план.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Написавши сценарій, дайте йому час «полежати», а для перевірки поверніться дещо пізніше.</a:t>
            </a:r>
          </a:p>
          <a:p>
            <a:pPr algn="just"/>
            <a:r>
              <a:rPr lang="uk-UA" sz="2400" dirty="0" err="1" smtClean="0">
                <a:solidFill>
                  <a:schemeClr val="tx1"/>
                </a:solidFill>
              </a:rPr>
              <a:t>Внесіть</a:t>
            </a:r>
            <a:r>
              <a:rPr lang="uk-UA" sz="2400" dirty="0" smtClean="0">
                <a:solidFill>
                  <a:schemeClr val="tx1"/>
                </a:solidFill>
              </a:rPr>
              <a:t> останні зміни та починайте зйомку.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53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Що таке телевізійний сценарій?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Це документ, який містить відомості про відео- та </a:t>
            </a:r>
            <a:r>
              <a:rPr lang="uk-UA" sz="2000" dirty="0" err="1" smtClean="0">
                <a:solidFill>
                  <a:schemeClr val="tx1"/>
                </a:solidFill>
              </a:rPr>
              <a:t>аудіоряд</a:t>
            </a:r>
            <a:r>
              <a:rPr lang="uk-UA" sz="2000" dirty="0" smtClean="0">
                <a:solidFill>
                  <a:schemeClr val="tx1"/>
                </a:solidFill>
              </a:rPr>
              <a:t>, ефекти та переходи, а головне демонструє порядок кадрів у рамках одного матеріалу.</a:t>
            </a: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Ідейно-художня</a:t>
            </a:r>
            <a:r>
              <a:rPr lang="ru-RU" sz="2000" dirty="0" smtClean="0">
                <a:solidFill>
                  <a:schemeClr val="tx1"/>
                </a:solidFill>
              </a:rPr>
              <a:t> основа будь-</a:t>
            </a:r>
            <a:r>
              <a:rPr lang="ru-RU" sz="2000" dirty="0" err="1" smtClean="0">
                <a:solidFill>
                  <a:schemeClr val="tx1"/>
                </a:solidFill>
              </a:rPr>
              <a:t>якої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програми</a:t>
            </a:r>
            <a:r>
              <a:rPr lang="ru-RU" sz="2000" dirty="0" smtClean="0">
                <a:solidFill>
                  <a:schemeClr val="tx1"/>
                </a:solidFill>
              </a:rPr>
              <a:t>; </a:t>
            </a:r>
            <a:r>
              <a:rPr lang="ru-RU" sz="2000" dirty="0" err="1" smtClean="0">
                <a:solidFill>
                  <a:schemeClr val="tx1"/>
                </a:solidFill>
              </a:rPr>
              <a:t>особлива</a:t>
            </a:r>
            <a:r>
              <a:rPr lang="ru-RU" sz="2000" dirty="0" smtClean="0">
                <a:solidFill>
                  <a:schemeClr val="tx1"/>
                </a:solidFill>
              </a:rPr>
              <a:t> форма </a:t>
            </a:r>
            <a:r>
              <a:rPr lang="ru-RU" sz="2000" dirty="0" err="1" smtClean="0">
                <a:solidFill>
                  <a:schemeClr val="tx1"/>
                </a:solidFill>
              </a:rPr>
              <a:t>запису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зображального</a:t>
            </a:r>
            <a:r>
              <a:rPr lang="ru-RU" sz="2000" dirty="0" smtClean="0">
                <a:solidFill>
                  <a:schemeClr val="tx1"/>
                </a:solidFill>
              </a:rPr>
              <a:t> і звукового </a:t>
            </a:r>
            <a:r>
              <a:rPr lang="ru-RU" sz="2000" dirty="0" err="1" smtClean="0">
                <a:solidFill>
                  <a:schemeClr val="tx1"/>
                </a:solidFill>
              </a:rPr>
              <a:t>рішення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майбутнього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екранного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твору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Основа для подальшої реалізації.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Публіцистичний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твір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розрахований</a:t>
            </a:r>
            <a:r>
              <a:rPr lang="ru-RU" sz="2000" dirty="0" smtClean="0">
                <a:solidFill>
                  <a:schemeClr val="tx1"/>
                </a:solidFill>
              </a:rPr>
              <a:t> на подальше </a:t>
            </a:r>
            <a:r>
              <a:rPr lang="ru-RU" sz="2000" dirty="0" err="1" smtClean="0">
                <a:solidFill>
                  <a:schemeClr val="tx1"/>
                </a:solidFill>
              </a:rPr>
              <a:t>візуальне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втілення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Особливий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жанр літератури.</a:t>
            </a:r>
            <a:endParaRPr lang="uk-UA" sz="20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Продукт авторської чи колективної праці.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844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Для </a:t>
            </a:r>
            <a:r>
              <a:rPr lang="ru-RU" dirty="0" err="1" smtClean="0">
                <a:solidFill>
                  <a:srgbClr val="0070C0"/>
                </a:solidFill>
              </a:rPr>
              <a:t>чого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потр</a:t>
            </a:r>
            <a:r>
              <a:rPr lang="uk-UA" dirty="0" err="1" smtClean="0">
                <a:solidFill>
                  <a:srgbClr val="0070C0"/>
                </a:solidFill>
              </a:rPr>
              <a:t>ібен</a:t>
            </a:r>
            <a:r>
              <a:rPr lang="uk-UA" dirty="0" smtClean="0">
                <a:solidFill>
                  <a:srgbClr val="0070C0"/>
                </a:solidFill>
              </a:rPr>
              <a:t> телевізійний сценарій?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578224" y="1972703"/>
            <a:ext cx="6353881" cy="576262"/>
          </a:xfrm>
        </p:spPr>
        <p:txBody>
          <a:bodyPr/>
          <a:lstStyle/>
          <a:p>
            <a:r>
              <a:rPr lang="uk-UA" b="1" dirty="0" smtClean="0"/>
              <a:t>Якщо пишеться наперед до зйомки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15906" y="2616668"/>
            <a:ext cx="4342893" cy="3354060"/>
          </a:xfrm>
        </p:spPr>
        <p:txBody>
          <a:bodyPr/>
          <a:lstStyle/>
          <a:p>
            <a:r>
              <a:rPr lang="uk-UA" dirty="0" smtClean="0"/>
              <a:t>Показати, як автор бачить задумку, концепцію майбутнього матеріалу для увиразнення образів</a:t>
            </a:r>
          </a:p>
          <a:p>
            <a:r>
              <a:rPr lang="uk-UA" dirty="0" smtClean="0"/>
              <a:t>Для подачі продюсеру, редактору у складі синопсису та внесення подальших корективів</a:t>
            </a:r>
          </a:p>
        </p:txBody>
      </p:sp>
      <p:sp>
        <p:nvSpPr>
          <p:cNvPr id="8" name="Текст 2"/>
          <p:cNvSpPr>
            <a:spLocks noGrp="1"/>
          </p:cNvSpPr>
          <p:nvPr>
            <p:ph type="body" sz="quarter" idx="3"/>
          </p:nvPr>
        </p:nvSpPr>
        <p:spPr>
          <a:xfrm>
            <a:off x="6184900" y="1904999"/>
            <a:ext cx="5756088" cy="600075"/>
          </a:xfrm>
        </p:spPr>
        <p:txBody>
          <a:bodyPr/>
          <a:lstStyle/>
          <a:p>
            <a:r>
              <a:rPr lang="uk-UA" dirty="0" smtClean="0"/>
              <a:t>             </a:t>
            </a:r>
            <a:r>
              <a:rPr lang="uk-UA" b="1" dirty="0" smtClean="0"/>
              <a:t>Якщо </a:t>
            </a:r>
            <a:r>
              <a:rPr lang="uk-UA" b="1" dirty="0" smtClean="0"/>
              <a:t>пишеться після зйомки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/>
              <a:t>Для інженера монтажу, щоб він створив відеоматеріал без присутності автора</a:t>
            </a:r>
            <a:endParaRPr lang="ru-RU" dirty="0" smtClean="0"/>
          </a:p>
          <a:p>
            <a:r>
              <a:rPr lang="uk-UA" dirty="0" smtClean="0"/>
              <a:t>Для подання у якості звітних матеріалів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648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Види сценарію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Літературний.</a:t>
            </a:r>
          </a:p>
          <a:p>
            <a:r>
              <a:rPr lang="uk-UA" dirty="0" smtClean="0"/>
              <a:t>Театральний.</a:t>
            </a:r>
          </a:p>
          <a:p>
            <a:r>
              <a:rPr lang="uk-UA" dirty="0" smtClean="0"/>
              <a:t>Режисерський (кінематографічний).</a:t>
            </a:r>
          </a:p>
          <a:p>
            <a:r>
              <a:rPr lang="uk-UA" dirty="0" smtClean="0"/>
              <a:t>Журналістський (монтажний).</a:t>
            </a:r>
          </a:p>
          <a:p>
            <a:r>
              <a:rPr lang="uk-UA" dirty="0" smtClean="0"/>
              <a:t>Синопсис – квінтесенція сценарію.</a:t>
            </a:r>
          </a:p>
          <a:p>
            <a:r>
              <a:rPr lang="uk-UA" dirty="0" err="1" smtClean="0"/>
              <a:t>Тритмент</a:t>
            </a:r>
            <a:r>
              <a:rPr lang="uk-UA" dirty="0" smtClean="0"/>
              <a:t> – сценарій до 10 сторінок без опису характерів персонажів.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99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Форми сценарію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Сценарна заявка</a:t>
            </a:r>
            <a:r>
              <a:rPr lang="uk-UA" sz="3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Повний сценарій.</a:t>
            </a:r>
          </a:p>
          <a:p>
            <a:r>
              <a:rPr lang="uk-UA" sz="3200" dirty="0" smtClean="0">
                <a:solidFill>
                  <a:schemeClr val="tx1"/>
                </a:solidFill>
              </a:rPr>
              <a:t>Синопсис або деталізований.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42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Хто пише сценарій?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uk-UA" sz="2800" dirty="0" smtClean="0">
                <a:solidFill>
                  <a:schemeClr val="tx1"/>
                </a:solidFill>
              </a:rPr>
              <a:t>Журналіст.</a:t>
            </a:r>
          </a:p>
          <a:p>
            <a:pPr marL="342900" indent="-342900">
              <a:buAutoNum type="arabicPeriod"/>
            </a:pPr>
            <a:r>
              <a:rPr lang="uk-UA" sz="2800" dirty="0" smtClean="0">
                <a:solidFill>
                  <a:schemeClr val="tx1"/>
                </a:solidFill>
              </a:rPr>
              <a:t>Автор майбутньої програми.</a:t>
            </a:r>
          </a:p>
          <a:p>
            <a:pPr marL="342900" indent="-342900">
              <a:buAutoNum type="arabicPeriod"/>
            </a:pPr>
            <a:r>
              <a:rPr lang="uk-UA" sz="2800" dirty="0" smtClean="0">
                <a:solidFill>
                  <a:schemeClr val="tx1"/>
                </a:solidFill>
              </a:rPr>
              <a:t>Продюсер.</a:t>
            </a:r>
          </a:p>
          <a:p>
            <a:pPr marL="342900" indent="-342900">
              <a:buAutoNum type="arabicPeriod"/>
            </a:pPr>
            <a:r>
              <a:rPr lang="uk-UA" sz="2800" dirty="0" smtClean="0">
                <a:solidFill>
                  <a:schemeClr val="tx1"/>
                </a:solidFill>
              </a:rPr>
              <a:t>Режисер чи його помічник.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5. </a:t>
            </a:r>
            <a:r>
              <a:rPr lang="uk-UA" sz="2800" dirty="0" smtClean="0">
                <a:solidFill>
                  <a:schemeClr val="tx1"/>
                </a:solidFill>
              </a:rPr>
              <a:t>Сценарист.</a:t>
            </a:r>
            <a:endParaRPr lang="uk-UA" sz="28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453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err="1" smtClean="0">
                <a:solidFill>
                  <a:srgbClr val="0070C0"/>
                </a:solidFill>
              </a:rPr>
              <a:t>Різновиди</a:t>
            </a:r>
            <a:r>
              <a:rPr lang="ru-RU" sz="4400" dirty="0" smtClean="0">
                <a:solidFill>
                  <a:srgbClr val="0070C0"/>
                </a:solidFill>
              </a:rPr>
              <a:t> </a:t>
            </a:r>
            <a:r>
              <a:rPr lang="ru-RU" sz="4400" dirty="0" err="1" smtClean="0">
                <a:solidFill>
                  <a:srgbClr val="0070C0"/>
                </a:solidFill>
              </a:rPr>
              <a:t>сценаріїв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>
                <a:solidFill>
                  <a:schemeClr val="tx1"/>
                </a:solidFill>
              </a:rPr>
              <a:t>Оригінальні</a:t>
            </a:r>
            <a:r>
              <a:rPr lang="ru-RU" sz="3600" dirty="0" smtClean="0">
                <a:solidFill>
                  <a:schemeClr val="tx1"/>
                </a:solidFill>
              </a:rPr>
              <a:t> (</a:t>
            </a:r>
            <a:r>
              <a:rPr lang="ru-RU" sz="3600" dirty="0" err="1" smtClean="0">
                <a:solidFill>
                  <a:schemeClr val="tx1"/>
                </a:solidFill>
              </a:rPr>
              <a:t>авторські</a:t>
            </a:r>
            <a:r>
              <a:rPr lang="ru-RU" sz="3600" dirty="0" smtClean="0">
                <a:solidFill>
                  <a:schemeClr val="tx1"/>
                </a:solidFill>
              </a:rPr>
              <a:t>) й </a:t>
            </a:r>
            <a:r>
              <a:rPr lang="ru-RU" sz="3600" dirty="0" err="1" smtClean="0">
                <a:solidFill>
                  <a:schemeClr val="tx1"/>
                </a:solidFill>
              </a:rPr>
              <a:t>компілятивні</a:t>
            </a:r>
            <a:r>
              <a:rPr lang="ru-RU" sz="3600" dirty="0" smtClean="0">
                <a:solidFill>
                  <a:schemeClr val="tx1"/>
                </a:solidFill>
              </a:rPr>
              <a:t> (</a:t>
            </a:r>
            <a:r>
              <a:rPr lang="ru-RU" sz="3600" dirty="0" err="1" smtClean="0">
                <a:solidFill>
                  <a:schemeClr val="tx1"/>
                </a:solidFill>
              </a:rPr>
              <a:t>колективні</a:t>
            </a:r>
            <a:r>
              <a:rPr lang="ru-RU" sz="3600" dirty="0" smtClean="0">
                <a:solidFill>
                  <a:schemeClr val="tx1"/>
                </a:solidFill>
              </a:rPr>
              <a:t>).</a:t>
            </a:r>
            <a:endParaRPr lang="ru-RU" sz="3600" dirty="0" smtClean="0">
              <a:solidFill>
                <a:schemeClr val="tx1"/>
              </a:solidFill>
            </a:endParaRPr>
          </a:p>
          <a:p>
            <a:r>
              <a:rPr lang="ru-RU" sz="3600" dirty="0" err="1" smtClean="0">
                <a:solidFill>
                  <a:schemeClr val="tx1"/>
                </a:solidFill>
              </a:rPr>
              <a:t>Тематичні</a:t>
            </a:r>
            <a:r>
              <a:rPr lang="ru-RU" sz="3600" dirty="0" smtClean="0">
                <a:solidFill>
                  <a:schemeClr val="tx1"/>
                </a:solidFill>
              </a:rPr>
              <a:t> й </a:t>
            </a:r>
            <a:r>
              <a:rPr lang="ru-RU" sz="3600" dirty="0" err="1" smtClean="0">
                <a:solidFill>
                  <a:schemeClr val="tx1"/>
                </a:solidFill>
              </a:rPr>
              <a:t>сюжетні</a:t>
            </a:r>
            <a:r>
              <a:rPr lang="ru-RU" sz="3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3600" dirty="0" err="1" smtClean="0">
                <a:solidFill>
                  <a:schemeClr val="tx1"/>
                </a:solidFill>
              </a:rPr>
              <a:t>Художні</a:t>
            </a:r>
            <a:r>
              <a:rPr lang="ru-RU" sz="3600" dirty="0" smtClean="0">
                <a:solidFill>
                  <a:schemeClr val="tx1"/>
                </a:solidFill>
              </a:rPr>
              <a:t> й </a:t>
            </a:r>
            <a:r>
              <a:rPr lang="ru-RU" sz="3600" dirty="0" err="1" smtClean="0">
                <a:solidFill>
                  <a:schemeClr val="tx1"/>
                </a:solidFill>
              </a:rPr>
              <a:t>документальні</a:t>
            </a:r>
            <a:r>
              <a:rPr lang="ru-RU" sz="3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О</a:t>
            </a:r>
            <a:r>
              <a:rPr lang="ru-RU" sz="3600" dirty="0" err="1" smtClean="0">
                <a:solidFill>
                  <a:schemeClr val="tx1"/>
                </a:solidFill>
              </a:rPr>
              <a:t>писові</a:t>
            </a:r>
            <a:r>
              <a:rPr lang="ru-RU" sz="3600" dirty="0" smtClean="0">
                <a:solidFill>
                  <a:schemeClr val="tx1"/>
                </a:solidFill>
              </a:rPr>
              <a:t> й </a:t>
            </a:r>
            <a:r>
              <a:rPr lang="ru-RU" sz="3600" dirty="0" err="1" smtClean="0">
                <a:solidFill>
                  <a:schemeClr val="tx1"/>
                </a:solidFill>
              </a:rPr>
              <a:t>каркасні</a:t>
            </a:r>
            <a:r>
              <a:rPr lang="ru-RU" sz="3600" dirty="0" smtClean="0">
                <a:solidFill>
                  <a:schemeClr val="tx1"/>
                </a:solidFill>
              </a:rPr>
              <a:t>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600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Формально-</a:t>
            </a:r>
            <a:r>
              <a:rPr lang="ru-RU" dirty="0" err="1" smtClean="0">
                <a:solidFill>
                  <a:srgbClr val="0070C0"/>
                </a:solidFill>
              </a:rPr>
              <a:t>змістовні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вимоги</a:t>
            </a:r>
            <a:r>
              <a:rPr lang="ru-RU" dirty="0" smtClean="0">
                <a:solidFill>
                  <a:srgbClr val="0070C0"/>
                </a:solidFill>
              </a:rPr>
              <a:t> до </a:t>
            </a:r>
            <a:r>
              <a:rPr lang="ru-RU" dirty="0" err="1" smtClean="0">
                <a:solidFill>
                  <a:srgbClr val="0070C0"/>
                </a:solidFill>
              </a:rPr>
              <a:t>телесценарію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Наявність вихідних </a:t>
            </a:r>
            <a:r>
              <a:rPr lang="uk-UA" sz="2000" dirty="0" smtClean="0">
                <a:solidFill>
                  <a:schemeClr val="tx1"/>
                </a:solidFill>
              </a:rPr>
              <a:t>відомостей: назва </a:t>
            </a:r>
            <a:r>
              <a:rPr lang="uk-UA" sz="2000" dirty="0" smtClean="0">
                <a:solidFill>
                  <a:schemeClr val="tx1"/>
                </a:solidFill>
              </a:rPr>
              <a:t>матеріалу, жанр, загальний хронометр, авторська група, дата виходу в ефір.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Присутність </a:t>
            </a:r>
            <a:r>
              <a:rPr lang="uk-UA" sz="2000" dirty="0" err="1" smtClean="0">
                <a:solidFill>
                  <a:schemeClr val="tx1"/>
                </a:solidFill>
              </a:rPr>
              <a:t>симультанності</a:t>
            </a:r>
            <a:r>
              <a:rPr lang="uk-UA" sz="2000" dirty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-</a:t>
            </a:r>
            <a:r>
              <a:rPr lang="uk-UA" sz="2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«паралельності» відео- та </a:t>
            </a:r>
            <a:r>
              <a:rPr lang="uk-UA" sz="2000" dirty="0" err="1" smtClean="0">
                <a:solidFill>
                  <a:schemeClr val="tx1"/>
                </a:solidFill>
              </a:rPr>
              <a:t>аудіоряду</a:t>
            </a:r>
            <a:r>
              <a:rPr lang="uk-UA" sz="20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Чіткий розрахунок загального </a:t>
            </a:r>
            <a:r>
              <a:rPr lang="uk-UA" sz="2000" dirty="0" smtClean="0">
                <a:solidFill>
                  <a:schemeClr val="tx1"/>
                </a:solidFill>
              </a:rPr>
              <a:t>хронометражу та хронометражу кожного кадру.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Оформлені репліки (</a:t>
            </a:r>
            <a:r>
              <a:rPr lang="uk-UA" sz="2000" dirty="0" err="1" smtClean="0">
                <a:solidFill>
                  <a:schemeClr val="tx1"/>
                </a:solidFill>
              </a:rPr>
              <a:t>синхрони</a:t>
            </a:r>
            <a:r>
              <a:rPr lang="uk-UA" sz="2000" dirty="0" smtClean="0">
                <a:solidFill>
                  <a:schemeClr val="tx1"/>
                </a:solidFill>
              </a:rPr>
              <a:t>, </a:t>
            </a:r>
            <a:r>
              <a:rPr lang="uk-UA" sz="2000" dirty="0" smtClean="0">
                <a:solidFill>
                  <a:schemeClr val="tx1"/>
                </a:solidFill>
              </a:rPr>
              <a:t>стенд-</a:t>
            </a:r>
            <a:r>
              <a:rPr lang="uk-UA" sz="2000" dirty="0" err="1" smtClean="0">
                <a:solidFill>
                  <a:schemeClr val="tx1"/>
                </a:solidFill>
              </a:rPr>
              <a:t>апи</a:t>
            </a:r>
            <a:r>
              <a:rPr lang="uk-UA" sz="20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Вказівки УСІХ графічних зображень, ефектів, переходів.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Відсутність орфографічних, пунктуаційних та логічних помилок.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8154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9275" y="689769"/>
            <a:ext cx="855345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76527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405</Words>
  <Application>Microsoft Office PowerPoint</Application>
  <PresentationFormat>Широкоэкранный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Легкий дым</vt:lpstr>
      <vt:lpstr>Телевізійний сценарій: практики написання</vt:lpstr>
      <vt:lpstr>Що таке телевізійний сценарій?</vt:lpstr>
      <vt:lpstr>Для чого потрібен телевізійний сценарій?</vt:lpstr>
      <vt:lpstr>Види сценарію</vt:lpstr>
      <vt:lpstr>Форми сценарію</vt:lpstr>
      <vt:lpstr>Хто пише сценарій? </vt:lpstr>
      <vt:lpstr>Різновиди сценаріїв</vt:lpstr>
      <vt:lpstr>Формально-змістовні вимоги до телесценарію</vt:lpstr>
      <vt:lpstr>Презентация PowerPoint</vt:lpstr>
      <vt:lpstr>Поради написання сценарію (за версією Гільдії сценаристів Америки (Writers Guild of America))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Tanya</dc:creator>
  <cp:lastModifiedBy>Tanya</cp:lastModifiedBy>
  <cp:revision>9</cp:revision>
  <dcterms:created xsi:type="dcterms:W3CDTF">2020-11-13T16:03:11Z</dcterms:created>
  <dcterms:modified xsi:type="dcterms:W3CDTF">2020-11-14T10:40:07Z</dcterms:modified>
</cp:coreProperties>
</file>