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57" r:id="rId4"/>
    <p:sldId id="258" r:id="rId5"/>
    <p:sldId id="266" r:id="rId6"/>
    <p:sldId id="270" r:id="rId7"/>
    <p:sldId id="260" r:id="rId8"/>
    <p:sldId id="275" r:id="rId9"/>
    <p:sldId id="261" r:id="rId10"/>
    <p:sldId id="262" r:id="rId11"/>
    <p:sldId id="264" r:id="rId12"/>
    <p:sldId id="271" r:id="rId13"/>
    <p:sldId id="272" r:id="rId14"/>
    <p:sldId id="265" r:id="rId15"/>
    <p:sldId id="268" r:id="rId16"/>
    <p:sldId id="267" r:id="rId17"/>
    <p:sldId id="273" r:id="rId18"/>
    <p:sldId id="274" r:id="rId19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ytni" initials="s" lastIdx="1" clrIdx="0">
    <p:extLst>
      <p:ext uri="{19B8F6BF-5375-455C-9EA6-DF929625EA0E}">
        <p15:presenceInfo xmlns:p15="http://schemas.microsoft.com/office/powerpoint/2012/main" userId="syt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‹№›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14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‹№›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59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‹№›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4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‹№›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3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‹№›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20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‹№›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95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‹№›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312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‹№›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47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‹№›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044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‹№›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07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‹№›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33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9/19/2023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9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31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8409B5-F2DF-4A5F-ADC9-7894EDAFC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539" y="1377146"/>
            <a:ext cx="5218488" cy="3626217"/>
          </a:xfrm>
        </p:spPr>
        <p:txBody>
          <a:bodyPr anchor="b">
            <a:noAutofit/>
          </a:bodyPr>
          <a:lstStyle/>
          <a:p>
            <a:pPr algn="ctr"/>
            <a:r>
              <a:rPr lang="ru-RU" sz="3600" dirty="0"/>
              <a:t>Медіаосвіта та </a:t>
            </a:r>
            <a:r>
              <a:rPr lang="ru-RU" sz="3600" dirty="0" err="1"/>
              <a:t>медіаграмотність</a:t>
            </a:r>
            <a:r>
              <a:rPr lang="ru-RU" sz="3600" dirty="0"/>
              <a:t> </a:t>
            </a:r>
            <a:r>
              <a:rPr lang="ru-RU" sz="3600" dirty="0" err="1"/>
              <a:t>сучасного</a:t>
            </a:r>
            <a:r>
              <a:rPr lang="ru-RU" sz="3600" dirty="0"/>
              <a:t> педагога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2AC0150-FA3D-4C88-8DBB-255FF963E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540" y="5316225"/>
            <a:ext cx="5088834" cy="990197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uk-UA" b="1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Ситніцька</a:t>
            </a:r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Марина Вікторівна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anose="020B0503020204020204" pitchFamily="34" charset="0"/>
              </a:rPr>
              <a:t>, викладач інформатики, учитель вищої категорії, учитель-методист </a:t>
            </a:r>
            <a:endParaRPr lang="ru-UA" dirty="0">
              <a:solidFill>
                <a:schemeClr val="tx1">
                  <a:lumMod val="95000"/>
                  <a:lumOff val="5000"/>
                </a:schemeClr>
              </a:solidFill>
              <a:latin typeface="Corbel" panose="020B05030202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7A94C0-F8E1-4D3B-94C4-14CADFF62D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1000"/>
          </a:blip>
          <a:srcRect r="1794"/>
          <a:stretch/>
        </p:blipFill>
        <p:spPr>
          <a:xfrm>
            <a:off x="5457027" y="10"/>
            <a:ext cx="6734973" cy="6857990"/>
          </a:xfrm>
          <a:prstGeom prst="rect">
            <a:avLst/>
          </a:prstGeom>
        </p:spPr>
      </p:pic>
      <p:sp>
        <p:nvSpPr>
          <p:cNvPr id="11" name="Graphic 17">
            <a:extLst>
              <a:ext uri="{FF2B5EF4-FFF2-40B4-BE49-F238E27FC236}">
                <a16:creationId xmlns:a16="http://schemas.microsoft.com/office/drawing/2014/main" id="{B71758F4-3F46-45DA-8AC5-4E508DA08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57736" y="815001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15">
            <a:extLst>
              <a:ext uri="{FF2B5EF4-FFF2-40B4-BE49-F238E27FC236}">
                <a16:creationId xmlns:a16="http://schemas.microsoft.com/office/drawing/2014/main" id="{8550FED7-7C32-42BB-98DB-30272A633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16516" y="104429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0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274341"/>
            <a:ext cx="11353800" cy="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990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71C29A-4DF9-4797-BD86-0A8E558CC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704" y="696428"/>
            <a:ext cx="11181522" cy="4882737"/>
          </a:xfrm>
        </p:spPr>
        <p:txBody>
          <a:bodyPr>
            <a:noAutofit/>
          </a:bodyPr>
          <a:lstStyle/>
          <a:p>
            <a:pPr algn="ctr" rtl="0"/>
            <a:r>
              <a:rPr lang="ru-RU" sz="4000" dirty="0"/>
              <a:t>В документах ЮНЕСКО</a:t>
            </a:r>
            <a:r>
              <a:rPr lang="uk-UA" sz="4000" dirty="0"/>
              <a:t> вказується, що </a:t>
            </a:r>
            <a:br>
              <a:rPr lang="uk-UA" sz="4000" dirty="0"/>
            </a:br>
            <a:br>
              <a:rPr lang="uk-UA" sz="4000" dirty="0"/>
            </a:br>
            <a:r>
              <a:rPr lang="uk-UA" sz="4000" b="1" dirty="0" err="1">
                <a:solidFill>
                  <a:srgbClr val="0070C0"/>
                </a:solidFill>
              </a:rPr>
              <a:t>Медіаосвіта</a:t>
            </a:r>
            <a:r>
              <a:rPr lang="ru-RU" sz="4000" dirty="0"/>
              <a:t> -</a:t>
            </a:r>
            <a:r>
              <a:rPr lang="uk-UA" sz="4000" dirty="0"/>
              <a:t> це навчання теорії та практичним умінням для опанування сучасними мас-медіа, які розглядаються як частина специфічної, автономної галузі знань у педагогічній теорії та практиці.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3883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B634B52-BFE5-0D89-4B82-3EFF87946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U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04E051-7045-1A8E-1EEF-3530CD421312}"/>
              </a:ext>
            </a:extLst>
          </p:cNvPr>
          <p:cNvSpPr txBox="1"/>
          <p:nvPr/>
        </p:nvSpPr>
        <p:spPr>
          <a:xfrm>
            <a:off x="838200" y="1520832"/>
            <a:ext cx="1086347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uk-UA" sz="2400" dirty="0" err="1"/>
              <a:t>Медіаосвіта</a:t>
            </a:r>
            <a:r>
              <a:rPr lang="uk-UA" sz="2400" dirty="0"/>
              <a:t> </a:t>
            </a:r>
            <a:r>
              <a:rPr lang="uk-UA" sz="2400" dirty="0" err="1"/>
              <a:t>пов</a:t>
            </a:r>
            <a:r>
              <a:rPr lang="uk-UA" sz="2400" dirty="0"/>
              <a:t> </a:t>
            </a:r>
            <a:r>
              <a:rPr lang="uk-UA" sz="2400" dirty="0" err="1"/>
              <a:t>язана</a:t>
            </a:r>
            <a:r>
              <a:rPr lang="uk-UA" sz="2400" dirty="0"/>
              <a:t> з усіма видами медіа (друкованими, графічними, звуковими, візуальними, тощо) і різними технологіями. </a:t>
            </a:r>
          </a:p>
          <a:p>
            <a:pPr rtl="0"/>
            <a:endParaRPr lang="uk-UA" sz="2400" dirty="0"/>
          </a:p>
          <a:p>
            <a:pPr rtl="0"/>
            <a:r>
              <a:rPr lang="uk-UA" sz="2400" dirty="0"/>
              <a:t>Вона має дати людям можливість зрозуміти, як масова комунікація</a:t>
            </a:r>
            <a:br>
              <a:rPr lang="uk-UA" sz="2400" dirty="0"/>
            </a:br>
            <a:r>
              <a:rPr lang="uk-UA" sz="2400" dirty="0"/>
              <a:t>використовується в їхніх соціумах, навчитися використовувати медіа в комунікації з іншими людьми; забезпечує знання того, як: </a:t>
            </a:r>
          </a:p>
          <a:p>
            <a:pPr marL="514350" indent="-514350" rtl="0">
              <a:buAutoNum type="arabicParenR"/>
            </a:pPr>
            <a:r>
              <a:rPr lang="uk-UA" sz="2400" dirty="0"/>
              <a:t>аналізувати, критично осмислювати і створювати </a:t>
            </a:r>
            <a:r>
              <a:rPr lang="uk-UA" sz="2400" dirty="0" err="1"/>
              <a:t>медіатексти</a:t>
            </a:r>
            <a:r>
              <a:rPr lang="uk-UA" sz="2400" dirty="0"/>
              <a:t>; </a:t>
            </a:r>
          </a:p>
          <a:p>
            <a:pPr marL="514350" indent="-514350" rtl="0">
              <a:buAutoNum type="arabicParenR"/>
            </a:pPr>
            <a:r>
              <a:rPr lang="uk-UA" sz="2400" dirty="0"/>
              <a:t>2) визначати джерела </a:t>
            </a:r>
            <a:r>
              <a:rPr lang="uk-UA" sz="2400" dirty="0" err="1"/>
              <a:t>ме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186158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D4F9CF-9986-4445-A4D4-C8B04EBAD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UA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Медіаосвіта </a:t>
            </a:r>
            <a:r>
              <a:rPr lang="ru-RU" altLang="ru-UA" sz="4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забезпечує</a:t>
            </a:r>
            <a:r>
              <a:rPr lang="en-US" altLang="ru-UA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UA" sz="4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знання</a:t>
            </a:r>
            <a:endParaRPr lang="ru-UA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01E635E-82E6-4137-B589-265A52064E9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235075"/>
            <a:ext cx="11353800" cy="54181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uk-UA" altLang="ru-UA" sz="2300" b="1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ru-UA" sz="2300" b="1" dirty="0"/>
              <a:t>1)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аналізувати</a:t>
            </a:r>
            <a:r>
              <a:rPr lang="en-US" altLang="ru-UA" sz="2300" dirty="0"/>
              <a:t>, </a:t>
            </a:r>
            <a:r>
              <a:rPr lang="ru-RU" altLang="ru-UA" sz="2300" dirty="0"/>
              <a:t>критично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осмислювати</a:t>
            </a:r>
            <a:r>
              <a:rPr lang="en-US" altLang="ru-UA" sz="2300" dirty="0"/>
              <a:t> </a:t>
            </a:r>
            <a:r>
              <a:rPr lang="ru-RU" altLang="ru-UA" sz="2300" dirty="0"/>
              <a:t>і</a:t>
            </a:r>
            <a:r>
              <a:rPr lang="en-US" altLang="ru-UA" sz="2300" dirty="0"/>
              <a:t> </a:t>
            </a:r>
            <a:r>
              <a:rPr lang="ru-RU" altLang="ru-UA" sz="2300" dirty="0" err="1"/>
              <a:t>створювати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медіатексти</a:t>
            </a:r>
            <a:r>
              <a:rPr lang="en-US" altLang="ru-UA" sz="2300" dirty="0"/>
              <a:t>; </a:t>
            </a:r>
            <a:endParaRPr lang="uk-UA" altLang="ru-UA" sz="2300" dirty="0"/>
          </a:p>
          <a:p>
            <a:pPr marL="0" indent="0">
              <a:lnSpc>
                <a:spcPct val="80000"/>
              </a:lnSpc>
              <a:buNone/>
            </a:pPr>
            <a:endParaRPr lang="uk-UA" altLang="ru-UA" sz="23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ru-UA" sz="2300" b="1" dirty="0"/>
              <a:t>2) </a:t>
            </a:r>
            <a:r>
              <a:rPr lang="ru-RU" altLang="ru-UA" sz="2300" dirty="0" err="1"/>
              <a:t>визначати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джерела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медіатекстів</a:t>
            </a:r>
            <a:r>
              <a:rPr lang="en-US" altLang="ru-UA" sz="2300" dirty="0"/>
              <a:t>, </a:t>
            </a:r>
            <a:r>
              <a:rPr lang="ru-RU" altLang="ru-UA" sz="2300" dirty="0" err="1"/>
              <a:t>їх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політичні</a:t>
            </a:r>
            <a:r>
              <a:rPr lang="en-US" altLang="ru-UA" sz="2300" dirty="0"/>
              <a:t>, </a:t>
            </a:r>
            <a:r>
              <a:rPr lang="ru-RU" altLang="ru-UA" sz="2300" dirty="0" err="1"/>
              <a:t>соціальні</a:t>
            </a:r>
            <a:r>
              <a:rPr lang="en-US" altLang="ru-UA" sz="2300" dirty="0"/>
              <a:t>, </a:t>
            </a:r>
            <a:r>
              <a:rPr lang="ru-RU" altLang="ru-UA" sz="2300" dirty="0" err="1"/>
              <a:t>комерційні</a:t>
            </a:r>
            <a:r>
              <a:rPr lang="en-US" altLang="ru-UA" sz="2300" dirty="0"/>
              <a:t>, </a:t>
            </a:r>
            <a:r>
              <a:rPr lang="ru-RU" altLang="ru-UA" sz="2300" dirty="0" err="1"/>
              <a:t>культурні</a:t>
            </a:r>
            <a:r>
              <a:rPr lang="en-US" altLang="ru-UA" sz="2300" dirty="0"/>
              <a:t> </a:t>
            </a:r>
            <a:r>
              <a:rPr lang="ru-RU" altLang="ru-UA" sz="2300" dirty="0" err="1"/>
              <a:t>інтереси</a:t>
            </a:r>
            <a:r>
              <a:rPr lang="en-US" altLang="ru-UA" sz="2300" dirty="0"/>
              <a:t>, </a:t>
            </a:r>
            <a:r>
              <a:rPr lang="ru-RU" altLang="ru-UA" sz="2300" dirty="0" err="1"/>
              <a:t>їх</a:t>
            </a:r>
            <a:r>
              <a:rPr lang="en-US" altLang="ru-UA" sz="2300" dirty="0"/>
              <a:t> </a:t>
            </a:r>
            <a:r>
              <a:rPr lang="ru-RU" altLang="ru-UA" sz="2300" dirty="0"/>
              <a:t>контекст</a:t>
            </a:r>
            <a:r>
              <a:rPr lang="en-US" altLang="ru-UA" sz="2300" dirty="0"/>
              <a:t>; </a:t>
            </a:r>
            <a:endParaRPr lang="uk-UA" altLang="ru-UA" sz="2300" dirty="0"/>
          </a:p>
          <a:p>
            <a:pPr marL="0" indent="0">
              <a:lnSpc>
                <a:spcPct val="80000"/>
              </a:lnSpc>
              <a:buNone/>
            </a:pPr>
            <a:endParaRPr lang="uk-UA" altLang="ru-UA" sz="23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ru-UA" sz="2300" b="1" dirty="0"/>
              <a:t>3)</a:t>
            </a:r>
            <a:r>
              <a:rPr lang="en-US" altLang="ru-UA" sz="2300" dirty="0"/>
              <a:t> </a:t>
            </a:r>
            <a:r>
              <a:rPr lang="ru-RU" altLang="ru-UA" sz="2300" dirty="0" err="1"/>
              <a:t>інтерпретувати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медіатексти</a:t>
            </a:r>
            <a:r>
              <a:rPr lang="en-US" altLang="ru-UA" sz="2300" dirty="0"/>
              <a:t> </a:t>
            </a:r>
            <a:r>
              <a:rPr lang="ru-RU" altLang="ru-UA" sz="2300" dirty="0"/>
              <a:t>і</a:t>
            </a:r>
            <a:r>
              <a:rPr lang="en-US" altLang="ru-UA" sz="2300" dirty="0"/>
              <a:t> </a:t>
            </a:r>
            <a:r>
              <a:rPr lang="ru-RU" altLang="ru-UA" sz="2300" dirty="0" err="1"/>
              <a:t>цінності</a:t>
            </a:r>
            <a:r>
              <a:rPr lang="en-US" altLang="ru-UA" sz="2300" dirty="0"/>
              <a:t>, </a:t>
            </a:r>
            <a:r>
              <a:rPr lang="ru-RU" altLang="ru-UA" sz="2300" dirty="0" err="1"/>
              <a:t>що</a:t>
            </a:r>
            <a:r>
              <a:rPr lang="en-US" altLang="ru-UA" sz="2300" dirty="0"/>
              <a:t> </a:t>
            </a:r>
            <a:r>
              <a:rPr lang="ru-RU" altLang="ru-UA" sz="2300" dirty="0" err="1"/>
              <a:t>розповсюджують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медіа</a:t>
            </a:r>
            <a:r>
              <a:rPr lang="en-US" altLang="ru-UA" sz="2300" dirty="0"/>
              <a:t>; </a:t>
            </a:r>
            <a:endParaRPr lang="uk-UA" altLang="ru-UA" sz="2300" dirty="0"/>
          </a:p>
          <a:p>
            <a:pPr marL="0" indent="0">
              <a:lnSpc>
                <a:spcPct val="80000"/>
              </a:lnSpc>
              <a:buNone/>
            </a:pPr>
            <a:endParaRPr lang="uk-UA" altLang="ru-UA" sz="23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ru-UA" sz="2300" b="1" dirty="0"/>
              <a:t>4)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добирати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відповідні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медіа</a:t>
            </a:r>
            <a:r>
              <a:rPr lang="en-US" altLang="ru-UA" sz="2300" dirty="0"/>
              <a:t> </a:t>
            </a:r>
            <a:r>
              <a:rPr lang="ru-RU" altLang="ru-UA" sz="2300" dirty="0"/>
              <a:t>для</a:t>
            </a:r>
            <a:r>
              <a:rPr lang="en-US" altLang="ru-UA" sz="2300" dirty="0"/>
              <a:t> </a:t>
            </a:r>
            <a:r>
              <a:rPr lang="ru-RU" altLang="ru-UA" sz="2300" dirty="0" err="1"/>
              <a:t>створення</a:t>
            </a:r>
            <a:r>
              <a:rPr lang="en-US" altLang="ru-UA" sz="2300" dirty="0"/>
              <a:t> </a:t>
            </a:r>
            <a:r>
              <a:rPr lang="ru-RU" altLang="ru-UA" sz="2300" dirty="0"/>
              <a:t>та</a:t>
            </a:r>
            <a:r>
              <a:rPr lang="en-US" altLang="ru-UA" sz="2300" dirty="0"/>
              <a:t> </a:t>
            </a:r>
            <a:r>
              <a:rPr lang="ru-RU" altLang="ru-UA" sz="2300" dirty="0" err="1"/>
              <a:t>розповсюдження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власних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медіатекстів</a:t>
            </a:r>
            <a:r>
              <a:rPr lang="en-US" altLang="ru-UA" sz="2300" dirty="0"/>
              <a:t> </a:t>
            </a:r>
            <a:r>
              <a:rPr lang="ru-RU" altLang="ru-UA" sz="2300" dirty="0"/>
              <a:t>та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набуття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зацікавленої</a:t>
            </a:r>
            <a:r>
              <a:rPr lang="en-US" altLang="ru-UA" sz="2300" dirty="0"/>
              <a:t> </a:t>
            </a:r>
            <a:r>
              <a:rPr lang="ru-RU" altLang="ru-UA" sz="2300" dirty="0"/>
              <a:t>в</a:t>
            </a:r>
            <a:r>
              <a:rPr lang="en-US" altLang="ru-UA" sz="2300" dirty="0"/>
              <a:t> </a:t>
            </a:r>
            <a:r>
              <a:rPr lang="ru-RU" altLang="ru-UA" sz="2300" dirty="0"/>
              <a:t>них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аудиторії</a:t>
            </a:r>
            <a:r>
              <a:rPr lang="en-US" altLang="ru-UA" sz="2300" dirty="0"/>
              <a:t>; </a:t>
            </a:r>
            <a:endParaRPr lang="uk-UA" altLang="ru-UA" sz="2300" dirty="0"/>
          </a:p>
          <a:p>
            <a:pPr marL="0" indent="0">
              <a:lnSpc>
                <a:spcPct val="80000"/>
              </a:lnSpc>
              <a:buNone/>
            </a:pPr>
            <a:endParaRPr lang="uk-UA" altLang="ru-UA" sz="23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ru-UA" sz="2300" b="1" dirty="0"/>
              <a:t>5)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отримання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можливості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вільного</a:t>
            </a:r>
            <a:r>
              <a:rPr lang="en-US" altLang="ru-UA" sz="2300" dirty="0"/>
              <a:t> </a:t>
            </a:r>
            <a:r>
              <a:rPr lang="ru-RU" altLang="ru-UA" sz="2300" dirty="0"/>
              <a:t>доступу</a:t>
            </a:r>
            <a:r>
              <a:rPr lang="en-US" altLang="ru-UA" sz="2300" dirty="0"/>
              <a:t> </a:t>
            </a:r>
            <a:r>
              <a:rPr lang="ru-RU" altLang="ru-UA" sz="2300" dirty="0"/>
              <a:t>до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медіа</a:t>
            </a:r>
            <a:r>
              <a:rPr lang="en-US" altLang="ru-UA" sz="2300" dirty="0"/>
              <a:t> </a:t>
            </a:r>
            <a:r>
              <a:rPr lang="ru-RU" altLang="ru-UA" sz="2300" dirty="0"/>
              <a:t>як</a:t>
            </a:r>
            <a:r>
              <a:rPr lang="en-US" altLang="ru-UA" sz="2300" dirty="0"/>
              <a:t> </a:t>
            </a:r>
            <a:r>
              <a:rPr lang="ru-RU" altLang="ru-UA" sz="2300" dirty="0"/>
              <a:t>для</a:t>
            </a:r>
            <a:r>
              <a:rPr lang="en-US" altLang="ru-UA" sz="2300" dirty="0"/>
              <a:t> </a:t>
            </a:r>
            <a:r>
              <a:rPr lang="ru-RU" altLang="ru-UA" sz="2300" dirty="0" err="1"/>
              <a:t>сприйняття</a:t>
            </a:r>
            <a:r>
              <a:rPr lang="en-US" altLang="ru-UA" sz="2300" dirty="0"/>
              <a:t>, </a:t>
            </a:r>
            <a:r>
              <a:rPr lang="ru-RU" altLang="ru-UA" sz="2300" dirty="0"/>
              <a:t>так</a:t>
            </a:r>
            <a:r>
              <a:rPr lang="en-US" altLang="ru-UA" sz="2300" dirty="0"/>
              <a:t> </a:t>
            </a:r>
            <a:r>
              <a:rPr lang="ru-RU" altLang="ru-UA" sz="2300" dirty="0"/>
              <a:t>і</a:t>
            </a:r>
            <a:r>
              <a:rPr lang="en-US" altLang="ru-UA" sz="2300" dirty="0"/>
              <a:t> </a:t>
            </a:r>
            <a:r>
              <a:rPr lang="ru-RU" altLang="ru-UA" sz="2300" dirty="0"/>
              <a:t>для</a:t>
            </a:r>
            <a:r>
              <a:rPr lang="en-US" altLang="ru-UA" sz="2300" dirty="0"/>
              <a:t> </a:t>
            </a:r>
            <a:r>
              <a:rPr lang="ru-RU" altLang="ru-UA" sz="2300" dirty="0" err="1"/>
              <a:t>продукції</a:t>
            </a:r>
            <a:r>
              <a:rPr lang="en-US" altLang="ru-UA" sz="2300" dirty="0"/>
              <a:t>. </a:t>
            </a:r>
            <a:endParaRPr lang="ru-RU" altLang="ru-UA" sz="230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DCA13A-CE98-48F4-B5BE-BACAD1E52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UA" sz="4400" b="1" dirty="0">
                <a:solidFill>
                  <a:srgbClr val="0070C0"/>
                </a:solidFill>
              </a:rPr>
              <a:t>Причини </a:t>
            </a:r>
            <a:r>
              <a:rPr lang="ru-RU" altLang="ru-UA" sz="4400" b="1" dirty="0" err="1">
                <a:solidFill>
                  <a:srgbClr val="0070C0"/>
                </a:solidFill>
              </a:rPr>
              <a:t>актуальності</a:t>
            </a:r>
            <a:r>
              <a:rPr lang="ru-RU" altLang="ru-UA" sz="4400" b="1" dirty="0">
                <a:solidFill>
                  <a:srgbClr val="0070C0"/>
                </a:solidFill>
              </a:rPr>
              <a:t> </a:t>
            </a:r>
            <a:r>
              <a:rPr lang="ru-RU" altLang="ru-UA" sz="4400" b="1" dirty="0" err="1">
                <a:solidFill>
                  <a:srgbClr val="0070C0"/>
                </a:solidFill>
              </a:rPr>
              <a:t>медіаосвіти</a:t>
            </a:r>
            <a:r>
              <a:rPr lang="ru-RU" altLang="ru-UA" sz="4400" b="1" dirty="0">
                <a:solidFill>
                  <a:srgbClr val="0070C0"/>
                </a:solidFill>
              </a:rPr>
              <a:t> у </a:t>
            </a:r>
            <a:r>
              <a:rPr lang="ru-RU" altLang="ru-UA" sz="4400" b="1" dirty="0" err="1">
                <a:solidFill>
                  <a:srgbClr val="0070C0"/>
                </a:solidFill>
              </a:rPr>
              <a:t>сучасному</a:t>
            </a:r>
            <a:r>
              <a:rPr lang="ru-RU" altLang="ru-UA" sz="4400" b="1" dirty="0">
                <a:solidFill>
                  <a:srgbClr val="0070C0"/>
                </a:solidFill>
              </a:rPr>
              <a:t> </a:t>
            </a:r>
            <a:r>
              <a:rPr lang="ru-RU" altLang="ru-UA" sz="4400" b="1" dirty="0" err="1">
                <a:solidFill>
                  <a:srgbClr val="0070C0"/>
                </a:solidFill>
              </a:rPr>
              <a:t>світі</a:t>
            </a:r>
            <a:endParaRPr lang="ru-UA" dirty="0">
              <a:solidFill>
                <a:srgbClr val="0070C0"/>
              </a:solidFill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B5D4EBF-85AA-4E1A-AE29-908DCB181D8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33739" y="1690688"/>
            <a:ext cx="10707687" cy="480218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UA" sz="2000" b="1" dirty="0"/>
              <a:t>Лен </a:t>
            </a:r>
            <a:r>
              <a:rPr lang="ru-RU" altLang="ru-UA" sz="2000" b="1" dirty="0" err="1"/>
              <a:t>Мастерман</a:t>
            </a:r>
            <a:r>
              <a:rPr lang="ru-RU" altLang="ru-UA" sz="2000" b="1" dirty="0"/>
              <a:t> </a:t>
            </a:r>
            <a:r>
              <a:rPr lang="en-US" altLang="ru-UA" sz="2000" dirty="0"/>
              <a:t>(</a:t>
            </a:r>
            <a:r>
              <a:rPr lang="uk-UA" altLang="ru-UA" sz="2000" dirty="0"/>
              <a:t>професор, доктор наук, діяч британської </a:t>
            </a:r>
            <a:r>
              <a:rPr lang="uk-UA" altLang="ru-UA" sz="2000" dirty="0" err="1"/>
              <a:t>медіаосвіти</a:t>
            </a:r>
            <a:r>
              <a:rPr lang="uk-UA" altLang="ru-UA" sz="2000" dirty="0"/>
              <a:t>) </a:t>
            </a:r>
            <a:r>
              <a:rPr lang="ru-RU" altLang="ru-UA" sz="2000" b="1" dirty="0" err="1"/>
              <a:t>виділив</a:t>
            </a:r>
            <a:r>
              <a:rPr lang="ru-RU" altLang="ru-UA" sz="2000" b="1" dirty="0"/>
              <a:t> та </a:t>
            </a:r>
            <a:r>
              <a:rPr lang="ru-RU" altLang="ru-UA" sz="2000" b="1" dirty="0" err="1"/>
              <a:t>обґрунтував</a:t>
            </a:r>
            <a:r>
              <a:rPr lang="ru-RU" altLang="ru-UA" sz="2000" b="1" dirty="0"/>
              <a:t> причини </a:t>
            </a:r>
            <a:r>
              <a:rPr lang="ru-RU" altLang="ru-UA" sz="2000" b="1" dirty="0" err="1"/>
              <a:t>актуальності</a:t>
            </a:r>
            <a:r>
              <a:rPr lang="ru-RU" altLang="ru-UA" sz="2000" b="1" dirty="0"/>
              <a:t> </a:t>
            </a:r>
            <a:r>
              <a:rPr lang="ru-RU" altLang="ru-UA" sz="2000" b="1" dirty="0" err="1"/>
              <a:t>медіаосвіти</a:t>
            </a:r>
            <a:r>
              <a:rPr lang="ru-RU" altLang="ru-UA" sz="2000" b="1" dirty="0"/>
              <a:t> у </a:t>
            </a:r>
            <a:r>
              <a:rPr lang="ru-RU" altLang="ru-UA" sz="2000" b="1" dirty="0" err="1"/>
              <a:t>сучасному</a:t>
            </a:r>
            <a:r>
              <a:rPr lang="ru-RU" altLang="ru-UA" sz="2000" b="1" dirty="0"/>
              <a:t> </a:t>
            </a:r>
            <a:r>
              <a:rPr lang="ru-RU" altLang="ru-UA" sz="2000" b="1" dirty="0" err="1"/>
              <a:t>світі</a:t>
            </a:r>
            <a:r>
              <a:rPr lang="ru-RU" altLang="ru-UA" sz="2000" b="1" dirty="0"/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altLang="ru-UA" sz="2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UA" sz="2000" dirty="0"/>
              <a:t>1. </a:t>
            </a:r>
            <a:r>
              <a:rPr lang="ru-RU" altLang="ru-UA" sz="2000" dirty="0" err="1"/>
              <a:t>Високий</a:t>
            </a:r>
            <a:r>
              <a:rPr lang="ru-RU" altLang="ru-UA" sz="2000" dirty="0"/>
              <a:t> </a:t>
            </a:r>
            <a:r>
              <a:rPr lang="ru-RU" altLang="ru-UA" sz="2000" dirty="0" err="1"/>
              <a:t>рівень</a:t>
            </a:r>
            <a:r>
              <a:rPr lang="ru-RU" altLang="ru-UA" sz="2000" dirty="0"/>
              <a:t> </a:t>
            </a:r>
            <a:r>
              <a:rPr lang="ru-RU" altLang="ru-UA" sz="2000" b="1" dirty="0" err="1"/>
              <a:t>споживання</a:t>
            </a:r>
            <a:r>
              <a:rPr lang="ru-RU" altLang="ru-UA" sz="2000" b="1" dirty="0"/>
              <a:t> </a:t>
            </a:r>
            <a:r>
              <a:rPr lang="ru-RU" altLang="ru-UA" sz="2000" b="1" dirty="0" err="1"/>
              <a:t>мас-медіа</a:t>
            </a:r>
            <a:r>
              <a:rPr lang="ru-RU" altLang="ru-UA" sz="2000" b="1" dirty="0"/>
              <a:t> </a:t>
            </a:r>
            <a:r>
              <a:rPr lang="ru-RU" altLang="ru-UA" sz="2000" dirty="0"/>
              <a:t>та </a:t>
            </a:r>
            <a:r>
              <a:rPr lang="ru-RU" altLang="ru-UA" sz="2000" dirty="0" err="1"/>
              <a:t>насиченість</a:t>
            </a:r>
            <a:r>
              <a:rPr lang="ru-RU" altLang="ru-UA" sz="2000" dirty="0"/>
              <a:t> </a:t>
            </a:r>
            <a:r>
              <a:rPr lang="ru-RU" altLang="ru-UA" sz="2000" dirty="0" err="1"/>
              <a:t>сучасних</a:t>
            </a:r>
            <a:r>
              <a:rPr lang="ru-RU" altLang="ru-UA" sz="2000" dirty="0"/>
              <a:t> </a:t>
            </a:r>
            <a:r>
              <a:rPr lang="ru-RU" altLang="ru-UA" sz="2000" dirty="0" err="1"/>
              <a:t>суспільств</a:t>
            </a:r>
            <a:r>
              <a:rPr lang="ru-RU" altLang="ru-UA" sz="2000" dirty="0"/>
              <a:t> </a:t>
            </a:r>
            <a:r>
              <a:rPr lang="ru-RU" altLang="ru-UA" sz="2000" dirty="0" err="1"/>
              <a:t>їх</a:t>
            </a:r>
            <a:r>
              <a:rPr lang="ru-RU" altLang="ru-UA" sz="2000" dirty="0"/>
              <a:t> продуктами.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altLang="ru-UA" sz="2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UA" sz="2000" dirty="0"/>
              <a:t>2. </a:t>
            </a:r>
            <a:r>
              <a:rPr lang="ru-RU" altLang="ru-UA" sz="2000" dirty="0" err="1"/>
              <a:t>Ідеологічна</a:t>
            </a:r>
            <a:r>
              <a:rPr lang="ru-RU" altLang="ru-UA" sz="2000" dirty="0"/>
              <a:t> </a:t>
            </a:r>
            <a:r>
              <a:rPr lang="ru-RU" altLang="ru-UA" sz="2000" dirty="0" err="1"/>
              <a:t>важливість</a:t>
            </a:r>
            <a:r>
              <a:rPr lang="ru-RU" altLang="ru-UA" sz="2000" dirty="0"/>
              <a:t> </a:t>
            </a:r>
            <a:r>
              <a:rPr lang="ru-RU" altLang="ru-UA" sz="2000" dirty="0" err="1"/>
              <a:t>медіа</a:t>
            </a:r>
            <a:r>
              <a:rPr lang="ru-RU" altLang="ru-UA" sz="2000" dirty="0"/>
              <a:t> та </a:t>
            </a:r>
            <a:r>
              <a:rPr lang="ru-RU" altLang="ru-UA" sz="2000" dirty="0" err="1"/>
              <a:t>їхній</a:t>
            </a:r>
            <a:r>
              <a:rPr lang="ru-RU" altLang="ru-UA" sz="2000" dirty="0"/>
              <a:t> </a:t>
            </a:r>
            <a:r>
              <a:rPr lang="ru-RU" altLang="ru-UA" sz="2000" b="1" dirty="0" err="1"/>
              <a:t>вплив</a:t>
            </a:r>
            <a:r>
              <a:rPr lang="ru-RU" altLang="ru-UA" sz="2000" b="1" dirty="0"/>
              <a:t> на </a:t>
            </a:r>
            <a:r>
              <a:rPr lang="ru-RU" altLang="ru-UA" sz="2000" b="1" dirty="0" err="1"/>
              <a:t>свідомість</a:t>
            </a:r>
            <a:r>
              <a:rPr lang="ru-RU" altLang="ru-UA" sz="2000" b="1" dirty="0"/>
              <a:t> </a:t>
            </a:r>
            <a:r>
              <a:rPr lang="ru-RU" altLang="ru-UA" sz="2000" b="1" dirty="0" err="1"/>
              <a:t>аудиторії</a:t>
            </a:r>
            <a:r>
              <a:rPr lang="ru-RU" altLang="ru-UA" sz="2000" dirty="0"/>
              <a:t>. </a:t>
            </a:r>
            <a:endParaRPr lang="en-US" altLang="ru-UA" sz="2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altLang="ru-UA" sz="2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UA" sz="2000" dirty="0"/>
              <a:t>3. </a:t>
            </a:r>
            <a:r>
              <a:rPr lang="ru-RU" altLang="ru-UA" sz="2000" b="1" dirty="0" err="1"/>
              <a:t>Швидке</a:t>
            </a:r>
            <a:r>
              <a:rPr lang="ru-RU" altLang="ru-UA" sz="2000" b="1" dirty="0"/>
              <a:t> </a:t>
            </a:r>
            <a:r>
              <a:rPr lang="ru-RU" altLang="ru-UA" sz="2000" b="1" dirty="0" err="1"/>
              <a:t>зростання</a:t>
            </a:r>
            <a:r>
              <a:rPr lang="ru-RU" altLang="ru-UA" sz="2000" b="1" dirty="0"/>
              <a:t> </a:t>
            </a:r>
            <a:r>
              <a:rPr lang="ru-RU" altLang="ru-UA" sz="2000" b="1" dirty="0" err="1"/>
              <a:t>кількості</a:t>
            </a:r>
            <a:r>
              <a:rPr lang="ru-RU" altLang="ru-UA" sz="2000" b="1" dirty="0"/>
              <a:t> </a:t>
            </a:r>
            <a:r>
              <a:rPr lang="ru-RU" altLang="ru-UA" sz="2000" b="1" dirty="0" err="1"/>
              <a:t>медійної</a:t>
            </a:r>
            <a:r>
              <a:rPr lang="ru-RU" altLang="ru-UA" sz="2000" b="1" dirty="0"/>
              <a:t> </a:t>
            </a:r>
            <a:r>
              <a:rPr lang="ru-RU" altLang="ru-UA" sz="2000" b="1" dirty="0" err="1"/>
              <a:t>інформації</a:t>
            </a:r>
            <a:r>
              <a:rPr lang="ru-RU" altLang="ru-UA" sz="2000" dirty="0"/>
              <a:t>, </a:t>
            </a:r>
            <a:r>
              <a:rPr lang="ru-RU" altLang="ru-UA" sz="2000" dirty="0" err="1"/>
              <a:t>посилення</a:t>
            </a:r>
            <a:r>
              <a:rPr lang="ru-RU" altLang="ru-UA" sz="2000" dirty="0"/>
              <a:t> </a:t>
            </a:r>
            <a:r>
              <a:rPr lang="ru-RU" altLang="ru-UA" sz="2000" dirty="0" err="1"/>
              <a:t>механізмів</a:t>
            </a:r>
            <a:r>
              <a:rPr lang="ru-RU" altLang="ru-UA" sz="2000" dirty="0"/>
              <a:t> </a:t>
            </a:r>
            <a:r>
              <a:rPr lang="ru-RU" altLang="ru-UA" sz="2000" dirty="0" err="1"/>
              <a:t>управління</a:t>
            </a:r>
            <a:r>
              <a:rPr lang="ru-RU" altLang="ru-UA" sz="2000" dirty="0"/>
              <a:t> нею та </a:t>
            </a:r>
            <a:r>
              <a:rPr lang="ru-RU" altLang="ru-UA" sz="2000" dirty="0" err="1"/>
              <a:t>її</a:t>
            </a:r>
            <a:r>
              <a:rPr lang="ru-RU" altLang="ru-UA" sz="2000" dirty="0"/>
              <a:t> </a:t>
            </a:r>
            <a:r>
              <a:rPr lang="ru-RU" altLang="ru-UA" sz="2000" dirty="0" err="1"/>
              <a:t>розповсюдження</a:t>
            </a:r>
            <a:r>
              <a:rPr lang="ru-RU" altLang="ru-UA" sz="2000" dirty="0"/>
              <a:t>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altLang="ru-UA" sz="2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UA" sz="2000" dirty="0"/>
              <a:t>4. </a:t>
            </a:r>
            <a:r>
              <a:rPr lang="ru-RU" altLang="ru-UA" sz="2000" dirty="0" err="1"/>
              <a:t>Інтенсивність</a:t>
            </a:r>
            <a:r>
              <a:rPr lang="ru-RU" altLang="ru-UA" sz="2000" dirty="0"/>
              <a:t> </a:t>
            </a:r>
            <a:r>
              <a:rPr lang="ru-RU" altLang="ru-UA" sz="2000" b="1" dirty="0" err="1"/>
              <a:t>проникнення</a:t>
            </a:r>
            <a:r>
              <a:rPr lang="ru-RU" altLang="ru-UA" sz="2000" b="1" dirty="0"/>
              <a:t> </a:t>
            </a:r>
            <a:r>
              <a:rPr lang="ru-RU" altLang="ru-UA" sz="2000" b="1" dirty="0" err="1"/>
              <a:t>медіа</a:t>
            </a:r>
            <a:r>
              <a:rPr lang="ru-RU" altLang="ru-UA" sz="2000" b="1" dirty="0"/>
              <a:t> </a:t>
            </a:r>
            <a:r>
              <a:rPr lang="ru-RU" altLang="ru-UA" sz="2000" dirty="0"/>
              <a:t>в </a:t>
            </a:r>
            <a:r>
              <a:rPr lang="ru-RU" altLang="ru-UA" sz="2000" dirty="0" err="1"/>
              <a:t>основні</a:t>
            </a:r>
            <a:r>
              <a:rPr lang="ru-RU" altLang="ru-UA" sz="2000" dirty="0"/>
              <a:t> </a:t>
            </a:r>
            <a:r>
              <a:rPr lang="ru-RU" altLang="ru-UA" sz="2000" b="1" dirty="0" err="1"/>
              <a:t>демократичні</a:t>
            </a:r>
            <a:r>
              <a:rPr lang="ru-RU" altLang="ru-UA" sz="2000" b="1" dirty="0"/>
              <a:t> </a:t>
            </a:r>
            <a:r>
              <a:rPr lang="ru-RU" altLang="ru-UA" sz="2000" b="1" dirty="0" err="1"/>
              <a:t>процеси</a:t>
            </a:r>
            <a:r>
              <a:rPr lang="ru-RU" altLang="ru-UA" sz="2000" dirty="0"/>
              <a:t>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altLang="ru-UA" sz="2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UA" sz="2000" dirty="0"/>
              <a:t>5. </a:t>
            </a:r>
            <a:r>
              <a:rPr lang="ru-RU" altLang="ru-UA" sz="2000" b="1" dirty="0" err="1"/>
              <a:t>Зростання</a:t>
            </a:r>
            <a:r>
              <a:rPr lang="ru-RU" altLang="ru-UA" sz="2000" dirty="0"/>
              <a:t> </a:t>
            </a:r>
            <a:r>
              <a:rPr lang="ru-RU" altLang="ru-UA" sz="2000" dirty="0" err="1"/>
              <a:t>значущості</a:t>
            </a:r>
            <a:r>
              <a:rPr lang="ru-RU" altLang="ru-UA" sz="2000" dirty="0"/>
              <a:t> </a:t>
            </a:r>
            <a:r>
              <a:rPr lang="ru-RU" altLang="ru-UA" sz="2000" b="1" dirty="0" err="1"/>
              <a:t>візуальної</a:t>
            </a:r>
            <a:r>
              <a:rPr lang="ru-RU" altLang="ru-UA" sz="2000" b="1" dirty="0"/>
              <a:t> </a:t>
            </a:r>
            <a:r>
              <a:rPr lang="ru-RU" altLang="ru-UA" sz="2000" b="1" dirty="0" err="1"/>
              <a:t>комунікації</a:t>
            </a:r>
            <a:r>
              <a:rPr lang="ru-RU" altLang="ru-UA" sz="2000" b="1" dirty="0"/>
              <a:t> </a:t>
            </a:r>
            <a:r>
              <a:rPr lang="ru-RU" altLang="ru-UA" sz="2000" dirty="0"/>
              <a:t>та </a:t>
            </a:r>
            <a:r>
              <a:rPr lang="ru-RU" altLang="ru-UA" sz="2000" dirty="0" err="1"/>
              <a:t>інформації</a:t>
            </a:r>
            <a:r>
              <a:rPr lang="ru-RU" altLang="ru-UA" sz="2000" dirty="0"/>
              <a:t> в </a:t>
            </a:r>
            <a:r>
              <a:rPr lang="ru-RU" altLang="ru-UA" sz="2000" dirty="0" err="1"/>
              <a:t>усіх</a:t>
            </a:r>
            <a:r>
              <a:rPr lang="ru-RU" altLang="ru-UA" sz="2000" dirty="0"/>
              <a:t> </a:t>
            </a:r>
            <a:r>
              <a:rPr lang="ru-RU" altLang="ru-UA" sz="2000" dirty="0" err="1"/>
              <a:t>галузях</a:t>
            </a:r>
            <a:r>
              <a:rPr lang="ru-RU" altLang="ru-UA" sz="2000" dirty="0"/>
              <a:t>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altLang="ru-UA" sz="20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UA" sz="2000" dirty="0"/>
              <a:t>6. </a:t>
            </a:r>
            <a:r>
              <a:rPr lang="ru-RU" altLang="ru-UA" sz="2000" dirty="0" err="1"/>
              <a:t>Необхідність</a:t>
            </a:r>
            <a:r>
              <a:rPr lang="ru-RU" altLang="ru-UA" sz="2000" dirty="0"/>
              <a:t> </a:t>
            </a:r>
            <a:r>
              <a:rPr lang="ru-RU" altLang="ru-UA" sz="2000" dirty="0" err="1"/>
              <a:t>навчання</a:t>
            </a:r>
            <a:r>
              <a:rPr lang="ru-RU" altLang="ru-UA" sz="2000" dirty="0"/>
              <a:t> </a:t>
            </a:r>
            <a:r>
              <a:rPr lang="ru-RU" altLang="ru-UA" sz="2000" dirty="0" err="1"/>
              <a:t>школярів</a:t>
            </a:r>
            <a:r>
              <a:rPr lang="ru-RU" altLang="ru-UA" sz="2000" dirty="0"/>
              <a:t>/</a:t>
            </a:r>
            <a:r>
              <a:rPr lang="ru-RU" altLang="ru-UA" sz="2000" dirty="0" err="1"/>
              <a:t>студентів</a:t>
            </a:r>
            <a:r>
              <a:rPr lang="ru-RU" altLang="ru-UA" sz="2000" dirty="0"/>
              <a:t> з </a:t>
            </a:r>
            <a:r>
              <a:rPr lang="ru-RU" altLang="ru-UA" sz="2000" dirty="0" err="1"/>
              <a:t>орієнтацією</a:t>
            </a:r>
            <a:r>
              <a:rPr lang="ru-RU" altLang="ru-UA" sz="2000" dirty="0"/>
              <a:t> на </a:t>
            </a:r>
            <a:r>
              <a:rPr lang="ru-RU" altLang="ru-UA" sz="2000" dirty="0" err="1"/>
              <a:t>відповідність</a:t>
            </a:r>
            <a:r>
              <a:rPr lang="ru-RU" altLang="ru-UA" sz="2000" dirty="0"/>
              <a:t> </a:t>
            </a:r>
            <a:r>
              <a:rPr lang="ru-RU" altLang="ru-UA" sz="2000" dirty="0" err="1"/>
              <a:t>сучасним</a:t>
            </a:r>
            <a:r>
              <a:rPr lang="ru-RU" altLang="ru-UA" sz="2000" dirty="0"/>
              <a:t> </a:t>
            </a:r>
            <a:r>
              <a:rPr lang="ru-RU" altLang="ru-UA" sz="2000" dirty="0" err="1"/>
              <a:t>вимогам</a:t>
            </a:r>
            <a:r>
              <a:rPr lang="ru-RU" altLang="ru-UA" sz="2000" dirty="0"/>
              <a:t>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3127E3-D540-3B96-D175-4006DD313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ru-RU" altLang="ru-UA" sz="40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Концепція</a:t>
            </a:r>
            <a:r>
              <a:rPr lang="ru-RU" altLang="ru-UA" sz="40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altLang="ru-UA" sz="40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впровадження</a:t>
            </a:r>
            <a:r>
              <a:rPr lang="ru-RU" altLang="ru-UA" sz="4000" b="1" dirty="0">
                <a:solidFill>
                  <a:srgbClr val="0070C0"/>
                </a:solidFill>
                <a:latin typeface="Arial" panose="020B0604020202020204" pitchFamily="34" charset="0"/>
              </a:rPr>
              <a:t>  </a:t>
            </a:r>
            <a:r>
              <a:rPr lang="ru-RU" altLang="ru-UA" sz="40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медіаосвіти</a:t>
            </a:r>
            <a:r>
              <a:rPr lang="ru-RU" altLang="ru-UA" sz="4000" b="1" dirty="0">
                <a:solidFill>
                  <a:srgbClr val="0070C0"/>
                </a:solidFill>
                <a:latin typeface="Arial" panose="020B0604020202020204" pitchFamily="34" charset="0"/>
              </a:rPr>
              <a:t> в </a:t>
            </a:r>
            <a:r>
              <a:rPr lang="ru-RU" altLang="ru-UA" sz="4000" b="1" dirty="0" err="1">
                <a:solidFill>
                  <a:srgbClr val="0070C0"/>
                </a:solidFill>
                <a:latin typeface="Arial" panose="020B0604020202020204" pitchFamily="34" charset="0"/>
              </a:rPr>
              <a:t>Україні</a:t>
            </a:r>
            <a:endParaRPr lang="ru-UA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05CF7B-3F1E-2AA4-F840-7755EF83D272}"/>
              </a:ext>
            </a:extLst>
          </p:cNvPr>
          <p:cNvSpPr txBox="1"/>
          <p:nvPr/>
        </p:nvSpPr>
        <p:spPr>
          <a:xfrm>
            <a:off x="838200" y="1812380"/>
            <a:ext cx="10691191" cy="47837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altLang="ru-UA" sz="3200" b="1" i="1" dirty="0">
                <a:latin typeface="Arial" panose="020B0604020202020204" pitchFamily="34" charset="0"/>
              </a:rPr>
              <a:t>20 </a:t>
            </a:r>
            <a:r>
              <a:rPr lang="ru-RU" altLang="ru-UA" sz="3200" b="1" i="1" dirty="0" err="1">
                <a:latin typeface="Arial" panose="020B0604020202020204" pitchFamily="34" charset="0"/>
              </a:rPr>
              <a:t>травня</a:t>
            </a:r>
            <a:r>
              <a:rPr lang="ru-RU" altLang="ru-UA" sz="3200" b="1" i="1" dirty="0">
                <a:latin typeface="Arial" panose="020B0604020202020204" pitchFamily="34" charset="0"/>
              </a:rPr>
              <a:t> 2010 року </a:t>
            </a:r>
          </a:p>
          <a:p>
            <a:pPr algn="ctr">
              <a:spcBef>
                <a:spcPct val="20000"/>
              </a:spcBef>
            </a:pPr>
            <a:r>
              <a:rPr lang="ru-RU" altLang="ru-UA" sz="3200" dirty="0" err="1">
                <a:latin typeface="Arial" panose="020B0604020202020204" pitchFamily="34" charset="0"/>
              </a:rPr>
              <a:t>постановою</a:t>
            </a:r>
            <a:r>
              <a:rPr lang="ru-RU" altLang="ru-UA" sz="3200" dirty="0">
                <a:latin typeface="Arial" panose="020B0604020202020204" pitchFamily="34" charset="0"/>
              </a:rPr>
              <a:t> </a:t>
            </a:r>
            <a:r>
              <a:rPr lang="ru-RU" altLang="ru-UA" sz="3200" dirty="0" err="1">
                <a:latin typeface="Arial" panose="020B0604020202020204" pitchFamily="34" charset="0"/>
              </a:rPr>
              <a:t>Президії</a:t>
            </a:r>
            <a:r>
              <a:rPr lang="ru-RU" altLang="ru-UA" sz="3200" dirty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20000"/>
              </a:spcBef>
            </a:pPr>
            <a:r>
              <a:rPr lang="ru-RU" altLang="ru-UA" sz="3200" dirty="0" err="1">
                <a:latin typeface="Arial" panose="020B0604020202020204" pitchFamily="34" charset="0"/>
              </a:rPr>
              <a:t>Національної</a:t>
            </a:r>
            <a:r>
              <a:rPr lang="ru-RU" altLang="ru-UA" sz="3200" dirty="0">
                <a:latin typeface="Arial" panose="020B0604020202020204" pitchFamily="34" charset="0"/>
              </a:rPr>
              <a:t> </a:t>
            </a:r>
            <a:r>
              <a:rPr lang="ru-RU" altLang="ru-UA" sz="3200" dirty="0" err="1">
                <a:latin typeface="Arial" panose="020B0604020202020204" pitchFamily="34" charset="0"/>
              </a:rPr>
              <a:t>академії</a:t>
            </a:r>
            <a:r>
              <a:rPr lang="ru-RU" altLang="ru-UA" sz="3200" dirty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20000"/>
              </a:spcBef>
            </a:pPr>
            <a:r>
              <a:rPr lang="ru-RU" altLang="ru-UA" sz="3200" dirty="0" err="1">
                <a:latin typeface="Arial" panose="020B0604020202020204" pitchFamily="34" charset="0"/>
              </a:rPr>
              <a:t>педагогічних</a:t>
            </a:r>
            <a:r>
              <a:rPr lang="ru-RU" altLang="ru-UA" sz="3200" dirty="0">
                <a:latin typeface="Arial" panose="020B0604020202020204" pitchFamily="34" charset="0"/>
              </a:rPr>
              <a:t> наук </a:t>
            </a:r>
            <a:r>
              <a:rPr lang="ru-RU" altLang="ru-UA" sz="3200" dirty="0" err="1">
                <a:latin typeface="Arial" panose="020B0604020202020204" pitchFamily="34" charset="0"/>
              </a:rPr>
              <a:t>України</a:t>
            </a:r>
            <a:r>
              <a:rPr lang="ru-RU" altLang="ru-UA" sz="3200" dirty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20000"/>
              </a:spcBef>
            </a:pPr>
            <a:r>
              <a:rPr lang="ru-RU" altLang="ru-UA" sz="3200" dirty="0" err="1">
                <a:latin typeface="Arial" panose="020B0604020202020204" pitchFamily="34" charset="0"/>
              </a:rPr>
              <a:t>була</a:t>
            </a:r>
            <a:r>
              <a:rPr lang="ru-RU" altLang="ru-UA" sz="3200" dirty="0">
                <a:latin typeface="Arial" panose="020B0604020202020204" pitchFamily="34" charset="0"/>
              </a:rPr>
              <a:t> </a:t>
            </a:r>
            <a:r>
              <a:rPr lang="ru-RU" altLang="ru-UA" sz="3200" dirty="0" err="1">
                <a:latin typeface="Arial" panose="020B0604020202020204" pitchFamily="34" charset="0"/>
              </a:rPr>
              <a:t>схвалена</a:t>
            </a:r>
            <a:r>
              <a:rPr lang="ru-RU" altLang="ru-UA" sz="3200" dirty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20000"/>
              </a:spcBef>
            </a:pPr>
            <a:r>
              <a:rPr lang="ru-RU" altLang="ru-UA" sz="3200" dirty="0" err="1">
                <a:latin typeface="Arial" panose="020B0604020202020204" pitchFamily="34" charset="0"/>
              </a:rPr>
              <a:t>Концепція</a:t>
            </a:r>
            <a:r>
              <a:rPr lang="ru-RU" altLang="ru-UA" sz="3200" dirty="0">
                <a:latin typeface="Arial" panose="020B0604020202020204" pitchFamily="34" charset="0"/>
              </a:rPr>
              <a:t> </a:t>
            </a:r>
            <a:r>
              <a:rPr lang="ru-RU" altLang="ru-UA" sz="3200" dirty="0" err="1">
                <a:latin typeface="Arial" panose="020B0604020202020204" pitchFamily="34" charset="0"/>
              </a:rPr>
              <a:t>впровадження</a:t>
            </a:r>
            <a:r>
              <a:rPr lang="ru-RU" altLang="ru-UA" sz="3200" dirty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20000"/>
              </a:spcBef>
            </a:pPr>
            <a:r>
              <a:rPr lang="ru-RU" altLang="ru-UA" sz="3200" dirty="0" err="1">
                <a:latin typeface="Arial" panose="020B0604020202020204" pitchFamily="34" charset="0"/>
              </a:rPr>
              <a:t>медіаосвіти</a:t>
            </a:r>
            <a:r>
              <a:rPr lang="ru-RU" altLang="ru-UA" sz="3200" dirty="0">
                <a:latin typeface="Arial" panose="020B0604020202020204" pitchFamily="34" charset="0"/>
              </a:rPr>
              <a:t> в </a:t>
            </a:r>
            <a:r>
              <a:rPr lang="ru-RU" altLang="ru-UA" sz="3200" dirty="0" err="1">
                <a:latin typeface="Arial" panose="020B0604020202020204" pitchFamily="34" charset="0"/>
              </a:rPr>
              <a:t>Україні</a:t>
            </a:r>
            <a:r>
              <a:rPr lang="ru-RU" altLang="ru-UA" sz="3200" dirty="0">
                <a:latin typeface="Arial" panose="020B0604020202020204" pitchFamily="34" charset="0"/>
              </a:rPr>
              <a:t>. </a:t>
            </a:r>
            <a:endParaRPr lang="uk-UA" altLang="ru-UA" sz="3200" dirty="0"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2983837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227929-525A-209C-F489-2658E9C4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herit"/>
              </a:rPr>
              <a:t>Головна мета Концепції</a:t>
            </a:r>
            <a:r>
              <a:rPr lang="uk-UA" sz="4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</a:rPr>
              <a:t> </a:t>
            </a:r>
            <a:endParaRPr lang="ru-U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26854A-2053-1B34-F3A9-584ADAD9F0B4}"/>
              </a:ext>
            </a:extLst>
          </p:cNvPr>
          <p:cNvSpPr txBox="1"/>
          <p:nvPr/>
        </p:nvSpPr>
        <p:spPr>
          <a:xfrm>
            <a:off x="980661" y="1438441"/>
            <a:ext cx="1072100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600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є сприяння </a:t>
            </a:r>
            <a:r>
              <a:rPr lang="uk-UA" sz="3600" b="1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розбудові</a:t>
            </a:r>
            <a:r>
              <a:rPr lang="uk-UA" sz="3600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 в Україні ефективної </a:t>
            </a:r>
            <a:r>
              <a:rPr lang="uk-UA" sz="3600" b="1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системи медіа-освіти </a:t>
            </a:r>
            <a:r>
              <a:rPr lang="uk-UA" sz="3600" b="0" i="0" dirty="0">
                <a:solidFill>
                  <a:srgbClr val="404040"/>
                </a:solidFill>
                <a:effectLst/>
                <a:latin typeface="Lato" panose="020F0502020204030203" pitchFamily="34" charset="0"/>
              </a:rPr>
              <a:t>заради забезпечення всебічної підготовки дітей і молоді до безпечної та ефективної взаємодії із сучасною системою медіа, формування у них медіа-обізнаності, медіа-грамотності і медіа-компетентності відповідно до їхніх вікових та індивідуальних особливостей.</a:t>
            </a:r>
            <a:endParaRPr lang="ru-UA" sz="4000" dirty="0"/>
          </a:p>
        </p:txBody>
      </p:sp>
    </p:spTree>
    <p:extLst>
      <p:ext uri="{BB962C8B-B14F-4D97-AF65-F5344CB8AC3E}">
        <p14:creationId xmlns:p14="http://schemas.microsoft.com/office/powerpoint/2010/main" val="307086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4689A-243C-F17C-8475-74E599B39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</a:rPr>
              <a:t>Головні</a:t>
            </a:r>
            <a:r>
              <a:rPr lang="ru-RU" sz="4400" b="1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</a:rPr>
              <a:t> </a:t>
            </a:r>
            <a:r>
              <a:rPr lang="ru-RU" sz="4400" b="1" i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</a:rPr>
              <a:t>завдання</a:t>
            </a:r>
            <a:r>
              <a:rPr lang="ru-RU" sz="4400" b="1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</a:rPr>
              <a:t> </a:t>
            </a:r>
            <a:r>
              <a:rPr lang="ru-RU" sz="4400" b="1" i="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 panose="020F0502020204030203" pitchFamily="34" charset="0"/>
              </a:rPr>
              <a:t>медіа-освіти</a:t>
            </a:r>
            <a:endParaRPr lang="ru-U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410947-09F2-790F-6222-33F02BBF1289}"/>
              </a:ext>
            </a:extLst>
          </p:cNvPr>
          <p:cNvSpPr txBox="1"/>
          <p:nvPr/>
        </p:nvSpPr>
        <p:spPr>
          <a:xfrm>
            <a:off x="838200" y="1425744"/>
            <a:ext cx="10638183" cy="55553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полягають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 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сприянні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формуванню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342900" indent="-342900" algn="just" fontAlgn="base">
              <a:buFont typeface="+mj-lt"/>
              <a:buAutoNum type="arabicPeriod"/>
            </a:pPr>
            <a:r>
              <a:rPr lang="uk-UA" b="1" dirty="0"/>
              <a:t>медіа-імунітету особистості</a:t>
            </a:r>
            <a:r>
              <a:rPr lang="uk-UA" dirty="0"/>
              <a:t>, який робить її здатною протистояти агресивному медіа-середовищу, забезпечує психологічне благополуччя при споживанні медіа-продукції, що передбачає медіа-обізнаність, уміння обирати потрібну інформацію, оминати інформаційне «сміття», захищатися від потенційно шкідливої інформації з урахуванням прямих і прихованих впливів;</a:t>
            </a:r>
          </a:p>
          <a:p>
            <a:pPr marL="342900" indent="-342900" algn="just" fontAlgn="base">
              <a:buFont typeface="+mj-lt"/>
              <a:buAutoNum type="arabicPeriod"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рефлексії і критичного мислення </a:t>
            </a:r>
            <a:r>
              <a:rPr lang="uk-UA" dirty="0"/>
              <a:t>як психологічних механізмів медіа-грамотності, які забезпечують свідоме споживання медіа-продукції на основі ефективного орієнтування в медіа-просторі та осмислення власних медіа-потреб, адекватного та різнобічного оцінювання змісту і форми інформації, її повноцінного і критичного тлумачення з урахуванням особливостей сприймання мови різних медіа;</a:t>
            </a:r>
          </a:p>
          <a:p>
            <a:pPr marL="342900" indent="-342900" algn="just" fontAlgn="base">
              <a:buFont typeface="+mj-lt"/>
              <a:buAutoNum type="arabicPeriod"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здатності до медіа-творчості </a:t>
            </a:r>
            <a:r>
              <a:rPr lang="uk-UA" dirty="0"/>
              <a:t>для компетентного і здорового самовираження особистості та реалізації її життєвих завдань, покращення якості </a:t>
            </a:r>
            <a:r>
              <a:rPr lang="uk-UA" dirty="0" err="1"/>
              <a:t>міжособової</a:t>
            </a:r>
            <a:r>
              <a:rPr lang="uk-UA" dirty="0"/>
              <a:t> комунікації і приязності соціального середовища, мережі стосунків і якості життя в значущих для особистості спільнотах;</a:t>
            </a:r>
          </a:p>
          <a:p>
            <a:pPr marL="342900" indent="-342900" algn="just" fontAlgn="base">
              <a:buFont typeface="+mj-lt"/>
              <a:buAutoNum type="arabicPeriod"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спеціалізованих аспектів медіа-культури</a:t>
            </a:r>
            <a:r>
              <a:rPr lang="uk-UA" dirty="0"/>
              <a:t>: візуальної медіа-культури (сприймання кіно, телебачення), музичної медіа-культури, розвинених естетичних смаків щодо форм мистецтва, опосередкованих мас-медіа, та сучасних напрямів медіа-</a:t>
            </a:r>
            <a:r>
              <a:rPr lang="uk-UA" dirty="0" err="1"/>
              <a:t>арту</a:t>
            </a:r>
            <a:r>
              <a:rPr lang="uk-UA" dirty="0"/>
              <a:t> тощо.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9661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B4CA56-2B29-486E-BF37-1DAB3E882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 медіа-освіти</a:t>
            </a:r>
            <a:endParaRPr lang="ru-UA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6CA07E-DC86-42C8-9834-09D22AA231AC}"/>
              </a:ext>
            </a:extLst>
          </p:cNvPr>
          <p:cNvSpPr txBox="1"/>
          <p:nvPr/>
        </p:nvSpPr>
        <p:spPr>
          <a:xfrm>
            <a:off x="1016758" y="1436147"/>
            <a:ext cx="10515600" cy="4932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uk-UA" sz="1850" b="0" i="0" dirty="0">
                <a:solidFill>
                  <a:srgbClr val="404040"/>
                </a:solidFill>
                <a:effectLst/>
                <a:latin typeface="inherit"/>
              </a:rPr>
              <a:t>Під формами медіа-освіти слід розуміти її здійснення в усіх складових системи безперервної освіти в Україні.</a:t>
            </a:r>
            <a:endParaRPr lang="uk-UA" sz="1850" b="0" i="0" dirty="0">
              <a:solidFill>
                <a:srgbClr val="404040"/>
              </a:solidFill>
              <a:effectLst/>
              <a:latin typeface="Lato" panose="020F0502020204030203" pitchFamily="34" charset="0"/>
            </a:endParaRPr>
          </a:p>
          <a:p>
            <a:pPr algn="just" fontAlgn="base"/>
            <a:r>
              <a:rPr lang="uk-UA" sz="1850" b="1" i="1" dirty="0">
                <a:solidFill>
                  <a:srgbClr val="404040"/>
                </a:solidFill>
                <a:effectLst/>
                <a:latin typeface="inherit"/>
              </a:rPr>
              <a:t>Медіа-освіта дошкільна</a:t>
            </a:r>
            <a:r>
              <a:rPr lang="uk-UA" sz="1850" b="0" i="0" dirty="0">
                <a:solidFill>
                  <a:srgbClr val="404040"/>
                </a:solidFill>
                <a:effectLst/>
                <a:latin typeface="inherit"/>
              </a:rPr>
              <a:t> є принципово інтегрованою і спрямована на збалансований естетичний та інтелектуальний розвиток особистості дитини (включаючи різні форми інтелекту, зокрема емоційний, соціальний і практичний інтелект), забезпечує її захист від агресивного медіа-середовища (у тому числі від інформаційного «сміття», невідповідних віковим можливостям психіки дитини інформаційних впливів, зокрема продукції, що містить елементи насильства, жахів, еротики), уміння орієнтуватись, обирати і використовувати адаптовану відповідно до вікових норм медіа-продукцію .</a:t>
            </a:r>
            <a:endParaRPr lang="uk-UA" sz="1850" b="0" i="0" dirty="0">
              <a:solidFill>
                <a:srgbClr val="404040"/>
              </a:solidFill>
              <a:effectLst/>
              <a:latin typeface="Lato" panose="020F0502020204030203" pitchFamily="34" charset="0"/>
            </a:endParaRPr>
          </a:p>
          <a:p>
            <a:pPr algn="just" fontAlgn="base"/>
            <a:r>
              <a:rPr lang="uk-UA" sz="1850" b="1" i="1" dirty="0">
                <a:solidFill>
                  <a:srgbClr val="404040"/>
                </a:solidFill>
                <a:effectLst/>
                <a:latin typeface="inherit"/>
              </a:rPr>
              <a:t>Медіа-освіта шкільна</a:t>
            </a:r>
            <a:r>
              <a:rPr lang="uk-UA" sz="1850" b="0" i="0" dirty="0">
                <a:solidFill>
                  <a:srgbClr val="404040"/>
                </a:solidFill>
                <a:effectLst/>
                <a:latin typeface="inherit"/>
              </a:rPr>
              <a:t> охоплює інтегровану медіа-освіту (використання медіа-дидактики в межах існуючих предметів), спеціальні навчальні курси, факультативи, гурткову, студійну та інші форми позакласної роботи. Ця форма медіа-освіти спрямована переважно на формування критичного мислення, комунікаційної медіа-компетентності. Важливу роль мають відігравати шкільні бібліотеки як сучасні комп’ютеризовані центри, в яких концентрується інформаційно-пошукова діяльність учнів.</a:t>
            </a:r>
            <a:endParaRPr lang="uk-UA" sz="1850" b="0" i="0" dirty="0">
              <a:solidFill>
                <a:srgbClr val="404040"/>
              </a:solidFill>
              <a:effectLst/>
              <a:latin typeface="Lato" panose="020F0502020204030203" pitchFamily="34" charset="0"/>
            </a:endParaRPr>
          </a:p>
          <a:p>
            <a:pPr algn="just" fontAlgn="base"/>
            <a:r>
              <a:rPr lang="uk-UA" sz="1850" b="1" i="1" dirty="0">
                <a:solidFill>
                  <a:srgbClr val="404040"/>
                </a:solidFill>
                <a:effectLst/>
                <a:latin typeface="inherit"/>
              </a:rPr>
              <a:t>Медіа-освіта позашкільна</a:t>
            </a:r>
            <a:r>
              <a:rPr lang="uk-UA" sz="1850" b="0" i="0" dirty="0">
                <a:solidFill>
                  <a:srgbClr val="404040"/>
                </a:solidFill>
                <a:effectLst/>
                <a:latin typeface="inherit"/>
              </a:rPr>
              <a:t> спрямована на розвиток способів творчого самовираження особистості, має супроводжувати шкільну медіа-освіту, підсилювати її ефект. Базується переважно на діяльності громадських організацій, волонтерських і комерційних засадах, охоплює сімейну медіа-освіту, використовується в межах психотерапевтичної і психолого-консультаційної допомоги.</a:t>
            </a:r>
            <a:endParaRPr lang="uk-UA" sz="1850" b="0" i="0" dirty="0">
              <a:solidFill>
                <a:srgbClr val="404040"/>
              </a:solidFill>
              <a:effectLst/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938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B4CA56-2B29-486E-BF37-1DAB3E882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 медіа-освіти</a:t>
            </a:r>
            <a:endParaRPr lang="ru-UA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6CA07E-DC86-42C8-9834-09D22AA231AC}"/>
              </a:ext>
            </a:extLst>
          </p:cNvPr>
          <p:cNvSpPr txBox="1"/>
          <p:nvPr/>
        </p:nvSpPr>
        <p:spPr>
          <a:xfrm>
            <a:off x="1016758" y="1436147"/>
            <a:ext cx="10515600" cy="5062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uk-UA" sz="1900" b="1" i="1" dirty="0">
                <a:solidFill>
                  <a:srgbClr val="404040"/>
                </a:solidFill>
                <a:effectLst/>
                <a:latin typeface="inherit"/>
              </a:rPr>
              <a:t>Медіа-освіта у вищій школі</a:t>
            </a:r>
            <a:r>
              <a:rPr lang="uk-UA" sz="1900" b="0" i="0" dirty="0">
                <a:solidFill>
                  <a:srgbClr val="404040"/>
                </a:solidFill>
                <a:effectLst/>
                <a:latin typeface="inherit"/>
              </a:rPr>
              <a:t> передбачає підготовку як фахівців для мас-медіа, так і медіа-педагогів та медіа-психологів. Крім того, медіа-освітні елементи мають увійти до навчальних програм циклу </a:t>
            </a:r>
            <a:r>
              <a:rPr lang="uk-UA" sz="1900" b="0" i="0" dirty="0" err="1">
                <a:solidFill>
                  <a:srgbClr val="404040"/>
                </a:solidFill>
                <a:effectLst/>
                <a:latin typeface="inherit"/>
              </a:rPr>
              <a:t>професійно</a:t>
            </a:r>
            <a:r>
              <a:rPr lang="uk-UA" sz="1900" b="0" i="0" dirty="0">
                <a:solidFill>
                  <a:srgbClr val="404040"/>
                </a:solidFill>
                <a:effectLst/>
                <a:latin typeface="inherit"/>
              </a:rPr>
              <a:t>-орієнтованої гуманітарної підготовки з інших спеціальностей у відповідних їм обсягах.</a:t>
            </a:r>
            <a:endParaRPr lang="uk-UA" sz="1900" b="0" i="0" dirty="0">
              <a:solidFill>
                <a:srgbClr val="404040"/>
              </a:solidFill>
              <a:effectLst/>
              <a:latin typeface="Lato" panose="020F0502020204030203" pitchFamily="34" charset="0"/>
            </a:endParaRPr>
          </a:p>
          <a:p>
            <a:pPr algn="just" fontAlgn="base"/>
            <a:r>
              <a:rPr lang="uk-UA" sz="1900" b="1" i="1" dirty="0">
                <a:solidFill>
                  <a:srgbClr val="404040"/>
                </a:solidFill>
                <a:effectLst/>
                <a:latin typeface="inherit"/>
              </a:rPr>
              <a:t>Батьківська медіа-освіта</a:t>
            </a:r>
            <a:r>
              <a:rPr lang="uk-UA" sz="1900" b="0" i="0" dirty="0">
                <a:solidFill>
                  <a:srgbClr val="404040"/>
                </a:solidFill>
                <a:effectLst/>
                <a:latin typeface="inherit"/>
              </a:rPr>
              <a:t> забезпечує ефективність медіа-освіти сім’ї як провідного чинника і соціального середовища ранньої соціалізації дитини. Має стати частиною цілісної системи медіа-освіти, зокрема складником психологічного блоку підготовки фахівців у вищій школі, діяльності громадських шкіл свідомого батьківства, центрів по роботі із сім’ями тощо.</a:t>
            </a:r>
            <a:endParaRPr lang="uk-UA" sz="1900" b="0" i="0" dirty="0">
              <a:solidFill>
                <a:srgbClr val="404040"/>
              </a:solidFill>
              <a:effectLst/>
              <a:latin typeface="Lato" panose="020F0502020204030203" pitchFamily="34" charset="0"/>
            </a:endParaRPr>
          </a:p>
          <a:p>
            <a:pPr algn="just" fontAlgn="base"/>
            <a:r>
              <a:rPr lang="uk-UA" sz="1900" b="1" i="1" dirty="0">
                <a:solidFill>
                  <a:srgbClr val="404040"/>
                </a:solidFill>
                <a:effectLst/>
                <a:latin typeface="inherit"/>
              </a:rPr>
              <a:t>Медіа-освіта дорослих</a:t>
            </a:r>
            <a:r>
              <a:rPr lang="uk-UA" sz="1900" b="0" i="0" dirty="0">
                <a:solidFill>
                  <a:srgbClr val="404040"/>
                </a:solidFill>
                <a:effectLst/>
                <a:latin typeface="inherit"/>
              </a:rPr>
              <a:t> – форма безперервної освіти, заснована на використанні сучасних інформаційно-комунікаційних технологій і новітніх медіа; забезпечує вирівнювання досвіду поколінь (зокрема старшого покоління, соціалізація якого відбувалася в умовах іншої системи мас-медіа), постійний особистісний розвиток і підвищення кваліфікації.</a:t>
            </a:r>
            <a:endParaRPr lang="uk-UA" sz="1900" b="0" i="0" dirty="0">
              <a:solidFill>
                <a:srgbClr val="404040"/>
              </a:solidFill>
              <a:effectLst/>
              <a:latin typeface="Lato" panose="020F0502020204030203" pitchFamily="34" charset="0"/>
            </a:endParaRPr>
          </a:p>
          <a:p>
            <a:pPr algn="just" fontAlgn="base"/>
            <a:r>
              <a:rPr lang="uk-UA" sz="1900" b="1" i="1" dirty="0">
                <a:solidFill>
                  <a:srgbClr val="404040"/>
                </a:solidFill>
                <a:effectLst/>
                <a:latin typeface="inherit"/>
              </a:rPr>
              <a:t>Медіа-освіта засобами медіа</a:t>
            </a:r>
            <a:r>
              <a:rPr lang="uk-UA" sz="1900" b="0" i="0" dirty="0">
                <a:solidFill>
                  <a:srgbClr val="404040"/>
                </a:solidFill>
                <a:effectLst/>
                <a:latin typeface="inherit"/>
              </a:rPr>
              <a:t> – провідна форма стихійної медіа-освіти дітей і дорослих, яка, однак, за відповідних зусиль може набувати ознак цілеспрямованості та конструктивності. Цілеспрямована медіа-освіта засобами медіа забезпечується навчальними, інформаційно-аналітичними, інформаційно-розважальними програмами та медіа-проектами, потребує значного підвищення якості освітньої медіа-продукції, залучення до виробництва та експертизи якості медіа-продукту фахових медіа-педагогів і медіа-психологів.</a:t>
            </a:r>
            <a:endParaRPr lang="uk-UA" sz="1900" b="0" i="0" dirty="0">
              <a:solidFill>
                <a:srgbClr val="404040"/>
              </a:solidFill>
              <a:effectLst/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01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A06F292-5229-47A3-9927-3A0AA616C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Інформація</a:t>
            </a:r>
            <a:r>
              <a:rPr lang="ru-RU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про </a:t>
            </a:r>
            <a:r>
              <a:rPr lang="ru-RU" b="1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викладача</a:t>
            </a:r>
            <a:endParaRPr lang="ru-U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3BAFA4-9B09-415F-88BF-CAB63FF6ECB2}"/>
              </a:ext>
            </a:extLst>
          </p:cNvPr>
          <p:cNvSpPr txBox="1"/>
          <p:nvPr/>
        </p:nvSpPr>
        <p:spPr>
          <a:xfrm>
            <a:off x="954155" y="1476117"/>
            <a:ext cx="7328453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200" b="1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Ситніцька</a:t>
            </a:r>
            <a:r>
              <a:rPr lang="ru-RU" sz="32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Марина </a:t>
            </a:r>
            <a:r>
              <a:rPr lang="ru-RU" sz="3200" b="1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Вікторівна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, 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викладач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вищої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категорії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sz="32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викладач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-методист</a:t>
            </a:r>
          </a:p>
          <a:p>
            <a:pPr algn="l"/>
            <a:endParaRPr lang="ru-RU" sz="3200" dirty="0">
              <a:solidFill>
                <a:srgbClr val="333333"/>
              </a:solidFill>
              <a:latin typeface="Roboto" panose="02000000000000000000" pitchFamily="2" charset="0"/>
            </a:endParaRPr>
          </a:p>
          <a:p>
            <a:pPr algn="l"/>
            <a:r>
              <a:rPr lang="ru-RU" sz="3200" b="1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e-mail</a:t>
            </a:r>
            <a:r>
              <a:rPr lang="ru-RU" sz="3200" b="1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: 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epfk.sytnitskaja@gmail.com</a:t>
            </a:r>
          </a:p>
          <a:p>
            <a:pPr algn="l"/>
            <a:endParaRPr lang="ru-RU" sz="3200" b="1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ru-RU" sz="3200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Реквізити</a:t>
            </a:r>
            <a:r>
              <a:rPr lang="ru-RU" sz="32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доступу до </a:t>
            </a:r>
            <a:r>
              <a:rPr lang="ru-RU" sz="3200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зумм-конференції</a:t>
            </a:r>
            <a:endParaRPr lang="ru-RU" sz="3200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r>
              <a:rPr lang="ru-RU" sz="32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Ідентифікатор</a:t>
            </a:r>
            <a:r>
              <a:rPr lang="ru-RU" sz="32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906 047 5601</a:t>
            </a:r>
            <a:br>
              <a:rPr lang="ru-RU" sz="3200" dirty="0"/>
            </a:br>
            <a:r>
              <a:rPr lang="ru-RU" sz="32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Код доступа: 01012022</a:t>
            </a:r>
            <a:endParaRPr lang="ru-UA" sz="3200" dirty="0"/>
          </a:p>
        </p:txBody>
      </p:sp>
    </p:spTree>
    <p:extLst>
      <p:ext uri="{BB962C8B-B14F-4D97-AF65-F5344CB8AC3E}">
        <p14:creationId xmlns:p14="http://schemas.microsoft.com/office/powerpoint/2010/main" val="273572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47A0D-FBF3-4951-9EFA-201AA7C17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b="1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Мета </a:t>
            </a:r>
            <a:r>
              <a:rPr lang="uk-UA" b="1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навчальної дисципліни</a:t>
            </a:r>
            <a:endParaRPr lang="ru-UA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C68A1F-4AC1-4C2E-AA0A-FEB6F47B9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558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err="1"/>
              <a:t>формування</a:t>
            </a:r>
            <a:r>
              <a:rPr lang="ru-RU" sz="4400" dirty="0"/>
              <a:t> </a:t>
            </a:r>
            <a:r>
              <a:rPr lang="ru-RU" sz="4400" dirty="0" err="1"/>
              <a:t>теоретичної</a:t>
            </a:r>
            <a:r>
              <a:rPr lang="ru-RU" sz="4400" dirty="0"/>
              <a:t> та </a:t>
            </a:r>
            <a:r>
              <a:rPr lang="ru-RU" sz="4400" dirty="0" err="1"/>
              <a:t>практичної</a:t>
            </a:r>
            <a:r>
              <a:rPr lang="ru-RU" sz="4400" dirty="0"/>
              <a:t> </a:t>
            </a:r>
            <a:r>
              <a:rPr lang="ru-RU" sz="4400" dirty="0" err="1"/>
              <a:t>бази</a:t>
            </a:r>
            <a:r>
              <a:rPr lang="ru-RU" sz="4400" dirty="0"/>
              <a:t> </a:t>
            </a:r>
            <a:r>
              <a:rPr lang="ru-RU" sz="4400" dirty="0" err="1"/>
              <a:t>знань</a:t>
            </a:r>
            <a:r>
              <a:rPr lang="ru-RU" sz="4400" dirty="0"/>
              <a:t> з основ </a:t>
            </a:r>
            <a:r>
              <a:rPr lang="ru-RU" sz="4400" dirty="0" err="1"/>
              <a:t>медіосвіти</a:t>
            </a:r>
            <a:r>
              <a:rPr lang="ru-RU" sz="4400" dirty="0"/>
              <a:t> та </a:t>
            </a:r>
            <a:r>
              <a:rPr lang="ru-RU" sz="4400" dirty="0" err="1"/>
              <a:t>медіаграмотності</a:t>
            </a:r>
            <a:r>
              <a:rPr lang="ru-RU" sz="4400" dirty="0"/>
              <a:t> і </a:t>
            </a:r>
            <a:r>
              <a:rPr lang="ru-RU" sz="4400" dirty="0" err="1"/>
              <a:t>практичних</a:t>
            </a:r>
            <a:r>
              <a:rPr lang="ru-RU" sz="4400" dirty="0"/>
              <a:t> </a:t>
            </a:r>
            <a:r>
              <a:rPr lang="ru-RU" sz="4400" dirty="0" err="1"/>
              <a:t>навичок</a:t>
            </a:r>
            <a:r>
              <a:rPr lang="ru-RU" sz="4400" dirty="0"/>
              <a:t> </a:t>
            </a:r>
            <a:r>
              <a:rPr lang="ru-RU" sz="4400" dirty="0" err="1"/>
              <a:t>ефективної</a:t>
            </a:r>
            <a:r>
              <a:rPr lang="ru-RU" sz="4400" dirty="0"/>
              <a:t> </a:t>
            </a:r>
            <a:r>
              <a:rPr lang="ru-RU" sz="4400" dirty="0" err="1"/>
              <a:t>взаємодії</a:t>
            </a:r>
            <a:r>
              <a:rPr lang="ru-RU" sz="4400" dirty="0"/>
              <a:t> з </a:t>
            </a:r>
            <a:r>
              <a:rPr lang="ru-RU" sz="4400" dirty="0" err="1"/>
              <a:t>інформацією</a:t>
            </a:r>
            <a:r>
              <a:rPr lang="ru-RU" sz="4400" dirty="0"/>
              <a:t>, </a:t>
            </a:r>
            <a:r>
              <a:rPr lang="ru-RU" sz="4400" dirty="0" err="1"/>
              <a:t>отриманої</a:t>
            </a:r>
            <a:r>
              <a:rPr lang="ru-RU" sz="4400" dirty="0"/>
              <a:t> з </a:t>
            </a:r>
            <a:r>
              <a:rPr lang="ru-RU" sz="4400" dirty="0" err="1"/>
              <a:t>медіа</a:t>
            </a:r>
            <a:r>
              <a:rPr lang="ru-RU" sz="4400" dirty="0"/>
              <a:t> </a:t>
            </a:r>
            <a:r>
              <a:rPr lang="ru-RU" sz="4400" dirty="0" err="1"/>
              <a:t>джерел</a:t>
            </a:r>
            <a:r>
              <a:rPr lang="ru-RU" sz="4400" dirty="0"/>
              <a:t>; </a:t>
            </a:r>
            <a:r>
              <a:rPr lang="ru-RU" sz="4400" dirty="0" err="1"/>
              <a:t>формувати</a:t>
            </a:r>
            <a:r>
              <a:rPr lang="ru-RU" sz="4400" dirty="0"/>
              <a:t> </a:t>
            </a:r>
            <a:r>
              <a:rPr lang="ru-RU" sz="4400" dirty="0" err="1"/>
              <a:t>здатність</a:t>
            </a:r>
            <a:r>
              <a:rPr lang="ru-RU" sz="4400" dirty="0"/>
              <a:t> </a:t>
            </a:r>
            <a:r>
              <a:rPr lang="ru-RU" sz="4400" dirty="0" err="1"/>
              <a:t>аналізувати</a:t>
            </a:r>
            <a:r>
              <a:rPr lang="ru-RU" sz="4400" dirty="0"/>
              <a:t> </a:t>
            </a:r>
            <a:r>
              <a:rPr lang="ru-RU" sz="4400" dirty="0" err="1"/>
              <a:t>тексти</a:t>
            </a:r>
            <a:r>
              <a:rPr lang="ru-RU" sz="4400" dirty="0"/>
              <a:t> </a:t>
            </a:r>
            <a:r>
              <a:rPr lang="ru-RU" sz="4400" dirty="0" err="1"/>
              <a:t>медіа</a:t>
            </a:r>
            <a:r>
              <a:rPr lang="ru-RU" sz="4400" dirty="0"/>
              <a:t>.</a:t>
            </a:r>
            <a:endParaRPr lang="ru-UA" sz="4400" dirty="0"/>
          </a:p>
        </p:txBody>
      </p:sp>
    </p:spTree>
    <p:extLst>
      <p:ext uri="{BB962C8B-B14F-4D97-AF65-F5344CB8AC3E}">
        <p14:creationId xmlns:p14="http://schemas.microsoft.com/office/powerpoint/2010/main" val="316083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D3C376-27A4-4ED0-A2C1-1CFD8D110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</a:rPr>
              <a:t>Завдання навчальної дисципліни</a:t>
            </a:r>
            <a:endParaRPr lang="ru-UA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62CA20-9BFC-4F4F-BB3D-22CBAADDB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1555"/>
            <a:ext cx="10863470" cy="435133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ru-RU" sz="4400" dirty="0" err="1"/>
              <a:t>засвоїти</a:t>
            </a:r>
            <a:r>
              <a:rPr lang="ru-RU" sz="4400" dirty="0"/>
              <a:t> </a:t>
            </a:r>
            <a:r>
              <a:rPr lang="ru-RU" sz="4400" dirty="0" err="1"/>
              <a:t>особливості</a:t>
            </a:r>
            <a:r>
              <a:rPr lang="ru-RU" sz="4400" dirty="0"/>
              <a:t> </a:t>
            </a:r>
            <a:r>
              <a:rPr lang="ru-RU" sz="4400" dirty="0" err="1"/>
              <a:t>формування</a:t>
            </a:r>
            <a:r>
              <a:rPr lang="ru-RU" sz="4400" dirty="0"/>
              <a:t> </a:t>
            </a:r>
            <a:r>
              <a:rPr lang="ru-RU" sz="4400" dirty="0" err="1"/>
              <a:t>медіакультури</a:t>
            </a:r>
            <a:r>
              <a:rPr lang="ru-RU" sz="4400" dirty="0"/>
              <a:t> </a:t>
            </a:r>
            <a:r>
              <a:rPr lang="ru-RU" sz="4400" dirty="0" err="1"/>
              <a:t>вчителя</a:t>
            </a:r>
            <a:r>
              <a:rPr lang="ru-RU" sz="4400" dirty="0"/>
              <a:t> </a:t>
            </a:r>
            <a:r>
              <a:rPr lang="ru-RU" sz="4400" dirty="0" err="1"/>
              <a:t>початкової</a:t>
            </a:r>
            <a:r>
              <a:rPr lang="ru-RU" sz="4400" dirty="0"/>
              <a:t> </a:t>
            </a:r>
            <a:r>
              <a:rPr lang="ru-RU" sz="4400" dirty="0" err="1"/>
              <a:t>школи</a:t>
            </a:r>
            <a:r>
              <a:rPr lang="ru-RU" sz="4400" dirty="0"/>
              <a:t>;</a:t>
            </a:r>
          </a:p>
          <a:p>
            <a:pPr>
              <a:spcBef>
                <a:spcPts val="1800"/>
              </a:spcBef>
            </a:pPr>
            <a:r>
              <a:rPr lang="ru-RU" sz="4400" dirty="0" err="1"/>
              <a:t>усвідомити</a:t>
            </a:r>
            <a:r>
              <a:rPr lang="ru-RU" sz="4400" dirty="0"/>
              <a:t> </a:t>
            </a:r>
            <a:r>
              <a:rPr lang="ru-RU" sz="4400" dirty="0" err="1"/>
              <a:t>медіа</a:t>
            </a:r>
            <a:r>
              <a:rPr lang="ru-RU" sz="4400" dirty="0"/>
              <a:t> </a:t>
            </a:r>
            <a:r>
              <a:rPr lang="ru-RU" sz="4400" dirty="0" err="1"/>
              <a:t>засобів</a:t>
            </a:r>
            <a:r>
              <a:rPr lang="ru-RU" sz="4400" dirty="0"/>
              <a:t> на </a:t>
            </a:r>
            <a:r>
              <a:rPr lang="ru-RU" sz="4400" dirty="0" err="1"/>
              <a:t>розвиток</a:t>
            </a:r>
            <a:r>
              <a:rPr lang="ru-RU" sz="4400" dirty="0"/>
              <a:t> </a:t>
            </a:r>
            <a:r>
              <a:rPr lang="ru-RU" sz="4400" dirty="0" err="1"/>
              <a:t>сучасного</a:t>
            </a:r>
            <a:r>
              <a:rPr lang="ru-RU" sz="4400" dirty="0"/>
              <a:t> </a:t>
            </a:r>
            <a:r>
              <a:rPr lang="ru-RU" sz="4400" dirty="0" err="1"/>
              <a:t>суспільства</a:t>
            </a:r>
            <a:r>
              <a:rPr lang="ru-RU" sz="4400" dirty="0"/>
              <a:t>;</a:t>
            </a:r>
          </a:p>
          <a:p>
            <a:pPr>
              <a:spcBef>
                <a:spcPts val="1800"/>
              </a:spcBef>
            </a:pPr>
            <a:r>
              <a:rPr lang="ru-RU" sz="4400" dirty="0" err="1"/>
              <a:t>сформувати</a:t>
            </a:r>
            <a:r>
              <a:rPr lang="ru-RU" sz="4400" dirty="0"/>
              <a:t> </a:t>
            </a:r>
            <a:r>
              <a:rPr lang="ru-RU" sz="4400" dirty="0" err="1"/>
              <a:t>теоретичні</a:t>
            </a:r>
            <a:r>
              <a:rPr lang="ru-RU" sz="4400" dirty="0"/>
              <a:t> та </a:t>
            </a:r>
            <a:r>
              <a:rPr lang="ru-RU" sz="4400" dirty="0" err="1"/>
              <a:t>практичні</a:t>
            </a:r>
            <a:r>
              <a:rPr lang="ru-RU" sz="4400" dirty="0"/>
              <a:t> </a:t>
            </a:r>
            <a:r>
              <a:rPr lang="ru-RU" sz="4400" dirty="0" err="1"/>
              <a:t>навички</a:t>
            </a:r>
            <a:r>
              <a:rPr lang="ru-RU" sz="4400" dirty="0"/>
              <a:t> </a:t>
            </a:r>
            <a:r>
              <a:rPr lang="ru-RU" sz="4400" dirty="0" err="1"/>
              <a:t>медіаграмотності</a:t>
            </a:r>
            <a:endParaRPr lang="ru-UA" sz="4400" dirty="0"/>
          </a:p>
        </p:txBody>
      </p:sp>
    </p:spTree>
    <p:extLst>
      <p:ext uri="{BB962C8B-B14F-4D97-AF65-F5344CB8AC3E}">
        <p14:creationId xmlns:p14="http://schemas.microsoft.com/office/powerpoint/2010/main" val="2452028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4A4180-1734-115E-5F8F-B4DEF7361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Програма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навчальної</a:t>
            </a:r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дисципліни</a:t>
            </a:r>
            <a:endParaRPr lang="ru-UA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4F441F-D4BC-A9D1-C1DF-57E44E138BA6}"/>
              </a:ext>
            </a:extLst>
          </p:cNvPr>
          <p:cNvSpPr txBox="1"/>
          <p:nvPr/>
        </p:nvSpPr>
        <p:spPr>
          <a:xfrm>
            <a:off x="838199" y="1499009"/>
            <a:ext cx="1112851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 err="1"/>
              <a:t>Розділ</a:t>
            </a:r>
            <a:r>
              <a:rPr lang="ru-RU" sz="2000" b="1" dirty="0"/>
              <a:t> 1. </a:t>
            </a:r>
            <a:r>
              <a:rPr lang="ru-RU" sz="2000" b="1" dirty="0" err="1"/>
              <a:t>Світ</a:t>
            </a:r>
            <a:r>
              <a:rPr lang="ru-RU" sz="2000" b="1" dirty="0"/>
              <a:t> </a:t>
            </a:r>
            <a:r>
              <a:rPr lang="ru-RU" sz="2000" b="1" dirty="0" err="1"/>
              <a:t>інформації</a:t>
            </a:r>
            <a:r>
              <a:rPr lang="ru-RU" sz="2000" b="1" dirty="0"/>
              <a:t> та </a:t>
            </a:r>
            <a:r>
              <a:rPr lang="ru-RU" sz="2000" b="1" dirty="0" err="1"/>
              <a:t>його</a:t>
            </a:r>
            <a:r>
              <a:rPr lang="ru-RU" sz="2000" b="1" dirty="0"/>
              <a:t> </a:t>
            </a:r>
            <a:r>
              <a:rPr lang="ru-RU" sz="2000" b="1" dirty="0" err="1"/>
              <a:t>вимоги</a:t>
            </a:r>
            <a:r>
              <a:rPr lang="ru-RU" sz="2000" b="1" dirty="0"/>
              <a:t> до </a:t>
            </a:r>
            <a:r>
              <a:rPr lang="ru-RU" sz="2000" b="1" dirty="0" err="1"/>
              <a:t>особистості</a:t>
            </a:r>
            <a:endParaRPr lang="ru-RU" sz="2000" b="1" dirty="0"/>
          </a:p>
          <a:p>
            <a:pPr lvl="1"/>
            <a:r>
              <a:rPr lang="ru-RU" sz="2000" dirty="0"/>
              <a:t>Тема 1. Медіаосвіта як </a:t>
            </a:r>
            <a:r>
              <a:rPr lang="ru-RU" sz="2000" dirty="0" err="1"/>
              <a:t>основна</a:t>
            </a:r>
            <a:r>
              <a:rPr lang="ru-RU" sz="2000" dirty="0"/>
              <a:t> </a:t>
            </a:r>
            <a:r>
              <a:rPr lang="ru-RU" sz="2000" dirty="0" err="1"/>
              <a:t>вимога</a:t>
            </a:r>
            <a:r>
              <a:rPr lang="ru-RU" sz="2000" dirty="0"/>
              <a:t> до </a:t>
            </a:r>
            <a:r>
              <a:rPr lang="ru-RU" sz="2000" dirty="0" err="1"/>
              <a:t>особистості</a:t>
            </a:r>
            <a:r>
              <a:rPr lang="ru-RU" sz="2000" dirty="0"/>
              <a:t> </a:t>
            </a:r>
            <a:r>
              <a:rPr lang="ru-RU" sz="2000" dirty="0" err="1"/>
              <a:t>інформаційного</a:t>
            </a:r>
            <a:r>
              <a:rPr lang="ru-RU" sz="2000" dirty="0"/>
              <a:t> </a:t>
            </a:r>
            <a:r>
              <a:rPr lang="ru-RU" sz="2000" dirty="0" err="1"/>
              <a:t>суспільства</a:t>
            </a:r>
            <a:endParaRPr lang="ru-RU" sz="2000" dirty="0"/>
          </a:p>
          <a:p>
            <a:pPr lvl="1"/>
            <a:r>
              <a:rPr lang="ru-RU" sz="2000" dirty="0"/>
              <a:t>Тема 2. </a:t>
            </a:r>
            <a:r>
              <a:rPr lang="ru-RU" sz="2000" dirty="0" err="1"/>
              <a:t>Світовий</a:t>
            </a:r>
            <a:r>
              <a:rPr lang="ru-RU" sz="2000" dirty="0"/>
              <a:t> </a:t>
            </a:r>
            <a:r>
              <a:rPr lang="ru-RU" sz="2000" dirty="0" err="1"/>
              <a:t>досвід</a:t>
            </a:r>
            <a:r>
              <a:rPr lang="ru-RU" sz="2000" dirty="0"/>
              <a:t> </a:t>
            </a:r>
            <a:r>
              <a:rPr lang="ru-RU" sz="2000" dirty="0" err="1"/>
              <a:t>медіаосвіти</a:t>
            </a:r>
            <a:endParaRPr lang="ru-RU" sz="2000" dirty="0"/>
          </a:p>
          <a:p>
            <a:r>
              <a:rPr lang="ru-RU" sz="2000" b="1" dirty="0" err="1"/>
              <a:t>Розділ</a:t>
            </a:r>
            <a:r>
              <a:rPr lang="ru-RU" sz="2000" b="1" dirty="0"/>
              <a:t> 2. </a:t>
            </a:r>
            <a:r>
              <a:rPr lang="ru-RU" sz="2000" b="1" dirty="0" err="1"/>
              <a:t>Різновиди</a:t>
            </a:r>
            <a:r>
              <a:rPr lang="ru-RU" sz="2000" b="1" dirty="0"/>
              <a:t> та </a:t>
            </a:r>
            <a:r>
              <a:rPr lang="ru-RU" sz="2000" b="1" dirty="0" err="1"/>
              <a:t>історичний</a:t>
            </a:r>
            <a:r>
              <a:rPr lang="ru-RU" sz="2000" b="1" dirty="0"/>
              <a:t> </a:t>
            </a:r>
            <a:r>
              <a:rPr lang="ru-RU" sz="2000" b="1" dirty="0" err="1"/>
              <a:t>розвиток</a:t>
            </a:r>
            <a:r>
              <a:rPr lang="ru-RU" sz="2000" b="1" dirty="0"/>
              <a:t> </a:t>
            </a:r>
            <a:r>
              <a:rPr lang="ru-RU" sz="2000" b="1" dirty="0" err="1"/>
              <a:t>друкованих</a:t>
            </a:r>
            <a:r>
              <a:rPr lang="ru-RU" sz="2000" b="1" dirty="0"/>
              <a:t> </a:t>
            </a:r>
            <a:r>
              <a:rPr lang="ru-RU" sz="2000" b="1" dirty="0" err="1"/>
              <a:t>медіа</a:t>
            </a:r>
            <a:endParaRPr lang="ru-RU" sz="2000" b="1" dirty="0"/>
          </a:p>
          <a:p>
            <a:pPr lvl="1"/>
            <a:r>
              <a:rPr lang="ru-RU" sz="2000" dirty="0"/>
              <a:t>Тема 3. </a:t>
            </a:r>
            <a:r>
              <a:rPr lang="ru-RU" sz="2000" dirty="0" err="1"/>
              <a:t>Друковані</a:t>
            </a:r>
            <a:r>
              <a:rPr lang="ru-RU" sz="2000" dirty="0"/>
              <a:t> </a:t>
            </a:r>
            <a:r>
              <a:rPr lang="ru-RU" sz="2000" dirty="0" err="1"/>
              <a:t>масмедіа</a:t>
            </a:r>
            <a:endParaRPr lang="ru-RU" sz="2000" dirty="0"/>
          </a:p>
          <a:p>
            <a:pPr lvl="1"/>
            <a:r>
              <a:rPr lang="ru-RU" sz="2000" dirty="0"/>
              <a:t>Тема 4. </a:t>
            </a:r>
            <a:r>
              <a:rPr lang="ru-RU" sz="2000" dirty="0" err="1"/>
              <a:t>Фотографія</a:t>
            </a:r>
            <a:endParaRPr lang="ru-RU" sz="2000" dirty="0"/>
          </a:p>
          <a:p>
            <a:r>
              <a:rPr lang="ru-RU" sz="2000" b="1" dirty="0" err="1"/>
              <a:t>Розділ</a:t>
            </a:r>
            <a:r>
              <a:rPr lang="ru-RU" sz="2000" b="1" dirty="0"/>
              <a:t> 3. </a:t>
            </a:r>
            <a:r>
              <a:rPr lang="ru-RU" sz="2000" b="1" dirty="0" err="1"/>
              <a:t>Різновиди</a:t>
            </a:r>
            <a:r>
              <a:rPr lang="ru-RU" sz="2000" b="1" dirty="0"/>
              <a:t> та </a:t>
            </a:r>
            <a:r>
              <a:rPr lang="ru-RU" sz="2000" b="1" dirty="0" err="1"/>
              <a:t>історичний</a:t>
            </a:r>
            <a:r>
              <a:rPr lang="ru-RU" sz="2000" b="1" dirty="0"/>
              <a:t> </a:t>
            </a:r>
            <a:r>
              <a:rPr lang="ru-RU" sz="2000" b="1" dirty="0" err="1"/>
              <a:t>розвиток</a:t>
            </a:r>
            <a:r>
              <a:rPr lang="ru-RU" sz="2000" b="1" dirty="0"/>
              <a:t> </a:t>
            </a:r>
            <a:r>
              <a:rPr lang="ru-RU" sz="2000" b="1" dirty="0" err="1"/>
              <a:t>телевізійних</a:t>
            </a:r>
            <a:r>
              <a:rPr lang="ru-RU" sz="2000" b="1" dirty="0"/>
              <a:t> </a:t>
            </a:r>
            <a:r>
              <a:rPr lang="ru-RU" sz="2000" b="1" dirty="0" err="1"/>
              <a:t>медіа</a:t>
            </a:r>
            <a:r>
              <a:rPr lang="ru-RU" sz="2000" b="1" dirty="0"/>
              <a:t>.</a:t>
            </a:r>
          </a:p>
          <a:p>
            <a:pPr lvl="1"/>
            <a:r>
              <a:rPr lang="ru-RU" sz="2000" dirty="0"/>
              <a:t>Тема 5. </a:t>
            </a:r>
            <a:r>
              <a:rPr lang="ru-RU" sz="2000" dirty="0" err="1"/>
              <a:t>Кіно</a:t>
            </a:r>
            <a:r>
              <a:rPr lang="ru-RU" sz="2000" dirty="0"/>
              <a:t> і </a:t>
            </a:r>
            <a:r>
              <a:rPr lang="ru-RU" sz="2000" dirty="0" err="1"/>
              <a:t>телебачення</a:t>
            </a:r>
            <a:endParaRPr lang="ru-RU" sz="2000" dirty="0"/>
          </a:p>
          <a:p>
            <a:pPr lvl="1"/>
            <a:r>
              <a:rPr lang="ru-RU" sz="2000" dirty="0"/>
              <a:t>Тема 6. </a:t>
            </a:r>
            <a:r>
              <a:rPr lang="ru-RU" sz="2000" dirty="0" err="1"/>
              <a:t>Інтернет</a:t>
            </a:r>
            <a:r>
              <a:rPr lang="ru-RU" sz="2000" dirty="0"/>
              <a:t> і </a:t>
            </a:r>
            <a:r>
              <a:rPr lang="ru-RU" sz="2000" dirty="0" err="1"/>
              <a:t>мобільний</a:t>
            </a:r>
            <a:r>
              <a:rPr lang="ru-RU" sz="2000" dirty="0"/>
              <a:t> контент</a:t>
            </a:r>
          </a:p>
          <a:p>
            <a:pPr lvl="1"/>
            <a:r>
              <a:rPr lang="ru-RU" sz="2000" dirty="0"/>
              <a:t>Тема 7. </a:t>
            </a:r>
            <a:r>
              <a:rPr lang="ru-RU" sz="2000" dirty="0" err="1"/>
              <a:t>Радіо</a:t>
            </a:r>
            <a:r>
              <a:rPr lang="ru-RU" sz="2000" dirty="0"/>
              <a:t> і </a:t>
            </a:r>
            <a:r>
              <a:rPr lang="ru-RU" sz="2000" dirty="0" err="1"/>
              <a:t>музика</a:t>
            </a:r>
            <a:r>
              <a:rPr lang="ru-RU" sz="2000" dirty="0"/>
              <a:t>.</a:t>
            </a:r>
          </a:p>
          <a:p>
            <a:pPr lvl="1"/>
            <a:r>
              <a:rPr lang="ru-RU" sz="2000" dirty="0"/>
              <a:t>Тема 8. Реклама</a:t>
            </a:r>
          </a:p>
          <a:p>
            <a:r>
              <a:rPr lang="ru-RU" sz="2000" b="1" dirty="0" err="1"/>
              <a:t>Розділ</a:t>
            </a:r>
            <a:r>
              <a:rPr lang="ru-RU" sz="2000" b="1" dirty="0"/>
              <a:t> 4. </a:t>
            </a:r>
            <a:r>
              <a:rPr lang="ru-RU" sz="2000" b="1" dirty="0" err="1"/>
              <a:t>Медіатексти</a:t>
            </a:r>
            <a:r>
              <a:rPr lang="ru-RU" sz="2000" b="1" dirty="0"/>
              <a:t>: </a:t>
            </a:r>
            <a:r>
              <a:rPr lang="ru-RU" sz="2000" b="1" dirty="0" err="1"/>
              <a:t>аналіз</a:t>
            </a:r>
            <a:r>
              <a:rPr lang="ru-RU" sz="2000" b="1" dirty="0"/>
              <a:t>, </a:t>
            </a:r>
            <a:r>
              <a:rPr lang="ru-RU" sz="2000" b="1" dirty="0" err="1"/>
              <a:t>запобіганням</a:t>
            </a:r>
            <a:r>
              <a:rPr lang="ru-RU" sz="2000" b="1" dirty="0"/>
              <a:t> </a:t>
            </a:r>
            <a:r>
              <a:rPr lang="ru-RU" sz="2000" b="1" dirty="0" err="1"/>
              <a:t>маніпуляціям</a:t>
            </a:r>
            <a:r>
              <a:rPr lang="ru-RU" sz="2000" b="1" dirty="0"/>
              <a:t> і </a:t>
            </a:r>
            <a:r>
              <a:rPr lang="ru-RU" sz="2000" b="1" dirty="0" err="1"/>
              <a:t>створення</a:t>
            </a:r>
            <a:endParaRPr lang="ru-RU" sz="2000" b="1" dirty="0"/>
          </a:p>
          <a:p>
            <a:pPr lvl="1"/>
            <a:r>
              <a:rPr lang="ru-RU" sz="2000" dirty="0"/>
              <a:t>Тема 9. </a:t>
            </a:r>
            <a:r>
              <a:rPr lang="ru-RU" sz="2000" dirty="0" err="1"/>
              <a:t>Різновиди</a:t>
            </a:r>
            <a:r>
              <a:rPr lang="ru-RU" sz="2000" dirty="0"/>
              <a:t> </a:t>
            </a:r>
            <a:r>
              <a:rPr lang="ru-RU" sz="2000" dirty="0" err="1"/>
              <a:t>аналізу</a:t>
            </a:r>
            <a:r>
              <a:rPr lang="ru-RU" sz="2000" dirty="0"/>
              <a:t> </a:t>
            </a:r>
            <a:r>
              <a:rPr lang="ru-RU" sz="2000" dirty="0" err="1"/>
              <a:t>медіа</a:t>
            </a:r>
            <a:r>
              <a:rPr lang="ru-RU" sz="2000" dirty="0"/>
              <a:t> </a:t>
            </a:r>
            <a:r>
              <a:rPr lang="ru-RU" sz="2000" dirty="0" err="1"/>
              <a:t>текстів</a:t>
            </a:r>
            <a:endParaRPr lang="ru-RU" sz="2000" dirty="0"/>
          </a:p>
          <a:p>
            <a:r>
              <a:rPr lang="ru-RU" sz="2000" b="1" dirty="0" err="1"/>
              <a:t>Розділ</a:t>
            </a:r>
            <a:r>
              <a:rPr lang="ru-RU" sz="2000" b="1" dirty="0"/>
              <a:t> 5. </a:t>
            </a:r>
            <a:r>
              <a:rPr lang="ru-RU" sz="2000" b="1" dirty="0" err="1"/>
              <a:t>Основи</a:t>
            </a:r>
            <a:r>
              <a:rPr lang="ru-RU" sz="2000" b="1" dirty="0"/>
              <a:t> </a:t>
            </a:r>
            <a:r>
              <a:rPr lang="ru-RU" sz="2000" b="1" dirty="0" err="1"/>
              <a:t>медіаграмотності</a:t>
            </a:r>
            <a:r>
              <a:rPr lang="ru-RU" sz="2000" b="1" dirty="0"/>
              <a:t> та </a:t>
            </a:r>
            <a:r>
              <a:rPr lang="ru-RU" sz="2000" b="1" dirty="0" err="1"/>
              <a:t>практичних</a:t>
            </a:r>
            <a:r>
              <a:rPr lang="ru-RU" sz="2000" b="1" dirty="0"/>
              <a:t> </a:t>
            </a:r>
            <a:r>
              <a:rPr lang="ru-RU" sz="2000" b="1" dirty="0" err="1"/>
              <a:t>навичок</a:t>
            </a:r>
            <a:r>
              <a:rPr lang="ru-RU" sz="2000" b="1" dirty="0"/>
              <a:t> </a:t>
            </a:r>
            <a:r>
              <a:rPr lang="ru-RU" sz="2000" b="1" dirty="0" err="1"/>
              <a:t>взаємодії</a:t>
            </a:r>
            <a:r>
              <a:rPr lang="ru-RU" sz="2000" b="1" dirty="0"/>
              <a:t> з </a:t>
            </a:r>
            <a:r>
              <a:rPr lang="ru-RU" sz="2000" b="1" dirty="0" err="1"/>
              <a:t>інформацією</a:t>
            </a:r>
            <a:endParaRPr lang="ru-RU" sz="2000" b="1" dirty="0"/>
          </a:p>
          <a:p>
            <a:r>
              <a:rPr lang="ru-RU" sz="2000" dirty="0"/>
              <a:t>        Тема 10. </a:t>
            </a:r>
            <a:r>
              <a:rPr lang="ru-RU" sz="2000" dirty="0" err="1"/>
              <a:t>Основні</a:t>
            </a:r>
            <a:r>
              <a:rPr lang="ru-RU" sz="2000" dirty="0"/>
              <a:t> </a:t>
            </a:r>
            <a:r>
              <a:rPr lang="ru-RU" sz="2000" dirty="0" err="1"/>
              <a:t>засоби</a:t>
            </a:r>
            <a:r>
              <a:rPr lang="ru-RU" sz="2000" dirty="0"/>
              <a:t> </a:t>
            </a:r>
            <a:r>
              <a:rPr lang="ru-RU" sz="2000" dirty="0" err="1"/>
              <a:t>маніпуляції</a:t>
            </a:r>
            <a:r>
              <a:rPr lang="ru-RU" sz="2000" dirty="0"/>
              <a:t> </a:t>
            </a:r>
            <a:r>
              <a:rPr lang="ru-RU" sz="2000" dirty="0" err="1"/>
              <a:t>свідомістю</a:t>
            </a:r>
            <a:r>
              <a:rPr lang="ru-RU" sz="2000" dirty="0"/>
              <a:t> та </a:t>
            </a:r>
            <a:r>
              <a:rPr lang="ru-RU" sz="2000" dirty="0" err="1"/>
              <a:t>створення</a:t>
            </a:r>
            <a:r>
              <a:rPr lang="ru-RU" sz="2000" dirty="0"/>
              <a:t> </a:t>
            </a:r>
            <a:r>
              <a:rPr lang="ru-RU" sz="2000" dirty="0" err="1"/>
              <a:t>медіатекстів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8149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962FE323-510C-78BA-AA66-14A523B68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78" y="365125"/>
            <a:ext cx="10336696" cy="1325563"/>
          </a:xfrm>
        </p:spPr>
        <p:txBody>
          <a:bodyPr>
            <a:noAutofit/>
          </a:bodyPr>
          <a:lstStyle/>
          <a:p>
            <a:r>
              <a:rPr lang="uk-UA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накопичення балів</a:t>
            </a:r>
            <a:endParaRPr lang="ru-UA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DDED5239-AEA0-2F72-C98C-28E284A2C40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39882704"/>
              </p:ext>
            </p:extLst>
          </p:nvPr>
        </p:nvGraphicFramePr>
        <p:xfrm>
          <a:off x="874643" y="1964372"/>
          <a:ext cx="10914084" cy="25654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861991">
                  <a:extLst>
                    <a:ext uri="{9D8B030D-6E8A-4147-A177-3AD203B41FA5}">
                      <a16:colId xmlns:a16="http://schemas.microsoft.com/office/drawing/2014/main" val="1440369275"/>
                    </a:ext>
                  </a:extLst>
                </a:gridCol>
                <a:gridCol w="1673337">
                  <a:extLst>
                    <a:ext uri="{9D8B030D-6E8A-4147-A177-3AD203B41FA5}">
                      <a16:colId xmlns:a16="http://schemas.microsoft.com/office/drawing/2014/main" val="1355904803"/>
                    </a:ext>
                  </a:extLst>
                </a:gridCol>
                <a:gridCol w="1998181">
                  <a:extLst>
                    <a:ext uri="{9D8B030D-6E8A-4147-A177-3AD203B41FA5}">
                      <a16:colId xmlns:a16="http://schemas.microsoft.com/office/drawing/2014/main" val="645289834"/>
                    </a:ext>
                  </a:extLst>
                </a:gridCol>
                <a:gridCol w="2112044">
                  <a:extLst>
                    <a:ext uri="{9D8B030D-6E8A-4147-A177-3AD203B41FA5}">
                      <a16:colId xmlns:a16="http://schemas.microsoft.com/office/drawing/2014/main" val="1483215580"/>
                    </a:ext>
                  </a:extLst>
                </a:gridCol>
                <a:gridCol w="1582915">
                  <a:extLst>
                    <a:ext uri="{9D8B030D-6E8A-4147-A177-3AD203B41FA5}">
                      <a16:colId xmlns:a16="http://schemas.microsoft.com/office/drawing/2014/main" val="2595508370"/>
                    </a:ext>
                  </a:extLst>
                </a:gridCol>
                <a:gridCol w="842808">
                  <a:extLst>
                    <a:ext uri="{9D8B030D-6E8A-4147-A177-3AD203B41FA5}">
                      <a16:colId xmlns:a16="http://schemas.microsoft.com/office/drawing/2014/main" val="3412980315"/>
                    </a:ext>
                  </a:extLst>
                </a:gridCol>
                <a:gridCol w="842808">
                  <a:extLst>
                    <a:ext uri="{9D8B030D-6E8A-4147-A177-3AD203B41FA5}">
                      <a16:colId xmlns:a16="http://schemas.microsoft.com/office/drawing/2014/main" val="2882398613"/>
                    </a:ext>
                  </a:extLst>
                </a:gridCol>
              </a:tblGrid>
              <a:tr h="561187">
                <a:tc gridSpan="4"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effectLst/>
                        </a:rPr>
                        <a:t>Поточний контроль знань</a:t>
                      </a:r>
                      <a:endParaRPr lang="ru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effectLst/>
                        </a:rPr>
                        <a:t>ІДЗ</a:t>
                      </a:r>
                      <a:endParaRPr lang="ru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effectLst/>
                        </a:rPr>
                        <a:t>Залік</a:t>
                      </a:r>
                      <a:endParaRPr lang="ru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effectLst/>
                        </a:rPr>
                        <a:t>Сума</a:t>
                      </a:r>
                      <a:endParaRPr lang="ru-UA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285855"/>
                  </a:ext>
                </a:extLst>
              </a:tr>
              <a:tr h="962035"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effectLst/>
                        </a:rPr>
                        <a:t>Модульна атестація № 1</a:t>
                      </a:r>
                      <a:endParaRPr lang="ru-UA" sz="1400" b="1" dirty="0">
                        <a:effectLst/>
                      </a:endParaRPr>
                    </a:p>
                    <a:p>
                      <a:pPr algn="ctr"/>
                      <a:r>
                        <a:rPr lang="uk-UA" sz="2000" dirty="0">
                          <a:effectLst/>
                        </a:rPr>
                        <a:t>(30 балів)</a:t>
                      </a:r>
                      <a:endParaRPr lang="ru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effectLst/>
                        </a:rPr>
                        <a:t>Модульна атестація № 2</a:t>
                      </a:r>
                      <a:endParaRPr lang="ru-UA" sz="1400" b="1" dirty="0">
                        <a:effectLst/>
                      </a:endParaRPr>
                    </a:p>
                    <a:p>
                      <a:pPr algn="ctr"/>
                      <a:r>
                        <a:rPr lang="uk-UA" sz="2000" b="0" dirty="0">
                          <a:effectLst/>
                        </a:rPr>
                        <a:t>(30 балів)</a:t>
                      </a:r>
                      <a:endParaRPr lang="ru-UA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011365"/>
                  </a:ext>
                </a:extLst>
              </a:tr>
              <a:tr h="481017">
                <a:tc>
                  <a:txBody>
                    <a:bodyPr/>
                    <a:lstStyle/>
                    <a:p>
                      <a:pPr algn="ctr"/>
                      <a:r>
                        <a:rPr lang="uk-UA" sz="2000" b="1" i="0" dirty="0">
                          <a:effectLst/>
                        </a:rPr>
                        <a:t>ЛР (7 робіт)</a:t>
                      </a:r>
                      <a:endParaRPr lang="ru-UA" sz="1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i="0" dirty="0">
                          <a:effectLst/>
                        </a:rPr>
                        <a:t>МК1</a:t>
                      </a:r>
                      <a:endParaRPr lang="ru-UA" sz="1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i="0" dirty="0">
                          <a:effectLst/>
                        </a:rPr>
                        <a:t>ЛР (7 робіт)</a:t>
                      </a:r>
                      <a:endParaRPr lang="ru-UA" sz="1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i="0" dirty="0">
                          <a:effectLst/>
                        </a:rPr>
                        <a:t>МК2</a:t>
                      </a:r>
                      <a:endParaRPr lang="ru-UA" sz="14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06856"/>
                  </a:ext>
                </a:extLst>
              </a:tr>
              <a:tr h="561187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  <a:endParaRPr lang="ru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/>
                        </a:rPr>
                        <a:t>10</a:t>
                      </a:r>
                      <a:endParaRPr lang="ru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/>
                        </a:rPr>
                        <a:t>20</a:t>
                      </a:r>
                      <a:endParaRPr lang="ru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/>
                        </a:rPr>
                        <a:t>10</a:t>
                      </a:r>
                      <a:endParaRPr lang="ru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/>
                        </a:rPr>
                        <a:t>20</a:t>
                      </a:r>
                      <a:endParaRPr lang="ru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/>
                        </a:rPr>
                        <a:t>20</a:t>
                      </a:r>
                      <a:endParaRPr lang="ru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/>
                        </a:rPr>
                        <a:t>100</a:t>
                      </a:r>
                      <a:endParaRPr lang="ru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980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858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B4AF49-D361-4D43-8863-14F2246D8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1" y="2076519"/>
            <a:ext cx="10323444" cy="2387600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400" cap="none" dirty="0" err="1">
                <a:solidFill>
                  <a:srgbClr val="0070C0"/>
                </a:solidFill>
              </a:rPr>
              <a:t>Медіаосвіта</a:t>
            </a:r>
            <a:r>
              <a:rPr lang="ru-RU" sz="4400" cap="none" dirty="0">
                <a:solidFill>
                  <a:srgbClr val="0070C0"/>
                </a:solidFill>
              </a:rPr>
              <a:t> як </a:t>
            </a:r>
            <a:r>
              <a:rPr lang="ru-RU" sz="4400" cap="none" dirty="0" err="1">
                <a:solidFill>
                  <a:srgbClr val="0070C0"/>
                </a:solidFill>
              </a:rPr>
              <a:t>основна</a:t>
            </a:r>
            <a:r>
              <a:rPr lang="ru-RU" sz="4400" cap="none" dirty="0">
                <a:solidFill>
                  <a:srgbClr val="0070C0"/>
                </a:solidFill>
              </a:rPr>
              <a:t> </a:t>
            </a:r>
            <a:r>
              <a:rPr lang="ru-RU" sz="4400" cap="none" dirty="0" err="1">
                <a:solidFill>
                  <a:srgbClr val="0070C0"/>
                </a:solidFill>
              </a:rPr>
              <a:t>вимога</a:t>
            </a:r>
            <a:r>
              <a:rPr lang="ru-RU" sz="4400" cap="none" dirty="0">
                <a:solidFill>
                  <a:srgbClr val="0070C0"/>
                </a:solidFill>
              </a:rPr>
              <a:t> до </a:t>
            </a:r>
            <a:r>
              <a:rPr lang="ru-RU" sz="4400" cap="none" dirty="0" err="1">
                <a:solidFill>
                  <a:srgbClr val="0070C0"/>
                </a:solidFill>
              </a:rPr>
              <a:t>особистості</a:t>
            </a:r>
            <a:r>
              <a:rPr lang="ru-RU" sz="4400" cap="none" dirty="0">
                <a:solidFill>
                  <a:srgbClr val="0070C0"/>
                </a:solidFill>
              </a:rPr>
              <a:t> </a:t>
            </a:r>
            <a:r>
              <a:rPr lang="ru-RU" sz="4400" cap="none" dirty="0" err="1">
                <a:solidFill>
                  <a:srgbClr val="0070C0"/>
                </a:solidFill>
              </a:rPr>
              <a:t>інформаційного</a:t>
            </a:r>
            <a:r>
              <a:rPr lang="ru-RU" sz="4400" cap="none" dirty="0">
                <a:solidFill>
                  <a:srgbClr val="0070C0"/>
                </a:solidFill>
              </a:rPr>
              <a:t> </a:t>
            </a:r>
            <a:r>
              <a:rPr lang="ru-RU" sz="4400" cap="none" dirty="0" err="1">
                <a:solidFill>
                  <a:srgbClr val="0070C0"/>
                </a:solidFill>
              </a:rPr>
              <a:t>суспільства</a:t>
            </a:r>
            <a:endParaRPr lang="ru-UA" sz="4400" cap="non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94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E2B0156-F4B2-40AA-9516-1C512734D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/>
              <a:t>ТИПОВА ОСВІТНЯ ПРОГРАМА ПОЧАТКОВОЇ ОСВІТИ </a:t>
            </a:r>
            <a:br>
              <a:rPr lang="ru-UA" sz="2800" dirty="0"/>
            </a:br>
            <a:r>
              <a:rPr lang="uk-UA" sz="2800" dirty="0"/>
              <a:t> </a:t>
            </a:r>
            <a:br>
              <a:rPr lang="ru-UA" sz="2800" dirty="0"/>
            </a:br>
            <a:r>
              <a:rPr lang="uk-UA" sz="2800" dirty="0"/>
              <a:t>Цикл І (1 – 2 класи)</a:t>
            </a:r>
            <a:endParaRPr lang="ru-UA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2C9AA1-9571-4A35-A2A1-8EE60F873F35}"/>
              </a:ext>
            </a:extLst>
          </p:cNvPr>
          <p:cNvSpPr txBox="1"/>
          <p:nvPr/>
        </p:nvSpPr>
        <p:spPr>
          <a:xfrm>
            <a:off x="5090615" y="1955507"/>
            <a:ext cx="626318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Змістова лінія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«Досліджуємо медіа»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передбачає </a:t>
            </a:r>
            <a:r>
              <a:rPr lang="uk-UA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ознайомлення школярів з основами </a:t>
            </a:r>
            <a:r>
              <a:rPr lang="uk-UA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медіаграмотності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Діти формують уявлення про межу між реальним світом і світом мас-медіа. Вони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вчаться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інтерпретувати, аналізувати, оцінювати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медіатексти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(фільм, мультфільм, реклама, фотографія тощо) та створювати прості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медіапродукти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Змістова лінія «Досліджуємо медіа» пропонує інструмент для активного критичного освоєння комунікативного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медіасередовища</a:t>
            </a:r>
            <a:r>
              <a:rPr lang="uk-UA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Стрілка: вигнута вгору 8">
            <a:extLst>
              <a:ext uri="{FF2B5EF4-FFF2-40B4-BE49-F238E27FC236}">
                <a16:creationId xmlns:a16="http://schemas.microsoft.com/office/drawing/2014/main" id="{2739AF42-7A09-4B01-84C5-E6ADA14053C7}"/>
              </a:ext>
            </a:extLst>
          </p:cNvPr>
          <p:cNvSpPr/>
          <p:nvPr/>
        </p:nvSpPr>
        <p:spPr>
          <a:xfrm rot="1163234">
            <a:off x="3573888" y="5865670"/>
            <a:ext cx="1661087" cy="822191"/>
          </a:xfrm>
          <a:prstGeom prst="curved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UA">
              <a:solidFill>
                <a:schemeClr val="tx1"/>
              </a:solidFill>
            </a:endParaRPr>
          </a:p>
        </p:txBody>
      </p:sp>
      <p:pic>
        <p:nvPicPr>
          <p:cNvPr id="1026" name="Picture 2" descr="Купити Типові освітні програми (оновлено) 1 - 4 клас - НУШ, видавництво  Освіта">
            <a:extLst>
              <a:ext uri="{FF2B5EF4-FFF2-40B4-BE49-F238E27FC236}">
                <a16:creationId xmlns:a16="http://schemas.microsoft.com/office/drawing/2014/main" id="{DE8A7145-08E2-4A8B-A4EC-B30CD92FD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07" y="2146474"/>
            <a:ext cx="2875995" cy="4142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617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6D2D00-D5DE-4EF6-BE5A-D8F53341F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UA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онять</a:t>
            </a:r>
            <a:r>
              <a:rPr lang="ru-UA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</a:t>
            </a:r>
            <a:r>
              <a:rPr lang="ru-UA" sz="48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медіаосвіта</a:t>
            </a:r>
            <a:r>
              <a:rPr lang="ru-UA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3B0A1D-B0DC-4381-B13D-FEAED6B45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ru-RU" sz="4400" dirty="0" err="1"/>
              <a:t>Вперше</a:t>
            </a:r>
            <a:r>
              <a:rPr lang="ru-RU" sz="4400" dirty="0"/>
              <a:t> </a:t>
            </a:r>
            <a:r>
              <a:rPr lang="ru-RU" sz="4400" dirty="0" err="1"/>
              <a:t>термін</a:t>
            </a:r>
            <a:r>
              <a:rPr lang="ru-RU" sz="4400" dirty="0"/>
              <a:t> «</a:t>
            </a:r>
            <a:r>
              <a:rPr lang="ru-RU" sz="4400" b="1" dirty="0" err="1"/>
              <a:t>медіаосвіта</a:t>
            </a:r>
            <a:r>
              <a:rPr lang="ru-RU" sz="4400" dirty="0"/>
              <a:t>» </a:t>
            </a:r>
            <a:r>
              <a:rPr lang="ru-RU" sz="4400" dirty="0" err="1"/>
              <a:t>був</a:t>
            </a:r>
            <a:r>
              <a:rPr lang="ru-RU" sz="4400" dirty="0"/>
              <a:t> </a:t>
            </a:r>
            <a:r>
              <a:rPr lang="ru-RU" sz="4400" dirty="0" err="1"/>
              <a:t>вжитий</a:t>
            </a:r>
            <a:r>
              <a:rPr lang="ru-RU" sz="4400" dirty="0"/>
              <a:t> у 1973 р. на </a:t>
            </a:r>
            <a:r>
              <a:rPr lang="ru-RU" sz="4400" dirty="0" err="1"/>
              <a:t>спільному</a:t>
            </a:r>
            <a:r>
              <a:rPr lang="ru-RU" sz="4400" dirty="0"/>
              <a:t> </a:t>
            </a:r>
            <a:r>
              <a:rPr lang="ru-RU" sz="4400" dirty="0" err="1"/>
              <a:t>засіданні</a:t>
            </a:r>
            <a:r>
              <a:rPr lang="ru-RU" sz="4400" dirty="0"/>
              <a:t> сектору </a:t>
            </a:r>
            <a:r>
              <a:rPr lang="ru-RU" sz="4400" dirty="0" err="1"/>
              <a:t>інформації</a:t>
            </a:r>
            <a:r>
              <a:rPr lang="ru-RU" sz="4400" dirty="0"/>
              <a:t> ЮНЕСКО та </a:t>
            </a:r>
            <a:r>
              <a:rPr lang="ru-RU" sz="4400" dirty="0" err="1"/>
              <a:t>Міжнародної</a:t>
            </a:r>
            <a:r>
              <a:rPr lang="ru-RU" sz="4400" dirty="0"/>
              <a:t> ради з </a:t>
            </a:r>
            <a:r>
              <a:rPr lang="ru-RU" sz="4400" dirty="0" err="1"/>
              <a:t>кіно</a:t>
            </a:r>
            <a:r>
              <a:rPr lang="ru-RU" sz="4400" dirty="0"/>
              <a:t> та </a:t>
            </a:r>
            <a:r>
              <a:rPr lang="ru-RU" sz="4400" dirty="0" err="1"/>
              <a:t>телебачення</a:t>
            </a:r>
            <a:r>
              <a:rPr lang="ru-RU" sz="4400" dirty="0"/>
              <a:t>.</a:t>
            </a:r>
          </a:p>
          <a:p>
            <a:pPr marL="0" indent="0" algn="ctr">
              <a:buNone/>
            </a:pPr>
            <a:endParaRPr lang="ru-UA" sz="4400" dirty="0"/>
          </a:p>
        </p:txBody>
      </p:sp>
    </p:spTree>
    <p:extLst>
      <p:ext uri="{BB962C8B-B14F-4D97-AF65-F5344CB8AC3E}">
        <p14:creationId xmlns:p14="http://schemas.microsoft.com/office/powerpoint/2010/main" val="83886547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Стандартная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1295</Words>
  <Application>Microsoft Office PowerPoint</Application>
  <PresentationFormat>Широкий екран</PresentationFormat>
  <Paragraphs>113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8" baseType="lpstr">
      <vt:lpstr>Arial</vt:lpstr>
      <vt:lpstr>Calibri</vt:lpstr>
      <vt:lpstr>Corbel</vt:lpstr>
      <vt:lpstr>inherit</vt:lpstr>
      <vt:lpstr>Lato</vt:lpstr>
      <vt:lpstr>Open Sans</vt:lpstr>
      <vt:lpstr>Roboto</vt:lpstr>
      <vt:lpstr>Times New Roman</vt:lpstr>
      <vt:lpstr>Univers</vt:lpstr>
      <vt:lpstr>GradientVTI</vt:lpstr>
      <vt:lpstr>Медіаосвіта та медіаграмотність сучасного педагога</vt:lpstr>
      <vt:lpstr>Інформація про викладача</vt:lpstr>
      <vt:lpstr>Мета навчальної дисципліни</vt:lpstr>
      <vt:lpstr>Завдання навчальної дисципліни</vt:lpstr>
      <vt:lpstr>Програма навчальної дисципліни</vt:lpstr>
      <vt:lpstr>Система накопичення балів</vt:lpstr>
      <vt:lpstr>Медіаосвіта як основна вимога до особистості інформаційного суспільства</vt:lpstr>
      <vt:lpstr>ТИПОВА ОСВІТНЯ ПРОГРАМА ПОЧАТКОВОЇ ОСВІТИ    Цикл І (1 – 2 класи)</vt:lpstr>
      <vt:lpstr>Понять «медіаосвіта»</vt:lpstr>
      <vt:lpstr>В документах ЮНЕСКО вказується, що   Медіаосвіта - це навчання теорії та практичним умінням для опанування сучасними мас-медіа, які розглядаються як частина специфічної, автономної галузі знань у педагогічній теорії та практиці.</vt:lpstr>
      <vt:lpstr>Презентація PowerPoint</vt:lpstr>
      <vt:lpstr>Медіаосвіта забезпечує знання</vt:lpstr>
      <vt:lpstr>Причини актуальності медіаосвіти у сучасному світі</vt:lpstr>
      <vt:lpstr>Концепція впровадження  медіаосвіти в Україні</vt:lpstr>
      <vt:lpstr>Головна мета Концепції </vt:lpstr>
      <vt:lpstr>Головні завдання медіа-освіти</vt:lpstr>
      <vt:lpstr>Форми медіа-освіти</vt:lpstr>
      <vt:lpstr>Форми медіа-освіти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Інформаційні технології управління контентом</dc:title>
  <dc:creator>sytnitskaja@gmail.com</dc:creator>
  <cp:lastModifiedBy>sytni</cp:lastModifiedBy>
  <cp:revision>25</cp:revision>
  <dcterms:created xsi:type="dcterms:W3CDTF">2021-04-15T10:33:51Z</dcterms:created>
  <dcterms:modified xsi:type="dcterms:W3CDTF">2023-09-19T17:33:27Z</dcterms:modified>
</cp:coreProperties>
</file>