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5" r:id="rId4"/>
    <p:sldId id="274" r:id="rId5"/>
    <p:sldId id="258" r:id="rId6"/>
    <p:sldId id="259" r:id="rId7"/>
    <p:sldId id="260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3" r:id="rId27"/>
    <p:sldId id="282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1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4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4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24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83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08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44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82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24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90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5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35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24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32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11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9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25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55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2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30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26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7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55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8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59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23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46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05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847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66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0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3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3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6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7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7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7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59FAF-10B2-4BFF-8BA4-9B961950AF6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39E5A-C092-4CAB-B253-975C5777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4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5" r:id="rId8"/>
    <p:sldLayoutId id="2147483684" r:id="rId9"/>
    <p:sldLayoutId id="2147483683" r:id="rId10"/>
    <p:sldLayoutId id="2147483682" r:id="rId11"/>
    <p:sldLayoutId id="2147483681" r:id="rId12"/>
    <p:sldLayoutId id="2147483680" r:id="rId13"/>
    <p:sldLayoutId id="2147483679" r:id="rId14"/>
    <p:sldLayoutId id="2147483678" r:id="rId15"/>
    <p:sldLayoutId id="2147483677" r:id="rId16"/>
    <p:sldLayoutId id="2147483676" r:id="rId17"/>
    <p:sldLayoutId id="2147483675" r:id="rId18"/>
    <p:sldLayoutId id="2147483674" r:id="rId19"/>
    <p:sldLayoutId id="2147483673" r:id="rId20"/>
    <p:sldLayoutId id="2147483672" r:id="rId21"/>
    <p:sldLayoutId id="2147483671" r:id="rId22"/>
    <p:sldLayoutId id="2147483670" r:id="rId23"/>
    <p:sldLayoutId id="2147483669" r:id="rId24"/>
    <p:sldLayoutId id="2147483668" r:id="rId25"/>
    <p:sldLayoutId id="2147483667" r:id="rId26"/>
    <p:sldLayoutId id="2147483666" r:id="rId27"/>
    <p:sldLayoutId id="2147483665" r:id="rId28"/>
    <p:sldLayoutId id="2147483664" r:id="rId29"/>
    <p:sldLayoutId id="2147483663" r:id="rId30"/>
    <p:sldLayoutId id="2147483662" r:id="rId31"/>
    <p:sldLayoutId id="2147483661" r:id="rId32"/>
    <p:sldLayoutId id="2147483660" r:id="rId33"/>
    <p:sldLayoutId id="2147483656" r:id="rId34"/>
    <p:sldLayoutId id="2147483657" r:id="rId35"/>
    <p:sldLayoutId id="2147483658" r:id="rId36"/>
    <p:sldLayoutId id="2147483659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сторические фоны для презентаций (42 фото) - красивые картинки | Размытый  фон, Картинки, Абстрактное">
            <a:extLst>
              <a:ext uri="{FF2B5EF4-FFF2-40B4-BE49-F238E27FC236}">
                <a16:creationId xmlns:a16="http://schemas.microsoft.com/office/drawing/2014/main" id="{547B19D9-C57C-414F-8FEA-E8B95CEAE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300" y="368299"/>
            <a:ext cx="9207500" cy="1143001"/>
          </a:xfrm>
        </p:spPr>
        <p:txBody>
          <a:bodyPr>
            <a:normAutofit/>
          </a:bodyPr>
          <a:lstStyle/>
          <a:p>
            <a:r>
              <a:rPr lang="ru-RU" b="1" i="1" dirty="0"/>
              <a:t> 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400" y="1714500"/>
            <a:ext cx="11493500" cy="50038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indent="-914400" algn="l">
              <a:buAutoNum type="arabicPeriod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</a:p>
          <a:p>
            <a:pPr marL="914400" indent="-914400" algn="l">
              <a:buAutoNum type="arabicPeriod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</a:p>
          <a:p>
            <a:pPr marL="914400" indent="-914400" algn="l">
              <a:buAutoNum type="arabicPeriod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Театральне мистецтво</a:t>
            </a:r>
          </a:p>
          <a:p>
            <a:pPr marL="914400" indent="-914400" algn="l">
              <a:buAutoNum type="arabicPeriod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Музична культура</a:t>
            </a:r>
          </a:p>
          <a:p>
            <a:pPr marL="914400" indent="-914400" algn="l">
              <a:buAutoNum type="arabicPeriod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</a:t>
            </a:r>
          </a:p>
          <a:p>
            <a:pPr marL="914400" indent="-914400" algn="l">
              <a:buAutoNum type="arabicPeriod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Образотворче мистецтво</a:t>
            </a:r>
          </a:p>
          <a:p>
            <a:pPr marL="914400" indent="-914400" algn="l">
              <a:buAutoNum type="arabicPeriod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 меценати</a:t>
            </a:r>
          </a:p>
          <a:p>
            <a:pPr marL="914400" indent="-914400" algn="l">
              <a:buAutoNum type="arabi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/>
        </p:nvSpPr>
        <p:spPr>
          <a:xfrm>
            <a:off x="1243412" y="127855"/>
            <a:ext cx="8540262" cy="1144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КУЛЬТУРА УКРАЇНИ ДРУГОЇ ПОЛОВИНИ XIX — ПОЧАТКУ XX СТ.</a:t>
            </a:r>
          </a:p>
        </p:txBody>
      </p:sp>
      <p:sp>
        <p:nvSpPr>
          <p:cNvPr id="12" name="Подзаголовок 2"/>
          <p:cNvSpPr>
            <a:spLocks noGrp="1"/>
          </p:cNvSpPr>
          <p:nvPr/>
        </p:nvSpPr>
        <p:spPr>
          <a:xfrm>
            <a:off x="9639849" y="1536909"/>
            <a:ext cx="1770184" cy="6770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2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2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Georgia" panose="020405020504050203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38" y="4148237"/>
            <a:ext cx="4241036" cy="2384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0" y="1649672"/>
            <a:ext cx="2641600" cy="229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22" y="2700788"/>
            <a:ext cx="2388578" cy="151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51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сторические фоны для презентаций (42 фото) - красивые картинки | Размытый  фон, Картинки, Абстрактное">
            <a:extLst>
              <a:ext uri="{FF2B5EF4-FFF2-40B4-BE49-F238E27FC236}">
                <a16:creationId xmlns:a16="http://schemas.microsoft.com/office/drawing/2014/main" id="{2CA6036C-3AE5-4710-9E67-E1B1ECD4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марія заньковець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26526"/>
            <a:ext cx="2661662" cy="291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730065" y="760174"/>
            <a:ext cx="7264987" cy="5262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uk-UA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(Прізвище)-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справжнє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Адасовська</a:t>
            </a:r>
            <a:r>
              <a:rPr kumimoji="0" lang="uk-UA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uk-UA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акторка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діячка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зірка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uk-UA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 театру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ХІХ і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ХХ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століть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В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входить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найвідоміших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давньої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/>
              <a:t> 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Актриса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проникнуті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драматизмом і запальною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комедійністю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уславляла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безмежність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душ.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 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сопрано,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незрівнянно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спектаклях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театру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Садовського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Картинки по запросу марія заньковець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0" y="2805372"/>
            <a:ext cx="2774657" cy="38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9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Исторические фоны для презентаций (42 фото) - красивые картинки | Размытый  фон, Картинки, Абстрактное">
            <a:extLst>
              <a:ext uri="{FF2B5EF4-FFF2-40B4-BE49-F238E27FC236}">
                <a16:creationId xmlns:a16="http://schemas.microsoft.com/office/drawing/2014/main" id="{634A367E-8CAF-4AF1-B414-34E8A208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31802" y="230609"/>
            <a:ext cx="663667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МУЗИЧНА КУЛЬТУРА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основоположника</a:t>
            </a:r>
            <a:r>
              <a:rPr lang="uk-UA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(прізвище)-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започаткував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опери: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історико-героїчну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лірично-побутову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лірично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фантастичну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опери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«Утоплена», «Наталка Полтавка», «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Енеїда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«Ноктюрн»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оперу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«Тарас Бульба»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Написав</a:t>
            </a:r>
            <a:r>
              <a:rPr lang="uk-UA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(прізвище)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опери «Коза Дереза», «Пан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Коцький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скарбницю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Композитор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фортепіано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опублікував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1904 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першу в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Музично-драматичну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(Прізвище)-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жанрах, заклав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підвалини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м.лисенко пісня лисич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6" y="537698"/>
            <a:ext cx="3263704" cy="456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EA37BE-88A6-4530-B28F-3D5E3EAFA257}"/>
              </a:ext>
            </a:extLst>
          </p:cNvPr>
          <p:cNvSpPr/>
          <p:nvPr/>
        </p:nvSpPr>
        <p:spPr>
          <a:xfrm>
            <a:off x="973344" y="53544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Исторические фоны для презентаций (42 фото) - красивые картинки | Размытый  фон, Картинки, Абстрактное">
            <a:extLst>
              <a:ext uri="{FF2B5EF4-FFF2-40B4-BE49-F238E27FC236}">
                <a16:creationId xmlns:a16="http://schemas.microsoft.com/office/drawing/2014/main" id="{30E2598A-9453-4DAA-9D13-230C3E92F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0684" y="774823"/>
            <a:ext cx="4660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вокального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сягнула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(прізвище)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сценічними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сценах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театрів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Варшаві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Парижі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Буенос-Айресі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60 опер.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ртинки по запросу соломия крушельниць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4" y="774823"/>
            <a:ext cx="3259797" cy="459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соломия крушельниць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783" y="774823"/>
            <a:ext cx="3370243" cy="43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319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сторические фоны для презентаций (42 фото) - красивые картинки | Размытый  фон, Картинки, Абстрактное">
            <a:extLst>
              <a:ext uri="{FF2B5EF4-FFF2-40B4-BE49-F238E27FC236}">
                <a16:creationId xmlns:a16="http://schemas.microsoft.com/office/drawing/2014/main" id="{BB1C2777-FA30-4702-ABD4-E0881B11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421" y="0"/>
            <a:ext cx="1189657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 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к.19 – на п. 20 ст. в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утвердився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стиль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–(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стилю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декоративність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стилів-попередників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колориту,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народного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архітектори-модерністи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сповідуючи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еклектизм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прагнули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поєднувати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народними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традиціями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(назва)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збіглося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добою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індустріалізації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відтак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масштабним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індустріального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бірж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пасажів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прибуткових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спорудах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метал,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залізобетонні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3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72885" y="978858"/>
            <a:ext cx="45673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Яскравими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зразками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модерну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архітектора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(1902-1903)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0" y="590633"/>
            <a:ext cx="6696222" cy="56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0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1324" y="495775"/>
            <a:ext cx="37560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стилю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будованому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проектом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1903–1908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краєзнавчий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музей).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Полтавський краєзнавчий муз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0"/>
            <a:ext cx="4079631" cy="665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398" y="0"/>
            <a:ext cx="3840479" cy="65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5391" y="1608090"/>
            <a:ext cx="3826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ятку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2972"/>
            <a:ext cx="4445391" cy="6548883"/>
          </a:xfrm>
          <a:prstGeom prst="rect">
            <a:avLst/>
          </a:prstGeom>
        </p:spPr>
      </p:pic>
      <p:pic>
        <p:nvPicPr>
          <p:cNvPr id="9218" name="Picture 2" descr="St. Volodymyr's Cathedral in Ki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804" y="285726"/>
            <a:ext cx="3742006" cy="62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" y="1510210"/>
            <a:ext cx="10846191" cy="527393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7F4E5E-D699-4841-BCE7-AB20155A149A}"/>
              </a:ext>
            </a:extLst>
          </p:cNvPr>
          <p:cNvSpPr/>
          <p:nvPr/>
        </p:nvSpPr>
        <p:spPr>
          <a:xfrm>
            <a:off x="4550531" y="513025"/>
            <a:ext cx="3039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</a:t>
            </a:r>
            <a:r>
              <a:rPr lang="uk-UA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ятку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1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2" y="576858"/>
            <a:ext cx="6457070" cy="565512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6FD238-EAE6-474B-A6F2-1FE3B764514E}"/>
              </a:ext>
            </a:extLst>
          </p:cNvPr>
          <p:cNvSpPr/>
          <p:nvPr/>
        </p:nvSpPr>
        <p:spPr>
          <a:xfrm>
            <a:off x="7513872" y="1530944"/>
            <a:ext cx="2632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ятку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64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ogd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74"/>
            <a:ext cx="5852160" cy="63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513341" y="2553615"/>
            <a:ext cx="4965895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B5E386-F5B8-4A38-8893-ADFE0FE13FD7}"/>
              </a:ext>
            </a:extLst>
          </p:cNvPr>
          <p:cNvSpPr/>
          <p:nvPr/>
        </p:nvSpPr>
        <p:spPr>
          <a:xfrm>
            <a:off x="6995604" y="856241"/>
            <a:ext cx="4039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ятку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1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8C554-E6BF-42ED-968B-351DCBA99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27" y="1583138"/>
            <a:ext cx="1095134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КУЛЬТУРА УКРАЇНИ ДРУГОЇ ПОЛОВИНИ XIX — ПОЧАТКУ XX СТ.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Завдання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 </a:t>
            </a: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після перегляду фільму та використання матеріалів мудлу дайте відповіді на питання презентації: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5EA3EC-35CD-42ED-884D-51E342C42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1651" y="4693112"/>
            <a:ext cx="5804041" cy="8132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https://youtu.be/erjs3JyRpF4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04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36098"/>
            <a:ext cx="3967089" cy="540199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855A68-D6AC-4B93-9613-9350BA8A0B2A}"/>
              </a:ext>
            </a:extLst>
          </p:cNvPr>
          <p:cNvSpPr/>
          <p:nvPr/>
        </p:nvSpPr>
        <p:spPr>
          <a:xfrm>
            <a:off x="7004885" y="1042672"/>
            <a:ext cx="2632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ятку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5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67" y="731519"/>
            <a:ext cx="4965895" cy="53316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94228" y="6077240"/>
            <a:ext cx="3114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«Козаки в степу»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DFA494-DDBE-4B8E-9FFC-2B21D610EF8D}"/>
              </a:ext>
            </a:extLst>
          </p:cNvPr>
          <p:cNvSpPr/>
          <p:nvPr/>
        </p:nvSpPr>
        <p:spPr>
          <a:xfrm>
            <a:off x="7407340" y="731519"/>
            <a:ext cx="2632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ятку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33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34" y="323557"/>
            <a:ext cx="10114671" cy="517691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8DEE89-4DDE-44EE-8CA6-25D39CA78357}"/>
              </a:ext>
            </a:extLst>
          </p:cNvPr>
          <p:cNvSpPr/>
          <p:nvPr/>
        </p:nvSpPr>
        <p:spPr>
          <a:xfrm>
            <a:off x="5425147" y="6031923"/>
            <a:ext cx="2021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</a:t>
            </a:r>
            <a:r>
              <a:rPr lang="uk-UA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ятку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d/d5/Lesya_Ukrainka_by_Tru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83" y="226507"/>
            <a:ext cx="4234375" cy="533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EBD027-739C-4B9D-BC28-7CDBFDFF8154}"/>
              </a:ext>
            </a:extLst>
          </p:cNvPr>
          <p:cNvSpPr/>
          <p:nvPr/>
        </p:nvSpPr>
        <p:spPr>
          <a:xfrm>
            <a:off x="7677458" y="536645"/>
            <a:ext cx="2021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</a:t>
            </a:r>
            <a:r>
              <a:rPr lang="uk-UA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ятку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26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7/7b/Olexandr_murashko_Divchyna_v_chervonim_kapeliu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7" y="190500"/>
            <a:ext cx="49625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CFD7256-78FD-4A25-9642-026E9CC1803A}"/>
              </a:ext>
            </a:extLst>
          </p:cNvPr>
          <p:cNvSpPr/>
          <p:nvPr/>
        </p:nvSpPr>
        <p:spPr>
          <a:xfrm>
            <a:off x="7801745" y="601563"/>
            <a:ext cx="2021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</a:t>
            </a:r>
            <a:r>
              <a:rPr lang="uk-UA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ятку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88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сторические фоны для презентаций (42 фото) - красивые картинки | Размытый  фон, Картинки, Абстрактное">
            <a:extLst>
              <a:ext uri="{FF2B5EF4-FFF2-40B4-BE49-F238E27FC236}">
                <a16:creationId xmlns:a16="http://schemas.microsoft.com/office/drawing/2014/main" id="{866A835E-B439-485D-BC1F-F37085716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02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4904" y="1018459"/>
            <a:ext cx="9059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Мецена́т</a:t>
            </a:r>
            <a:r>
              <a:rPr lang="ru-RU" sz="3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(дайте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35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сторические фоны для презентаций (42 фото) - красивые картинки | Размытый  фон, Картинки, Абстрактное">
            <a:extLst>
              <a:ext uri="{FF2B5EF4-FFF2-40B4-BE49-F238E27FC236}">
                <a16:creationId xmlns:a16="http://schemas.microsoft.com/office/drawing/2014/main" id="{37EAB5EE-C524-407F-A679-146420E03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7600" y="309276"/>
            <a:ext cx="80314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 МЕЦЕНАТИ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продовжіть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AutoShape 2" descr="Картинки по запросу богдан ханенко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Картинки по запросу богдан ханенко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7" y="3552429"/>
            <a:ext cx="2892865" cy="307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Картинки по запросу василь симиренк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8" y="182276"/>
            <a:ext cx="2887344" cy="32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295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сторические фоны для презентаций (42 фото) - красивые картинки | Размытый  фон, Картинки, Абстрактное">
            <a:extLst>
              <a:ext uri="{FF2B5EF4-FFF2-40B4-BE49-F238E27FC236}">
                <a16:creationId xmlns:a16="http://schemas.microsoft.com/office/drawing/2014/main" id="{F1EA9551-52A0-49CA-9FA5-1661342E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3735" y="126305"/>
            <a:ext cx="1038195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Висновок:</a:t>
            </a:r>
            <a:br>
              <a:rPr lang="uk-UA" sz="3600" dirty="0"/>
            </a:br>
            <a:r>
              <a:rPr lang="ru-RU" sz="3600" dirty="0"/>
              <a:t> </a:t>
            </a:r>
            <a:br>
              <a:rPr lang="ru-RU" sz="3600" dirty="0">
                <a:latin typeface="Georgia" panose="02040502050405020303" pitchFamily="18" charset="0"/>
              </a:rPr>
            </a:br>
            <a:r>
              <a:rPr lang="ru-RU" sz="3600" dirty="0" err="1">
                <a:latin typeface="Georgia" panose="02040502050405020303" pitchFamily="18" charset="0"/>
              </a:rPr>
              <a:t>Отже</a:t>
            </a:r>
            <a:r>
              <a:rPr lang="ru-RU" sz="3600" dirty="0">
                <a:latin typeface="Georgia" panose="02040502050405020303" pitchFamily="18" charset="0"/>
              </a:rPr>
              <a:t>, </a:t>
            </a:r>
            <a:r>
              <a:rPr lang="ru-RU" sz="3600" dirty="0" err="1">
                <a:latin typeface="Georgia" panose="02040502050405020303" pitchFamily="18" charset="0"/>
              </a:rPr>
              <a:t>українська</a:t>
            </a:r>
            <a:r>
              <a:rPr lang="ru-RU" sz="3600" dirty="0">
                <a:latin typeface="Georgia" panose="02040502050405020303" pitchFamily="18" charset="0"/>
              </a:rPr>
              <a:t> культура в </a:t>
            </a:r>
            <a:r>
              <a:rPr lang="ru-RU" sz="3600" dirty="0" err="1">
                <a:latin typeface="Georgia" panose="02040502050405020303" pitchFamily="18" charset="0"/>
              </a:rPr>
              <a:t>другій</a:t>
            </a:r>
            <a:r>
              <a:rPr lang="ru-RU" sz="3600" dirty="0">
                <a:latin typeface="Georgia" panose="02040502050405020303" pitchFamily="18" charset="0"/>
              </a:rPr>
              <a:t> </a:t>
            </a:r>
            <a:r>
              <a:rPr lang="ru-RU" sz="3600" dirty="0" err="1">
                <a:latin typeface="Georgia" panose="02040502050405020303" pitchFamily="18" charset="0"/>
              </a:rPr>
              <a:t>половині</a:t>
            </a:r>
            <a:r>
              <a:rPr lang="ru-RU" sz="3600" dirty="0">
                <a:latin typeface="Georgia" panose="02040502050405020303" pitchFamily="18" charset="0"/>
              </a:rPr>
              <a:t> XIX-на початку XX ст. </a:t>
            </a:r>
            <a:r>
              <a:rPr lang="ru-RU" sz="3600" dirty="0" err="1">
                <a:latin typeface="Georgia" panose="02040502050405020303" pitchFamily="18" charset="0"/>
              </a:rPr>
              <a:t>успішно</a:t>
            </a:r>
            <a:r>
              <a:rPr lang="ru-RU" sz="3600" dirty="0">
                <a:latin typeface="Georgia" panose="02040502050405020303" pitchFamily="18" charset="0"/>
              </a:rPr>
              <a:t> </a:t>
            </a:r>
            <a:r>
              <a:rPr lang="ru-RU" sz="3600" dirty="0" err="1">
                <a:latin typeface="Georgia" panose="02040502050405020303" pitchFamily="18" charset="0"/>
              </a:rPr>
              <a:t>розвивалася</a:t>
            </a:r>
            <a:r>
              <a:rPr lang="ru-RU" sz="3600" dirty="0">
                <a:latin typeface="Georgia" panose="02040502050405020303" pitchFamily="18" charset="0"/>
              </a:rPr>
              <a:t>, </a:t>
            </a:r>
            <a:r>
              <a:rPr lang="ru-RU" sz="3600" dirty="0" err="1">
                <a:latin typeface="Georgia" panose="02040502050405020303" pitchFamily="18" charset="0"/>
              </a:rPr>
              <a:t>продовжувала</a:t>
            </a:r>
            <a:r>
              <a:rPr lang="ru-RU" sz="3600" dirty="0">
                <a:latin typeface="Georgia" panose="02040502050405020303" pitchFamily="18" charset="0"/>
              </a:rPr>
              <a:t> </a:t>
            </a:r>
            <a:r>
              <a:rPr lang="ru-RU" sz="3600" dirty="0" err="1">
                <a:latin typeface="Georgia" panose="02040502050405020303" pitchFamily="18" charset="0"/>
              </a:rPr>
              <a:t>духовні</a:t>
            </a:r>
            <a:r>
              <a:rPr lang="ru-RU" sz="3600" dirty="0">
                <a:latin typeface="Georgia" panose="02040502050405020303" pitchFamily="18" charset="0"/>
              </a:rPr>
              <a:t> </a:t>
            </a:r>
            <a:r>
              <a:rPr lang="ru-RU" sz="3600" dirty="0" err="1">
                <a:latin typeface="Georgia" panose="02040502050405020303" pitchFamily="18" charset="0"/>
              </a:rPr>
              <a:t>пошуки</a:t>
            </a:r>
            <a:r>
              <a:rPr lang="ru-RU" sz="3600" dirty="0">
                <a:latin typeface="Georgia" panose="02040502050405020303" pitchFamily="18" charset="0"/>
              </a:rPr>
              <a:t> народу </a:t>
            </a:r>
            <a:r>
              <a:rPr lang="ru-RU" sz="3600" dirty="0" err="1">
                <a:latin typeface="Georgia" panose="02040502050405020303" pitchFamily="18" charset="0"/>
              </a:rPr>
              <a:t>попередньої</a:t>
            </a:r>
            <a:r>
              <a:rPr lang="ru-RU" sz="3600" dirty="0">
                <a:latin typeface="Georgia" panose="02040502050405020303" pitchFamily="18" charset="0"/>
              </a:rPr>
              <a:t> </a:t>
            </a:r>
            <a:r>
              <a:rPr lang="ru-RU" sz="3600" dirty="0" err="1">
                <a:latin typeface="Georgia" panose="02040502050405020303" pitchFamily="18" charset="0"/>
              </a:rPr>
              <a:t>доби</a:t>
            </a:r>
            <a:r>
              <a:rPr lang="ru-RU" sz="3600" dirty="0">
                <a:latin typeface="Georgia" panose="02040502050405020303" pitchFamily="18" charset="0"/>
              </a:rPr>
              <a:t>, </a:t>
            </a:r>
            <a:r>
              <a:rPr lang="ru-RU" sz="3600" dirty="0" err="1">
                <a:latin typeface="Georgia" panose="02040502050405020303" pitchFamily="18" charset="0"/>
              </a:rPr>
              <a:t>незважаючи</a:t>
            </a:r>
            <a:r>
              <a:rPr lang="ru-RU" sz="3600" dirty="0">
                <a:latin typeface="Georgia" panose="02040502050405020303" pitchFamily="18" charset="0"/>
              </a:rPr>
              <a:t> на </a:t>
            </a:r>
            <a:r>
              <a:rPr lang="ru-RU" sz="3600" dirty="0" err="1">
                <a:latin typeface="Georgia" panose="02040502050405020303" pitchFamily="18" charset="0"/>
              </a:rPr>
              <a:t>численні</a:t>
            </a:r>
            <a:r>
              <a:rPr lang="ru-RU" sz="3600" dirty="0">
                <a:latin typeface="Georgia" panose="02040502050405020303" pitchFamily="18" charset="0"/>
              </a:rPr>
              <a:t> </a:t>
            </a:r>
            <a:r>
              <a:rPr lang="ru-RU" sz="3600" dirty="0" err="1">
                <a:latin typeface="Georgia" panose="02040502050405020303" pitchFamily="18" charset="0"/>
              </a:rPr>
              <a:t>перешкоди</a:t>
            </a:r>
            <a:r>
              <a:rPr lang="ru-RU" sz="3600" dirty="0">
                <a:latin typeface="Georgia" panose="02040502050405020303" pitchFamily="18" charset="0"/>
              </a:rPr>
              <a:t>, </a:t>
            </a:r>
            <a:r>
              <a:rPr lang="ru-RU" sz="3600" dirty="0" err="1">
                <a:latin typeface="Georgia" panose="02040502050405020303" pitchFamily="18" charset="0"/>
              </a:rPr>
              <a:t>завойовувала</a:t>
            </a:r>
            <a:r>
              <a:rPr lang="ru-RU" sz="3600" dirty="0">
                <a:latin typeface="Georgia" panose="02040502050405020303" pitchFamily="18" charset="0"/>
              </a:rPr>
              <a:t> </a:t>
            </a:r>
            <a:r>
              <a:rPr lang="ru-RU" sz="3600" dirty="0" err="1">
                <a:latin typeface="Georgia" panose="02040502050405020303" pitchFamily="18" charset="0"/>
              </a:rPr>
              <a:t>світове</a:t>
            </a:r>
            <a:r>
              <a:rPr lang="ru-RU" sz="3600" dirty="0">
                <a:latin typeface="Georgia" panose="02040502050405020303" pitchFamily="18" charset="0"/>
              </a:rPr>
              <a:t> </a:t>
            </a:r>
            <a:r>
              <a:rPr lang="ru-RU" sz="3600" dirty="0" err="1">
                <a:latin typeface="Georgia" panose="02040502050405020303" pitchFamily="18" charset="0"/>
              </a:rPr>
              <a:t>визнання</a:t>
            </a:r>
            <a:r>
              <a:rPr lang="ru-RU" sz="3600" dirty="0">
                <a:latin typeface="Georgia" panose="02040502050405020303" pitchFamily="18" charset="0"/>
              </a:rPr>
              <a:t>.</a:t>
            </a:r>
          </a:p>
          <a:p>
            <a:pPr algn="ctr"/>
            <a:endParaRPr lang="ru-RU" sz="3600" dirty="0">
              <a:latin typeface="Georgia" panose="02040502050405020303" pitchFamily="18" charset="0"/>
            </a:endParaRPr>
          </a:p>
          <a:p>
            <a:pPr algn="ctr"/>
            <a:endParaRPr lang="ru-RU" sz="3600" dirty="0">
              <a:latin typeface="Georgia" panose="02040502050405020303" pitchFamily="18" charset="0"/>
            </a:endParaRPr>
          </a:p>
          <a:p>
            <a:pPr algn="ctr"/>
            <a:br>
              <a:rPr lang="ru-R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985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сторические фоны для презентаций (42 фото) - красивые картинки | Размытый  фон, Картинки, Абстрактное">
            <a:extLst>
              <a:ext uri="{FF2B5EF4-FFF2-40B4-BE49-F238E27FC236}">
                <a16:creationId xmlns:a16="http://schemas.microsoft.com/office/drawing/2014/main" id="{DF6C497B-95C2-47CD-88F6-5EC22D206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56200" y="286078"/>
            <a:ext cx="6705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1865</a:t>
            </a:r>
            <a:r>
              <a:rPr lang="uk-UA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відкрився</a:t>
            </a:r>
            <a:r>
              <a:rPr lang="uk-UA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(вставити історичний факт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r>
              <a:rPr lang="uk-UA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західноукраїнських землях основними центрами науки були </a:t>
            </a:r>
            <a:r>
              <a:rPr lang="uk-UA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Львівський університет</a:t>
            </a:r>
            <a:r>
              <a:rPr lang="uk-UA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1661</a:t>
            </a:r>
            <a:r>
              <a:rPr lang="uk-UA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заснування</a:t>
            </a:r>
          </a:p>
          <a:p>
            <a:pPr algn="just"/>
            <a:r>
              <a:rPr lang="uk-UA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1875 </a:t>
            </a:r>
            <a:r>
              <a:rPr lang="uk-UA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році засновано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uk-UA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вставити історичний факт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r>
              <a:rPr lang="uk-UA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381000"/>
            <a:ext cx="4959349" cy="5791200"/>
          </a:xfrm>
          <a:prstGeom prst="rect">
            <a:avLst/>
          </a:prstGeom>
          <a:ln w="38100">
            <a:solidFill>
              <a:schemeClr val="accent3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36648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519"/>
            <a:ext cx="3770140" cy="65433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99803" y="82519"/>
            <a:ext cx="3390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(Назвіть </a:t>
            </a:r>
            <a:r>
              <a:rPr lang="uk-UA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ятку)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930" y="82519"/>
            <a:ext cx="4617738" cy="65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9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Исторические фоны для презентаций (42 фото) - красивые картинки | Размытый  фон, Картинки, Абстрактное">
            <a:extLst>
              <a:ext uri="{FF2B5EF4-FFF2-40B4-BE49-F238E27FC236}">
                <a16:creationId xmlns:a16="http://schemas.microsoft.com/office/drawing/2014/main" id="{91A23E8D-9C9B-4A24-B0EF-F29B2232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8945" y="359789"/>
            <a:ext cx="79338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– на початку 20 ст. великих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вчені-природознавці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Уперше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епідеміолог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мікробіолог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вченого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нею. 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Уродженець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Тернопільщини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вченого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першим деканом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електротехнічного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факультету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28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 1887 р.)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вченого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очолював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Новоросійському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(разом з 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Гамалією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бактеріологічною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засновником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фагоцитарної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1908 р.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Нобелівську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мечні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3" y="3663059"/>
            <a:ext cx="2301607" cy="294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Картинки по запросу іван пулюй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3" y="672422"/>
            <a:ext cx="2210161" cy="273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1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Исторические фоны для презентаций (42 фото) - красивые картинки | Размытый  фон, Картинки, Абстрактное">
            <a:extLst>
              <a:ext uri="{FF2B5EF4-FFF2-40B4-BE49-F238E27FC236}">
                <a16:creationId xmlns:a16="http://schemas.microsoft.com/office/drawing/2014/main" id="{4A886511-E4F3-415C-9B30-5B4EFCD26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79"/>
            <a:ext cx="12192000" cy="672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14800" y="147326"/>
            <a:ext cx="765047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розвивалася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тогочасних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вирізняються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вченого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вченого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вченого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багатотомної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-Руси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тяглості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вченого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державному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вченого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чия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вийшла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присудив учений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 (1910 р.)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досягнув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вченого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книжки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запорозьких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в.липинський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4" y="-1"/>
            <a:ext cx="2804247" cy="353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дмитро яворницький біограф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1" y="3639845"/>
            <a:ext cx="2804246" cy="308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96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Исторические фоны для презентаций (42 фото) - красивые картинки | Размытый  фон, Картинки, Абстрактное">
            <a:extLst>
              <a:ext uri="{FF2B5EF4-FFF2-40B4-BE49-F238E27FC236}">
                <a16:creationId xmlns:a16="http://schemas.microsoft.com/office/drawing/2014/main" id="{CFE5F9A1-09BC-424B-AB49-F246632BE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50561" y="114274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для науки, і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1907 – 1909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чотиритомного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«Словника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упорядкованого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Борисом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Грінченком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тритомної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вченого-мовознавця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сходознавця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поліглота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вченого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агатангела кримськ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14" y="313509"/>
            <a:ext cx="3759637" cy="52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5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8470" y="238057"/>
            <a:ext cx="1749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71612" y="166039"/>
            <a:ext cx="8961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 визначення терміну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1588" y="1846105"/>
            <a:ext cx="9059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5274" y="2168364"/>
            <a:ext cx="1982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418" y="4293050"/>
            <a:ext cx="2504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</a:t>
            </a:r>
            <a:r>
              <a:rPr lang="ru-RU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театр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BB14B6-7EC5-43C4-90F8-16E400E7B302}"/>
              </a:ext>
            </a:extLst>
          </p:cNvPr>
          <p:cNvSpPr/>
          <p:nvPr/>
        </p:nvSpPr>
        <p:spPr>
          <a:xfrm>
            <a:off x="4873680" y="2322252"/>
            <a:ext cx="3724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 визначення терміну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C6DE7-8DF0-401C-BA12-8CD40832C34C}"/>
              </a:ext>
            </a:extLst>
          </p:cNvPr>
          <p:cNvSpPr/>
          <p:nvPr/>
        </p:nvSpPr>
        <p:spPr>
          <a:xfrm>
            <a:off x="4943504" y="4297850"/>
            <a:ext cx="374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 визначення терміну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7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Исторические фоны для презентаций (42 фото) - красивые картинки | Размытый  фон, Картинки, Абстрактное">
            <a:extLst>
              <a:ext uri="{FF2B5EF4-FFF2-40B4-BE49-F238E27FC236}">
                <a16:creationId xmlns:a16="http://schemas.microsoft.com/office/drawing/2014/main" id="{8489158B-95FA-4963-81A6-15CDD1466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96402" y="77696"/>
            <a:ext cx="719836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ТЕАТРАЛЬНЕ МИСТЕЦТВО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театрального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ст. стало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провінційне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1864 р. тут активно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аматорський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театр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призупинив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театру, але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1882 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єлисаветградці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створили першу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трупу -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Марко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Кропивницький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сестра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Тобілевичі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псевдонімами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Карпенко-Карий,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Саксаганський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Микола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Садовський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Садовська-Барілотті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долучилися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найвидатніша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актриса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Заньковецька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драматург Михайло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Старицький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мандрівних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театрів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1907 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театр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дістав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Троїцькому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Театр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і тут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трупа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ропивницький Мар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3" y="267652"/>
            <a:ext cx="2387160" cy="301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 миколи садовсько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5" y="3546090"/>
            <a:ext cx="2529138" cy="287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26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582796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1091</Words>
  <Application>Microsoft Office PowerPoint</Application>
  <PresentationFormat>Широкоэкранный</PresentationFormat>
  <Paragraphs>67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Times New Roman</vt:lpstr>
      <vt:lpstr>Wingdings 2</vt:lpstr>
      <vt:lpstr>Тема Office</vt:lpstr>
      <vt:lpstr> </vt:lpstr>
      <vt:lpstr>КУЛЬТУРА УКРАЇНИ ДРУГОЇ ПОЛОВИНИ XIX — ПОЧАТКУ XX СТ.   Завдання: після перегляду фільму та використання матеріалів мудлу дайте відповіді на питання презентації: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КУЛЬТУРА ДРУГОЇ ПОЛОВИНИ  XVII – XVIII СТ.</dc:title>
  <dc:creator>Анжелика</dc:creator>
  <cp:lastModifiedBy>Professional</cp:lastModifiedBy>
  <cp:revision>78</cp:revision>
  <dcterms:created xsi:type="dcterms:W3CDTF">2019-11-17T17:25:50Z</dcterms:created>
  <dcterms:modified xsi:type="dcterms:W3CDTF">2022-11-16T17:39:59Z</dcterms:modified>
</cp:coreProperties>
</file>