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0" r:id="rId2"/>
    <p:sldId id="365" r:id="rId3"/>
    <p:sldId id="361" r:id="rId4"/>
    <p:sldId id="358" r:id="rId5"/>
    <p:sldId id="362" r:id="rId6"/>
    <p:sldId id="363" r:id="rId7"/>
    <p:sldId id="351" r:id="rId8"/>
    <p:sldId id="359" r:id="rId9"/>
    <p:sldId id="355" r:id="rId10"/>
    <p:sldId id="360" r:id="rId11"/>
    <p:sldId id="356" r:id="rId12"/>
    <p:sldId id="277" r:id="rId13"/>
    <p:sldId id="258" r:id="rId14"/>
    <p:sldId id="261" r:id="rId15"/>
    <p:sldId id="266" r:id="rId16"/>
    <p:sldId id="3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9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32AA-DB0D-4EC1-BF5F-54039869CC0E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8DB56-8D78-42D7-8DB2-28EFE1D96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5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резентация на тему: &quot;Західноукраїнські землі наприкінці XVIII – початку XX  ст. (до 1914)&quot;. Скачать бесплатно и без регистрации.">
            <a:extLst>
              <a:ext uri="{FF2B5EF4-FFF2-40B4-BE49-F238E27FC236}">
                <a16:creationId xmlns:a16="http://schemas.microsoft.com/office/drawing/2014/main" id="{DB8789DB-0FFF-46E6-826F-3EAC4E965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20409" r="22011" b="11055"/>
          <a:stretch/>
        </p:blipFill>
        <p:spPr bwMode="auto">
          <a:xfrm>
            <a:off x="3491880" y="4149080"/>
            <a:ext cx="550861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Тести &quot;Західноукраїнські землі на початку 20 ст. Культура України середини  ХІХ - на початку ХХ ст.&quot; | Тест на 12 запитань. Історія України">
            <a:extLst>
              <a:ext uri="{FF2B5EF4-FFF2-40B4-BE49-F238E27FC236}">
                <a16:creationId xmlns:a16="http://schemas.microsoft.com/office/drawing/2014/main" id="{F82353B1-5004-45F8-9236-495F408B3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/>
          <a:stretch/>
        </p:blipFill>
        <p:spPr bwMode="auto">
          <a:xfrm>
            <a:off x="395536" y="332656"/>
            <a:ext cx="86049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538EEAB-2EBE-4DA3-8CFE-DA8A0A0E2821}"/>
              </a:ext>
            </a:extLst>
          </p:cNvPr>
          <p:cNvSpPr/>
          <p:nvPr/>
        </p:nvSpPr>
        <p:spPr>
          <a:xfrm>
            <a:off x="395536" y="4293096"/>
            <a:ext cx="3096344" cy="23762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19</a:t>
            </a:r>
            <a:endParaRPr lang="ru-RU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5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C17A9-5F3D-47D7-B49F-412A3ADD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uk-UA" sz="2400" b="1" dirty="0"/>
              <a:t>Розкрийте причини трудової еміграції на західноукраїнських землях на </a:t>
            </a:r>
            <a:r>
              <a:rPr lang="uk-UA" sz="2400" b="1" dirty="0" err="1"/>
              <a:t>поч.хх</a:t>
            </a:r>
            <a:r>
              <a:rPr lang="uk-UA" sz="2400" b="1" dirty="0"/>
              <a:t> ст., надайте факти , які розкривають масштаб явища.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27FF8B-9DCE-45F9-8A0E-E3E1441DC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74850"/>
            <a:ext cx="43924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ечії суспільно-політичного руху на західноукраїнських землях в другій половині ХІХ ст.">
            <a:extLst>
              <a:ext uri="{FF2B5EF4-FFF2-40B4-BE49-F238E27FC236}">
                <a16:creationId xmlns:a16="http://schemas.microsoft.com/office/drawing/2014/main" id="{4FE5CCFC-521C-4499-95BA-2B5FBEF7E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1"/>
          <a:stretch/>
        </p:blipFill>
        <p:spPr bwMode="auto">
          <a:xfrm>
            <a:off x="395536" y="1172200"/>
            <a:ext cx="8640960" cy="22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8226C3-FBD3-41E0-ABF1-DB8F18FC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0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/>
              <a:t>Назвіть течії політичного розвитку західноукраїнських земель на </a:t>
            </a:r>
            <a:r>
              <a:rPr lang="uk-UA" sz="2800" b="1" dirty="0" err="1"/>
              <a:t>поч</a:t>
            </a:r>
            <a:r>
              <a:rPr lang="uk-UA" sz="2800" b="1" dirty="0"/>
              <a:t>. </a:t>
            </a:r>
            <a:r>
              <a:rPr lang="uk-UA" sz="2800" b="1" dirty="0" err="1"/>
              <a:t>хх</a:t>
            </a:r>
            <a:r>
              <a:rPr lang="uk-UA" sz="2800" b="1" dirty="0"/>
              <a:t> </a:t>
            </a:r>
            <a:r>
              <a:rPr lang="uk-UA" sz="2800" b="1" dirty="0" err="1"/>
              <a:t>ст</a:t>
            </a:r>
            <a:r>
              <a:rPr lang="uk-UA" sz="2800" b="1" dirty="0"/>
              <a:t>:</a:t>
            </a:r>
            <a:endParaRPr lang="ru-RU" sz="2800" b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4E618DE-4A8B-4B3D-9CB7-36FF64EF07EB}"/>
              </a:ext>
            </a:extLst>
          </p:cNvPr>
          <p:cNvSpPr/>
          <p:nvPr/>
        </p:nvSpPr>
        <p:spPr>
          <a:xfrm>
            <a:off x="457200" y="3451987"/>
            <a:ext cx="260263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2C2441C-B7D6-4D42-AFAF-50DA7F912A9F}"/>
              </a:ext>
            </a:extLst>
          </p:cNvPr>
          <p:cNvSpPr/>
          <p:nvPr/>
        </p:nvSpPr>
        <p:spPr>
          <a:xfrm>
            <a:off x="3563888" y="3486707"/>
            <a:ext cx="2448272" cy="8796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FEFDCF8-DC28-466D-B9A2-D2CEE83D7BF2}"/>
              </a:ext>
            </a:extLst>
          </p:cNvPr>
          <p:cNvSpPr/>
          <p:nvPr/>
        </p:nvSpPr>
        <p:spPr>
          <a:xfrm>
            <a:off x="6516216" y="3481836"/>
            <a:ext cx="237626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8432213-F661-49E1-A445-2F0D20D72E2F}"/>
              </a:ext>
            </a:extLst>
          </p:cNvPr>
          <p:cNvSpPr/>
          <p:nvPr/>
        </p:nvSpPr>
        <p:spPr>
          <a:xfrm>
            <a:off x="377280" y="5282049"/>
            <a:ext cx="2602632" cy="12393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1DC9DC2-1319-4011-B7FF-C4E8B8310091}"/>
              </a:ext>
            </a:extLst>
          </p:cNvPr>
          <p:cNvSpPr/>
          <p:nvPr/>
        </p:nvSpPr>
        <p:spPr>
          <a:xfrm>
            <a:off x="3486681" y="5282102"/>
            <a:ext cx="2525479" cy="12148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E584364-D2D7-4B86-A108-98B4992AB748}"/>
              </a:ext>
            </a:extLst>
          </p:cNvPr>
          <p:cNvSpPr/>
          <p:nvPr/>
        </p:nvSpPr>
        <p:spPr>
          <a:xfrm>
            <a:off x="6387740" y="5282103"/>
            <a:ext cx="2504739" cy="1152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5BE433D-CCE9-4A6B-87AC-E100FA5D1080}"/>
              </a:ext>
            </a:extLst>
          </p:cNvPr>
          <p:cNvSpPr/>
          <p:nvPr/>
        </p:nvSpPr>
        <p:spPr>
          <a:xfrm>
            <a:off x="1511003" y="4390790"/>
            <a:ext cx="484632" cy="86685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BD89468-88C9-482B-8160-0E7E8D011688}"/>
              </a:ext>
            </a:extLst>
          </p:cNvPr>
          <p:cNvSpPr/>
          <p:nvPr/>
        </p:nvSpPr>
        <p:spPr>
          <a:xfrm>
            <a:off x="4484801" y="4402956"/>
            <a:ext cx="484632" cy="84257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9B11E55B-DFC8-4ADE-A672-8481E79926CA}"/>
              </a:ext>
            </a:extLst>
          </p:cNvPr>
          <p:cNvSpPr/>
          <p:nvPr/>
        </p:nvSpPr>
        <p:spPr>
          <a:xfrm>
            <a:off x="7397793" y="4419873"/>
            <a:ext cx="484632" cy="8377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9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uk-UA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Навіть </a:t>
            </a:r>
            <a:r>
              <a:rPr lang="uk-UA" sz="3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політичні партії Західної України:</a:t>
            </a:r>
            <a:br>
              <a:rPr lang="uk-UA" sz="3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sz="3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uk-UA" dirty="0"/>
          </a:p>
          <a:p>
            <a:pPr marL="0" indent="0" algn="ctr">
              <a:buNone/>
            </a:pPr>
            <a:r>
              <a:rPr lang="uk-UA" sz="1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Галичина:</a:t>
            </a:r>
          </a:p>
          <a:p>
            <a:r>
              <a:rPr lang="uk-UA" sz="1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1890р. —</a:t>
            </a:r>
          </a:p>
          <a:p>
            <a:r>
              <a:rPr lang="uk-UA" sz="1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1899р. —</a:t>
            </a:r>
          </a:p>
          <a:p>
            <a:r>
              <a:rPr lang="uk-UA" sz="1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1899р. — </a:t>
            </a:r>
          </a:p>
          <a:p>
            <a:pPr marL="0" indent="0" algn="ctr">
              <a:buNone/>
            </a:pPr>
            <a:r>
              <a:rPr lang="uk-UA" sz="1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Буковина:</a:t>
            </a:r>
          </a:p>
          <a:p>
            <a:r>
              <a:rPr lang="uk-UA" sz="1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1906р. </a:t>
            </a:r>
          </a:p>
          <a:p>
            <a:r>
              <a:rPr lang="uk-UA" sz="1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1908р. –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Західноукраїнські політичні партії, на відміну від </a:t>
            </a:r>
            <a:r>
              <a:rPr lang="uk-UA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федералістичної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платформи політичних партій у Російській імперії, першими перейшли на самостійницькі позиції, проголосивши своєю метою боротьбу за соборну незалежну Українську державу, соціалістичні перетворення.</a:t>
            </a:r>
          </a:p>
        </p:txBody>
      </p:sp>
    </p:spTree>
    <p:extLst>
      <p:ext uri="{BB962C8B-B14F-4D97-AF65-F5344CB8AC3E}">
        <p14:creationId xmlns:p14="http://schemas.microsoft.com/office/powerpoint/2010/main" val="53413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Радикалізація українського політичного руху(</a:t>
            </a:r>
            <a:r>
              <a:rPr lang="uk-UA" sz="3200" b="1" dirty="0">
                <a:solidFill>
                  <a:srgbClr val="FF0000"/>
                </a:solidFill>
              </a:rPr>
              <a:t>закінчити речення):</a:t>
            </a: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8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Учасники національно-визвольного руху називали Східну Галичину </a:t>
            </a:r>
            <a:r>
              <a:rPr lang="uk-UA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     ?     ».</a:t>
            </a:r>
          </a:p>
          <a:p>
            <a:pPr marL="0" indent="0" algn="just">
              <a:buNone/>
            </a:pPr>
            <a:r>
              <a:rPr lang="uk-UA" sz="8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Одним з основних напрямів діяльності політичних партій Галичини (УНДП, УРП, УСДП) стала боротьба за проведення виборчої реформи.</a:t>
            </a:r>
          </a:p>
          <a:p>
            <a:pPr marL="0" indent="0" algn="just">
              <a:buNone/>
            </a:pPr>
            <a:r>
              <a:rPr lang="uk-UA" sz="8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uk-UA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(?)</a:t>
            </a:r>
            <a:r>
              <a:rPr lang="uk-UA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р. австрійський уряд запровадив 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(?)</a:t>
            </a:r>
            <a:r>
              <a:rPr lang="uk-UA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uk-UA" sz="80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надання  права голосу  максимальній  кількості дорослого населення (як  правило з  18 років), незалежно від  статі, становища в суспільстві, майнового становища, освітнього рівня</a:t>
            </a:r>
            <a:r>
              <a:rPr lang="uk-UA" sz="8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що призвело до збільшення українського представництва у парламенті. </a:t>
            </a:r>
          </a:p>
          <a:p>
            <a:pPr marL="0" indent="0" algn="just">
              <a:buNone/>
            </a:pPr>
            <a:r>
              <a:rPr lang="uk-UA" sz="8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198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75515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Радикалізація українського політичного руху(</a:t>
            </a:r>
            <a:r>
              <a:rPr lang="uk-UA" sz="3600" b="1" dirty="0">
                <a:solidFill>
                  <a:srgbClr val="FF0000"/>
                </a:solidFill>
              </a:rPr>
              <a:t>закінчити речення):</a:t>
            </a:r>
            <a:endParaRPr lang="uk-UA" sz="3600" dirty="0">
              <a:solidFill>
                <a:schemeClr val="tx1"/>
              </a:solidFill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1988840"/>
            <a:ext cx="8375516" cy="4133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Важливим осередком національного руху  стали молодіжні спортивно-фізкультурні патріотичні товариства</a:t>
            </a:r>
            <a:r>
              <a:rPr lang="uk-UA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   ?    )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що діяли на Галичині: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1894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р. –  створена  спортивно-фізкультурна організація</a:t>
            </a:r>
            <a:r>
              <a:rPr lang="uk-UA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   ?    )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організатором якої був </a:t>
            </a:r>
            <a:r>
              <a:rPr lang="uk-UA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   ?    )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uk-UA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1900 р.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 виникла молодіжна організація </a:t>
            </a:r>
            <a:r>
              <a:rPr lang="uk-UA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   ?    )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на  чолі з</a:t>
            </a:r>
            <a:r>
              <a:rPr lang="uk-UA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   ?    )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uk-UA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1911 р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– заснована організація </a:t>
            </a:r>
            <a:r>
              <a:rPr lang="uk-UA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   ?    )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 наступні роки  Першої  світової війни членами цих організацій був сформований легіон Українських січових стрільців  (УСС), який брав участь у  війні та став ядром  формування армії Західноукраїнської Народної Республіки (ЗУНР).</a:t>
            </a:r>
          </a:p>
        </p:txBody>
      </p:sp>
    </p:spTree>
    <p:extLst>
      <p:ext uri="{BB962C8B-B14F-4D97-AF65-F5344CB8AC3E}">
        <p14:creationId xmlns:p14="http://schemas.microsoft.com/office/powerpoint/2010/main" val="365925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Радикалізація українського політичного руху</a:t>
            </a:r>
            <a:r>
              <a:rPr lang="uk-UA" sz="3600" b="1" dirty="0">
                <a:solidFill>
                  <a:srgbClr val="FF0000"/>
                </a:solidFill>
              </a:rPr>
              <a:t>(закінчити речення):</a:t>
            </a:r>
            <a:endParaRPr lang="uk-UA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Важливу роль  у  згуртуванні українців і  піднесенні національної свідомості населення відіграла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  ?    )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яка особливо активну підтримку мала на Галичині. </a:t>
            </a:r>
            <a:r>
              <a:rPr lang="uk-UA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Очолював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її (   ?    )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k-UA" sz="2400" b="1" i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Метою життя митрополита була єдність Української Церкви та побудова Української Держави, «наділеної християнською душею».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D26AEA5-4C11-4EF0-8D40-3B43673F3A23}"/>
              </a:ext>
            </a:extLst>
          </p:cNvPr>
          <p:cNvSpPr/>
          <p:nvPr/>
        </p:nvSpPr>
        <p:spPr>
          <a:xfrm>
            <a:off x="469793" y="1700808"/>
            <a:ext cx="3754760" cy="4781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(ДОДАТИ ФОТО!)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630577-1D10-44DC-B2CF-D20694DA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Зробіть висновок: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4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284B-1255-41D6-87A2-57BF8BBC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7584"/>
          </a:xfrm>
        </p:spPr>
        <p:txBody>
          <a:bodyPr>
            <a:normAutofit/>
          </a:bodyPr>
          <a:lstStyle/>
          <a:p>
            <a:r>
              <a:rPr lang="uk-UA" dirty="0"/>
              <a:t>Українські землі у складі австрійської імперії </a:t>
            </a:r>
            <a:br>
              <a:rPr lang="uk-UA" dirty="0"/>
            </a:br>
            <a:r>
              <a:rPr lang="uk-UA" sz="3100" dirty="0"/>
              <a:t>(навчальні відео):</a:t>
            </a:r>
            <a:endParaRPr lang="ru-RU" sz="31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08450-5473-434D-ABF1-14BC018DC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2708920"/>
            <a:ext cx="4040188" cy="330051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Наприкінці ХІХ СТ.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89FA1-69C5-40F1-AFEE-87CDE1CD0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3429000"/>
            <a:ext cx="4040188" cy="1254125"/>
          </a:xfrm>
        </p:spPr>
        <p:txBody>
          <a:bodyPr/>
          <a:lstStyle/>
          <a:p>
            <a:r>
              <a:rPr lang="en-US" dirty="0"/>
              <a:t>https://www.youtube.com/watch?v=iBr1YDTqyk0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04F6C2-B635-464C-902F-216E2E801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984" y="2679987"/>
            <a:ext cx="4041775" cy="518770"/>
          </a:xfrm>
        </p:spPr>
        <p:txBody>
          <a:bodyPr>
            <a:normAutofit fontScale="25000" lnSpcReduction="20000"/>
          </a:bodyPr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sz="8000" dirty="0"/>
              <a:t>На початку  ХХ СТ.</a:t>
            </a:r>
            <a:endParaRPr lang="ru-RU" sz="8000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5546D0-B9F2-4E06-9053-83D030C91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559460"/>
            <a:ext cx="4041775" cy="1182117"/>
          </a:xfrm>
        </p:spPr>
        <p:txBody>
          <a:bodyPr/>
          <a:lstStyle/>
          <a:p>
            <a:r>
              <a:rPr lang="en-US" dirty="0"/>
              <a:t>https://www.youtube.com/watch?v=8EHaXInqvOQ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5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0C72B-8353-45B3-A305-57692E57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sz="3600" b="1" dirty="0"/>
              <a:t>Заповніть хронологічну таблицю</a:t>
            </a:r>
            <a:r>
              <a:rPr lang="uk-UA" dirty="0"/>
              <a:t>: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171779E-7A02-49A9-BB84-ADD71B5A3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41602"/>
              </p:ext>
            </p:extLst>
          </p:nvPr>
        </p:nvGraphicFramePr>
        <p:xfrm>
          <a:off x="323528" y="1196752"/>
          <a:ext cx="8568952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360">
                  <a:extLst>
                    <a:ext uri="{9D8B030D-6E8A-4147-A177-3AD203B41FA5}">
                      <a16:colId xmlns:a16="http://schemas.microsoft.com/office/drawing/2014/main" val="2591112657"/>
                    </a:ext>
                  </a:extLst>
                </a:gridCol>
                <a:gridCol w="7194592">
                  <a:extLst>
                    <a:ext uri="{9D8B030D-6E8A-4147-A177-3AD203B41FA5}">
                      <a16:colId xmlns:a16="http://schemas.microsoft.com/office/drawing/2014/main" val="1881637878"/>
                    </a:ext>
                  </a:extLst>
                </a:gridCol>
              </a:tblGrid>
              <a:tr h="1375177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1894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69402"/>
                  </a:ext>
                </a:extLst>
              </a:tr>
              <a:tr h="1419086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1900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95871"/>
                  </a:ext>
                </a:extLst>
              </a:tr>
              <a:tr h="1375177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1907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73739"/>
                  </a:ext>
                </a:extLst>
              </a:tr>
              <a:tr h="1375177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</a:rPr>
                        <a:t>1911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8511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470DF0A-5C16-412C-8317-2C4E4DC68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211278"/>
              </p:ext>
            </p:extLst>
          </p:nvPr>
        </p:nvGraphicFramePr>
        <p:xfrm>
          <a:off x="1551214" y="1196752"/>
          <a:ext cx="208280" cy="546530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479203421"/>
                    </a:ext>
                  </a:extLst>
                </a:gridCol>
              </a:tblGrid>
              <a:tr h="54653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2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42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оберський і">
            <a:extLst>
              <a:ext uri="{FF2B5EF4-FFF2-40B4-BE49-F238E27FC236}">
                <a16:creationId xmlns:a16="http://schemas.microsoft.com/office/drawing/2014/main" id="{D93868C4-CA36-4B4A-8657-5376FF14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" y="1215157"/>
            <a:ext cx="3024336" cy="44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79A9A9-D1C7-409D-8DC5-A3101231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/>
              <a:t>Працюємо з персоналіями:</a:t>
            </a:r>
            <a:endParaRPr lang="ru-RU" sz="36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7A1A51F-FB10-4D63-B614-F49EBC11A923}"/>
              </a:ext>
            </a:extLst>
          </p:cNvPr>
          <p:cNvSpPr/>
          <p:nvPr/>
        </p:nvSpPr>
        <p:spPr>
          <a:xfrm>
            <a:off x="3923928" y="1313127"/>
            <a:ext cx="4968552" cy="53682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1"/>
                </a:solidFill>
              </a:rPr>
              <a:t>(</a:t>
            </a:r>
            <a:r>
              <a:rPr lang="uk-UA" sz="3200" b="1" dirty="0">
                <a:solidFill>
                  <a:schemeClr val="tx1"/>
                </a:solidFill>
              </a:rPr>
              <a:t>5-7  речень)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F40BB7-126C-43A5-96B3-C45F8AEB6817}"/>
              </a:ext>
            </a:extLst>
          </p:cNvPr>
          <p:cNvSpPr/>
          <p:nvPr/>
        </p:nvSpPr>
        <p:spPr>
          <a:xfrm>
            <a:off x="454461" y="5766932"/>
            <a:ext cx="3024336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4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79A9A9-D1C7-409D-8DC5-A3101231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/>
              <a:t>Працюємо з персоналіями:</a:t>
            </a:r>
            <a:endParaRPr lang="ru-RU" sz="36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7A1A51F-FB10-4D63-B614-F49EBC11A923}"/>
              </a:ext>
            </a:extLst>
          </p:cNvPr>
          <p:cNvSpPr/>
          <p:nvPr/>
        </p:nvSpPr>
        <p:spPr>
          <a:xfrm>
            <a:off x="4237821" y="1242541"/>
            <a:ext cx="4824536" cy="53682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1"/>
                </a:solidFill>
              </a:rPr>
              <a:t>(</a:t>
            </a:r>
            <a:r>
              <a:rPr lang="uk-UA" sz="3200" b="1" dirty="0">
                <a:solidFill>
                  <a:schemeClr val="tx1"/>
                </a:solidFill>
              </a:rPr>
              <a:t>5-7  речень)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F40BB7-126C-43A5-96B3-C45F8AEB6817}"/>
              </a:ext>
            </a:extLst>
          </p:cNvPr>
          <p:cNvSpPr/>
          <p:nvPr/>
        </p:nvSpPr>
        <p:spPr>
          <a:xfrm>
            <a:off x="475556" y="5694723"/>
            <a:ext cx="3354914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Picture 3" descr="трильовський кирило">
            <a:extLst>
              <a:ext uri="{FF2B5EF4-FFF2-40B4-BE49-F238E27FC236}">
                <a16:creationId xmlns:a16="http://schemas.microsoft.com/office/drawing/2014/main" id="{054DA51E-7E92-4249-AA5C-183F4DE3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" y="1242541"/>
            <a:ext cx="3354914" cy="42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0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79A9A9-D1C7-409D-8DC5-A3101231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Працюємо з персоналіями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7A1A51F-FB10-4D63-B614-F49EBC11A923}"/>
              </a:ext>
            </a:extLst>
          </p:cNvPr>
          <p:cNvSpPr/>
          <p:nvPr/>
        </p:nvSpPr>
        <p:spPr>
          <a:xfrm>
            <a:off x="4237821" y="1242541"/>
            <a:ext cx="4824536" cy="53682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1"/>
                </a:solidFill>
              </a:rPr>
              <a:t>(</a:t>
            </a:r>
            <a:r>
              <a:rPr lang="uk-UA" sz="3200" b="1" dirty="0">
                <a:solidFill>
                  <a:schemeClr val="tx1"/>
                </a:solidFill>
              </a:rPr>
              <a:t>5-7  речень)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F40BB7-126C-43A5-96B3-C45F8AEB6817}"/>
              </a:ext>
            </a:extLst>
          </p:cNvPr>
          <p:cNvSpPr/>
          <p:nvPr/>
        </p:nvSpPr>
        <p:spPr>
          <a:xfrm>
            <a:off x="475556" y="5694723"/>
            <a:ext cx="3354914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54CA040-DC14-46A6-BF37-73344FE19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7" y="1283022"/>
            <a:ext cx="3237257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8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5C015B-597E-41B7-9F70-D8AFB769F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8" t="25850" r="26473" b="13250"/>
          <a:stretch/>
        </p:blipFill>
        <p:spPr>
          <a:xfrm>
            <a:off x="354360" y="1119897"/>
            <a:ext cx="8435280" cy="575009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7DAD17-0DE4-4BD4-9DEC-7002BFCA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509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/>
              <a:t>Використайте схему для заповнення таблиці(наступний слайд):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9345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A5F097E-F9E1-41E5-9138-A58208C55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79173"/>
              </p:ext>
            </p:extLst>
          </p:nvPr>
        </p:nvGraphicFramePr>
        <p:xfrm>
          <a:off x="300940" y="1452151"/>
          <a:ext cx="8519531" cy="528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843">
                  <a:extLst>
                    <a:ext uri="{9D8B030D-6E8A-4147-A177-3AD203B41FA5}">
                      <a16:colId xmlns:a16="http://schemas.microsoft.com/office/drawing/2014/main" val="3069311040"/>
                    </a:ext>
                  </a:extLst>
                </a:gridCol>
                <a:gridCol w="4293688">
                  <a:extLst>
                    <a:ext uri="{9D8B030D-6E8A-4147-A177-3AD203B41FA5}">
                      <a16:colId xmlns:a16="http://schemas.microsoft.com/office/drawing/2014/main" val="3018053106"/>
                    </a:ext>
                  </a:extLst>
                </a:gridCol>
              </a:tblGrid>
              <a:tr h="62175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Промисловість </a:t>
                      </a:r>
                      <a:endParaRPr lang="ru-RU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Сільське господарство</a:t>
                      </a:r>
                      <a:endParaRPr lang="ru-RU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07332"/>
                  </a:ext>
                </a:extLst>
              </a:tr>
              <a:tr h="46674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55194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709B3DC-CA8F-4EE3-A9D9-CA7AF16E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Заповніть колонки в таблиці:(дивіться попередню схему)</a:t>
            </a:r>
            <a:br>
              <a:rPr lang="uk-UA" sz="2400" b="1" dirty="0"/>
            </a:br>
            <a:r>
              <a:rPr lang="uk-UA" sz="2400" b="1" dirty="0"/>
              <a:t>«Особливості економічного розвитку західноукраїнських земель  на початку </a:t>
            </a:r>
            <a:r>
              <a:rPr lang="uk-UA" sz="2400" b="1" dirty="0" err="1"/>
              <a:t>хх</a:t>
            </a:r>
            <a:r>
              <a:rPr lang="uk-UA" sz="2400" b="1" dirty="0"/>
              <a:t> ст.: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422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aurok.com.ua/uploads/files/121751/168904/181479_images/5.jpg">
            <a:extLst>
              <a:ext uri="{FF2B5EF4-FFF2-40B4-BE49-F238E27FC236}">
                <a16:creationId xmlns:a16="http://schemas.microsoft.com/office/drawing/2014/main" id="{C26108C6-E4CD-4B04-80A8-8ABF3F23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24936" cy="57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3B6D2-0CCE-4AA5-9FEC-7F787DC1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936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/>
              <a:t>Розгляньте схему: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66847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343</TotalTime>
  <Words>461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Тема Office</vt:lpstr>
      <vt:lpstr>Презентация PowerPoint</vt:lpstr>
      <vt:lpstr>Українські землі у складі австрійської імперії  (навчальні відео):</vt:lpstr>
      <vt:lpstr>Заповніть хронологічну таблицю:</vt:lpstr>
      <vt:lpstr>Працюємо з персоналіями:</vt:lpstr>
      <vt:lpstr>Працюємо з персоналіями:</vt:lpstr>
      <vt:lpstr>Працюємо з персоналіями:</vt:lpstr>
      <vt:lpstr>Використайте схему для заповнення таблиці(наступний слайд):</vt:lpstr>
      <vt:lpstr>Заповніть колонки в таблиці:(дивіться попередню схему) «Особливості економічного розвитку західноукраїнських земель  на початку хх ст.:  </vt:lpstr>
      <vt:lpstr>Розгляньте схему:</vt:lpstr>
      <vt:lpstr>Розкрийте причини трудової еміграції на західноукраїнських землях на поч.хх ст., надайте факти , які розкривають масштаб явища.</vt:lpstr>
      <vt:lpstr>Назвіть течії політичного розвитку західноукраїнських земель на поч. хх ст:</vt:lpstr>
      <vt:lpstr> Навіть політичні партії Західної України: </vt:lpstr>
      <vt:lpstr>Радикалізація українського політичного руху(закінчити речення):</vt:lpstr>
      <vt:lpstr>Радикалізація українського політичного руху(закінчити речення):</vt:lpstr>
      <vt:lpstr>Радикалізація українського політичного руху(закінчити речення):</vt:lpstr>
      <vt:lpstr>Зробіть висновок: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Становище промисловості та сільського господарства </dc:title>
  <dc:creator>User</dc:creator>
  <cp:lastModifiedBy>Professional</cp:lastModifiedBy>
  <cp:revision>57</cp:revision>
  <dcterms:created xsi:type="dcterms:W3CDTF">2019-09-18T18:03:08Z</dcterms:created>
  <dcterms:modified xsi:type="dcterms:W3CDTF">2023-10-08T17:03:40Z</dcterms:modified>
</cp:coreProperties>
</file>