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66" r:id="rId9"/>
    <p:sldId id="267" r:id="rId10"/>
    <p:sldId id="268" r:id="rId11"/>
    <p:sldId id="265" r:id="rId12"/>
    <p:sldId id="269" r:id="rId13"/>
    <p:sldId id="270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elyka-chy-mala-litera.wikidot.com/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pravylno-pravylno.wikidot.com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r2u.org.ua/s?w=&#1074;&#1077;&#1088;&#1090;&#1086;&#1083;&#1105;&#1090;&amp;scope=all&amp;highlight=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talivyrazy.org.ua/everyfile.php?transfer=folders/er/rabotatm.html" TargetMode="External"/><Relationship Id="rId4" Type="http://schemas.openxmlformats.org/officeDocument/2006/relationships/hyperlink" Target="http://nepravylno-pravylno.wikidot.com/imennyk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35577"/>
            <a:ext cx="9448800" cy="24950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ТЕМА </a:t>
            </a:r>
            <a:r>
              <a:rPr lang="uk-UA" sz="4400" b="1" dirty="0" smtClean="0">
                <a:solidFill>
                  <a:srgbClr val="FFFF00"/>
                </a:solidFill>
              </a:rPr>
              <a:t>9</a:t>
            </a:r>
            <a:br>
              <a:rPr lang="uk-UA" sz="4400" b="1" dirty="0" smtClean="0">
                <a:solidFill>
                  <a:srgbClr val="FFFF00"/>
                </a:solidFill>
              </a:rPr>
            </a:br>
            <a:r>
              <a:rPr lang="uk-UA" sz="4400" b="1" dirty="0" smtClean="0">
                <a:solidFill>
                  <a:srgbClr val="FFFF00"/>
                </a:solidFill>
              </a:rPr>
              <a:t> </a:t>
            </a:r>
            <a:r>
              <a:rPr lang="uk-UA" sz="4400" b="1" dirty="0">
                <a:solidFill>
                  <a:srgbClr val="FFFF00"/>
                </a:solidFill>
              </a:rPr>
              <a:t>ВЛАСНІ ГЕОГРАФІЧНІ НАЗВИ В ПРОФЕСІЙНОМУ МОВЛЕННІ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99509"/>
            <a:ext cx="9448800" cy="39972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B0F0"/>
                </a:solidFill>
              </a:rPr>
              <a:t>0. Лексико-правописний блок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1</a:t>
            </a:r>
            <a:r>
              <a:rPr lang="uk-UA" dirty="0"/>
              <a:t>. Складні випадки використання великої літери в документах.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2. Правопис географічних назв у документах. Правила передачі іншомовних назв українською мовою.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3. Відмінювання географічних назв.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4. Доручення. Розписка.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68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2" y="612404"/>
            <a:ext cx="11351736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2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20628"/>
              </p:ext>
            </p:extLst>
          </p:nvPr>
        </p:nvGraphicFramePr>
        <p:xfrm>
          <a:off x="896983" y="0"/>
          <a:ext cx="10554788" cy="1593669"/>
        </p:xfrm>
        <a:graphic>
          <a:graphicData uri="http://schemas.openxmlformats.org/drawingml/2006/table">
            <a:tbl>
              <a:tblPr firstRow="1" firstCol="1" bandRow="1"/>
              <a:tblGrid>
                <a:gridCol w="5267681">
                  <a:extLst>
                    <a:ext uri="{9D8B030D-6E8A-4147-A177-3AD203B41FA5}">
                      <a16:colId xmlns:a16="http://schemas.microsoft.com/office/drawing/2014/main" val="4251157465"/>
                    </a:ext>
                  </a:extLst>
                </a:gridCol>
                <a:gridCol w="5287107">
                  <a:extLst>
                    <a:ext uri="{9D8B030D-6E8A-4147-A177-3AD203B41FA5}">
                      <a16:colId xmlns:a16="http://schemas.microsoft.com/office/drawing/2014/main" val="419629923"/>
                    </a:ext>
                  </a:extLst>
                </a:gridCol>
              </a:tblGrid>
              <a:tr h="1593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11. Назви частин світу у прямому значенні пишуться з малої букви.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2000" dirty="0">
                          <a:solidFill>
                            <a:srgbClr val="FF0000"/>
                          </a:solidFill>
                          <a:effectLst/>
                        </a:rPr>
                        <a:t>АЛЕ: якщо ці назви входять до складу територіальних найменувань, то пишуться з великої букви.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just"/>
                      <a:r>
                        <a:rPr lang="uk-UA" sz="2000" i="1" dirty="0">
                          <a:solidFill>
                            <a:schemeClr val="tx1"/>
                          </a:solidFill>
                          <a:effectLst/>
                        </a:rPr>
                        <a:t>північ, південь, південний захід, північний схід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2000" i="1" dirty="0">
                          <a:solidFill>
                            <a:schemeClr val="tx1"/>
                          </a:solidFill>
                          <a:effectLst/>
                        </a:rPr>
                        <a:t>Далекий Схід, країни Заходу, Південне Полісся, народи Крайньої Півночі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524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9634" y="1787620"/>
            <a:ext cx="1166948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правило  до  прикладів і </a:t>
            </a:r>
            <a:r>
              <a:rPr lang="uk-UA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Булонський ліс,  Товста Могила, Великі Луки, Зелений мис,  озеро Райське.........................................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правило  до  прикладів і </a:t>
            </a:r>
            <a:r>
              <a:rPr lang="uk-UA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Франкфурт-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-Майні, Порт-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-Пренс...........................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 до  прикладів і </a:t>
            </a:r>
            <a:r>
              <a:rPr lang="uk-UA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проспект  Незалежності, течія  Гольфстрім..................................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ажіть 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 до  прикладів і </a:t>
            </a:r>
            <a:r>
              <a:rPr lang="uk-UA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Житомирська область,  Стародубський полк.......................................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 до  прикладів і </a:t>
            </a:r>
            <a:r>
              <a:rPr lang="uk-UA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Королівство Бельгія, Корейська Народно-Демократична Республіка.....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4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5" y="837800"/>
            <a:ext cx="11560628" cy="4617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правило  до  прикладів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Центральна рада, Верховний суд США.................................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 до  прикладів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Національний банк України, Українська партія  пенсіонерів..................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 до  прикладів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Кінотеатр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ім.О.Довженка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Запорізький музей образотворчого мистецтва.............................................................................................................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 до  прикладів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підручник „Політологія”, журнал „Березіль”............................................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 до  прикладів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продовжіть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своїми прикладами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Льодове побоїще, Новий рік,........................................................................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8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437802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Корисне посилання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4847085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uk-UA" sz="2000" b="1" u="sng" dirty="0">
                <a:solidFill>
                  <a:prstClr val="white"/>
                </a:solidFill>
                <a:ea typeface="+mj-ea"/>
                <a:cs typeface="+mj-cs"/>
              </a:rPr>
              <a:t>Велика чи мала літера: </a:t>
            </a:r>
            <a:r>
              <a:rPr lang="en-US" sz="2000" b="1" u="sng" dirty="0">
                <a:solidFill>
                  <a:prstClr val="white"/>
                </a:solidFill>
                <a:ea typeface="+mj-ea"/>
                <a:cs typeface="+mj-cs"/>
                <a:hlinkClick r:id="rId2"/>
              </a:rPr>
              <a:t>http://</a:t>
            </a:r>
            <a:r>
              <a:rPr lang="en-US" sz="2000" b="1" u="sng" dirty="0" smtClean="0">
                <a:solidFill>
                  <a:prstClr val="white"/>
                </a:solidFill>
                <a:ea typeface="+mj-ea"/>
                <a:cs typeface="+mj-cs"/>
                <a:hlinkClick r:id="rId2"/>
              </a:rPr>
              <a:t>velyka-chy-mala-litera.wikidot.com/b</a:t>
            </a:r>
            <a:endParaRPr lang="uk-UA" sz="2000" b="1" u="sng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uk-UA" sz="2000" b="1" u="sng" dirty="0">
              <a:solidFill>
                <a:prstClr val="white"/>
              </a:solidFill>
              <a:ea typeface="+mj-ea"/>
              <a:cs typeface="+mj-cs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b="1" dirty="0" err="1"/>
              <a:t>Хейст</a:t>
            </a:r>
            <a:r>
              <a:rPr lang="ru-RU" b="1" dirty="0"/>
              <a:t>-оп-</a:t>
            </a:r>
            <a:r>
              <a:rPr lang="ru-RU" b="1" dirty="0" err="1"/>
              <a:t>ден</a:t>
            </a:r>
            <a:r>
              <a:rPr lang="ru-RU" b="1" dirty="0"/>
              <a:t>-Берг</a:t>
            </a:r>
            <a:r>
              <a:rPr lang="ru-RU" dirty="0"/>
              <a:t> (</a:t>
            </a:r>
            <a:r>
              <a:rPr lang="ru-RU" dirty="0" err="1"/>
              <a:t>місто</a:t>
            </a:r>
            <a:r>
              <a:rPr lang="ru-RU" dirty="0" smtClean="0"/>
              <a:t>)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b="1" dirty="0"/>
              <a:t>Кабо-Бланко</a:t>
            </a:r>
            <a:r>
              <a:rPr lang="ru-RU" dirty="0"/>
              <a:t> (</a:t>
            </a:r>
            <a:r>
              <a:rPr lang="ru-RU" dirty="0" err="1"/>
              <a:t>мис</a:t>
            </a:r>
            <a:r>
              <a:rPr lang="ru-RU" dirty="0" smtClean="0"/>
              <a:t>)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b="1" dirty="0" err="1"/>
              <a:t>Республіка</a:t>
            </a:r>
            <a:r>
              <a:rPr lang="ru-RU" b="1" dirty="0"/>
              <a:t> Камерун</a:t>
            </a:r>
            <a:r>
              <a:rPr lang="ru-RU" dirty="0"/>
              <a:t> (держава</a:t>
            </a:r>
            <a:r>
              <a:rPr lang="ru-RU" dirty="0" smtClean="0"/>
              <a:t>)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b="1" dirty="0" err="1"/>
              <a:t>Кам’янка-Бузька</a:t>
            </a:r>
            <a:r>
              <a:rPr lang="ru-RU" dirty="0"/>
              <a:t> (</a:t>
            </a:r>
            <a:r>
              <a:rPr lang="ru-RU" dirty="0" err="1"/>
              <a:t>місто</a:t>
            </a:r>
            <a:r>
              <a:rPr lang="ru-RU" dirty="0"/>
              <a:t>)</a:t>
            </a:r>
            <a:endParaRPr lang="uk-UA" sz="2000" b="1" u="sng" dirty="0">
              <a:solidFill>
                <a:prstClr val="white"/>
              </a:solidFill>
              <a:ea typeface="+mj-ea"/>
              <a:cs typeface="+mj-cs"/>
            </a:endParaRPr>
          </a:p>
          <a:p>
            <a:r>
              <a:rPr lang="ru-RU" b="1" dirty="0"/>
              <a:t>Канзас-</a:t>
            </a:r>
            <a:r>
              <a:rPr lang="ru-RU" b="1" dirty="0" err="1"/>
              <a:t>Сіті</a:t>
            </a:r>
            <a:r>
              <a:rPr lang="ru-RU" dirty="0"/>
              <a:t> (</a:t>
            </a:r>
            <a:r>
              <a:rPr lang="ru-RU" dirty="0" err="1"/>
              <a:t>місто</a:t>
            </a:r>
            <a:r>
              <a:rPr lang="ru-RU" dirty="0" smtClean="0"/>
              <a:t>)</a:t>
            </a:r>
          </a:p>
          <a:p>
            <a:r>
              <a:rPr lang="ru-RU" b="1" dirty="0" err="1"/>
              <a:t>Каргадос-Карахос</a:t>
            </a:r>
            <a:r>
              <a:rPr lang="ru-RU" dirty="0"/>
              <a:t> (</a:t>
            </a:r>
            <a:r>
              <a:rPr lang="ru-RU" dirty="0" err="1"/>
              <a:t>острови</a:t>
            </a:r>
            <a:r>
              <a:rPr lang="ru-RU" dirty="0" smtClean="0"/>
              <a:t>)</a:t>
            </a:r>
          </a:p>
          <a:p>
            <a:r>
              <a:rPr lang="ru-RU" b="1" dirty="0" err="1"/>
              <a:t>Карлові</a:t>
            </a:r>
            <a:r>
              <a:rPr lang="ru-RU" b="1" dirty="0"/>
              <a:t> </a:t>
            </a:r>
            <a:r>
              <a:rPr lang="ru-RU" b="1" dirty="0" smtClean="0"/>
              <a:t>Вари</a:t>
            </a:r>
          </a:p>
          <a:p>
            <a:r>
              <a:rPr lang="ru-RU" b="1" dirty="0"/>
              <a:t> Леон-</a:t>
            </a:r>
            <a:r>
              <a:rPr lang="ru-RU" b="1" dirty="0" err="1"/>
              <a:t>Кастилія</a:t>
            </a:r>
            <a:r>
              <a:rPr lang="ru-RU" dirty="0"/>
              <a:t> (автономна область в </a:t>
            </a:r>
            <a:r>
              <a:rPr lang="ru-RU" dirty="0" err="1"/>
              <a:t>Іспанії</a:t>
            </a:r>
            <a:r>
              <a:rPr lang="ru-RU" dirty="0"/>
              <a:t>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25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5733"/>
            <a:ext cx="11140440" cy="129302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Розписка може бути </a:t>
            </a:r>
            <a:r>
              <a:rPr lang="uk-UA" sz="2000" b="1" i="1" dirty="0">
                <a:solidFill>
                  <a:srgbClr val="FFFF00"/>
                </a:solidFill>
              </a:rPr>
              <a:t>приватною </a:t>
            </a:r>
            <a:r>
              <a:rPr lang="uk-UA" sz="2000" b="1" dirty="0">
                <a:solidFill>
                  <a:srgbClr val="FFFF00"/>
                </a:solidFill>
              </a:rPr>
              <a:t>(акт передачі й одержання відбувався між особами) і </a:t>
            </a:r>
            <a:r>
              <a:rPr lang="uk-UA" sz="2000" b="1" i="1" dirty="0">
                <a:solidFill>
                  <a:srgbClr val="FFFF00"/>
                </a:solidFill>
              </a:rPr>
              <a:t>службовою </a:t>
            </a:r>
            <a:r>
              <a:rPr lang="uk-UA" sz="2000" b="1" dirty="0">
                <a:solidFill>
                  <a:srgbClr val="FFFF00"/>
                </a:solidFill>
              </a:rPr>
              <a:t>(між особою й установою або між установами</a:t>
            </a:r>
            <a:r>
              <a:rPr lang="uk-UA" sz="2000" b="1" dirty="0" smtClean="0">
                <a:solidFill>
                  <a:srgbClr val="FFFF00"/>
                </a:solidFill>
              </a:rPr>
              <a:t>)</a:t>
            </a: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9532"/>
            <a:ext cx="10820400" cy="5069154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Реквізити</a:t>
            </a:r>
            <a:r>
              <a:rPr lang="uk-UA" b="1" i="1" dirty="0"/>
              <a:t>:</a:t>
            </a:r>
            <a:endParaRPr lang="ru-RU" b="1" dirty="0"/>
          </a:p>
          <a:p>
            <a:pPr lvl="0"/>
            <a:r>
              <a:rPr lang="uk-UA" b="1" dirty="0"/>
              <a:t>Назва виду документа.</a:t>
            </a:r>
            <a:endParaRPr lang="ru-RU" b="1" dirty="0"/>
          </a:p>
          <a:p>
            <a:pPr lvl="0"/>
            <a:r>
              <a:rPr lang="uk-UA" b="1" dirty="0"/>
              <a:t>Текст, де вказується:</a:t>
            </a:r>
            <a:endParaRPr lang="ru-RU" b="1" dirty="0"/>
          </a:p>
          <a:p>
            <a:pPr lvl="0"/>
            <a:r>
              <a:rPr lang="uk-UA" b="1" dirty="0"/>
              <a:t>прізвище, ім'я, по батькові та посада особи, що видає розписку і підтверджує отримання цінностей;</a:t>
            </a:r>
            <a:endParaRPr lang="ru-RU" b="1" dirty="0"/>
          </a:p>
          <a:p>
            <a:pPr lvl="0"/>
            <a:r>
              <a:rPr lang="uk-UA" b="1" dirty="0"/>
              <a:t>прізвище, ім'я, по батькові та посада особи, що передала цінності;</a:t>
            </a:r>
            <a:endParaRPr lang="ru-RU" b="1" dirty="0"/>
          </a:p>
          <a:p>
            <a:pPr lvl="0"/>
            <a:r>
              <a:rPr lang="uk-UA" b="1" dirty="0"/>
              <a:t>найменування матеріальних цінностей, їх кількість і вартість – цифрами і прописом (у дужках);</a:t>
            </a:r>
            <a:endParaRPr lang="ru-RU" b="1" dirty="0"/>
          </a:p>
          <a:p>
            <a:pPr lvl="0"/>
            <a:r>
              <a:rPr lang="uk-UA" b="1" dirty="0"/>
              <a:t>відомості про документ (паспорт, посвідчення), що ідентифікує особу, яка отримує цінності;</a:t>
            </a:r>
            <a:endParaRPr lang="ru-RU" b="1" dirty="0"/>
          </a:p>
          <a:p>
            <a:pPr lvl="0"/>
            <a:r>
              <a:rPr lang="uk-UA" b="1" dirty="0"/>
              <a:t>підстава передачі й отримання цінностей.</a:t>
            </a:r>
            <a:endParaRPr lang="ru-RU" b="1" dirty="0"/>
          </a:p>
          <a:p>
            <a:pPr lvl="0"/>
            <a:r>
              <a:rPr lang="uk-UA" b="1" dirty="0"/>
              <a:t>Дата.</a:t>
            </a:r>
            <a:endParaRPr lang="ru-RU" b="1" dirty="0"/>
          </a:p>
          <a:p>
            <a:pPr lvl="0"/>
            <a:r>
              <a:rPr lang="uk-UA" b="1" dirty="0"/>
              <a:t>Підпис особи, яка отримала цінності.</a:t>
            </a:r>
            <a:endParaRPr lang="ru-RU" b="1" dirty="0"/>
          </a:p>
          <a:p>
            <a:pPr lvl="0"/>
            <a:r>
              <a:rPr lang="uk-UA" b="1" dirty="0"/>
              <a:t>Завірення підпису (у приватній розписці).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83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771" y="1166843"/>
            <a:ext cx="11207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Розписка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	Я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Вітрюк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Лідія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Григорівна</a:t>
            </a:r>
            <a:r>
              <a:rPr lang="ru-RU" b="1" dirty="0">
                <a:solidFill>
                  <a:srgbClr val="FFFF00"/>
                </a:solidFill>
              </a:rPr>
              <a:t>, взяла в борг у </a:t>
            </a:r>
            <a:r>
              <a:rPr lang="ru-RU" b="1" dirty="0" err="1">
                <a:solidFill>
                  <a:srgbClr val="FFFF00"/>
                </a:solidFill>
              </a:rPr>
              <a:t>Спепанчука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Володимира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Ілліча</a:t>
            </a:r>
            <a:r>
              <a:rPr lang="ru-RU" b="1" dirty="0">
                <a:solidFill>
                  <a:srgbClr val="FFFF00"/>
                </a:solidFill>
              </a:rPr>
              <a:t> 10 000 (десять </a:t>
            </a:r>
            <a:r>
              <a:rPr lang="ru-RU" b="1" dirty="0" err="1">
                <a:solidFill>
                  <a:srgbClr val="FFFF00"/>
                </a:solidFill>
              </a:rPr>
              <a:t>тисяч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>
                <a:solidFill>
                  <a:srgbClr val="FFFF00"/>
                </a:solidFill>
              </a:rPr>
              <a:t>гривень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Зобов’язуюся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повернути</a:t>
            </a:r>
            <a:r>
              <a:rPr lang="ru-RU" b="1" dirty="0">
                <a:solidFill>
                  <a:srgbClr val="FFFF00"/>
                </a:solidFill>
              </a:rPr>
              <a:t> всю суму до 01 </a:t>
            </a:r>
            <a:r>
              <a:rPr lang="ru-RU" b="1" dirty="0" err="1">
                <a:solidFill>
                  <a:srgbClr val="FFFF00"/>
                </a:solidFill>
              </a:rPr>
              <a:t>квітня</a:t>
            </a:r>
            <a:r>
              <a:rPr lang="ru-RU" b="1" dirty="0">
                <a:solidFill>
                  <a:srgbClr val="FFFF00"/>
                </a:solidFill>
              </a:rPr>
              <a:t> 2007 року.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	</a:t>
            </a:r>
            <a:r>
              <a:rPr lang="ru-RU" b="1" dirty="0" err="1" smtClean="0">
                <a:solidFill>
                  <a:srgbClr val="FFFF00"/>
                </a:solidFill>
              </a:rPr>
              <a:t>Домашня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адреса: </a:t>
            </a:r>
            <a:r>
              <a:rPr lang="ru-RU" b="1" dirty="0" err="1">
                <a:solidFill>
                  <a:srgbClr val="FFFF00"/>
                </a:solidFill>
              </a:rPr>
              <a:t>вул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Садова</a:t>
            </a:r>
            <a:r>
              <a:rPr lang="ru-RU" b="1" dirty="0">
                <a:solidFill>
                  <a:srgbClr val="FFFF00"/>
                </a:solidFill>
              </a:rPr>
              <a:t>, 21, кв. 5, м. </a:t>
            </a:r>
            <a:r>
              <a:rPr lang="ru-RU" b="1" dirty="0" err="1">
                <a:solidFill>
                  <a:srgbClr val="FFFF00"/>
                </a:solidFill>
              </a:rPr>
              <a:t>Запоріжжя</a:t>
            </a:r>
            <a:r>
              <a:rPr lang="ru-RU" b="1" dirty="0">
                <a:solidFill>
                  <a:srgbClr val="FFFF00"/>
                </a:solidFill>
              </a:rPr>
              <a:t>. Паспорт СВ 349675, </a:t>
            </a:r>
            <a:r>
              <a:rPr lang="ru-RU" b="1" dirty="0" err="1">
                <a:solidFill>
                  <a:srgbClr val="FFFF00"/>
                </a:solidFill>
              </a:rPr>
              <a:t>виданий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Жовтневим</a:t>
            </a:r>
            <a:r>
              <a:rPr lang="ru-RU" b="1" dirty="0">
                <a:solidFill>
                  <a:srgbClr val="FFFF00"/>
                </a:solidFill>
              </a:rPr>
              <a:t> РВ УМВС </a:t>
            </a:r>
            <a:r>
              <a:rPr lang="ru-RU" b="1" dirty="0" err="1">
                <a:solidFill>
                  <a:srgbClr val="FFFF00"/>
                </a:solidFill>
              </a:rPr>
              <a:t>України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Запорізькій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області</a:t>
            </a:r>
            <a:r>
              <a:rPr lang="ru-RU" b="1" dirty="0">
                <a:solidFill>
                  <a:srgbClr val="FFFF00"/>
                </a:solidFill>
              </a:rPr>
              <a:t> 16 лютого 2002 р.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	</a:t>
            </a:r>
            <a:r>
              <a:rPr lang="ru-RU" b="1" dirty="0" smtClean="0">
                <a:solidFill>
                  <a:srgbClr val="FFFF00"/>
                </a:solidFill>
              </a:rPr>
              <a:t>05 </a:t>
            </a:r>
            <a:r>
              <a:rPr lang="ru-RU" b="1" dirty="0" err="1">
                <a:solidFill>
                  <a:srgbClr val="FFFF00"/>
                </a:solidFill>
              </a:rPr>
              <a:t>жовтня</a:t>
            </a:r>
            <a:r>
              <a:rPr lang="ru-RU" b="1" dirty="0">
                <a:solidFill>
                  <a:srgbClr val="FFFF00"/>
                </a:solidFill>
              </a:rPr>
              <a:t> 2006 р.	(</a:t>
            </a:r>
            <a:r>
              <a:rPr lang="ru-RU" b="1" dirty="0" err="1">
                <a:solidFill>
                  <a:srgbClr val="FFFF00"/>
                </a:solidFill>
              </a:rPr>
              <a:t>підпис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Л.Г.Вітрюк</a:t>
            </a:r>
            <a:r>
              <a:rPr lang="ru-RU" b="1" dirty="0">
                <a:solidFill>
                  <a:srgbClr val="FFFF00"/>
                </a:solidFill>
              </a:rPr>
              <a:t>)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>
                <a:solidFill>
                  <a:srgbClr val="FFFF00"/>
                </a:solidFill>
              </a:rPr>
              <a:t>Підпис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Вітрюк</a:t>
            </a:r>
            <a:r>
              <a:rPr lang="ru-RU" b="1" dirty="0">
                <a:solidFill>
                  <a:srgbClr val="FFFF00"/>
                </a:solidFill>
              </a:rPr>
              <a:t> Л.Г. </a:t>
            </a:r>
            <a:r>
              <a:rPr lang="ru-RU" b="1" dirty="0" err="1">
                <a:solidFill>
                  <a:srgbClr val="FFFF00"/>
                </a:solidFill>
              </a:rPr>
              <a:t>засвідчую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>
                <a:solidFill>
                  <a:srgbClr val="FFFF00"/>
                </a:solidFill>
              </a:rPr>
              <a:t>Державний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нотаріус</a:t>
            </a:r>
            <a:r>
              <a:rPr lang="ru-RU" b="1" dirty="0">
                <a:solidFill>
                  <a:srgbClr val="FFFF00"/>
                </a:solidFill>
              </a:rPr>
              <a:t>	(</a:t>
            </a:r>
            <a:r>
              <a:rPr lang="ru-RU" b="1" dirty="0" err="1">
                <a:solidFill>
                  <a:srgbClr val="FFFF00"/>
                </a:solidFill>
              </a:rPr>
              <a:t>підпис</a:t>
            </a:r>
            <a:r>
              <a:rPr lang="ru-RU" b="1" dirty="0">
                <a:solidFill>
                  <a:srgbClr val="FFFF00"/>
                </a:solidFill>
              </a:rPr>
              <a:t>)	</a:t>
            </a:r>
            <a:r>
              <a:rPr lang="ru-RU" b="1" dirty="0" err="1">
                <a:solidFill>
                  <a:srgbClr val="FFFF00"/>
                </a:solidFill>
              </a:rPr>
              <a:t>М.О.Федчук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05 </a:t>
            </a:r>
            <a:r>
              <a:rPr lang="ru-RU" b="1" dirty="0" err="1">
                <a:solidFill>
                  <a:srgbClr val="FFFF00"/>
                </a:solidFill>
              </a:rPr>
              <a:t>жовтня</a:t>
            </a:r>
            <a:r>
              <a:rPr lang="ru-RU" b="1" dirty="0">
                <a:solidFill>
                  <a:srgbClr val="FFFF00"/>
                </a:solidFill>
              </a:rPr>
              <a:t> 2006 р.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0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40" y="0"/>
            <a:ext cx="8610600" cy="692331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Виправте</a:t>
            </a:r>
            <a:r>
              <a:rPr lang="uk-UA" b="1" dirty="0" smtClean="0">
                <a:solidFill>
                  <a:srgbClr val="FFFF00"/>
                </a:solidFill>
              </a:rPr>
              <a:t> помилки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14400"/>
            <a:ext cx="10820400" cy="530428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будьте </a:t>
            </a:r>
            <a:r>
              <a:rPr lang="ru-RU" b="1" dirty="0" err="1">
                <a:solidFill>
                  <a:srgbClr val="FFFF00"/>
                </a:solidFill>
              </a:rPr>
              <a:t>добрі</a:t>
            </a:r>
            <a:r>
              <a:rPr lang="ru-RU" b="1" dirty="0">
                <a:solidFill>
                  <a:srgbClr val="FFFF00"/>
                </a:solidFill>
              </a:rPr>
              <a:t>                                будьте </a:t>
            </a:r>
            <a:r>
              <a:rPr lang="ru-RU" b="1" dirty="0" err="1">
                <a:solidFill>
                  <a:srgbClr val="FFFF00"/>
                </a:solidFill>
              </a:rPr>
              <a:t>ласкаві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ви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праві</a:t>
            </a:r>
            <a:r>
              <a:rPr lang="ru-RU" b="1" dirty="0">
                <a:solidFill>
                  <a:srgbClr val="FFFF00"/>
                </a:solidFill>
              </a:rPr>
              <a:t>                                        </a:t>
            </a:r>
            <a:r>
              <a:rPr lang="ru-RU" b="1" dirty="0" err="1">
                <a:solidFill>
                  <a:srgbClr val="FFFF00"/>
                </a:solidFill>
              </a:rPr>
              <a:t>ви</a:t>
            </a:r>
            <a:r>
              <a:rPr lang="ru-RU" b="1" dirty="0">
                <a:solidFill>
                  <a:srgbClr val="FFFF00"/>
                </a:solidFill>
              </a:rPr>
              <a:t>    </a:t>
            </a:r>
            <a:r>
              <a:rPr lang="ru-RU" b="1" dirty="0" err="1">
                <a:solidFill>
                  <a:srgbClr val="FFFF00"/>
                </a:solidFill>
              </a:rPr>
              <a:t>маєте</a:t>
            </a:r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b="1" dirty="0" err="1">
                <a:solidFill>
                  <a:srgbClr val="FFFF00"/>
                </a:solidFill>
              </a:rPr>
              <a:t>рацію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вводити</a:t>
            </a:r>
            <a:r>
              <a:rPr lang="ru-RU" b="1" dirty="0"/>
              <a:t> в </a:t>
            </a:r>
            <a:r>
              <a:rPr lang="ru-RU" b="1" dirty="0" err="1"/>
              <a:t>деталі</a:t>
            </a:r>
            <a:r>
              <a:rPr lang="ru-RU" b="1" dirty="0"/>
              <a:t> </a:t>
            </a:r>
            <a:r>
              <a:rPr lang="ru-RU" b="1" dirty="0">
                <a:solidFill>
                  <a:srgbClr val="FFFF00"/>
                </a:solidFill>
              </a:rPr>
              <a:t>                         </a:t>
            </a:r>
            <a:r>
              <a:rPr lang="ru-RU" b="1" dirty="0" err="1">
                <a:solidFill>
                  <a:srgbClr val="FFFF00"/>
                </a:solidFill>
              </a:rPr>
              <a:t>вдаватися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деталі</a:t>
            </a:r>
            <a:r>
              <a:rPr lang="ru-RU" b="1" dirty="0">
                <a:solidFill>
                  <a:srgbClr val="FFFF00"/>
                </a:solidFill>
              </a:rPr>
              <a:t>  (</a:t>
            </a:r>
            <a:r>
              <a:rPr lang="ru-RU" b="1" dirty="0" err="1">
                <a:solidFill>
                  <a:srgbClr val="FFFF00"/>
                </a:solidFill>
              </a:rPr>
              <a:t>подробиці</a:t>
            </a:r>
            <a:r>
              <a:rPr lang="ru-RU" b="1" dirty="0">
                <a:solidFill>
                  <a:srgbClr val="FFFF00"/>
                </a:solidFill>
              </a:rPr>
              <a:t>), </a:t>
            </a:r>
            <a:r>
              <a:rPr lang="ru-RU" b="1" dirty="0" err="1">
                <a:solidFill>
                  <a:srgbClr val="FFFF00"/>
                </a:solidFill>
              </a:rPr>
              <a:t>деталізувати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выражать </a:t>
            </a:r>
            <a:r>
              <a:rPr lang="ru-RU" b="1" dirty="0" err="1">
                <a:solidFill>
                  <a:srgbClr val="FFFF00"/>
                </a:solidFill>
              </a:rPr>
              <a:t>подяку</a:t>
            </a:r>
            <a:r>
              <a:rPr lang="ru-RU" b="1" dirty="0">
                <a:solidFill>
                  <a:srgbClr val="FFFF00"/>
                </a:solidFill>
              </a:rPr>
              <a:t>                       </a:t>
            </a:r>
            <a:r>
              <a:rPr lang="ru-RU" b="1" dirty="0" err="1">
                <a:solidFill>
                  <a:srgbClr val="FFFF00"/>
                </a:solidFill>
              </a:rPr>
              <a:t>складати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скласти</a:t>
            </a:r>
            <a:r>
              <a:rPr lang="ru-RU" b="1" dirty="0">
                <a:solidFill>
                  <a:srgbClr val="FFFF00"/>
                </a:solidFill>
              </a:rPr>
              <a:t>), </a:t>
            </a:r>
            <a:r>
              <a:rPr lang="ru-RU" b="1" dirty="0" err="1" smtClean="0">
                <a:solidFill>
                  <a:srgbClr val="FFFF00"/>
                </a:solidFill>
              </a:rPr>
              <a:t>висловлювати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подяку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давати</a:t>
            </a:r>
            <a:r>
              <a:rPr lang="ru-RU" b="1" dirty="0"/>
              <a:t> право                             </a:t>
            </a:r>
            <a:r>
              <a:rPr lang="ru-RU" b="1" dirty="0" err="1">
                <a:solidFill>
                  <a:srgbClr val="FFFF00"/>
                </a:solidFill>
              </a:rPr>
              <a:t>надати</a:t>
            </a:r>
            <a:r>
              <a:rPr lang="ru-RU" b="1" dirty="0">
                <a:solidFill>
                  <a:srgbClr val="FFFF00"/>
                </a:solidFill>
              </a:rPr>
              <a:t> право</a:t>
            </a:r>
          </a:p>
          <a:p>
            <a:r>
              <a:rPr lang="ru-RU" b="1" dirty="0"/>
              <a:t>держать слово                          </a:t>
            </a:r>
            <a:r>
              <a:rPr lang="ru-RU" b="1" dirty="0" err="1">
                <a:solidFill>
                  <a:srgbClr val="FFFF00"/>
                </a:solidFill>
              </a:rPr>
              <a:t>дотримувати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дотримати</a:t>
            </a:r>
            <a:r>
              <a:rPr lang="ru-RU" b="1" dirty="0">
                <a:solidFill>
                  <a:srgbClr val="FFFF00"/>
                </a:solidFill>
              </a:rPr>
              <a:t>) слова</a:t>
            </a:r>
          </a:p>
          <a:p>
            <a:r>
              <a:rPr lang="ru-RU" b="1" dirty="0"/>
              <a:t>задавать </a:t>
            </a:r>
            <a:r>
              <a:rPr lang="ru-RU" b="1" dirty="0" err="1"/>
              <a:t>питання</a:t>
            </a:r>
            <a:r>
              <a:rPr lang="ru-RU" b="1" dirty="0"/>
              <a:t>                      </a:t>
            </a:r>
            <a:r>
              <a:rPr lang="ru-RU" b="1" dirty="0" err="1">
                <a:solidFill>
                  <a:srgbClr val="FFFF00"/>
                </a:solidFill>
              </a:rPr>
              <a:t>ставити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питання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заключить угоду                         </a:t>
            </a:r>
            <a:r>
              <a:rPr lang="ru-RU" b="1" dirty="0" err="1">
                <a:solidFill>
                  <a:srgbClr val="FFFF00"/>
                </a:solidFill>
              </a:rPr>
              <a:t>укласти</a:t>
            </a:r>
            <a:r>
              <a:rPr lang="ru-RU" b="1" dirty="0">
                <a:solidFill>
                  <a:srgbClr val="FFFF00"/>
                </a:solidFill>
              </a:rPr>
              <a:t> угоду (</a:t>
            </a:r>
            <a:r>
              <a:rPr lang="ru-RU" b="1" dirty="0" err="1">
                <a:solidFill>
                  <a:srgbClr val="FFFF00"/>
                </a:solidFill>
              </a:rPr>
              <a:t>договір</a:t>
            </a:r>
            <a:r>
              <a:rPr lang="ru-RU" b="1" dirty="0">
                <a:solidFill>
                  <a:srgbClr val="FFFF00"/>
                </a:solidFill>
              </a:rPr>
              <a:t>)</a:t>
            </a:r>
          </a:p>
          <a:p>
            <a:r>
              <a:rPr lang="ru-RU" b="1" dirty="0" err="1"/>
              <a:t>займать</a:t>
            </a:r>
            <a:r>
              <a:rPr lang="ru-RU" b="1" dirty="0"/>
              <a:t> посаду                        </a:t>
            </a:r>
            <a:r>
              <a:rPr lang="ru-RU" b="1" dirty="0" err="1">
                <a:solidFill>
                  <a:srgbClr val="FFFF00"/>
                </a:solidFill>
              </a:rPr>
              <a:t>обіймати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обійняти</a:t>
            </a:r>
            <a:r>
              <a:rPr lang="ru-RU" b="1" dirty="0">
                <a:solidFill>
                  <a:srgbClr val="FFFF00"/>
                </a:solidFill>
              </a:rPr>
              <a:t>) посаду</a:t>
            </a:r>
          </a:p>
          <a:p>
            <a:r>
              <a:rPr lang="ru-RU" b="1" dirty="0" err="1"/>
              <a:t>мати</a:t>
            </a:r>
            <a:r>
              <a:rPr lang="ru-RU" b="1" dirty="0"/>
              <a:t> ввиду  </a:t>
            </a:r>
            <a:r>
              <a:rPr lang="ru-RU" b="1" dirty="0">
                <a:solidFill>
                  <a:srgbClr val="FFFF00"/>
                </a:solidFill>
              </a:rPr>
              <a:t>                                </a:t>
            </a:r>
            <a:r>
              <a:rPr lang="ru-RU" b="1" dirty="0" err="1">
                <a:solidFill>
                  <a:srgbClr val="FFFF00"/>
                </a:solidFill>
              </a:rPr>
              <a:t>мати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увазі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мати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оці</a:t>
            </a:r>
            <a:r>
              <a:rPr lang="ru-RU" b="1" dirty="0">
                <a:solidFill>
                  <a:srgbClr val="FFFF00"/>
                </a:solidFill>
              </a:rPr>
              <a:t>)</a:t>
            </a:r>
          </a:p>
          <a:p>
            <a:r>
              <a:rPr lang="uk-UA" b="1" dirty="0"/>
              <a:t>мати </a:t>
            </a:r>
            <a:r>
              <a:rPr lang="uk-UA" b="1" dirty="0" err="1"/>
              <a:t>спрос</a:t>
            </a:r>
            <a:r>
              <a:rPr lang="uk-UA" b="1" dirty="0"/>
              <a:t>                                </a:t>
            </a:r>
            <a:r>
              <a:rPr lang="uk-UA" b="1" dirty="0">
                <a:solidFill>
                  <a:srgbClr val="FFFF00"/>
                </a:solidFill>
              </a:rPr>
              <a:t>мати попит</a:t>
            </a:r>
          </a:p>
          <a:p>
            <a:r>
              <a:rPr lang="ru-RU" b="1" dirty="0" err="1"/>
              <a:t>овладівать</a:t>
            </a:r>
            <a:r>
              <a:rPr lang="ru-RU" b="1" dirty="0"/>
              <a:t> собою                     </a:t>
            </a:r>
            <a:r>
              <a:rPr lang="ru-RU" b="1" dirty="0" err="1">
                <a:solidFill>
                  <a:srgbClr val="FFFF00"/>
                </a:solidFill>
              </a:rPr>
              <a:t>опановувати</a:t>
            </a:r>
            <a:r>
              <a:rPr lang="ru-RU" b="1" dirty="0">
                <a:solidFill>
                  <a:srgbClr val="FFFF00"/>
                </a:solidFill>
              </a:rPr>
              <a:t> себе</a:t>
            </a:r>
            <a:endParaRPr lang="uk-U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6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731520"/>
          </a:xfrm>
        </p:spPr>
        <p:txBody>
          <a:bodyPr/>
          <a:lstStyle/>
          <a:p>
            <a:pPr algn="ctr"/>
            <a:r>
              <a:rPr lang="uk-UA" b="1" dirty="0" err="1">
                <a:solidFill>
                  <a:srgbClr val="FFFF00"/>
                </a:solidFill>
              </a:rPr>
              <a:t>Виправте</a:t>
            </a:r>
            <a:r>
              <a:rPr lang="uk-UA" b="1" dirty="0">
                <a:solidFill>
                  <a:srgbClr val="FFFF00"/>
                </a:solidFill>
              </a:rPr>
              <a:t> помилки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31520"/>
            <a:ext cx="10820400" cy="5487165"/>
          </a:xfrm>
        </p:spPr>
        <p:txBody>
          <a:bodyPr>
            <a:normAutofit/>
          </a:bodyPr>
          <a:lstStyle/>
          <a:p>
            <a:r>
              <a:rPr lang="ru-RU" b="1" dirty="0"/>
              <a:t>Одержувать  перемогу  -        </a:t>
            </a:r>
            <a:r>
              <a:rPr lang="ru-RU" b="1" dirty="0" err="1">
                <a:solidFill>
                  <a:srgbClr val="FFFF00"/>
                </a:solidFill>
              </a:rPr>
              <a:t>здобувати</a:t>
            </a:r>
            <a:r>
              <a:rPr lang="ru-RU" b="1" dirty="0">
                <a:solidFill>
                  <a:srgbClr val="FFFF00"/>
                </a:solidFill>
              </a:rPr>
              <a:t> перемогу, </a:t>
            </a:r>
            <a:r>
              <a:rPr lang="ru-RU" b="1" dirty="0" err="1">
                <a:solidFill>
                  <a:srgbClr val="FFFF00"/>
                </a:solidFill>
              </a:rPr>
              <a:t>перемагати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оказувать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              -        </a:t>
            </a:r>
            <a:r>
              <a:rPr lang="ru-RU" b="1" dirty="0" err="1">
                <a:solidFill>
                  <a:srgbClr val="FFFF00"/>
                </a:solidFill>
              </a:rPr>
              <a:t>справляти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справити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>
                <a:solidFill>
                  <a:srgbClr val="FFFF00"/>
                </a:solidFill>
              </a:rPr>
              <a:t>вплив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впливати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оказувать</a:t>
            </a:r>
            <a:r>
              <a:rPr lang="ru-RU" b="1" dirty="0"/>
              <a:t> супротив        -        </a:t>
            </a:r>
            <a:r>
              <a:rPr lang="ru-RU" b="1" dirty="0" err="1">
                <a:solidFill>
                  <a:srgbClr val="FFFF00"/>
                </a:solidFill>
              </a:rPr>
              <a:t>чинити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опір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опиратися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віддавать</a:t>
            </a:r>
            <a:r>
              <a:rPr lang="ru-RU" b="1" dirty="0"/>
              <a:t> </a:t>
            </a:r>
            <a:r>
              <a:rPr lang="ru-RU" b="1" dirty="0" err="1"/>
              <a:t>перевагу</a:t>
            </a:r>
            <a:r>
              <a:rPr lang="ru-RU" b="1" dirty="0"/>
              <a:t>         -        </a:t>
            </a:r>
            <a:r>
              <a:rPr lang="ru-RU" b="1" dirty="0" err="1">
                <a:solidFill>
                  <a:srgbClr val="FFFF00"/>
                </a:solidFill>
              </a:rPr>
              <a:t>надавати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надати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>
                <a:solidFill>
                  <a:srgbClr val="FFFF00"/>
                </a:solidFill>
              </a:rPr>
              <a:t>перевагу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підводить</a:t>
            </a:r>
            <a:r>
              <a:rPr lang="ru-RU" b="1" dirty="0"/>
              <a:t> </a:t>
            </a:r>
            <a:r>
              <a:rPr lang="ru-RU" b="1" dirty="0" err="1"/>
              <a:t>підсумки</a:t>
            </a:r>
            <a:r>
              <a:rPr lang="ru-RU" b="1" dirty="0"/>
              <a:t>         </a:t>
            </a:r>
            <a:r>
              <a:rPr lang="ru-RU" b="1" dirty="0">
                <a:solidFill>
                  <a:srgbClr val="FFFF00"/>
                </a:solidFill>
              </a:rPr>
              <a:t>-        </a:t>
            </a:r>
            <a:r>
              <a:rPr lang="ru-RU" b="1" dirty="0" err="1">
                <a:solidFill>
                  <a:srgbClr val="FFFF00"/>
                </a:solidFill>
              </a:rPr>
              <a:t>підбивати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підбити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>
                <a:solidFill>
                  <a:srgbClr val="FFFF00"/>
                </a:solidFill>
              </a:rPr>
              <a:t>підсумки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підсумовувати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uk-UA" b="1" dirty="0" err="1" smtClean="0">
                <a:solidFill>
                  <a:srgbClr val="FFFF00"/>
                </a:solidFill>
              </a:rPr>
              <a:t>висновкувати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підняти</a:t>
            </a:r>
            <a:r>
              <a:rPr lang="ru-RU" b="1" dirty="0"/>
              <a:t> </a:t>
            </a:r>
            <a:r>
              <a:rPr lang="ru-RU" b="1" dirty="0" err="1"/>
              <a:t>питання</a:t>
            </a:r>
            <a:r>
              <a:rPr lang="ru-RU" b="1" dirty="0"/>
              <a:t>              -        </a:t>
            </a:r>
            <a:r>
              <a:rPr lang="ru-RU" b="1" dirty="0" err="1">
                <a:solidFill>
                  <a:srgbClr val="FFFF00"/>
                </a:solidFill>
              </a:rPr>
              <a:t>порушити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питання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купувати</a:t>
            </a:r>
            <a:r>
              <a:rPr lang="ru-RU" b="1" dirty="0"/>
              <a:t> в </a:t>
            </a:r>
            <a:r>
              <a:rPr lang="ru-RU" b="1" dirty="0" err="1"/>
              <a:t>розсрочку</a:t>
            </a:r>
            <a:r>
              <a:rPr lang="ru-RU" b="1" dirty="0"/>
              <a:t>     </a:t>
            </a:r>
            <a:r>
              <a:rPr lang="ru-RU" b="1" dirty="0">
                <a:solidFill>
                  <a:srgbClr val="FFFF00"/>
                </a:solidFill>
              </a:rPr>
              <a:t>-        </a:t>
            </a:r>
            <a:r>
              <a:rPr lang="ru-RU" b="1" dirty="0" err="1">
                <a:solidFill>
                  <a:srgbClr val="FFFF00"/>
                </a:solidFill>
              </a:rPr>
              <a:t>купувати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виплат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представився</a:t>
            </a:r>
            <a:r>
              <a:rPr lang="ru-RU" b="1" dirty="0"/>
              <a:t> </a:t>
            </a:r>
            <a:r>
              <a:rPr lang="ru-RU" b="1" dirty="0" err="1"/>
              <a:t>випадок</a:t>
            </a:r>
            <a:r>
              <a:rPr lang="ru-RU" b="1" dirty="0"/>
              <a:t>  -        </a:t>
            </a:r>
            <a:r>
              <a:rPr lang="ru-RU" b="1" dirty="0" err="1" smtClean="0">
                <a:solidFill>
                  <a:srgbClr val="FFFF00"/>
                </a:solidFill>
              </a:rPr>
              <a:t>випала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>
                <a:solidFill>
                  <a:srgbClr val="FFFF00"/>
                </a:solidFill>
              </a:rPr>
              <a:t>нагода</a:t>
            </a:r>
            <a:r>
              <a:rPr lang="ru-RU" b="1" dirty="0">
                <a:solidFill>
                  <a:srgbClr val="FFFF00"/>
                </a:solidFill>
              </a:rPr>
              <a:t>/</a:t>
            </a:r>
            <a:r>
              <a:rPr lang="ru-RU" b="1" dirty="0" err="1">
                <a:solidFill>
                  <a:srgbClr val="FFFF00"/>
                </a:solidFill>
              </a:rPr>
              <a:t>принагідно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привести приклад         </a:t>
            </a:r>
            <a:r>
              <a:rPr lang="ru-RU" b="1" dirty="0">
                <a:solidFill>
                  <a:srgbClr val="FFFF00"/>
                </a:solidFill>
              </a:rPr>
              <a:t>-         навести приклад</a:t>
            </a:r>
          </a:p>
          <a:p>
            <a:r>
              <a:rPr lang="ru-RU" b="1" dirty="0" err="1"/>
              <a:t>пригодитися</a:t>
            </a:r>
            <a:r>
              <a:rPr lang="ru-RU" b="1" dirty="0"/>
              <a:t>                   </a:t>
            </a:r>
            <a:r>
              <a:rPr lang="ru-RU" b="1" dirty="0">
                <a:solidFill>
                  <a:srgbClr val="FFFF00"/>
                </a:solidFill>
              </a:rPr>
              <a:t>-          </a:t>
            </a:r>
            <a:r>
              <a:rPr lang="ru-RU" b="1" dirty="0" err="1">
                <a:solidFill>
                  <a:srgbClr val="FFFF00"/>
                </a:solidFill>
              </a:rPr>
              <a:t>ставати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нагоді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прилагать </a:t>
            </a:r>
            <a:r>
              <a:rPr lang="ru-RU" b="1" dirty="0" err="1"/>
              <a:t>зусилля</a:t>
            </a:r>
            <a:r>
              <a:rPr lang="ru-RU" b="1" dirty="0"/>
              <a:t>         -          </a:t>
            </a:r>
            <a:r>
              <a:rPr lang="ru-RU" b="1" dirty="0" err="1">
                <a:solidFill>
                  <a:srgbClr val="FFFF00"/>
                </a:solidFill>
              </a:rPr>
              <a:t>докласти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зусиль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/>
              <a:t>принімать</a:t>
            </a:r>
            <a:r>
              <a:rPr lang="ru-RU" b="1" dirty="0"/>
              <a:t> до </a:t>
            </a:r>
            <a:r>
              <a:rPr lang="ru-RU" b="1" dirty="0" err="1"/>
              <a:t>відома</a:t>
            </a:r>
            <a:r>
              <a:rPr lang="ru-RU" b="1" dirty="0"/>
              <a:t>   -         </a:t>
            </a:r>
            <a:r>
              <a:rPr lang="ru-RU" b="1" dirty="0" err="1">
                <a:solidFill>
                  <a:srgbClr val="FFFF00"/>
                </a:solidFill>
              </a:rPr>
              <a:t>брати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взяти</a:t>
            </a:r>
            <a:r>
              <a:rPr lang="ru-RU" b="1" dirty="0">
                <a:solidFill>
                  <a:srgbClr val="FFFF00"/>
                </a:solidFill>
              </a:rPr>
              <a:t>) до </a:t>
            </a:r>
            <a:r>
              <a:rPr lang="ru-RU" b="1" dirty="0" err="1">
                <a:solidFill>
                  <a:srgbClr val="FFFF00"/>
                </a:solidFill>
              </a:rPr>
              <a:t>відома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3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189" y="-1"/>
            <a:ext cx="8610600" cy="236437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Уникаймо помилок</a:t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(борімося з </a:t>
            </a:r>
            <a:r>
              <a:rPr lang="uk-UA" sz="2400" b="1" dirty="0" smtClean="0">
                <a:solidFill>
                  <a:srgbClr val="FFFF00"/>
                </a:solidFill>
              </a:rPr>
              <a:t>кальками)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Калька</a:t>
            </a:r>
            <a:r>
              <a:rPr lang="ru-RU" sz="2400" b="1" dirty="0"/>
              <a:t> (</a:t>
            </a:r>
            <a:r>
              <a:rPr lang="ru-RU" sz="2400" b="1" dirty="0" err="1"/>
              <a:t>французьке</a:t>
            </a:r>
            <a:r>
              <a:rPr lang="ru-RU" sz="2400" b="1" dirty="0"/>
              <a:t> </a:t>
            </a:r>
            <a:r>
              <a:rPr lang="ru-RU" sz="2400" b="1" i="1" dirty="0" err="1"/>
              <a:t>calque</a:t>
            </a:r>
            <a:r>
              <a:rPr lang="ru-RU" sz="2400" b="1" dirty="0"/>
              <a:t> — «</a:t>
            </a:r>
            <a:r>
              <a:rPr lang="ru-RU" sz="2400" b="1" dirty="0" err="1"/>
              <a:t>копія</a:t>
            </a:r>
            <a:r>
              <a:rPr lang="ru-RU" sz="2400" b="1" dirty="0"/>
              <a:t>») </a:t>
            </a:r>
            <a:r>
              <a:rPr lang="ru-RU" sz="2400" b="1" dirty="0" err="1"/>
              <a:t>або</a:t>
            </a:r>
            <a:r>
              <a:rPr lang="ru-RU" sz="2400" b="1" dirty="0"/>
              <a:t> </a:t>
            </a:r>
            <a:r>
              <a:rPr lang="ru-RU" sz="2400" b="1" dirty="0" err="1"/>
              <a:t>калькування</a:t>
            </a:r>
            <a:r>
              <a:rPr lang="ru-RU" sz="2400" b="1" dirty="0"/>
              <a:t> — вид </a:t>
            </a:r>
            <a:r>
              <a:rPr lang="ru-RU" sz="2400" b="1" dirty="0" err="1"/>
              <a:t>мовного</a:t>
            </a:r>
            <a:r>
              <a:rPr lang="ru-RU" sz="2400" b="1" dirty="0"/>
              <a:t> </a:t>
            </a:r>
            <a:r>
              <a:rPr lang="ru-RU" sz="2400" b="1" dirty="0" err="1"/>
              <a:t>запозичення</a:t>
            </a:r>
            <a:r>
              <a:rPr lang="ru-RU" sz="2400" b="1" dirty="0"/>
              <a:t> через </a:t>
            </a:r>
            <a:r>
              <a:rPr lang="ru-RU" sz="2400" b="1" dirty="0" err="1"/>
              <a:t>буквальне</a:t>
            </a:r>
            <a:r>
              <a:rPr lang="ru-RU" sz="2400" b="1" dirty="0"/>
              <a:t> </a:t>
            </a:r>
            <a:r>
              <a:rPr lang="ru-RU" sz="2400" b="1" dirty="0" err="1"/>
              <a:t>відтворення</a:t>
            </a:r>
            <a:r>
              <a:rPr lang="ru-RU" sz="2400" b="1" dirty="0"/>
              <a:t> (</a:t>
            </a:r>
            <a:r>
              <a:rPr lang="ru-RU" sz="2400" b="1" dirty="0" err="1"/>
              <a:t>буквальний</a:t>
            </a:r>
            <a:r>
              <a:rPr lang="ru-RU" sz="2400" b="1" dirty="0"/>
              <a:t>  переклад) </a:t>
            </a:r>
            <a:r>
              <a:rPr lang="ru-RU" sz="2400" b="1" dirty="0" err="1"/>
              <a:t>відповідного</a:t>
            </a:r>
            <a:r>
              <a:rPr lang="ru-RU" sz="2400" b="1" dirty="0"/>
              <a:t> </a:t>
            </a:r>
            <a:r>
              <a:rPr lang="ru-RU" sz="2400" b="1" dirty="0" err="1"/>
              <a:t>іншомовного</a:t>
            </a:r>
            <a:r>
              <a:rPr lang="ru-RU" sz="2400" b="1" dirty="0"/>
              <a:t> </a:t>
            </a:r>
            <a:r>
              <a:rPr lang="ru-RU" sz="2400" b="1" dirty="0" err="1"/>
              <a:t>елемента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549" y="2142309"/>
            <a:ext cx="10820400" cy="4715691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Падалка Л.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діловодний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словник.  Полтава, 1918.  106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Перебендя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18000 слов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виразів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поясненнями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робот. 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1918.  192 с.;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конторської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рахівничої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ДВУ, 1926.  136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Осипів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щонайпотрібніших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діловодстві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порадник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1926.– 83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правничої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67000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1926;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Підмогильний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Фразеологія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1927.  129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54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94" y="189607"/>
            <a:ext cx="8610600" cy="129302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Корисні </a:t>
            </a:r>
            <a:r>
              <a:rPr lang="uk-UA" b="1" dirty="0">
                <a:solidFill>
                  <a:srgbClr val="FF0000"/>
                </a:solidFill>
              </a:rPr>
              <a:t>(!)</a:t>
            </a:r>
            <a:r>
              <a:rPr lang="uk-UA" b="1" dirty="0">
                <a:solidFill>
                  <a:srgbClr val="FFFF00"/>
                </a:solidFill>
              </a:rPr>
              <a:t>  </a:t>
            </a:r>
            <a:r>
              <a:rPr lang="uk-UA" b="1" dirty="0" smtClean="0">
                <a:solidFill>
                  <a:srgbClr val="FFFF00"/>
                </a:solidFill>
              </a:rPr>
              <a:t>посилання  </a:t>
            </a:r>
            <a:r>
              <a:rPr lang="uk-UA" b="1" dirty="0">
                <a:solidFill>
                  <a:srgbClr val="FF0000"/>
                </a:solidFill>
              </a:rPr>
              <a:t>(!)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uk-UA" dirty="0"/>
              <a:t>Російсько-українські словники: </a:t>
            </a:r>
            <a:r>
              <a:rPr lang="en-US" dirty="0">
                <a:hlinkClick r:id="rId2"/>
              </a:rPr>
              <a:t>https://r2u.org.ua/s?w=</a:t>
            </a:r>
            <a:r>
              <a:rPr lang="uk-UA" dirty="0" err="1">
                <a:hlinkClick r:id="rId2"/>
              </a:rPr>
              <a:t>вертолёт</a:t>
            </a:r>
            <a:r>
              <a:rPr lang="uk-UA" dirty="0">
                <a:hlinkClick r:id="rId2"/>
              </a:rPr>
              <a:t>&amp;</a:t>
            </a:r>
            <a:r>
              <a:rPr lang="en-US" dirty="0">
                <a:hlinkClick r:id="rId2"/>
              </a:rPr>
              <a:t>scope=</a:t>
            </a:r>
            <a:r>
              <a:rPr lang="en-US" dirty="0" err="1">
                <a:hlinkClick r:id="rId2"/>
              </a:rPr>
              <a:t>all&amp;highlight</a:t>
            </a:r>
            <a:r>
              <a:rPr lang="en-US" dirty="0">
                <a:hlinkClick r:id="rId2"/>
              </a:rPr>
              <a:t>=on</a:t>
            </a:r>
            <a:endParaRPr lang="uk-UA" dirty="0"/>
          </a:p>
          <a:p>
            <a:pPr>
              <a:lnSpc>
                <a:spcPct val="150000"/>
              </a:lnSpc>
            </a:pPr>
            <a:endParaRPr lang="ru-RU" b="1" u="sng" dirty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ru-RU" b="1" u="sng" dirty="0">
                <a:solidFill>
                  <a:srgbClr val="FFFF00"/>
                </a:solidFill>
                <a:hlinkClick r:id="rId3"/>
              </a:rPr>
              <a:t>Неправильно — правильно</a:t>
            </a:r>
            <a:r>
              <a:rPr lang="ru-RU" b="1" u="sng" dirty="0">
                <a:solidFill>
                  <a:srgbClr val="FFFF00"/>
                </a:solidFill>
              </a:rPr>
              <a:t>: </a:t>
            </a:r>
            <a:r>
              <a:rPr lang="en-US" b="1" u="sng" dirty="0">
                <a:solidFill>
                  <a:srgbClr val="FFFF00"/>
                </a:solidFill>
                <a:hlinkClick r:id="rId4"/>
              </a:rPr>
              <a:t>http://nepravylno-pravylno.wikidot.com/imennyky</a:t>
            </a:r>
            <a:endParaRPr lang="uk-UA" b="1" u="sng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FF0000"/>
              </a:solidFill>
              <a:hlinkClick r:id="rId5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hlinkClick r:id="rId5"/>
              </a:rPr>
              <a:t>РОСІЙСЬКО-УКРАЇНСЬКИЙ СЛОВНИК СТАЛИХ ВИРАЗІВ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hlinkClick r:id="rId5"/>
              </a:rPr>
              <a:t>http://stalivyrazy.org.ua/everyfile.php?transfer=folders/er/rabotatm.html</a:t>
            </a:r>
            <a:endParaRPr lang="uk-UA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937" y="560351"/>
            <a:ext cx="1554615" cy="1060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780" y="125171"/>
            <a:ext cx="3273836" cy="505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081" y="-45524"/>
            <a:ext cx="7001398" cy="6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3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0"/>
            <a:ext cx="12649200" cy="112340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Правописне  нагадування:     </a:t>
            </a:r>
            <a:r>
              <a:rPr lang="uk-UA" sz="2800" b="1" dirty="0" err="1" smtClean="0">
                <a:solidFill>
                  <a:srgbClr val="FFFF00"/>
                </a:solidFill>
              </a:rPr>
              <a:t>утворіть</a:t>
            </a:r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r>
              <a:rPr lang="uk-UA" sz="2800" b="1" dirty="0" err="1" smtClean="0">
                <a:solidFill>
                  <a:srgbClr val="FFFF00"/>
                </a:solidFill>
              </a:rPr>
              <a:t>фемінітиви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40" y="1123406"/>
            <a:ext cx="10820400" cy="587828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Металург</a:t>
            </a:r>
          </a:p>
          <a:p>
            <a:r>
              <a:rPr lang="uk-UA" b="1" dirty="0" smtClean="0"/>
              <a:t>Макетник</a:t>
            </a:r>
          </a:p>
          <a:p>
            <a:r>
              <a:rPr lang="ru-RU" b="1" dirty="0" err="1" smtClean="0"/>
              <a:t>Мультиплікатор</a:t>
            </a:r>
            <a:endParaRPr lang="ru-RU" b="1" dirty="0" smtClean="0"/>
          </a:p>
          <a:p>
            <a:r>
              <a:rPr lang="uk-UA" b="1" dirty="0" smtClean="0"/>
              <a:t>Оглядач</a:t>
            </a:r>
          </a:p>
          <a:p>
            <a:r>
              <a:rPr lang="uk-UA" b="1" dirty="0" smtClean="0"/>
              <a:t>Плавець</a:t>
            </a:r>
          </a:p>
          <a:p>
            <a:r>
              <a:rPr lang="uk-UA" b="1" dirty="0" smtClean="0"/>
              <a:t>Проректор</a:t>
            </a:r>
          </a:p>
          <a:p>
            <a:r>
              <a:rPr lang="uk-UA" b="1" dirty="0" smtClean="0"/>
              <a:t>Референт</a:t>
            </a:r>
          </a:p>
          <a:p>
            <a:r>
              <a:rPr lang="uk-UA" b="1" dirty="0" smtClean="0"/>
              <a:t>Ріелтор</a:t>
            </a:r>
          </a:p>
          <a:p>
            <a:r>
              <a:rPr lang="uk-UA" b="1" dirty="0" smtClean="0"/>
              <a:t>Слідчий</a:t>
            </a:r>
          </a:p>
          <a:p>
            <a:r>
              <a:rPr lang="uk-UA" b="1" dirty="0" smtClean="0"/>
              <a:t>Скрипаль</a:t>
            </a:r>
          </a:p>
          <a:p>
            <a:r>
              <a:rPr lang="uk-UA" b="1" dirty="0" smtClean="0"/>
              <a:t>Спеціаліст</a:t>
            </a:r>
          </a:p>
          <a:p>
            <a:r>
              <a:rPr lang="uk-UA" b="1" dirty="0" smtClean="0"/>
              <a:t>Учений</a:t>
            </a:r>
          </a:p>
          <a:p>
            <a:r>
              <a:rPr lang="uk-UA" b="1" dirty="0" smtClean="0"/>
              <a:t>Фахівець</a:t>
            </a:r>
          </a:p>
          <a:p>
            <a:r>
              <a:rPr lang="uk-UA" b="1" dirty="0" err="1" smtClean="0"/>
              <a:t>Колумніст</a:t>
            </a:r>
            <a:endParaRPr lang="uk-UA" b="1" dirty="0" smtClean="0"/>
          </a:p>
          <a:p>
            <a:r>
              <a:rPr lang="uk-UA" b="1" dirty="0" smtClean="0"/>
              <a:t>Злочинець</a:t>
            </a:r>
          </a:p>
          <a:p>
            <a:r>
              <a:rPr lang="uk-UA" b="1" dirty="0" smtClean="0"/>
              <a:t>Демократ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89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020" y="176544"/>
            <a:ext cx="8610600" cy="1293028"/>
          </a:xfrm>
        </p:spPr>
        <p:txBody>
          <a:bodyPr/>
          <a:lstStyle/>
          <a:p>
            <a:pPr algn="ctr"/>
            <a:r>
              <a:rPr lang="uk-UA" dirty="0" smtClean="0"/>
              <a:t>Велика буква у власних назвах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10" y="1253871"/>
            <a:ext cx="10725410" cy="54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1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3" y="566680"/>
            <a:ext cx="11144454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3" y="554487"/>
            <a:ext cx="11181033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865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131</TotalTime>
  <Words>741</Words>
  <Application>Microsoft Office PowerPoint</Application>
  <PresentationFormat>Широкоэкранный</PresentationFormat>
  <Paragraphs>111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Corbel</vt:lpstr>
      <vt:lpstr>Times New Roman</vt:lpstr>
      <vt:lpstr>Wingdings</vt:lpstr>
      <vt:lpstr>Wingdings 3</vt:lpstr>
      <vt:lpstr>След самолета</vt:lpstr>
      <vt:lpstr>ТЕМА 9  ВЛАСНІ ГЕОГРАФІЧНІ НАЗВИ В ПРОФЕСІЙНОМУ МОВЛЕННІ </vt:lpstr>
      <vt:lpstr>Виправте помилки</vt:lpstr>
      <vt:lpstr>Виправте помилки</vt:lpstr>
      <vt:lpstr>Уникаймо помилок (борімося з кальками) Калька (французьке calque — «копія») або калькування — вид мовного запозичення через буквальне відтворення (буквальний  переклад) відповідного іншомовного елемента </vt:lpstr>
      <vt:lpstr>Корисні (!)  посилання  (!)</vt:lpstr>
      <vt:lpstr>Правописне  нагадування:     утворіть фемінітиви</vt:lpstr>
      <vt:lpstr>Велика буква у власних назвах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Корисне посилання</vt:lpstr>
      <vt:lpstr>Розписка може бути приватною (акт передачі й одержання відбувався між особами) і службовою (між особою й установою або між установами)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9  ВЛАСНІ ГЕОГРАФІЧНІ НАЗВИ В ПРОФЕСІЙНОМУ МОВЛЕННІ</dc:title>
  <dc:creator>admin</dc:creator>
  <cp:lastModifiedBy>admin</cp:lastModifiedBy>
  <cp:revision>11</cp:revision>
  <dcterms:created xsi:type="dcterms:W3CDTF">2023-11-14T06:50:39Z</dcterms:created>
  <dcterms:modified xsi:type="dcterms:W3CDTF">2023-11-14T09:02:23Z</dcterms:modified>
</cp:coreProperties>
</file>