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82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CE6F-712F-483B-BFBC-11A6FF100C2A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750809C-A990-4E08-86F8-EDF8C1EBF54F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70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CE6F-712F-483B-BFBC-11A6FF100C2A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809C-A990-4E08-86F8-EDF8C1EBF54F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25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CE6F-712F-483B-BFBC-11A6FF100C2A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809C-A990-4E08-86F8-EDF8C1EBF54F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1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CE6F-712F-483B-BFBC-11A6FF100C2A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809C-A990-4E08-86F8-EDF8C1EBF54F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227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CE6F-712F-483B-BFBC-11A6FF100C2A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809C-A990-4E08-86F8-EDF8C1EBF54F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031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CE6F-712F-483B-BFBC-11A6FF100C2A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809C-A990-4E08-86F8-EDF8C1EBF54F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493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CE6F-712F-483B-BFBC-11A6FF100C2A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809C-A990-4E08-86F8-EDF8C1EBF54F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112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CE6F-712F-483B-BFBC-11A6FF100C2A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809C-A990-4E08-86F8-EDF8C1EBF54F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237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CE6F-712F-483B-BFBC-11A6FF100C2A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809C-A990-4E08-86F8-EDF8C1EBF5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943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2CE6F-712F-483B-BFBC-11A6FF100C2A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809C-A990-4E08-86F8-EDF8C1EBF54F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47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842CE6F-712F-483B-BFBC-11A6FF100C2A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0809C-A990-4E08-86F8-EDF8C1EBF54F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46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CE6F-712F-483B-BFBC-11A6FF100C2A}" type="datetimeFigureOut">
              <a:rPr lang="ru-RU" smtClean="0"/>
              <a:t>29.01.2024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750809C-A990-4E08-86F8-EDF8C1EBF54F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60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n.gov.ua/ua" TargetMode="External"/><Relationship Id="rId2" Type="http://schemas.openxmlformats.org/officeDocument/2006/relationships/hyperlink" Target="http://pidruchniki.com/16170701/pedagogika/vstup_do_pedagogichnoyi_profesiy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edrada.com.ua/" TargetMode="External"/><Relationship Id="rId4" Type="http://schemas.openxmlformats.org/officeDocument/2006/relationships/hyperlink" Target="http://osvita.ua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D70A28-25B1-3E09-F434-5A09B735A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81263"/>
            <a:ext cx="9320463" cy="1678277"/>
          </a:xfrm>
        </p:spPr>
        <p:txBody>
          <a:bodyPr>
            <a:normAutofit/>
          </a:bodyPr>
          <a:lstStyle/>
          <a:p>
            <a:r>
              <a:rPr lang="uk-UA" sz="6600" dirty="0"/>
              <a:t>Педагогіка гри</a:t>
            </a:r>
            <a:endParaRPr lang="ru-RU" sz="6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046816B-2C2E-94B3-1200-B3EF319C0D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00017"/>
            <a:ext cx="9144000" cy="1176193"/>
          </a:xfrm>
        </p:spPr>
        <p:txBody>
          <a:bodyPr>
            <a:normAutofit/>
          </a:bodyPr>
          <a:lstStyle/>
          <a:p>
            <a:pPr algn="r"/>
            <a:r>
              <a:rPr lang="uk-UA" sz="2800" dirty="0"/>
              <a:t>Підготувала: Алла Ткачук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08862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D51411-FF31-932D-9D8D-BF0A319BA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3736"/>
            <a:ext cx="10515600" cy="690664"/>
          </a:xfrm>
        </p:spPr>
        <p:txBody>
          <a:bodyPr>
            <a:noAutofit/>
          </a:bodyPr>
          <a:lstStyle/>
          <a:p>
            <a:r>
              <a:rPr lang="ru-RU" sz="1800" cap="none" dirty="0" err="1"/>
              <a:t>Концепція</a:t>
            </a:r>
            <a:r>
              <a:rPr lang="ru-RU" sz="1800" cap="none" dirty="0"/>
              <a:t> </a:t>
            </a:r>
            <a:r>
              <a:rPr lang="ru-RU" sz="1800" cap="none" dirty="0" err="1"/>
              <a:t>дослідження</a:t>
            </a:r>
            <a:r>
              <a:rPr lang="ru-RU" sz="1800" cap="none" dirty="0"/>
              <a:t> </a:t>
            </a:r>
            <a:r>
              <a:rPr lang="ru-RU" sz="1800" cap="none" dirty="0" err="1"/>
              <a:t>теоретичних</a:t>
            </a:r>
            <a:r>
              <a:rPr lang="ru-RU" sz="1800" cap="none" dirty="0"/>
              <a:t> засад </a:t>
            </a:r>
            <a:r>
              <a:rPr lang="ru-RU" sz="1800" cap="none" dirty="0" err="1"/>
              <a:t>педагогічного</a:t>
            </a:r>
            <a:r>
              <a:rPr lang="ru-RU" sz="1800" cap="none" dirty="0"/>
              <a:t> </a:t>
            </a:r>
            <a:r>
              <a:rPr lang="ru-RU" sz="1800" cap="none" dirty="0" err="1"/>
              <a:t>керівництва</a:t>
            </a:r>
            <a:r>
              <a:rPr lang="ru-RU" sz="1800" cap="none" dirty="0"/>
              <a:t> </a:t>
            </a:r>
            <a:r>
              <a:rPr lang="ru-RU" sz="1800" cap="none" dirty="0" err="1"/>
              <a:t>ігровою</a:t>
            </a:r>
            <a:r>
              <a:rPr lang="ru-RU" sz="1800" cap="none" dirty="0"/>
              <a:t> </a:t>
            </a:r>
            <a:r>
              <a:rPr lang="ru-RU" sz="1800" cap="none" dirty="0" err="1"/>
              <a:t>діяльністю</a:t>
            </a:r>
            <a:r>
              <a:rPr lang="ru-RU" sz="1800" cap="none" dirty="0"/>
              <a:t> </a:t>
            </a:r>
            <a:r>
              <a:rPr lang="ru-RU" sz="1800" cap="none" dirty="0" err="1"/>
              <a:t>складається</a:t>
            </a:r>
            <a:r>
              <a:rPr lang="ru-RU" sz="1800" cap="none" dirty="0"/>
              <a:t> з </a:t>
            </a:r>
            <a:r>
              <a:rPr lang="ru-RU" sz="1800" cap="none" dirty="0" err="1"/>
              <a:t>декількох</a:t>
            </a:r>
            <a:r>
              <a:rPr lang="ru-RU" sz="1800" cap="none" dirty="0"/>
              <a:t> </a:t>
            </a:r>
            <a:r>
              <a:rPr lang="ru-RU" sz="1800" cap="none" dirty="0" err="1"/>
              <a:t>вузлових</a:t>
            </a:r>
            <a:r>
              <a:rPr lang="ru-RU" sz="1800" cap="none" dirty="0"/>
              <a:t> </a:t>
            </a:r>
            <a:r>
              <a:rPr lang="ru-RU" sz="1800" cap="none" dirty="0" err="1"/>
              <a:t>підсистем</a:t>
            </a:r>
            <a:r>
              <a:rPr lang="ru-RU" sz="1800" cap="none" dirty="0"/>
              <a:t>, </a:t>
            </a:r>
            <a:r>
              <a:rPr lang="ru-RU" sz="1800" cap="none" dirty="0" err="1"/>
              <a:t>які</a:t>
            </a:r>
            <a:r>
              <a:rPr lang="ru-RU" sz="1800" cap="none" dirty="0"/>
              <a:t> </a:t>
            </a:r>
            <a:r>
              <a:rPr lang="ru-RU" sz="1800" cap="none" dirty="0" err="1"/>
              <a:t>вибудовувались</a:t>
            </a:r>
            <a:r>
              <a:rPr lang="ru-RU" sz="1800" cap="none" dirty="0"/>
              <a:t> на таких </a:t>
            </a:r>
            <a:r>
              <a:rPr lang="ru-RU" sz="1800" cap="none" dirty="0" err="1"/>
              <a:t>теоріях</a:t>
            </a:r>
            <a:r>
              <a:rPr lang="ru-RU" sz="2400" cap="none" dirty="0"/>
              <a:t>:</a:t>
            </a:r>
            <a:br>
              <a:rPr lang="ru-RU" sz="2400" cap="none" dirty="0"/>
            </a:br>
            <a:endParaRPr lang="ru-RU" sz="2400" cap="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1286D4-8C4E-884F-5BB2-FAEC493FD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6306"/>
            <a:ext cx="10515600" cy="5097294"/>
          </a:xfrm>
        </p:spPr>
        <p:txBody>
          <a:bodyPr>
            <a:noAutofit/>
          </a:bodyPr>
          <a:lstStyle/>
          <a:p>
            <a:r>
              <a:rPr lang="ru-RU" sz="1600" dirty="0"/>
              <a:t>- </a:t>
            </a:r>
            <a:r>
              <a:rPr lang="ru-RU" sz="1600" dirty="0" err="1"/>
              <a:t>концепція</a:t>
            </a:r>
            <a:r>
              <a:rPr lang="ru-RU" sz="1600" dirty="0"/>
              <a:t> культурно-</a:t>
            </a:r>
            <a:r>
              <a:rPr lang="ru-RU" sz="1600" dirty="0" err="1"/>
              <a:t>історичного</a:t>
            </a:r>
            <a:r>
              <a:rPr lang="ru-RU" sz="1600" dirty="0"/>
              <a:t> </a:t>
            </a:r>
            <a:r>
              <a:rPr lang="ru-RU" sz="1600" dirty="0" err="1"/>
              <a:t>походження</a:t>
            </a:r>
            <a:r>
              <a:rPr lang="ru-RU" sz="1600" dirty="0"/>
              <a:t> </a:t>
            </a:r>
            <a:r>
              <a:rPr lang="ru-RU" sz="1600" dirty="0" err="1"/>
              <a:t>психіки</a:t>
            </a:r>
            <a:r>
              <a:rPr lang="ru-RU" sz="1600" dirty="0"/>
              <a:t> (</a:t>
            </a:r>
            <a:r>
              <a:rPr lang="ru-RU" sz="1600" dirty="0" err="1"/>
              <a:t>Л.Виготський</a:t>
            </a:r>
            <a:r>
              <a:rPr lang="ru-RU" sz="1600" dirty="0"/>
              <a:t>);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культурологічна</a:t>
            </a:r>
            <a:r>
              <a:rPr lang="ru-RU" sz="1600" dirty="0"/>
              <a:t> </a:t>
            </a:r>
            <a:r>
              <a:rPr lang="ru-RU" sz="1600" dirty="0" err="1"/>
              <a:t>теорія</a:t>
            </a:r>
            <a:r>
              <a:rPr lang="ru-RU" sz="1600" dirty="0"/>
              <a:t> </a:t>
            </a:r>
            <a:r>
              <a:rPr lang="ru-RU" sz="1600" dirty="0" err="1"/>
              <a:t>гри</a:t>
            </a:r>
            <a:r>
              <a:rPr lang="ru-RU" sz="1600" dirty="0"/>
              <a:t> (</a:t>
            </a:r>
            <a:r>
              <a:rPr lang="ru-RU" sz="1600" dirty="0" err="1"/>
              <a:t>Й.Гейзинга</a:t>
            </a:r>
            <a:r>
              <a:rPr lang="ru-RU" sz="1600" dirty="0"/>
              <a:t>);</a:t>
            </a:r>
          </a:p>
          <a:p>
            <a:r>
              <a:rPr lang="ru-RU" sz="1600" dirty="0"/>
              <a:t> - </a:t>
            </a:r>
            <a:r>
              <a:rPr lang="ru-RU" sz="1600" dirty="0" err="1"/>
              <a:t>психологічна</a:t>
            </a:r>
            <a:r>
              <a:rPr lang="ru-RU" sz="1600" dirty="0"/>
              <a:t> </a:t>
            </a:r>
            <a:r>
              <a:rPr lang="ru-RU" sz="1600" dirty="0" err="1"/>
              <a:t>теорія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(С. Рубинштейн, Л. </a:t>
            </a:r>
            <a:r>
              <a:rPr lang="ru-RU" sz="1600" dirty="0" err="1"/>
              <a:t>Виготський</a:t>
            </a:r>
            <a:r>
              <a:rPr lang="ru-RU" sz="1600" dirty="0"/>
              <a:t>, </a:t>
            </a:r>
            <a:r>
              <a:rPr lang="ru-RU" sz="1600" dirty="0" err="1"/>
              <a:t>О.Леонтьев</a:t>
            </a:r>
            <a:r>
              <a:rPr lang="ru-RU" sz="1600" dirty="0"/>
              <a:t> та </a:t>
            </a:r>
            <a:r>
              <a:rPr lang="ru-RU" sz="1600" dirty="0" err="1"/>
              <a:t>ін</a:t>
            </a:r>
            <a:r>
              <a:rPr lang="ru-RU" sz="1600" dirty="0"/>
              <a:t>.);</a:t>
            </a:r>
          </a:p>
          <a:p>
            <a:r>
              <a:rPr lang="ru-RU" sz="1600" dirty="0"/>
              <a:t> - </a:t>
            </a:r>
            <a:r>
              <a:rPr lang="ru-RU" sz="1600" dirty="0" err="1"/>
              <a:t>теорія</a:t>
            </a:r>
            <a:r>
              <a:rPr lang="ru-RU" sz="1600" dirty="0"/>
              <a:t> </a:t>
            </a:r>
            <a:r>
              <a:rPr lang="ru-RU" sz="1600" dirty="0" err="1"/>
              <a:t>навчально-пізнавальної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(</a:t>
            </a:r>
            <a:r>
              <a:rPr lang="ru-RU" sz="1600" dirty="0" err="1"/>
              <a:t>Г.Костюк</a:t>
            </a:r>
            <a:r>
              <a:rPr lang="ru-RU" sz="1600" dirty="0"/>
              <a:t>, </a:t>
            </a:r>
            <a:r>
              <a:rPr lang="ru-RU" sz="1600" dirty="0" err="1"/>
              <a:t>В.Сухомлинський</a:t>
            </a:r>
            <a:r>
              <a:rPr lang="ru-RU" sz="1600" dirty="0"/>
              <a:t>, О. Савченко, Н. </a:t>
            </a:r>
            <a:r>
              <a:rPr lang="ru-RU" sz="1600" dirty="0" err="1"/>
              <a:t>Бібік</a:t>
            </a:r>
            <a:r>
              <a:rPr lang="ru-RU" sz="1600" dirty="0"/>
              <a:t>, В. Паламарчук та </a:t>
            </a:r>
            <a:r>
              <a:rPr lang="ru-RU" sz="1600" dirty="0" err="1"/>
              <a:t>ін</a:t>
            </a:r>
            <a:r>
              <a:rPr lang="ru-RU" sz="1600" dirty="0"/>
              <a:t>.);</a:t>
            </a:r>
          </a:p>
          <a:p>
            <a:r>
              <a:rPr lang="ru-RU" sz="1600" dirty="0"/>
              <a:t> - </a:t>
            </a:r>
            <a:r>
              <a:rPr lang="ru-RU" sz="1600" dirty="0" err="1"/>
              <a:t>теорія</a:t>
            </a:r>
            <a:r>
              <a:rPr lang="ru-RU" sz="1600" dirty="0"/>
              <a:t> </a:t>
            </a:r>
            <a:r>
              <a:rPr lang="ru-RU" sz="1600" dirty="0" err="1"/>
              <a:t>соціальної</a:t>
            </a:r>
            <a:r>
              <a:rPr lang="ru-RU" sz="1600" dirty="0"/>
              <a:t> </a:t>
            </a:r>
            <a:r>
              <a:rPr lang="ru-RU" sz="1600" dirty="0" err="1"/>
              <a:t>детермінованості</a:t>
            </a:r>
            <a:r>
              <a:rPr lang="ru-RU" sz="1600" dirty="0"/>
              <a:t> </a:t>
            </a:r>
            <a:r>
              <a:rPr lang="ru-RU" sz="1600" dirty="0" err="1"/>
              <a:t>ігрової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 ( Л. </a:t>
            </a:r>
            <a:r>
              <a:rPr lang="ru-RU" sz="1600" dirty="0" err="1"/>
              <a:t>Виготський</a:t>
            </a:r>
            <a:r>
              <a:rPr lang="ru-RU" sz="1600" dirty="0"/>
              <a:t>, Д. </a:t>
            </a:r>
            <a:r>
              <a:rPr lang="ru-RU" sz="1600" dirty="0" err="1"/>
              <a:t>Ельконін</a:t>
            </a:r>
            <a:r>
              <a:rPr lang="ru-RU" sz="1600" dirty="0"/>
              <a:t>, П. </a:t>
            </a:r>
            <a:r>
              <a:rPr lang="ru-RU" sz="1600" dirty="0" err="1"/>
              <a:t>Блонський</a:t>
            </a:r>
            <a:r>
              <a:rPr lang="ru-RU" sz="1600" dirty="0"/>
              <a:t>, В. </a:t>
            </a:r>
            <a:r>
              <a:rPr lang="ru-RU" sz="1600" dirty="0" err="1"/>
              <a:t>Зіньківський</a:t>
            </a:r>
            <a:r>
              <a:rPr lang="ru-RU" sz="1600" dirty="0"/>
              <a:t>, В. Сорока-</a:t>
            </a:r>
            <a:r>
              <a:rPr lang="ru-RU" sz="1600" dirty="0" err="1"/>
              <a:t>Росинський</a:t>
            </a:r>
            <a:r>
              <a:rPr lang="ru-RU" sz="1600" dirty="0"/>
              <a:t> та </a:t>
            </a:r>
            <a:r>
              <a:rPr lang="ru-RU" sz="1600" dirty="0" err="1"/>
              <a:t>ін</a:t>
            </a:r>
            <a:r>
              <a:rPr lang="ru-RU" sz="1600" dirty="0"/>
              <a:t>.);</a:t>
            </a:r>
          </a:p>
          <a:p>
            <a:r>
              <a:rPr lang="ru-RU" sz="1600" dirty="0"/>
              <a:t> - </a:t>
            </a:r>
            <a:r>
              <a:rPr lang="ru-RU" sz="1600" dirty="0" err="1"/>
              <a:t>соціологічна</a:t>
            </a:r>
            <a:r>
              <a:rPr lang="ru-RU" sz="1600" dirty="0"/>
              <a:t> </a:t>
            </a:r>
            <a:r>
              <a:rPr lang="ru-RU" sz="1600" dirty="0" err="1"/>
              <a:t>теорія</a:t>
            </a:r>
            <a:r>
              <a:rPr lang="ru-RU" sz="1600" dirty="0"/>
              <a:t> ролей (</a:t>
            </a:r>
            <a:r>
              <a:rPr lang="ru-RU" sz="1600" dirty="0" err="1"/>
              <a:t>Е.Берн</a:t>
            </a:r>
            <a:r>
              <a:rPr lang="ru-RU" sz="1600" dirty="0"/>
              <a:t>, </a:t>
            </a:r>
            <a:r>
              <a:rPr lang="ru-RU" sz="1600" dirty="0" err="1"/>
              <a:t>Е.Еріксон</a:t>
            </a:r>
            <a:r>
              <a:rPr lang="ru-RU" sz="1600" dirty="0"/>
              <a:t>, </a:t>
            </a:r>
            <a:r>
              <a:rPr lang="ru-RU" sz="1600" dirty="0" err="1"/>
              <a:t>Т.Парсон</a:t>
            </a:r>
            <a:r>
              <a:rPr lang="ru-RU" sz="1600" dirty="0"/>
              <a:t>, </a:t>
            </a:r>
            <a:r>
              <a:rPr lang="ru-RU" sz="1600" dirty="0" err="1"/>
              <a:t>Н.Андреєнкова</a:t>
            </a:r>
            <a:r>
              <a:rPr lang="ru-RU" sz="1600" dirty="0"/>
              <a:t> та </a:t>
            </a:r>
            <a:r>
              <a:rPr lang="ru-RU" sz="1600" dirty="0" err="1"/>
              <a:t>ін</a:t>
            </a:r>
            <a:r>
              <a:rPr lang="ru-RU" sz="1600" dirty="0"/>
              <a:t>.);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теорія</a:t>
            </a:r>
            <a:r>
              <a:rPr lang="ru-RU" sz="1600" dirty="0"/>
              <a:t> </a:t>
            </a:r>
            <a:r>
              <a:rPr lang="ru-RU" sz="1600" dirty="0" err="1"/>
              <a:t>керівництва</a:t>
            </a:r>
            <a:r>
              <a:rPr lang="ru-RU" sz="1600" dirty="0"/>
              <a:t> </a:t>
            </a:r>
            <a:r>
              <a:rPr lang="ru-RU" sz="1600" dirty="0" err="1"/>
              <a:t>ігровою</a:t>
            </a:r>
            <a:r>
              <a:rPr lang="ru-RU" sz="1600" dirty="0"/>
              <a:t> </a:t>
            </a:r>
            <a:r>
              <a:rPr lang="ru-RU" sz="1600" dirty="0" err="1"/>
              <a:t>діяльністю</a:t>
            </a:r>
            <a:r>
              <a:rPr lang="ru-RU" sz="1600" dirty="0"/>
              <a:t> </a:t>
            </a:r>
            <a:r>
              <a:rPr lang="ru-RU" sz="1600" dirty="0" err="1"/>
              <a:t>дітей</a:t>
            </a:r>
            <a:r>
              <a:rPr lang="ru-RU" sz="1600" dirty="0"/>
              <a:t> </a:t>
            </a:r>
            <a:r>
              <a:rPr lang="ru-RU" sz="1600" dirty="0" err="1"/>
              <a:t>дошкільного</a:t>
            </a:r>
            <a:r>
              <a:rPr lang="ru-RU" sz="1600" dirty="0"/>
              <a:t> </a:t>
            </a:r>
            <a:r>
              <a:rPr lang="ru-RU" sz="1600" dirty="0" err="1"/>
              <a:t>віку</a:t>
            </a:r>
            <a:r>
              <a:rPr lang="ru-RU" sz="1600" dirty="0"/>
              <a:t> (</a:t>
            </a:r>
            <a:r>
              <a:rPr lang="ru-RU" sz="1600" dirty="0" err="1"/>
              <a:t>Л.Артемова</a:t>
            </a:r>
            <a:r>
              <a:rPr lang="ru-RU" sz="1600" dirty="0"/>
              <a:t>, Р. </a:t>
            </a:r>
            <a:r>
              <a:rPr lang="ru-RU" sz="1600" dirty="0" err="1"/>
              <a:t>Жуковська</a:t>
            </a:r>
            <a:r>
              <a:rPr lang="ru-RU" sz="1600" dirty="0"/>
              <a:t>, Т. Маркова, Н. Михайленко та </a:t>
            </a:r>
            <a:r>
              <a:rPr lang="ru-RU" sz="1600" dirty="0" err="1"/>
              <a:t>ін</a:t>
            </a:r>
            <a:r>
              <a:rPr lang="ru-RU" sz="1600" dirty="0"/>
              <a:t>.)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теорія</a:t>
            </a:r>
            <a:r>
              <a:rPr lang="ru-RU" sz="1600" dirty="0"/>
              <a:t> </a:t>
            </a:r>
            <a:r>
              <a:rPr lang="ru-RU" sz="1600" dirty="0" err="1"/>
              <a:t>зміни</a:t>
            </a:r>
            <a:r>
              <a:rPr lang="ru-RU" sz="1600" dirty="0"/>
              <a:t> </a:t>
            </a:r>
            <a:r>
              <a:rPr lang="ru-RU" sz="1600" dirty="0" err="1"/>
              <a:t>провідних</a:t>
            </a:r>
            <a:r>
              <a:rPr lang="ru-RU" sz="1600" dirty="0"/>
              <a:t> </a:t>
            </a:r>
            <a:r>
              <a:rPr lang="ru-RU" sz="1600" dirty="0" err="1"/>
              <a:t>видів</a:t>
            </a:r>
            <a:r>
              <a:rPr lang="ru-RU" sz="1600" dirty="0"/>
              <a:t> </a:t>
            </a:r>
            <a:r>
              <a:rPr lang="ru-RU" sz="1600" dirty="0" err="1"/>
              <a:t>діяльності</a:t>
            </a:r>
            <a:r>
              <a:rPr lang="ru-RU" sz="1600" dirty="0"/>
              <a:t>; </a:t>
            </a:r>
          </a:p>
          <a:p>
            <a:r>
              <a:rPr lang="ru-RU" sz="1600" dirty="0"/>
              <a:t>- </a:t>
            </a:r>
            <a:r>
              <a:rPr lang="ru-RU" sz="1600" dirty="0" err="1"/>
              <a:t>теорія</a:t>
            </a:r>
            <a:r>
              <a:rPr lang="ru-RU" sz="1600" dirty="0"/>
              <a:t> системного </a:t>
            </a:r>
            <a:r>
              <a:rPr lang="ru-RU" sz="1600" dirty="0" err="1"/>
              <a:t>підходу</a:t>
            </a:r>
            <a:r>
              <a:rPr lang="ru-RU" sz="1600" dirty="0"/>
              <a:t> до </a:t>
            </a:r>
            <a:r>
              <a:rPr lang="ru-RU" sz="1600" dirty="0" err="1"/>
              <a:t>явищ</a:t>
            </a:r>
            <a:r>
              <a:rPr lang="ru-RU" sz="1600" dirty="0"/>
              <a:t> </a:t>
            </a:r>
            <a:r>
              <a:rPr lang="ru-RU" sz="1600" dirty="0" err="1"/>
              <a:t>педагогічної</a:t>
            </a:r>
            <a:r>
              <a:rPr lang="ru-RU" sz="1600" dirty="0"/>
              <a:t> </a:t>
            </a:r>
            <a:r>
              <a:rPr lang="ru-RU" sz="1600" dirty="0" err="1"/>
              <a:t>дійсності</a:t>
            </a:r>
            <a:r>
              <a:rPr lang="ru-RU" sz="1600" dirty="0"/>
              <a:t>;</a:t>
            </a:r>
          </a:p>
          <a:p>
            <a:r>
              <a:rPr lang="ru-RU" sz="1600" dirty="0"/>
              <a:t> - </a:t>
            </a:r>
            <a:r>
              <a:rPr lang="ru-RU" sz="1600" dirty="0" err="1"/>
              <a:t>педагогіка</a:t>
            </a:r>
            <a:r>
              <a:rPr lang="ru-RU" sz="1600" dirty="0"/>
              <a:t> </a:t>
            </a:r>
            <a:r>
              <a:rPr lang="ru-RU" sz="1600" dirty="0" err="1"/>
              <a:t>гри</a:t>
            </a:r>
            <a:r>
              <a:rPr lang="ru-RU" sz="1600" dirty="0"/>
              <a:t> </a:t>
            </a:r>
            <a:r>
              <a:rPr lang="ru-RU" sz="1600" dirty="0" err="1"/>
              <a:t>дошкільників</a:t>
            </a:r>
            <a:r>
              <a:rPr lang="ru-RU" sz="1600" dirty="0"/>
              <a:t>, яка </a:t>
            </a:r>
            <a:r>
              <a:rPr lang="ru-RU" sz="1600" dirty="0" err="1"/>
              <a:t>будується</a:t>
            </a:r>
            <a:r>
              <a:rPr lang="ru-RU" sz="1600" dirty="0"/>
              <a:t> на засадах </a:t>
            </a:r>
            <a:r>
              <a:rPr lang="ru-RU" sz="1600" dirty="0" err="1"/>
              <a:t>теорії</a:t>
            </a:r>
            <a:r>
              <a:rPr lang="ru-RU" sz="1600" dirty="0"/>
              <a:t> </a:t>
            </a:r>
            <a:r>
              <a:rPr lang="ru-RU" sz="1600" dirty="0" err="1"/>
              <a:t>гуманістичної</a:t>
            </a:r>
            <a:r>
              <a:rPr lang="ru-RU" sz="1600" dirty="0"/>
              <a:t> </a:t>
            </a:r>
            <a:r>
              <a:rPr lang="ru-RU" sz="1600" dirty="0" err="1"/>
              <a:t>педагогіки</a:t>
            </a:r>
            <a:r>
              <a:rPr lang="ru-RU" sz="1600" dirty="0"/>
              <a:t> і </a:t>
            </a:r>
            <a:r>
              <a:rPr lang="ru-RU" sz="1600" dirty="0" err="1"/>
              <a:t>психології</a:t>
            </a:r>
            <a:r>
              <a:rPr lang="ru-RU" sz="1600" dirty="0"/>
              <a:t> (С. Русова, А. Макаренко, </a:t>
            </a:r>
            <a:r>
              <a:rPr lang="ru-RU" sz="1600" dirty="0" err="1"/>
              <a:t>В.Сухомлинський</a:t>
            </a:r>
            <a:r>
              <a:rPr lang="ru-RU" sz="1600" dirty="0"/>
              <a:t>,</a:t>
            </a:r>
          </a:p>
          <a:p>
            <a:r>
              <a:rPr lang="ru-RU" sz="1600" dirty="0"/>
              <a:t> </a:t>
            </a:r>
            <a:r>
              <a:rPr lang="ru-RU" sz="1600" dirty="0" err="1"/>
              <a:t>теорії</a:t>
            </a:r>
            <a:r>
              <a:rPr lang="ru-RU" sz="1600" dirty="0"/>
              <a:t> </a:t>
            </a:r>
            <a:r>
              <a:rPr lang="ru-RU" sz="1600" dirty="0" err="1"/>
              <a:t>особистісно</a:t>
            </a:r>
            <a:r>
              <a:rPr lang="ru-RU" sz="1600" dirty="0"/>
              <a:t> </a:t>
            </a:r>
            <a:r>
              <a:rPr lang="ru-RU" sz="1600" dirty="0" err="1"/>
              <a:t>зорієнтованого</a:t>
            </a:r>
            <a:r>
              <a:rPr lang="ru-RU" sz="1600" dirty="0"/>
              <a:t> </a:t>
            </a:r>
            <a:r>
              <a:rPr lang="ru-RU" sz="1600" dirty="0" err="1"/>
              <a:t>виховання</a:t>
            </a:r>
            <a:r>
              <a:rPr lang="ru-RU" sz="1600" dirty="0"/>
              <a:t> (І. </a:t>
            </a:r>
            <a:r>
              <a:rPr lang="ru-RU" sz="1600" dirty="0" err="1"/>
              <a:t>Бех</a:t>
            </a:r>
            <a:r>
              <a:rPr lang="ru-RU" sz="1600" dirty="0"/>
              <a:t>, О. </a:t>
            </a:r>
            <a:r>
              <a:rPr lang="ru-RU" sz="1600" dirty="0" err="1"/>
              <a:t>Кононко</a:t>
            </a:r>
            <a:r>
              <a:rPr lang="ru-RU" sz="1600" dirty="0"/>
              <a:t>),</a:t>
            </a:r>
          </a:p>
          <a:p>
            <a:r>
              <a:rPr lang="ru-RU" sz="1600" dirty="0"/>
              <a:t> </a:t>
            </a:r>
            <a:r>
              <a:rPr lang="ru-RU" sz="1600" dirty="0" err="1"/>
              <a:t>теорії</a:t>
            </a:r>
            <a:r>
              <a:rPr lang="ru-RU" sz="1600" dirty="0"/>
              <a:t> </a:t>
            </a:r>
            <a:r>
              <a:rPr lang="ru-RU" sz="1600" dirty="0" err="1"/>
              <a:t>колективу</a:t>
            </a:r>
            <a:r>
              <a:rPr lang="ru-RU" sz="1600" dirty="0"/>
              <a:t> (</a:t>
            </a:r>
            <a:r>
              <a:rPr lang="ru-RU" sz="1600" dirty="0" err="1"/>
              <a:t>А.Макаренко</a:t>
            </a:r>
            <a:r>
              <a:rPr lang="ru-RU" sz="1600" dirty="0"/>
              <a:t>, Т. </a:t>
            </a:r>
            <a:r>
              <a:rPr lang="ru-RU" sz="1600" dirty="0" err="1"/>
              <a:t>Коннікова</a:t>
            </a:r>
            <a:r>
              <a:rPr lang="ru-RU" sz="1600" dirty="0"/>
              <a:t>, М. </a:t>
            </a:r>
            <a:r>
              <a:rPr lang="ru-RU" sz="1600" dirty="0" err="1"/>
              <a:t>Яновська</a:t>
            </a:r>
            <a:r>
              <a:rPr lang="ru-RU" sz="1600" dirty="0"/>
              <a:t> та</a:t>
            </a:r>
          </a:p>
        </p:txBody>
      </p:sp>
    </p:spTree>
    <p:extLst>
      <p:ext uri="{BB962C8B-B14F-4D97-AF65-F5344CB8AC3E}">
        <p14:creationId xmlns:p14="http://schemas.microsoft.com/office/powerpoint/2010/main" val="2900761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38065-029A-74B8-F818-5E3071FC4E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687410"/>
          </a:xfrm>
        </p:spPr>
        <p:txBody>
          <a:bodyPr>
            <a:normAutofit/>
          </a:bodyPr>
          <a:lstStyle/>
          <a:p>
            <a:r>
              <a:rPr lang="ru-RU" sz="2400" cap="none" dirty="0"/>
              <a:t>За </a:t>
            </a:r>
            <a:r>
              <a:rPr lang="ru-RU" sz="2400" cap="none" dirty="0" err="1"/>
              <a:t>Л.С.Виготським</a:t>
            </a:r>
            <a:r>
              <a:rPr lang="ru-RU" sz="2400" cap="none" dirty="0"/>
              <a:t>, </a:t>
            </a:r>
            <a:r>
              <a:rPr lang="ru-RU" sz="2400" cap="none" dirty="0" err="1"/>
              <a:t>гра</a:t>
            </a:r>
            <a:r>
              <a:rPr lang="ru-RU" sz="2400" cap="none" dirty="0"/>
              <a:t> — </a:t>
            </a:r>
            <a:r>
              <a:rPr lang="ru-RU" sz="2400" cap="none" dirty="0" err="1"/>
              <a:t>це</a:t>
            </a:r>
            <a:r>
              <a:rPr lang="ru-RU" sz="2400" cap="none" dirty="0"/>
              <a:t> «</a:t>
            </a:r>
            <a:r>
              <a:rPr lang="ru-RU" sz="2400" cap="none" dirty="0" err="1"/>
              <a:t>уявна</a:t>
            </a:r>
            <a:r>
              <a:rPr lang="ru-RU" sz="2400" cap="none" dirty="0"/>
              <a:t> </a:t>
            </a:r>
            <a:r>
              <a:rPr lang="ru-RU" sz="2400" cap="none" dirty="0" err="1"/>
              <a:t>ситуація</a:t>
            </a:r>
            <a:r>
              <a:rPr lang="ru-RU" sz="2400" cap="none" dirty="0"/>
              <a:t>, яка </a:t>
            </a:r>
            <a:r>
              <a:rPr lang="ru-RU" sz="2400" cap="none" dirty="0" err="1"/>
              <a:t>створюється</a:t>
            </a:r>
            <a:r>
              <a:rPr lang="ru-RU" sz="2400" cap="none" dirty="0"/>
              <a:t> </a:t>
            </a:r>
            <a:r>
              <a:rPr lang="ru-RU" sz="2400" cap="none" dirty="0" err="1"/>
              <a:t>дорослим</a:t>
            </a:r>
            <a:r>
              <a:rPr lang="ru-RU" sz="2400" cap="none" dirty="0"/>
              <a:t> </a:t>
            </a:r>
            <a:r>
              <a:rPr lang="ru-RU" sz="2400" cap="none" dirty="0" err="1"/>
              <a:t>або</a:t>
            </a:r>
            <a:r>
              <a:rPr lang="ru-RU" sz="2400" cap="none" dirty="0"/>
              <a:t> самою </a:t>
            </a:r>
            <a:r>
              <a:rPr lang="ru-RU" sz="2400" cap="none" dirty="0" err="1"/>
              <a:t>дитиною</a:t>
            </a:r>
            <a:r>
              <a:rPr lang="ru-RU" sz="2400" cap="none" dirty="0"/>
              <a:t>, в </a:t>
            </a:r>
            <a:r>
              <a:rPr lang="ru-RU" sz="2400" cap="none" dirty="0" err="1"/>
              <a:t>якій</a:t>
            </a:r>
            <a:r>
              <a:rPr lang="ru-RU" sz="2400" cap="none" dirty="0"/>
              <a:t> </a:t>
            </a:r>
            <a:r>
              <a:rPr lang="ru-RU" sz="2400" cap="none" dirty="0" err="1"/>
              <a:t>реалізуються</a:t>
            </a:r>
            <a:r>
              <a:rPr lang="ru-RU" sz="2400" cap="none" dirty="0"/>
              <a:t> </a:t>
            </a:r>
            <a:r>
              <a:rPr lang="ru-RU" sz="2400" cap="none" dirty="0" err="1"/>
              <a:t>дитячі</a:t>
            </a:r>
            <a:r>
              <a:rPr lang="ru-RU" sz="2400" cap="none" dirty="0"/>
              <a:t> </a:t>
            </a:r>
            <a:r>
              <a:rPr lang="ru-RU" sz="2400" cap="none" dirty="0" err="1"/>
              <a:t>бажання</a:t>
            </a:r>
            <a:r>
              <a:rPr lang="ru-RU" sz="2400" cap="none" dirty="0"/>
              <a:t>, в </a:t>
            </a:r>
            <a:r>
              <a:rPr lang="ru-RU" sz="2400" cap="none" dirty="0" err="1"/>
              <a:t>якій</a:t>
            </a:r>
            <a:r>
              <a:rPr lang="ru-RU" sz="2400" cap="none" dirty="0"/>
              <a:t> </a:t>
            </a:r>
            <a:r>
              <a:rPr lang="ru-RU" sz="2400" cap="none" dirty="0" err="1"/>
              <a:t>внутрішні</a:t>
            </a:r>
            <a:r>
              <a:rPr lang="ru-RU" sz="2400" cap="none" dirty="0"/>
              <a:t> </a:t>
            </a:r>
            <a:r>
              <a:rPr lang="ru-RU" sz="2400" cap="none" dirty="0" err="1"/>
              <a:t>процеси</a:t>
            </a:r>
            <a:r>
              <a:rPr lang="ru-RU" sz="2400" cap="none" dirty="0"/>
              <a:t> </a:t>
            </a:r>
            <a:r>
              <a:rPr lang="ru-RU" sz="2400" cap="none" dirty="0" err="1"/>
              <a:t>дитини</a:t>
            </a:r>
            <a:r>
              <a:rPr lang="ru-RU" sz="2400" cap="none" dirty="0"/>
              <a:t> </a:t>
            </a:r>
            <a:r>
              <a:rPr lang="ru-RU" sz="2400" cap="none" dirty="0" err="1"/>
              <a:t>проявляються</a:t>
            </a:r>
            <a:r>
              <a:rPr lang="ru-RU" sz="2400" cap="none" dirty="0"/>
              <a:t> у </a:t>
            </a:r>
            <a:r>
              <a:rPr lang="ru-RU" sz="2400" cap="none" dirty="0" err="1"/>
              <a:t>зовнішньому</a:t>
            </a:r>
            <a:r>
              <a:rPr lang="ru-RU" sz="2400" cap="none" dirty="0"/>
              <a:t> </a:t>
            </a:r>
            <a:r>
              <a:rPr lang="ru-RU" sz="2400" cap="none" dirty="0" err="1"/>
              <a:t>вигляді</a:t>
            </a:r>
            <a:r>
              <a:rPr lang="ru-RU" sz="2400" cap="none" dirty="0"/>
              <a:t> і яка є </a:t>
            </a:r>
            <a:r>
              <a:rPr lang="ru-RU" sz="2400" cap="none" dirty="0" err="1"/>
              <a:t>джерелом</a:t>
            </a:r>
            <a:r>
              <a:rPr lang="ru-RU" sz="2400" cap="none" dirty="0"/>
              <a:t> </a:t>
            </a:r>
            <a:r>
              <a:rPr lang="ru-RU" sz="2400" cap="none" dirty="0" err="1"/>
              <a:t>розвитку</a:t>
            </a:r>
            <a:r>
              <a:rPr lang="ru-RU" sz="2400" cap="none" dirty="0"/>
              <a:t> </a:t>
            </a:r>
            <a:r>
              <a:rPr lang="ru-RU" sz="2400" cap="none" dirty="0" err="1"/>
              <a:t>дитини</a:t>
            </a:r>
            <a:r>
              <a:rPr lang="ru-RU" sz="2400" cap="none" dirty="0"/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5C83C73-DCB5-AD3B-3553-8DEF027A7C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5805"/>
            <a:ext cx="10515600" cy="4007796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/>
              <a:t>Гра – </a:t>
            </a:r>
            <a:r>
              <a:rPr lang="ru-RU" sz="2400" dirty="0" err="1"/>
              <a:t>явище</a:t>
            </a:r>
            <a:r>
              <a:rPr lang="ru-RU" sz="2400" dirty="0"/>
              <a:t> </a:t>
            </a:r>
            <a:r>
              <a:rPr lang="ru-RU" sz="2400" dirty="0" err="1"/>
              <a:t>двостороннє</a:t>
            </a:r>
            <a:r>
              <a:rPr lang="ru-RU" sz="2400" dirty="0"/>
              <a:t>: з боку </a:t>
            </a:r>
            <a:r>
              <a:rPr lang="ru-RU" sz="2400" dirty="0" err="1"/>
              <a:t>дитини</a:t>
            </a:r>
            <a:r>
              <a:rPr lang="ru-RU" sz="2400" dirty="0"/>
              <a:t> </a:t>
            </a:r>
            <a:r>
              <a:rPr lang="ru-RU" sz="2400" dirty="0" err="1"/>
              <a:t>гра</a:t>
            </a:r>
            <a:r>
              <a:rPr lang="ru-RU" sz="2400" dirty="0"/>
              <a:t> – «</a:t>
            </a:r>
            <a:r>
              <a:rPr lang="ru-RU" sz="2400" dirty="0" err="1"/>
              <a:t>дзеркало</a:t>
            </a:r>
            <a:r>
              <a:rPr lang="ru-RU" sz="2400" dirty="0"/>
              <a:t>» </a:t>
            </a:r>
            <a:r>
              <a:rPr lang="ru-RU" sz="2400" dirty="0" err="1"/>
              <a:t>дорослого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, через яке вона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вивчати</a:t>
            </a:r>
            <a:r>
              <a:rPr lang="ru-RU" sz="2400" dirty="0"/>
              <a:t> </a:t>
            </a:r>
            <a:r>
              <a:rPr lang="ru-RU" sz="2400" dirty="0" err="1"/>
              <a:t>навколишній</a:t>
            </a:r>
            <a:r>
              <a:rPr lang="ru-RU" sz="2400" dirty="0"/>
              <a:t> </a:t>
            </a:r>
            <a:r>
              <a:rPr lang="ru-RU" sz="2400" dirty="0" err="1"/>
              <a:t>світ</a:t>
            </a:r>
            <a:r>
              <a:rPr lang="ru-RU" sz="2400" dirty="0"/>
              <a:t>; з боку </a:t>
            </a:r>
            <a:r>
              <a:rPr lang="ru-RU" sz="2400" dirty="0" err="1"/>
              <a:t>дорослого</a:t>
            </a:r>
            <a:r>
              <a:rPr lang="ru-RU" sz="2400" dirty="0"/>
              <a:t> </a:t>
            </a:r>
            <a:r>
              <a:rPr lang="ru-RU" sz="2400" dirty="0" err="1"/>
              <a:t>гра</a:t>
            </a:r>
            <a:r>
              <a:rPr lang="ru-RU" sz="2400" dirty="0"/>
              <a:t> —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спосіб</a:t>
            </a:r>
            <a:r>
              <a:rPr lang="ru-RU" sz="2400" dirty="0"/>
              <a:t> оптимального </a:t>
            </a:r>
            <a:r>
              <a:rPr lang="ru-RU" sz="2400" dirty="0" err="1"/>
              <a:t>дослідження</a:t>
            </a:r>
            <a:r>
              <a:rPr lang="ru-RU" sz="2400" dirty="0"/>
              <a:t> </a:t>
            </a:r>
            <a:r>
              <a:rPr lang="ru-RU" sz="2400" dirty="0" err="1"/>
              <a:t>внутрішнього</a:t>
            </a:r>
            <a:r>
              <a:rPr lang="ru-RU" sz="2400" dirty="0"/>
              <a:t> </a:t>
            </a:r>
            <a:r>
              <a:rPr lang="ru-RU" sz="2400" dirty="0" err="1"/>
              <a:t>світу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 будь-</a:t>
            </a:r>
            <a:r>
              <a:rPr lang="ru-RU" sz="2400" dirty="0" err="1"/>
              <a:t>якого</a:t>
            </a:r>
            <a:r>
              <a:rPr lang="ru-RU" sz="2400" dirty="0"/>
              <a:t> </a:t>
            </a:r>
            <a:r>
              <a:rPr lang="ru-RU" sz="2400" dirty="0" err="1"/>
              <a:t>віку</a:t>
            </a:r>
            <a:r>
              <a:rPr lang="ru-RU" sz="2400" dirty="0"/>
              <a:t>.</a:t>
            </a:r>
          </a:p>
          <a:p>
            <a:r>
              <a:rPr lang="ru-RU" sz="2400" dirty="0"/>
              <a:t> </a:t>
            </a:r>
            <a:r>
              <a:rPr lang="ru-RU" sz="2400" dirty="0" err="1"/>
              <a:t>Основний</a:t>
            </a:r>
            <a:r>
              <a:rPr lang="ru-RU" sz="2400" dirty="0"/>
              <a:t> </a:t>
            </a:r>
            <a:r>
              <a:rPr lang="ru-RU" sz="2400" b="1" dirty="0"/>
              <a:t>мотив</a:t>
            </a:r>
            <a:r>
              <a:rPr lang="ru-RU" sz="2400" dirty="0"/>
              <a:t> </a:t>
            </a:r>
            <a:r>
              <a:rPr lang="ru-RU" sz="2400" dirty="0" err="1"/>
              <a:t>гри</a:t>
            </a:r>
            <a:r>
              <a:rPr lang="ru-RU" sz="2400" dirty="0"/>
              <a:t> —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прагнення</a:t>
            </a:r>
            <a:r>
              <a:rPr lang="ru-RU" sz="2400" dirty="0"/>
              <a:t> </a:t>
            </a:r>
            <a:r>
              <a:rPr lang="ru-RU" sz="2400" dirty="0" err="1"/>
              <a:t>дитини</a:t>
            </a:r>
            <a:r>
              <a:rPr lang="ru-RU" sz="2400" dirty="0"/>
              <a:t> </a:t>
            </a:r>
            <a:r>
              <a:rPr lang="ru-RU" sz="2400" dirty="0" err="1"/>
              <a:t>реалізувати</a:t>
            </a:r>
            <a:r>
              <a:rPr lang="ru-RU" sz="2400" dirty="0"/>
              <a:t> </a:t>
            </a:r>
            <a:r>
              <a:rPr lang="ru-RU" sz="2400" dirty="0" err="1"/>
              <a:t>свої</a:t>
            </a:r>
            <a:r>
              <a:rPr lang="ru-RU" sz="2400" dirty="0"/>
              <a:t> </a:t>
            </a:r>
            <a:r>
              <a:rPr lang="ru-RU" sz="2400" dirty="0" err="1"/>
              <a:t>нові</a:t>
            </a:r>
            <a:r>
              <a:rPr lang="ru-RU" sz="2400" dirty="0"/>
              <a:t> </a:t>
            </a:r>
            <a:r>
              <a:rPr lang="ru-RU" sz="2400" dirty="0" err="1"/>
              <a:t>бажання</a:t>
            </a:r>
            <a:r>
              <a:rPr lang="ru-RU" sz="2400" dirty="0"/>
              <a:t>,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майже</a:t>
            </a:r>
            <a:r>
              <a:rPr lang="ru-RU" sz="2400" dirty="0"/>
              <a:t> </a:t>
            </a:r>
            <a:r>
              <a:rPr lang="ru-RU" sz="2400" dirty="0" err="1"/>
              <a:t>усі</a:t>
            </a:r>
            <a:r>
              <a:rPr lang="ru-RU" sz="2400" dirty="0"/>
              <a:t> </a:t>
            </a:r>
            <a:r>
              <a:rPr lang="ru-RU" sz="2400" dirty="0" err="1"/>
              <a:t>спрямовані</a:t>
            </a:r>
            <a:r>
              <a:rPr lang="ru-RU" sz="2400" dirty="0"/>
              <a:t> на те,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робити</a:t>
            </a:r>
            <a:r>
              <a:rPr lang="ru-RU" sz="2400" dirty="0"/>
              <a:t> усе як </a:t>
            </a:r>
            <a:r>
              <a:rPr lang="ru-RU" sz="2400" dirty="0" err="1"/>
              <a:t>дорослий</a:t>
            </a:r>
            <a:r>
              <a:rPr lang="ru-RU" sz="2400" dirty="0"/>
              <a:t>.</a:t>
            </a:r>
          </a:p>
          <a:p>
            <a:r>
              <a:rPr lang="ru-RU" sz="2400" dirty="0"/>
              <a:t> Гра </a:t>
            </a:r>
            <a:r>
              <a:rPr lang="ru-RU" sz="2400" dirty="0" err="1"/>
              <a:t>виникає</a:t>
            </a:r>
            <a:r>
              <a:rPr lang="ru-RU" sz="2400" dirty="0"/>
              <a:t> не </a:t>
            </a:r>
            <a:r>
              <a:rPr lang="ru-RU" sz="2400" dirty="0" err="1"/>
              <a:t>мимовільно</a:t>
            </a:r>
            <a:r>
              <a:rPr lang="ru-RU" sz="2400" dirty="0"/>
              <a:t>, а </a:t>
            </a:r>
            <a:r>
              <a:rPr lang="ru-RU" sz="2400" dirty="0" err="1"/>
              <a:t>під</a:t>
            </a:r>
            <a:r>
              <a:rPr lang="ru-RU" sz="2400" dirty="0"/>
              <a:t> </a:t>
            </a:r>
            <a:r>
              <a:rPr lang="ru-RU" sz="2400" dirty="0" err="1"/>
              <a:t>впливом</a:t>
            </a:r>
            <a:r>
              <a:rPr lang="ru-RU" sz="2400" dirty="0"/>
              <a:t> </a:t>
            </a:r>
            <a:r>
              <a:rPr lang="ru-RU" sz="2400" dirty="0" err="1"/>
              <a:t>соціального</a:t>
            </a:r>
            <a:r>
              <a:rPr lang="ru-RU" sz="2400" dirty="0"/>
              <a:t> </a:t>
            </a:r>
            <a:r>
              <a:rPr lang="ru-RU" sz="2400" dirty="0" err="1"/>
              <a:t>оточення</a:t>
            </a:r>
            <a:r>
              <a:rPr lang="ru-RU" sz="2400" dirty="0"/>
              <a:t>, </a:t>
            </a:r>
            <a:r>
              <a:rPr lang="ru-RU" sz="2400" dirty="0" err="1"/>
              <a:t>внаслідок</a:t>
            </a:r>
            <a:r>
              <a:rPr lang="ru-RU" sz="2400" dirty="0"/>
              <a:t> </a:t>
            </a:r>
            <a:r>
              <a:rPr lang="ru-RU" sz="2400" dirty="0" err="1"/>
              <a:t>чого</a:t>
            </a:r>
            <a:r>
              <a:rPr lang="ru-RU" sz="2400" dirty="0"/>
              <a:t> у </a:t>
            </a:r>
            <a:r>
              <a:rPr lang="ru-RU" sz="2400" dirty="0" err="1"/>
              <a:t>грі</a:t>
            </a:r>
            <a:r>
              <a:rPr lang="ru-RU" sz="2400" dirty="0"/>
              <a:t> </a:t>
            </a:r>
            <a:r>
              <a:rPr lang="ru-RU" sz="2400" dirty="0" err="1"/>
              <a:t>відображається</a:t>
            </a:r>
            <a:r>
              <a:rPr lang="ru-RU" sz="2400" dirty="0"/>
              <a:t> усе </a:t>
            </a:r>
            <a:r>
              <a:rPr lang="ru-RU" sz="2400" dirty="0" err="1"/>
              <a:t>соціальне</a:t>
            </a:r>
            <a:r>
              <a:rPr lang="ru-RU" sz="2400" dirty="0"/>
              <a:t>, усе,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оточує</a:t>
            </a:r>
            <a:r>
              <a:rPr lang="ru-RU" sz="2400" dirty="0"/>
              <a:t> </a:t>
            </a:r>
            <a:r>
              <a:rPr lang="ru-RU" sz="2400" dirty="0" err="1"/>
              <a:t>дитину</a:t>
            </a:r>
            <a:r>
              <a:rPr lang="ru-RU" sz="2400" dirty="0"/>
              <a:t> — </a:t>
            </a:r>
            <a:r>
              <a:rPr lang="ru-RU" sz="2400" dirty="0" err="1"/>
              <a:t>діяльність</a:t>
            </a:r>
            <a:r>
              <a:rPr lang="ru-RU" sz="2400" dirty="0"/>
              <a:t> </a:t>
            </a:r>
            <a:r>
              <a:rPr lang="ru-RU" sz="2400" dirty="0" err="1"/>
              <a:t>дорослих</a:t>
            </a:r>
            <a:r>
              <a:rPr lang="ru-RU" sz="2400" dirty="0"/>
              <a:t>, система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взаємовідносин</a:t>
            </a:r>
            <a:r>
              <a:rPr lang="ru-RU" sz="2400" dirty="0"/>
              <a:t>. </a:t>
            </a:r>
          </a:p>
          <a:p>
            <a:r>
              <a:rPr lang="ru-RU" sz="2400" dirty="0"/>
              <a:t>Гра є особливою </a:t>
            </a:r>
            <a:r>
              <a:rPr lang="ru-RU" sz="2400" dirty="0" err="1"/>
              <a:t>діяльністю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розцвітає</a:t>
            </a:r>
            <a:r>
              <a:rPr lang="ru-RU" sz="2400" dirty="0"/>
              <a:t> в </a:t>
            </a:r>
            <a:r>
              <a:rPr lang="ru-RU" sz="2400" dirty="0" err="1"/>
              <a:t>дитячі</a:t>
            </a:r>
            <a:r>
              <a:rPr lang="ru-RU" sz="2400" dirty="0"/>
              <a:t> роки і </a:t>
            </a:r>
            <a:r>
              <a:rPr lang="ru-RU" sz="2400" dirty="0" err="1"/>
              <a:t>супроводжує</a:t>
            </a:r>
            <a:r>
              <a:rPr lang="ru-RU" sz="2400" dirty="0"/>
              <a:t> </a:t>
            </a:r>
            <a:r>
              <a:rPr lang="ru-RU" sz="2400" dirty="0" err="1"/>
              <a:t>людину</a:t>
            </a:r>
            <a:r>
              <a:rPr lang="ru-RU" sz="2400" dirty="0"/>
              <a:t> </a:t>
            </a:r>
            <a:r>
              <a:rPr lang="ru-RU" sz="2400" dirty="0" err="1"/>
              <a:t>протягом</a:t>
            </a:r>
            <a:r>
              <a:rPr lang="ru-RU" sz="2400" dirty="0"/>
              <a:t> </a:t>
            </a:r>
            <a:r>
              <a:rPr lang="ru-RU" sz="2400" dirty="0" err="1"/>
              <a:t>усього</a:t>
            </a:r>
            <a:r>
              <a:rPr lang="ru-RU" sz="2400" dirty="0"/>
              <a:t> </a:t>
            </a:r>
            <a:r>
              <a:rPr lang="ru-RU" sz="2400" dirty="0" err="1"/>
              <a:t>його</a:t>
            </a:r>
            <a:r>
              <a:rPr lang="ru-RU" sz="2400" dirty="0"/>
              <a:t> </a:t>
            </a:r>
            <a:r>
              <a:rPr lang="ru-RU" sz="2400" dirty="0" err="1"/>
              <a:t>життя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1053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D25BD7-AD41-3877-494D-761D13C1C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55643"/>
            <a:ext cx="10216654" cy="1303507"/>
          </a:xfrm>
        </p:spPr>
        <p:txBody>
          <a:bodyPr>
            <a:normAutofit fontScale="90000"/>
          </a:bodyPr>
          <a:lstStyle/>
          <a:p>
            <a:r>
              <a:rPr lang="ru-RU" sz="2000" cap="none" dirty="0" err="1"/>
              <a:t>Отже</a:t>
            </a:r>
            <a:r>
              <a:rPr lang="ru-RU" sz="2000" cap="none" dirty="0"/>
              <a:t>, </a:t>
            </a:r>
            <a:r>
              <a:rPr lang="ru-RU" sz="2000" cap="none" dirty="0" err="1"/>
              <a:t>гра</a:t>
            </a:r>
            <a:r>
              <a:rPr lang="ru-RU" sz="2000" cap="none" dirty="0"/>
              <a:t> – </a:t>
            </a:r>
            <a:r>
              <a:rPr lang="ru-RU" sz="2000" cap="none" dirty="0" err="1"/>
              <a:t>це</a:t>
            </a:r>
            <a:r>
              <a:rPr lang="ru-RU" sz="2000" cap="none" dirty="0"/>
              <a:t> системна, </a:t>
            </a:r>
            <a:r>
              <a:rPr lang="ru-RU" sz="2000" cap="none" dirty="0" err="1"/>
              <a:t>багатокомпонентна</a:t>
            </a:r>
            <a:r>
              <a:rPr lang="ru-RU" sz="2000" cap="none" dirty="0"/>
              <a:t> </a:t>
            </a:r>
            <a:r>
              <a:rPr lang="ru-RU" sz="2000" cap="none" dirty="0" err="1"/>
              <a:t>діяльність</a:t>
            </a:r>
            <a:r>
              <a:rPr lang="ru-RU" cap="none" dirty="0"/>
              <a:t>.</a:t>
            </a:r>
            <a:br>
              <a:rPr lang="ru-RU" cap="none" dirty="0"/>
            </a:br>
            <a:r>
              <a:rPr lang="ru-RU" sz="2200" cap="none" dirty="0"/>
              <a:t>Гра є </a:t>
            </a:r>
            <a:r>
              <a:rPr lang="ru-RU" sz="2200" cap="none" dirty="0" err="1"/>
              <a:t>тією</a:t>
            </a:r>
            <a:r>
              <a:rPr lang="ru-RU" sz="2200" cap="none" dirty="0"/>
              <a:t> формою </a:t>
            </a:r>
            <a:r>
              <a:rPr lang="ru-RU" sz="2200" cap="none" dirty="0" err="1"/>
              <a:t>організації</a:t>
            </a:r>
            <a:r>
              <a:rPr lang="ru-RU" sz="2200" cap="none" dirty="0"/>
              <a:t> </a:t>
            </a:r>
            <a:r>
              <a:rPr lang="ru-RU" sz="2200" cap="none" dirty="0" err="1"/>
              <a:t>життєдіяльності</a:t>
            </a:r>
            <a:r>
              <a:rPr lang="ru-RU" sz="2200" cap="none" dirty="0"/>
              <a:t> </a:t>
            </a:r>
            <a:r>
              <a:rPr lang="ru-RU" sz="2200" cap="none" dirty="0" err="1"/>
              <a:t>дошкільника</a:t>
            </a:r>
            <a:r>
              <a:rPr lang="ru-RU" sz="2200" cap="none" dirty="0"/>
              <a:t> в </a:t>
            </a:r>
            <a:r>
              <a:rPr lang="ru-RU" sz="2200" cap="none" dirty="0" err="1"/>
              <a:t>умовах</a:t>
            </a:r>
            <a:r>
              <a:rPr lang="ru-RU" sz="2200" cap="none" dirty="0"/>
              <a:t> </a:t>
            </a:r>
            <a:r>
              <a:rPr lang="ru-RU" sz="2200" cap="none" dirty="0" err="1"/>
              <a:t>якої</a:t>
            </a:r>
            <a:r>
              <a:rPr lang="ru-RU" sz="2200" cap="none" dirty="0"/>
              <a:t> педагог </a:t>
            </a:r>
            <a:r>
              <a:rPr lang="ru-RU" sz="2200" cap="none" dirty="0" err="1"/>
              <a:t>може</a:t>
            </a:r>
            <a:r>
              <a:rPr lang="ru-RU" sz="2200" cap="none" dirty="0"/>
              <a:t> </a:t>
            </a:r>
            <a:r>
              <a:rPr lang="ru-RU" sz="2200" cap="none" dirty="0" err="1"/>
              <a:t>застосовувати</a:t>
            </a:r>
            <a:r>
              <a:rPr lang="ru-RU" sz="2200" cap="none" dirty="0"/>
              <a:t> </a:t>
            </a:r>
            <a:r>
              <a:rPr lang="ru-RU" sz="2200" cap="none" dirty="0" err="1"/>
              <a:t>різні</a:t>
            </a:r>
            <a:r>
              <a:rPr lang="ru-RU" sz="2200" cap="none" dirty="0"/>
              <a:t> </a:t>
            </a:r>
            <a:r>
              <a:rPr lang="ru-RU" sz="2200" cap="none" dirty="0" err="1"/>
              <a:t>методи,формувати</a:t>
            </a:r>
            <a:r>
              <a:rPr lang="ru-RU" sz="2200" cap="none" dirty="0"/>
              <a:t> </a:t>
            </a:r>
            <a:r>
              <a:rPr lang="ru-RU" sz="2200" cap="none" dirty="0" err="1"/>
              <a:t>особистість</a:t>
            </a:r>
            <a:r>
              <a:rPr lang="ru-RU" sz="2200" cap="none" dirty="0"/>
              <a:t> </a:t>
            </a:r>
            <a:r>
              <a:rPr lang="ru-RU" sz="2200" cap="none" dirty="0" err="1"/>
              <a:t>дитини</a:t>
            </a:r>
            <a:r>
              <a:rPr lang="ru-RU" sz="2200" cap="none" dirty="0"/>
              <a:t>, </a:t>
            </a:r>
            <a:r>
              <a:rPr lang="ru-RU" sz="2200" cap="none" dirty="0" err="1"/>
              <a:t>її</a:t>
            </a:r>
            <a:r>
              <a:rPr lang="ru-RU" sz="2200" cap="none" dirty="0"/>
              <a:t> </a:t>
            </a:r>
            <a:r>
              <a:rPr lang="ru-RU" sz="2200" cap="none" dirty="0" err="1"/>
              <a:t>суспільну</a:t>
            </a:r>
            <a:r>
              <a:rPr lang="ru-RU" sz="2200" cap="none" dirty="0"/>
              <a:t> </a:t>
            </a:r>
            <a:r>
              <a:rPr lang="ru-RU" sz="2200" cap="none" dirty="0" err="1"/>
              <a:t>спрямованість</a:t>
            </a:r>
            <a:r>
              <a:rPr lang="ru-RU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0638C9-6778-03E5-8915-DDA0021A3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8255"/>
            <a:ext cx="10515600" cy="4173166"/>
          </a:xfrm>
        </p:spPr>
        <p:txBody>
          <a:bodyPr>
            <a:normAutofit fontScale="77500" lnSpcReduction="20000"/>
          </a:bodyPr>
          <a:lstStyle/>
          <a:p>
            <a:r>
              <a:rPr lang="ru-RU" sz="2000" dirty="0" err="1"/>
              <a:t>Соціальний</a:t>
            </a:r>
            <a:r>
              <a:rPr lang="ru-RU" sz="2000" dirty="0"/>
              <a:t> характер </a:t>
            </a:r>
            <a:r>
              <a:rPr lang="ru-RU" sz="2000" dirty="0" err="1"/>
              <a:t>змісту</a:t>
            </a:r>
            <a:r>
              <a:rPr lang="ru-RU" sz="2000" dirty="0"/>
              <a:t> </a:t>
            </a:r>
            <a:r>
              <a:rPr lang="ru-RU" sz="2000" dirty="0" err="1"/>
              <a:t>ігор</a:t>
            </a:r>
            <a:r>
              <a:rPr lang="ru-RU" sz="2000" dirty="0"/>
              <a:t> та </a:t>
            </a:r>
            <a:r>
              <a:rPr lang="ru-RU" sz="2000" dirty="0" err="1"/>
              <a:t>ігрової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зумовлені</a:t>
            </a:r>
            <a:r>
              <a:rPr lang="ru-RU" sz="2000" dirty="0"/>
              <a:t> </a:t>
            </a:r>
            <a:r>
              <a:rPr lang="ru-RU" sz="2000" dirty="0" err="1"/>
              <a:t>тим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дитина</a:t>
            </a:r>
            <a:r>
              <a:rPr lang="ru-RU" sz="2000" dirty="0"/>
              <a:t> </a:t>
            </a:r>
            <a:r>
              <a:rPr lang="ru-RU" sz="2000" dirty="0" err="1"/>
              <a:t>живе</a:t>
            </a:r>
            <a:r>
              <a:rPr lang="ru-RU" sz="2000" dirty="0"/>
              <a:t> в </a:t>
            </a:r>
            <a:r>
              <a:rPr lang="ru-RU" sz="2000" dirty="0" err="1"/>
              <a:t>суспільстві</a:t>
            </a:r>
            <a:r>
              <a:rPr lang="ru-RU" sz="2000" dirty="0"/>
              <a:t>. </a:t>
            </a:r>
            <a:r>
              <a:rPr lang="ru-RU" sz="2000" dirty="0" err="1"/>
              <a:t>Дитина</a:t>
            </a:r>
            <a:r>
              <a:rPr lang="ru-RU" sz="2000" dirty="0"/>
              <a:t> </a:t>
            </a:r>
            <a:r>
              <a:rPr lang="ru-RU" sz="2000" dirty="0" err="1"/>
              <a:t>хоче</a:t>
            </a:r>
            <a:r>
              <a:rPr lang="ru-RU" sz="2000" dirty="0"/>
              <a:t> бути </a:t>
            </a:r>
            <a:r>
              <a:rPr lang="ru-RU" sz="2000" dirty="0" err="1"/>
              <a:t>активним</a:t>
            </a:r>
            <a:r>
              <a:rPr lang="ru-RU" sz="2000" dirty="0"/>
              <a:t> </a:t>
            </a:r>
            <a:r>
              <a:rPr lang="ru-RU" sz="2000" dirty="0" err="1"/>
              <a:t>учасником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дорослих</a:t>
            </a:r>
            <a:r>
              <a:rPr lang="ru-RU" sz="2000" dirty="0"/>
              <a:t>, але </a:t>
            </a:r>
            <a:r>
              <a:rPr lang="ru-RU" sz="2000" dirty="0" err="1"/>
              <a:t>ця</a:t>
            </a:r>
            <a:r>
              <a:rPr lang="ru-RU" sz="2000" dirty="0"/>
              <a:t> потреба </a:t>
            </a:r>
            <a:r>
              <a:rPr lang="ru-RU" sz="2000" dirty="0" err="1"/>
              <a:t>ще</a:t>
            </a:r>
            <a:r>
              <a:rPr lang="ru-RU" sz="2000" dirty="0"/>
              <a:t> не </a:t>
            </a:r>
            <a:r>
              <a:rPr lang="ru-RU" sz="2000" dirty="0" err="1"/>
              <a:t>відповідає</a:t>
            </a:r>
            <a:r>
              <a:rPr lang="ru-RU" sz="2000" dirty="0"/>
              <a:t>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можливостям</a:t>
            </a:r>
            <a:r>
              <a:rPr lang="ru-RU" sz="2000" dirty="0"/>
              <a:t> і тому </a:t>
            </a:r>
            <a:r>
              <a:rPr lang="ru-RU" sz="2000" dirty="0" err="1"/>
              <a:t>дитина</a:t>
            </a:r>
            <a:r>
              <a:rPr lang="ru-RU" sz="2000" dirty="0"/>
              <a:t> </a:t>
            </a:r>
            <a:r>
              <a:rPr lang="ru-RU" sz="2000" dirty="0" err="1"/>
              <a:t>це</a:t>
            </a:r>
            <a:r>
              <a:rPr lang="ru-RU" sz="2000" dirty="0"/>
              <a:t> «</a:t>
            </a:r>
            <a:r>
              <a:rPr lang="ru-RU" sz="2000" dirty="0" err="1"/>
              <a:t>доросле</a:t>
            </a:r>
            <a:r>
              <a:rPr lang="ru-RU" sz="2000" dirty="0"/>
              <a:t>» </a:t>
            </a:r>
            <a:r>
              <a:rPr lang="ru-RU" sz="2000" dirty="0" err="1"/>
              <a:t>життя</a:t>
            </a:r>
            <a:r>
              <a:rPr lang="ru-RU" sz="2000" dirty="0"/>
              <a:t> </a:t>
            </a:r>
            <a:r>
              <a:rPr lang="ru-RU" sz="2000" dirty="0" err="1"/>
              <a:t>відтворює</a:t>
            </a:r>
            <a:r>
              <a:rPr lang="ru-RU" sz="2000" dirty="0"/>
              <a:t> в </a:t>
            </a:r>
            <a:r>
              <a:rPr lang="ru-RU" sz="2000" dirty="0" err="1"/>
              <a:t>своїх</a:t>
            </a:r>
            <a:r>
              <a:rPr lang="ru-RU" sz="2000" dirty="0"/>
              <a:t> </a:t>
            </a:r>
            <a:r>
              <a:rPr lang="ru-RU" sz="2000" dirty="0" err="1"/>
              <a:t>ігрових</a:t>
            </a:r>
            <a:r>
              <a:rPr lang="ru-RU" sz="2000" dirty="0"/>
              <a:t> </a:t>
            </a:r>
            <a:r>
              <a:rPr lang="ru-RU" sz="2000" dirty="0" err="1"/>
              <a:t>діях</a:t>
            </a:r>
            <a:r>
              <a:rPr lang="ru-RU" sz="2000" dirty="0"/>
              <a:t>.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історії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суспільства</a:t>
            </a:r>
            <a:r>
              <a:rPr lang="ru-RU" sz="2000" dirty="0"/>
              <a:t> видно, </a:t>
            </a:r>
            <a:r>
              <a:rPr lang="ru-RU" sz="2000" dirty="0" err="1"/>
              <a:t>що</a:t>
            </a:r>
            <a:r>
              <a:rPr lang="ru-RU" sz="2000" dirty="0"/>
              <a:t> </a:t>
            </a:r>
            <a:r>
              <a:rPr lang="ru-RU" sz="2000" dirty="0" err="1"/>
              <a:t>основним</a:t>
            </a:r>
            <a:r>
              <a:rPr lang="ru-RU" sz="2000" dirty="0"/>
              <a:t> </a:t>
            </a:r>
            <a:r>
              <a:rPr lang="ru-RU" sz="2000" dirty="0" err="1"/>
              <a:t>джерелом</a:t>
            </a:r>
            <a:r>
              <a:rPr lang="ru-RU" sz="2000" dirty="0"/>
              <a:t> </a:t>
            </a:r>
            <a:r>
              <a:rPr lang="ru-RU" sz="2000" dirty="0" err="1"/>
              <a:t>ігор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є </a:t>
            </a:r>
            <a:r>
              <a:rPr lang="ru-RU" sz="2000" dirty="0" err="1"/>
              <a:t>соціальне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людей, </a:t>
            </a:r>
            <a:r>
              <a:rPr lang="ru-RU" sz="2000" dirty="0" err="1"/>
              <a:t>умови</a:t>
            </a:r>
            <a:r>
              <a:rPr lang="ru-RU" sz="2000" dirty="0"/>
              <a:t> в </a:t>
            </a:r>
            <a:r>
              <a:rPr lang="ru-RU" sz="2000" dirty="0" err="1"/>
              <a:t>яких</a:t>
            </a:r>
            <a:r>
              <a:rPr lang="ru-RU" sz="2000" dirty="0"/>
              <a:t> </a:t>
            </a:r>
            <a:r>
              <a:rPr lang="ru-RU" sz="2000" dirty="0" err="1"/>
              <a:t>живе</a:t>
            </a:r>
            <a:r>
              <a:rPr lang="ru-RU" sz="2000" dirty="0"/>
              <a:t> </a:t>
            </a:r>
            <a:r>
              <a:rPr lang="ru-RU" sz="2000" dirty="0" err="1"/>
              <a:t>дитина</a:t>
            </a:r>
            <a:r>
              <a:rPr lang="ru-RU" sz="2000" dirty="0"/>
              <a:t>,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сім’я</a:t>
            </a:r>
            <a:r>
              <a:rPr lang="ru-RU" sz="2000" dirty="0"/>
              <a:t>. </a:t>
            </a:r>
          </a:p>
          <a:p>
            <a:pPr marL="0" indent="0" algn="ctr">
              <a:buNone/>
            </a:pPr>
            <a:r>
              <a:rPr lang="ru-RU" sz="2000" b="1" dirty="0" err="1"/>
              <a:t>Місце</a:t>
            </a:r>
            <a:r>
              <a:rPr lang="ru-RU" sz="2000" b="1" dirty="0"/>
              <a:t> </a:t>
            </a:r>
            <a:r>
              <a:rPr lang="ru-RU" sz="2000" b="1" dirty="0" err="1"/>
              <a:t>гри</a:t>
            </a:r>
            <a:r>
              <a:rPr lang="ru-RU" sz="2000" b="1" dirty="0"/>
              <a:t> в </a:t>
            </a:r>
            <a:r>
              <a:rPr lang="ru-RU" sz="2000" b="1" dirty="0" err="1"/>
              <a:t>педагогічному</a:t>
            </a:r>
            <a:r>
              <a:rPr lang="ru-RU" sz="2000" b="1" dirty="0"/>
              <a:t> </a:t>
            </a:r>
            <a:r>
              <a:rPr lang="ru-RU" sz="2000" b="1" dirty="0" err="1"/>
              <a:t>процесі</a:t>
            </a:r>
            <a:r>
              <a:rPr lang="ru-RU" sz="2000" dirty="0"/>
              <a:t>.</a:t>
            </a:r>
          </a:p>
          <a:p>
            <a:pPr marL="0" indent="0" algn="ctr">
              <a:buNone/>
            </a:pPr>
            <a:r>
              <a:rPr lang="ru-RU" sz="2000" dirty="0"/>
              <a:t>      Гра </a:t>
            </a:r>
            <a:r>
              <a:rPr lang="ru-RU" sz="2000" dirty="0" err="1"/>
              <a:t>виступає</a:t>
            </a:r>
            <a:r>
              <a:rPr lang="ru-RU" sz="2000" dirty="0"/>
              <a:t> в </a:t>
            </a:r>
            <a:r>
              <a:rPr lang="ru-RU" sz="2000" dirty="0" err="1"/>
              <a:t>різних</a:t>
            </a:r>
            <a:r>
              <a:rPr lang="ru-RU" sz="2000" dirty="0"/>
              <a:t> </a:t>
            </a:r>
            <a:r>
              <a:rPr lang="ru-RU" sz="2000" dirty="0" err="1"/>
              <a:t>функціях</a:t>
            </a:r>
            <a:r>
              <a:rPr lang="ru-RU" sz="2000" dirty="0"/>
              <a:t>: </a:t>
            </a:r>
          </a:p>
          <a:p>
            <a:r>
              <a:rPr lang="ru-RU" sz="2000" dirty="0"/>
              <a:t> Як </a:t>
            </a:r>
            <a:r>
              <a:rPr lang="ru-RU" sz="2000" dirty="0" err="1"/>
              <a:t>засіб</a:t>
            </a:r>
            <a:r>
              <a:rPr lang="ru-RU" sz="2000" dirty="0"/>
              <a:t> </a:t>
            </a:r>
            <a:r>
              <a:rPr lang="ru-RU" sz="2000" dirty="0" err="1"/>
              <a:t>виховання</a:t>
            </a:r>
            <a:r>
              <a:rPr lang="ru-RU" sz="2000" dirty="0"/>
              <a:t> – с/р </a:t>
            </a:r>
            <a:r>
              <a:rPr lang="ru-RU" sz="2000" dirty="0" err="1"/>
              <a:t>ігри</a:t>
            </a:r>
            <a:r>
              <a:rPr lang="ru-RU" sz="2000" dirty="0"/>
              <a:t> – </a:t>
            </a:r>
            <a:r>
              <a:rPr lang="ru-RU" sz="2000" dirty="0" err="1"/>
              <a:t>виховання</a:t>
            </a:r>
            <a:r>
              <a:rPr lang="ru-RU" sz="2000" dirty="0"/>
              <a:t> </a:t>
            </a:r>
            <a:r>
              <a:rPr lang="ru-RU" sz="2000" dirty="0" err="1"/>
              <a:t>моральних</a:t>
            </a:r>
            <a:r>
              <a:rPr lang="ru-RU" sz="2000" dirty="0"/>
              <a:t> </a:t>
            </a:r>
            <a:r>
              <a:rPr lang="ru-RU" sz="2000" dirty="0" err="1"/>
              <a:t>якостей</a:t>
            </a:r>
            <a:r>
              <a:rPr lang="ru-RU" sz="2000" dirty="0"/>
              <a:t>, </a:t>
            </a:r>
            <a:r>
              <a:rPr lang="ru-RU" sz="2000" dirty="0" err="1"/>
              <a:t>рухливі</a:t>
            </a:r>
            <a:r>
              <a:rPr lang="ru-RU" sz="2000" dirty="0"/>
              <a:t> </a:t>
            </a:r>
            <a:r>
              <a:rPr lang="ru-RU" sz="2000" dirty="0" err="1"/>
              <a:t>ігри</a:t>
            </a:r>
            <a:r>
              <a:rPr lang="ru-RU" sz="2000" dirty="0"/>
              <a:t> – </a:t>
            </a:r>
            <a:r>
              <a:rPr lang="ru-RU" sz="2000" dirty="0" err="1"/>
              <a:t>виховання</a:t>
            </a:r>
            <a:r>
              <a:rPr lang="ru-RU" sz="2000" dirty="0"/>
              <a:t> </a:t>
            </a:r>
            <a:r>
              <a:rPr lang="ru-RU" sz="2000" dirty="0" err="1"/>
              <a:t>фізичних</a:t>
            </a:r>
            <a:r>
              <a:rPr lang="ru-RU" sz="2000" dirty="0"/>
              <a:t> </a:t>
            </a:r>
            <a:r>
              <a:rPr lang="ru-RU" sz="2000" dirty="0" err="1"/>
              <a:t>якостей</a:t>
            </a:r>
            <a:r>
              <a:rPr lang="ru-RU" sz="2000" dirty="0"/>
              <a:t>, </a:t>
            </a:r>
            <a:r>
              <a:rPr lang="ru-RU" sz="2000" dirty="0" err="1"/>
              <a:t>настільно-друковані</a:t>
            </a:r>
            <a:r>
              <a:rPr lang="ru-RU" sz="2000" dirty="0"/>
              <a:t> – </a:t>
            </a:r>
            <a:r>
              <a:rPr lang="ru-RU" sz="2000" dirty="0" err="1"/>
              <a:t>вольові</a:t>
            </a:r>
            <a:r>
              <a:rPr lang="ru-RU" sz="2000" dirty="0"/>
              <a:t> </a:t>
            </a:r>
            <a:r>
              <a:rPr lang="ru-RU" sz="2000" dirty="0" err="1"/>
              <a:t>якості</a:t>
            </a:r>
            <a:r>
              <a:rPr lang="ru-RU" sz="2000" dirty="0"/>
              <a:t> (</a:t>
            </a:r>
            <a:r>
              <a:rPr lang="ru-RU" sz="2000" dirty="0" err="1"/>
              <a:t>посидючість</a:t>
            </a:r>
            <a:r>
              <a:rPr lang="ru-RU" sz="2000" dirty="0"/>
              <a:t>), </a:t>
            </a:r>
            <a:r>
              <a:rPr lang="ru-RU" sz="2000" dirty="0" err="1"/>
              <a:t>розвиваючи</a:t>
            </a:r>
            <a:r>
              <a:rPr lang="ru-RU" sz="2000" dirty="0"/>
              <a:t> </a:t>
            </a:r>
            <a:r>
              <a:rPr lang="ru-RU" sz="2000" dirty="0" err="1"/>
              <a:t>ігри</a:t>
            </a:r>
            <a:r>
              <a:rPr lang="ru-RU" sz="2000" dirty="0"/>
              <a:t> – </a:t>
            </a:r>
            <a:r>
              <a:rPr lang="ru-RU" sz="2000" dirty="0" err="1"/>
              <a:t>розвиток</a:t>
            </a:r>
            <a:r>
              <a:rPr lang="ru-RU" sz="2000" dirty="0"/>
              <a:t> </a:t>
            </a:r>
            <a:r>
              <a:rPr lang="ru-RU" sz="2000" dirty="0" err="1"/>
              <a:t>логічного</a:t>
            </a:r>
            <a:r>
              <a:rPr lang="ru-RU" sz="2000" dirty="0"/>
              <a:t> </a:t>
            </a:r>
            <a:r>
              <a:rPr lang="ru-RU" sz="2000" dirty="0" err="1"/>
              <a:t>мислення</a:t>
            </a:r>
            <a:r>
              <a:rPr lang="ru-RU" sz="2000" dirty="0"/>
              <a:t>. </a:t>
            </a:r>
          </a:p>
          <a:p>
            <a:r>
              <a:rPr lang="ru-RU" sz="2000" dirty="0"/>
              <a:t> Як одна </a:t>
            </a:r>
            <a:r>
              <a:rPr lang="ru-RU" sz="2000" dirty="0" err="1"/>
              <a:t>із</a:t>
            </a:r>
            <a:r>
              <a:rPr lang="ru-RU" sz="2000" dirty="0"/>
              <a:t> форм </a:t>
            </a:r>
            <a:r>
              <a:rPr lang="ru-RU" sz="2000" dirty="0" err="1"/>
              <a:t>організації</a:t>
            </a:r>
            <a:r>
              <a:rPr lang="ru-RU" sz="2000" dirty="0"/>
              <a:t> </a:t>
            </a:r>
            <a:r>
              <a:rPr lang="ru-RU" sz="2000" dirty="0" err="1"/>
              <a:t>навчання</a:t>
            </a:r>
            <a:r>
              <a:rPr lang="ru-RU" sz="2000" dirty="0"/>
              <a:t> – </a:t>
            </a:r>
            <a:r>
              <a:rPr lang="ru-RU" sz="2000" dirty="0" err="1"/>
              <a:t>ігри-заняття</a:t>
            </a:r>
            <a:r>
              <a:rPr lang="ru-RU" sz="2000" dirty="0"/>
              <a:t> в </a:t>
            </a:r>
            <a:r>
              <a:rPr lang="ru-RU" sz="2000" dirty="0" err="1"/>
              <a:t>ранньому</a:t>
            </a:r>
            <a:r>
              <a:rPr lang="ru-RU" sz="2000" dirty="0"/>
              <a:t> </a:t>
            </a:r>
            <a:r>
              <a:rPr lang="ru-RU" sz="2000" dirty="0" err="1"/>
              <a:t>віці</a:t>
            </a:r>
            <a:r>
              <a:rPr lang="ru-RU" sz="2000" dirty="0"/>
              <a:t>, </a:t>
            </a:r>
            <a:r>
              <a:rPr lang="ru-RU" sz="2000" dirty="0" err="1"/>
              <a:t>ігрові</a:t>
            </a:r>
            <a:r>
              <a:rPr lang="ru-RU" sz="2000" dirty="0"/>
              <a:t> </a:t>
            </a:r>
            <a:r>
              <a:rPr lang="ru-RU" sz="2000" dirty="0" err="1"/>
              <a:t>моменти</a:t>
            </a:r>
            <a:r>
              <a:rPr lang="ru-RU" sz="2000" dirty="0"/>
              <a:t> на початку </a:t>
            </a:r>
            <a:r>
              <a:rPr lang="ru-RU" sz="2000" dirty="0" err="1"/>
              <a:t>заняття</a:t>
            </a:r>
            <a:r>
              <a:rPr lang="ru-RU" sz="2000" dirty="0"/>
              <a:t>, дидактична </a:t>
            </a:r>
            <a:r>
              <a:rPr lang="ru-RU" sz="2000" dirty="0" err="1"/>
              <a:t>гра</a:t>
            </a:r>
            <a:r>
              <a:rPr lang="ru-RU" sz="2000" dirty="0"/>
              <a:t>.  </a:t>
            </a:r>
          </a:p>
          <a:p>
            <a:r>
              <a:rPr lang="ru-RU" sz="2000" dirty="0"/>
              <a:t>Як форма </a:t>
            </a:r>
            <a:r>
              <a:rPr lang="ru-RU" sz="2000" dirty="0" err="1"/>
              <a:t>організації</a:t>
            </a:r>
            <a:r>
              <a:rPr lang="ru-RU" sz="2000" dirty="0"/>
              <a:t> </a:t>
            </a:r>
            <a:r>
              <a:rPr lang="ru-RU" sz="2000" dirty="0" err="1"/>
              <a:t>життя</a:t>
            </a:r>
            <a:r>
              <a:rPr lang="ru-RU" sz="2000" dirty="0"/>
              <a:t> і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- </a:t>
            </a:r>
            <a:r>
              <a:rPr lang="ru-RU" sz="2000" dirty="0" err="1"/>
              <a:t>всі</a:t>
            </a:r>
            <a:r>
              <a:rPr lang="ru-RU" sz="2000" dirty="0"/>
              <a:t> </a:t>
            </a:r>
            <a:r>
              <a:rPr lang="ru-RU" sz="2000" dirty="0" err="1"/>
              <a:t>види</a:t>
            </a:r>
            <a:r>
              <a:rPr lang="ru-RU" sz="2000" dirty="0"/>
              <a:t> </a:t>
            </a:r>
            <a:r>
              <a:rPr lang="ru-RU" sz="2000" dirty="0" err="1"/>
              <a:t>ігор</a:t>
            </a:r>
            <a:r>
              <a:rPr lang="ru-RU" sz="2000" dirty="0"/>
              <a:t>, коли в </a:t>
            </a:r>
            <a:r>
              <a:rPr lang="ru-RU" sz="2000" dirty="0" err="1"/>
              <a:t>самостійно</a:t>
            </a:r>
            <a:r>
              <a:rPr lang="ru-RU" sz="2000" dirty="0"/>
              <a:t> </a:t>
            </a:r>
            <a:r>
              <a:rPr lang="ru-RU" sz="2000" dirty="0" err="1"/>
              <a:t>вибраній</a:t>
            </a:r>
            <a:r>
              <a:rPr lang="ru-RU" sz="2000" dirty="0"/>
              <a:t> </a:t>
            </a:r>
            <a:r>
              <a:rPr lang="ru-RU" sz="2000" dirty="0" err="1"/>
              <a:t>грі</a:t>
            </a:r>
            <a:r>
              <a:rPr lang="ru-RU" sz="2000" dirty="0"/>
              <a:t> </a:t>
            </a:r>
            <a:r>
              <a:rPr lang="ru-RU" sz="2000" dirty="0" err="1"/>
              <a:t>створюються</a:t>
            </a:r>
            <a:r>
              <a:rPr lang="ru-RU" sz="2000" dirty="0"/>
              <a:t> </a:t>
            </a:r>
            <a:r>
              <a:rPr lang="ru-RU" sz="2000" dirty="0" err="1"/>
              <a:t>дитячі</a:t>
            </a:r>
            <a:r>
              <a:rPr lang="ru-RU" sz="2000" dirty="0"/>
              <a:t> </a:t>
            </a:r>
            <a:r>
              <a:rPr lang="ru-RU" sz="2000" dirty="0" err="1"/>
              <a:t>колективи</a:t>
            </a:r>
            <a:r>
              <a:rPr lang="ru-RU" sz="2000" dirty="0"/>
              <a:t>, </a:t>
            </a:r>
            <a:r>
              <a:rPr lang="ru-RU" sz="2000" dirty="0" err="1"/>
              <a:t>виникають</a:t>
            </a:r>
            <a:r>
              <a:rPr lang="ru-RU" sz="2000" dirty="0"/>
              <a:t> </a:t>
            </a:r>
            <a:r>
              <a:rPr lang="ru-RU" sz="2000" dirty="0" err="1"/>
              <a:t>між</a:t>
            </a:r>
            <a:r>
              <a:rPr lang="ru-RU" sz="2000" dirty="0"/>
              <a:t> ними </a:t>
            </a:r>
            <a:r>
              <a:rPr lang="ru-RU" sz="2000" dirty="0" err="1"/>
              <a:t>певні</a:t>
            </a:r>
            <a:r>
              <a:rPr lang="ru-RU" sz="2000" dirty="0"/>
              <a:t> </a:t>
            </a:r>
            <a:r>
              <a:rPr lang="ru-RU" sz="2000" dirty="0" err="1"/>
              <a:t>відношення</a:t>
            </a:r>
            <a:r>
              <a:rPr lang="ru-RU" sz="2000" dirty="0"/>
              <a:t>, </a:t>
            </a:r>
            <a:r>
              <a:rPr lang="ru-RU" sz="2000" dirty="0" err="1"/>
              <a:t>особисті</a:t>
            </a:r>
            <a:r>
              <a:rPr lang="ru-RU" sz="2000" dirty="0"/>
              <a:t> </a:t>
            </a:r>
            <a:r>
              <a:rPr lang="ru-RU" sz="2000" dirty="0" err="1"/>
              <a:t>симпатії</a:t>
            </a:r>
            <a:r>
              <a:rPr lang="ru-RU" sz="2000" dirty="0"/>
              <a:t>, </a:t>
            </a:r>
            <a:r>
              <a:rPr lang="ru-RU" sz="2000" dirty="0" err="1"/>
              <a:t>суспільні</a:t>
            </a:r>
            <a:r>
              <a:rPr lang="ru-RU" sz="2000" dirty="0"/>
              <a:t> та </a:t>
            </a:r>
            <a:r>
              <a:rPr lang="ru-RU" sz="2000" dirty="0" err="1"/>
              <a:t>особисті</a:t>
            </a:r>
            <a:r>
              <a:rPr lang="ru-RU" sz="2000" dirty="0"/>
              <a:t> </a:t>
            </a:r>
            <a:r>
              <a:rPr lang="ru-RU" sz="2000" dirty="0" err="1"/>
              <a:t>інтереси</a:t>
            </a:r>
            <a:r>
              <a:rPr lang="ru-RU" sz="2000" dirty="0"/>
              <a:t>.  </a:t>
            </a:r>
          </a:p>
          <a:p>
            <a:r>
              <a:rPr lang="ru-RU" sz="2000" dirty="0"/>
              <a:t>Гра як метод і </a:t>
            </a:r>
            <a:r>
              <a:rPr lang="ru-RU" sz="2000" dirty="0" err="1"/>
              <a:t>прийом</a:t>
            </a:r>
            <a:r>
              <a:rPr lang="ru-RU" sz="2000" dirty="0"/>
              <a:t> </a:t>
            </a:r>
            <a:r>
              <a:rPr lang="ru-RU" sz="2000" dirty="0" err="1"/>
              <a:t>навчання</a:t>
            </a:r>
            <a:r>
              <a:rPr lang="ru-RU" sz="2000" dirty="0"/>
              <a:t> – дидактична </a:t>
            </a:r>
            <a:r>
              <a:rPr lang="ru-RU" sz="2000" dirty="0" err="1"/>
              <a:t>гра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0891478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F2959-830C-D7A6-1617-D519FD798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82103"/>
            <a:ext cx="9603275" cy="1571652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Тема 2.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Структура </a:t>
            </a:r>
            <a:r>
              <a:rPr lang="ru-RU" dirty="0" err="1">
                <a:solidFill>
                  <a:srgbClr val="FF0000"/>
                </a:solidFill>
              </a:rPr>
              <a:t>ігрової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діяльності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дітей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дошкільного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віку</a:t>
            </a:r>
            <a:r>
              <a:rPr lang="ru-RU" dirty="0">
                <a:solidFill>
                  <a:srgbClr val="FF0000"/>
                </a:solidFill>
              </a:rPr>
              <a:t> та </a:t>
            </a:r>
            <a:r>
              <a:rPr lang="ru-RU" dirty="0" err="1">
                <a:solidFill>
                  <a:srgbClr val="FF0000"/>
                </a:solidFill>
              </a:rPr>
              <a:t>етапи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її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розвитку</a:t>
            </a:r>
            <a:r>
              <a:rPr lang="ru-RU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127A01-732F-2F8C-9A04-DFECCC4F3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    План</a:t>
            </a:r>
          </a:p>
          <a:p>
            <a:pPr marL="0" indent="0">
              <a:buNone/>
            </a:pPr>
            <a:r>
              <a:rPr lang="ru-RU" dirty="0"/>
              <a:t>1. Структура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дошкільного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2. Характеристика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(</a:t>
            </a:r>
            <a:r>
              <a:rPr lang="ru-RU" dirty="0" err="1"/>
              <a:t>мотиваційний</a:t>
            </a:r>
            <a:r>
              <a:rPr lang="ru-RU" dirty="0"/>
              <a:t>, </a:t>
            </a:r>
            <a:r>
              <a:rPr lang="ru-RU" dirty="0" err="1"/>
              <a:t>цільовий</a:t>
            </a:r>
            <a:r>
              <a:rPr lang="ru-RU" dirty="0"/>
              <a:t>, </a:t>
            </a:r>
            <a:r>
              <a:rPr lang="ru-RU" dirty="0" err="1"/>
              <a:t>змістовий</a:t>
            </a:r>
            <a:r>
              <a:rPr lang="ru-RU" dirty="0"/>
              <a:t>, </a:t>
            </a:r>
            <a:r>
              <a:rPr lang="ru-RU" dirty="0" err="1"/>
              <a:t>процесуально-операційний</a:t>
            </a:r>
            <a:r>
              <a:rPr lang="ru-RU" dirty="0"/>
              <a:t>, контрольно-</a:t>
            </a:r>
            <a:r>
              <a:rPr lang="ru-RU" dirty="0" err="1"/>
              <a:t>оцінний</a:t>
            </a:r>
            <a:r>
              <a:rPr lang="ru-RU" dirty="0"/>
              <a:t>, </a:t>
            </a:r>
            <a:r>
              <a:rPr lang="ru-RU" dirty="0" err="1"/>
              <a:t>результативний</a:t>
            </a:r>
            <a:r>
              <a:rPr lang="ru-RU" dirty="0"/>
              <a:t>). 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Середовище</a:t>
            </a:r>
            <a:r>
              <a:rPr lang="ru-RU" dirty="0"/>
              <a:t> як </a:t>
            </a:r>
            <a:r>
              <a:rPr lang="ru-RU" dirty="0" err="1"/>
              <a:t>об’єктивна</a:t>
            </a:r>
            <a:r>
              <a:rPr lang="ru-RU" dirty="0"/>
              <a:t> </a:t>
            </a:r>
            <a:r>
              <a:rPr lang="ru-RU" dirty="0" err="1"/>
              <a:t>умова</a:t>
            </a:r>
            <a:r>
              <a:rPr lang="ru-RU" dirty="0"/>
              <a:t> </a:t>
            </a:r>
            <a:r>
              <a:rPr lang="ru-RU" dirty="0" err="1"/>
              <a:t>розгортання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.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на </a:t>
            </a:r>
            <a:r>
              <a:rPr lang="ru-RU" dirty="0" err="1"/>
              <a:t>гру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5. </a:t>
            </a:r>
            <a:r>
              <a:rPr lang="ru-RU" dirty="0" err="1"/>
              <a:t>Критерії</a:t>
            </a:r>
            <a:r>
              <a:rPr lang="ru-RU" dirty="0"/>
              <a:t> </a:t>
            </a:r>
            <a:r>
              <a:rPr lang="ru-RU" dirty="0" err="1"/>
              <a:t>класифікації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 </a:t>
            </a:r>
            <a:r>
              <a:rPr lang="ru-RU" dirty="0" err="1"/>
              <a:t>дітей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8417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D366FF-EF7F-219F-5799-AB4AFCA80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45915"/>
            <a:ext cx="9603275" cy="16342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cap="none" dirty="0"/>
              <a:t>Структура </a:t>
            </a:r>
            <a:r>
              <a:rPr lang="ru-RU" sz="1800" b="1" cap="none" dirty="0" err="1"/>
              <a:t>ігрової</a:t>
            </a:r>
            <a:r>
              <a:rPr lang="ru-RU" sz="1800" b="1" cap="none" dirty="0"/>
              <a:t> </a:t>
            </a:r>
            <a:r>
              <a:rPr lang="ru-RU" sz="1800" b="1" cap="none" dirty="0" err="1"/>
              <a:t>діяльності</a:t>
            </a:r>
            <a:r>
              <a:rPr lang="ru-RU" sz="1800" b="1" cap="none" dirty="0"/>
              <a:t> </a:t>
            </a:r>
            <a:r>
              <a:rPr lang="ru-RU" sz="1800" b="1" cap="none" dirty="0" err="1"/>
              <a:t>дітей</a:t>
            </a:r>
            <a:r>
              <a:rPr lang="ru-RU" sz="1800" b="1" cap="none" dirty="0"/>
              <a:t> </a:t>
            </a:r>
            <a:r>
              <a:rPr lang="ru-RU" sz="1800" b="1" cap="none" dirty="0" err="1"/>
              <a:t>дошкільного</a:t>
            </a:r>
            <a:r>
              <a:rPr lang="ru-RU" sz="1800" b="1" cap="none" dirty="0"/>
              <a:t> </a:t>
            </a:r>
            <a:r>
              <a:rPr lang="ru-RU" sz="1800" b="1" cap="none" dirty="0" err="1"/>
              <a:t>віку</a:t>
            </a:r>
            <a:r>
              <a:rPr lang="ru-RU" sz="1800" b="1" cap="none" dirty="0"/>
              <a:t> </a:t>
            </a:r>
            <a:br>
              <a:rPr lang="ru-RU" sz="1800" cap="none" dirty="0"/>
            </a:br>
            <a:r>
              <a:rPr lang="ru-RU" sz="1800" cap="none" dirty="0"/>
              <a:t>Гра в </a:t>
            </a:r>
            <a:r>
              <a:rPr lang="ru-RU" sz="1800" cap="none" dirty="0" err="1"/>
              <a:t>дошкільному</a:t>
            </a:r>
            <a:r>
              <a:rPr lang="ru-RU" sz="1800" cap="none" dirty="0"/>
              <a:t> </a:t>
            </a:r>
            <a:r>
              <a:rPr lang="ru-RU" sz="1800" cap="none" dirty="0" err="1"/>
              <a:t>віці</a:t>
            </a:r>
            <a:r>
              <a:rPr lang="ru-RU" sz="1800" cap="none" dirty="0"/>
              <a:t> </a:t>
            </a:r>
            <a:r>
              <a:rPr lang="ru-RU" sz="1800" cap="none" dirty="0" err="1"/>
              <a:t>вважається</a:t>
            </a:r>
            <a:r>
              <a:rPr lang="ru-RU" sz="1800" cap="none" dirty="0"/>
              <a:t> </a:t>
            </a:r>
            <a:r>
              <a:rPr lang="ru-RU" sz="1800" b="1" cap="none" dirty="0" err="1"/>
              <a:t>провідним</a:t>
            </a:r>
            <a:r>
              <a:rPr lang="ru-RU" sz="1800" cap="none" dirty="0"/>
              <a:t> видом </a:t>
            </a:r>
            <a:r>
              <a:rPr lang="ru-RU" sz="1800" cap="none" dirty="0" err="1"/>
              <a:t>дитячої</a:t>
            </a:r>
            <a:r>
              <a:rPr lang="ru-RU" sz="1800" cap="none" dirty="0"/>
              <a:t> </a:t>
            </a:r>
            <a:r>
              <a:rPr lang="ru-RU" sz="1800" cap="none" dirty="0" err="1"/>
              <a:t>діяльності</a:t>
            </a:r>
            <a:r>
              <a:rPr lang="ru-RU" sz="1800" cap="none" dirty="0"/>
              <a:t>. </a:t>
            </a:r>
            <a:br>
              <a:rPr lang="ru-RU" sz="1800" cap="none" dirty="0"/>
            </a:br>
            <a:r>
              <a:rPr lang="ru-RU" sz="1800" cap="none" dirty="0"/>
              <a:t>Структурна </a:t>
            </a:r>
            <a:r>
              <a:rPr lang="ru-RU" sz="1800" cap="none" dirty="0" err="1"/>
              <a:t>спільність</a:t>
            </a:r>
            <a:r>
              <a:rPr lang="ru-RU" sz="1800" cap="none" dirty="0"/>
              <a:t> </a:t>
            </a:r>
            <a:r>
              <a:rPr lang="ru-RU" sz="1800" cap="none" dirty="0" err="1"/>
              <a:t>гри</a:t>
            </a:r>
            <a:r>
              <a:rPr lang="ru-RU" sz="1800" cap="none" dirty="0"/>
              <a:t> з будь-</a:t>
            </a:r>
            <a:r>
              <a:rPr lang="ru-RU" sz="1800" cap="none" dirty="0" err="1"/>
              <a:t>якою</a:t>
            </a:r>
            <a:r>
              <a:rPr lang="ru-RU" sz="1800" cap="none" dirty="0"/>
              <a:t> </a:t>
            </a:r>
            <a:r>
              <a:rPr lang="ru-RU" sz="1800" cap="none" dirty="0" err="1"/>
              <a:t>іншою</a:t>
            </a:r>
            <a:r>
              <a:rPr lang="ru-RU" sz="1800" cap="none" dirty="0"/>
              <a:t> </a:t>
            </a:r>
            <a:r>
              <a:rPr lang="ru-RU" sz="1800" cap="none" dirty="0" err="1"/>
              <a:t>діяльністю</a:t>
            </a:r>
            <a:r>
              <a:rPr lang="ru-RU" sz="1800" cap="none" dirty="0"/>
              <a:t> </a:t>
            </a:r>
            <a:r>
              <a:rPr lang="ru-RU" sz="1800" cap="none" dirty="0" err="1"/>
              <a:t>полягає</a:t>
            </a:r>
            <a:r>
              <a:rPr lang="ru-RU" sz="1800" cap="none" dirty="0"/>
              <a:t> в </a:t>
            </a:r>
            <a:r>
              <a:rPr lang="ru-RU" sz="1800" cap="none" dirty="0" err="1"/>
              <a:t>наявності</a:t>
            </a:r>
            <a:r>
              <a:rPr lang="ru-RU" sz="1800" cap="none" dirty="0"/>
              <a:t> </a:t>
            </a:r>
            <a:r>
              <a:rPr lang="ru-RU" sz="1800" cap="none" dirty="0" err="1"/>
              <a:t>двох</a:t>
            </a:r>
            <a:r>
              <a:rPr lang="ru-RU" sz="1800" cap="none" dirty="0"/>
              <a:t> </a:t>
            </a:r>
            <a:r>
              <a:rPr lang="ru-RU" sz="1800" cap="none" dirty="0" err="1"/>
              <a:t>етапів</a:t>
            </a:r>
            <a:r>
              <a:rPr lang="ru-RU" sz="1800" cap="none" dirty="0"/>
              <a:t>: </a:t>
            </a:r>
            <a:r>
              <a:rPr lang="ru-RU" sz="1800" cap="none" dirty="0" err="1"/>
              <a:t>підготовчого</a:t>
            </a:r>
            <a:r>
              <a:rPr lang="ru-RU" sz="1800" cap="none" dirty="0"/>
              <a:t> і </a:t>
            </a:r>
            <a:r>
              <a:rPr lang="ru-RU" sz="1800" cap="none" dirty="0" err="1"/>
              <a:t>реалізовуючого</a:t>
            </a:r>
            <a:r>
              <a:rPr lang="ru-RU" sz="1800" cap="none" dirty="0"/>
              <a:t>. На </a:t>
            </a:r>
            <a:r>
              <a:rPr lang="ru-RU" sz="1800" cap="none" dirty="0" err="1"/>
              <a:t>підготовчому</a:t>
            </a:r>
            <a:r>
              <a:rPr lang="ru-RU" sz="1800" cap="none" dirty="0"/>
              <a:t> </a:t>
            </a:r>
            <a:r>
              <a:rPr lang="ru-RU" sz="1800" cap="none" dirty="0" err="1"/>
              <a:t>етапі</a:t>
            </a:r>
            <a:r>
              <a:rPr lang="ru-RU" sz="1800" cap="none" dirty="0"/>
              <a:t> </a:t>
            </a:r>
            <a:r>
              <a:rPr lang="ru-RU" sz="1800" cap="none" dirty="0" err="1"/>
              <a:t>гри</a:t>
            </a:r>
            <a:r>
              <a:rPr lang="ru-RU" sz="1800" cap="none" dirty="0"/>
              <a:t> </a:t>
            </a:r>
            <a:r>
              <a:rPr lang="ru-RU" sz="1800" cap="none" dirty="0" err="1"/>
              <a:t>визначається</a:t>
            </a:r>
            <a:r>
              <a:rPr lang="ru-RU" sz="1800" cap="none" dirty="0"/>
              <a:t> </a:t>
            </a:r>
            <a:r>
              <a:rPr lang="ru-RU" sz="1800" cap="none" dirty="0" err="1"/>
              <a:t>її</a:t>
            </a:r>
            <a:r>
              <a:rPr lang="ru-RU" sz="1800" cap="none" dirty="0"/>
              <a:t> мета. </a:t>
            </a:r>
            <a:br>
              <a:rPr lang="ru-RU" sz="1800" cap="none" dirty="0"/>
            </a:br>
            <a:r>
              <a:rPr lang="ru-RU" sz="1800" b="1" cap="none" dirty="0"/>
              <a:t>Головна мета </a:t>
            </a:r>
            <a:r>
              <a:rPr lang="ru-RU" sz="1800" cap="none" dirty="0" err="1"/>
              <a:t>неорганізованої</a:t>
            </a:r>
            <a:r>
              <a:rPr lang="ru-RU" sz="1800" cap="none" dirty="0"/>
              <a:t> </a:t>
            </a:r>
            <a:r>
              <a:rPr lang="ru-RU" sz="1800" cap="none" dirty="0" err="1"/>
              <a:t>дитячої</a:t>
            </a:r>
            <a:r>
              <a:rPr lang="ru-RU" sz="1800" cap="none" dirty="0"/>
              <a:t> </a:t>
            </a:r>
            <a:r>
              <a:rPr lang="ru-RU" sz="1800" cap="none" dirty="0" err="1"/>
              <a:t>гри</a:t>
            </a:r>
            <a:r>
              <a:rPr lang="ru-RU" sz="1800" cap="none" dirty="0"/>
              <a:t> - в самому </a:t>
            </a:r>
            <a:r>
              <a:rPr lang="ru-RU" sz="1800" cap="none" dirty="0" err="1"/>
              <a:t>її</a:t>
            </a:r>
            <a:r>
              <a:rPr lang="ru-RU" sz="1800" cap="none" dirty="0"/>
              <a:t> </a:t>
            </a:r>
            <a:r>
              <a:rPr lang="ru-RU" sz="1800" cap="none" dirty="0" err="1"/>
              <a:t>процесі</a:t>
            </a:r>
            <a:r>
              <a:rPr lang="ru-RU" sz="1800" cap="none" dirty="0"/>
              <a:t>, в </a:t>
            </a:r>
            <a:r>
              <a:rPr lang="ru-RU" sz="1800" cap="none" dirty="0" err="1"/>
              <a:t>отриманні</a:t>
            </a:r>
            <a:r>
              <a:rPr lang="ru-RU" sz="1800" cap="none" dirty="0"/>
              <a:t> </a:t>
            </a:r>
            <a:r>
              <a:rPr lang="ru-RU" sz="1800" cap="none" dirty="0" err="1"/>
              <a:t>задоволення</a:t>
            </a:r>
            <a:r>
              <a:rPr lang="ru-RU" sz="1800" cap="none" dirty="0"/>
              <a:t> і </a:t>
            </a:r>
            <a:r>
              <a:rPr lang="ru-RU" sz="1800" cap="none" dirty="0" err="1"/>
              <a:t>цікавому</a:t>
            </a:r>
            <a:r>
              <a:rPr lang="ru-RU" sz="1800" cap="none" dirty="0"/>
              <a:t> </a:t>
            </a:r>
            <a:r>
              <a:rPr lang="ru-RU" sz="1800" cap="none" dirty="0" err="1"/>
              <a:t>проведенні</a:t>
            </a:r>
            <a:r>
              <a:rPr lang="ru-RU" sz="1800" cap="none" dirty="0"/>
              <a:t> </a:t>
            </a:r>
            <a:r>
              <a:rPr lang="ru-RU" sz="1800" cap="none" dirty="0" err="1"/>
              <a:t>дозвілля</a:t>
            </a:r>
            <a:r>
              <a:rPr lang="ru-RU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D209B4-D7D4-49A8-B696-0F2C6521F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110902"/>
            <a:ext cx="9603275" cy="3355443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Програма</a:t>
            </a:r>
            <a:r>
              <a:rPr lang="ru-RU" b="1" dirty="0"/>
              <a:t> </a:t>
            </a:r>
            <a:r>
              <a:rPr lang="ru-RU" b="1" dirty="0" err="1"/>
              <a:t>ігрової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dirty="0" err="1"/>
              <a:t>задається</a:t>
            </a:r>
            <a:r>
              <a:rPr lang="ru-RU" dirty="0"/>
              <a:t> в самому </a:t>
            </a:r>
            <a:r>
              <a:rPr lang="ru-RU" dirty="0" err="1"/>
              <a:t>її</a:t>
            </a:r>
            <a:r>
              <a:rPr lang="ru-RU" dirty="0"/>
              <a:t> початку. </a:t>
            </a:r>
            <a:r>
              <a:rPr lang="ru-RU" dirty="0" err="1"/>
              <a:t>Визначаючись</a:t>
            </a:r>
            <a:r>
              <a:rPr lang="ru-RU" dirty="0"/>
              <a:t> темою, </a:t>
            </a:r>
            <a:r>
              <a:rPr lang="ru-RU" dirty="0" err="1"/>
              <a:t>програма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</a:t>
            </a:r>
            <a:r>
              <a:rPr lang="ru-RU" dirty="0" err="1"/>
              <a:t>намічається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сукупності</a:t>
            </a:r>
            <a:r>
              <a:rPr lang="ru-RU" dirty="0"/>
              <a:t> </a:t>
            </a:r>
            <a:r>
              <a:rPr lang="ru-RU" dirty="0" err="1"/>
              <a:t>ігрових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і </a:t>
            </a:r>
            <a:r>
              <a:rPr lang="ru-RU" dirty="0" err="1"/>
              <a:t>відносин</a:t>
            </a:r>
            <a:r>
              <a:rPr lang="ru-RU" dirty="0"/>
              <a:t>, а також </a:t>
            </a:r>
            <a:r>
              <a:rPr lang="ru-RU" dirty="0" err="1"/>
              <a:t>відповідних</a:t>
            </a:r>
            <a:r>
              <a:rPr lang="ru-RU" dirty="0"/>
              <a:t> правил. Для </a:t>
            </a:r>
            <a:r>
              <a:rPr lang="ru-RU" dirty="0" err="1"/>
              <a:t>успішної</a:t>
            </a:r>
            <a:r>
              <a:rPr lang="ru-RU" dirty="0"/>
              <a:t> </a:t>
            </a:r>
            <a:r>
              <a:rPr lang="ru-RU" dirty="0" err="1"/>
              <a:t>реалізації</a:t>
            </a:r>
            <a:r>
              <a:rPr lang="ru-RU" dirty="0"/>
              <a:t> </a:t>
            </a:r>
            <a:r>
              <a:rPr lang="ru-RU" dirty="0" err="1"/>
              <a:t>наміченого</a:t>
            </a:r>
            <a:r>
              <a:rPr lang="ru-RU" dirty="0"/>
              <a:t> </a:t>
            </a:r>
            <a:r>
              <a:rPr lang="ru-RU" dirty="0" err="1"/>
              <a:t>створюються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ігрові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. </a:t>
            </a:r>
          </a:p>
          <a:p>
            <a:r>
              <a:rPr lang="ru-RU" b="1" dirty="0" err="1"/>
              <a:t>Ігровий</a:t>
            </a:r>
            <a:r>
              <a:rPr lang="ru-RU" b="1" dirty="0"/>
              <a:t> </a:t>
            </a:r>
            <a:r>
              <a:rPr lang="ru-RU" b="1" dirty="0" err="1"/>
              <a:t>задум</a:t>
            </a:r>
            <a:r>
              <a:rPr lang="ru-RU" b="1" dirty="0"/>
              <a:t> </a:t>
            </a:r>
            <a:r>
              <a:rPr lang="ru-RU" dirty="0" err="1"/>
              <a:t>представляє</a:t>
            </a:r>
            <a:r>
              <a:rPr lang="ru-RU" dirty="0"/>
              <a:t> ту </a:t>
            </a:r>
            <a:r>
              <a:rPr lang="ru-RU" dirty="0" err="1"/>
              <a:t>ігрову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, в яку вводиться </a:t>
            </a:r>
            <a:r>
              <a:rPr lang="ru-RU" dirty="0" err="1"/>
              <a:t>дитина</a:t>
            </a:r>
            <a:r>
              <a:rPr lang="ru-RU" dirty="0"/>
              <a:t> і яку вона </a:t>
            </a:r>
            <a:r>
              <a:rPr lang="ru-RU" dirty="0" err="1"/>
              <a:t>сприймає</a:t>
            </a:r>
            <a:r>
              <a:rPr lang="ru-RU" dirty="0"/>
              <a:t> як свою. </a:t>
            </a:r>
            <a:r>
              <a:rPr lang="ru-RU" dirty="0" err="1"/>
              <a:t>Такий</a:t>
            </a:r>
            <a:r>
              <a:rPr lang="ru-RU" dirty="0"/>
              <a:t> результат </a:t>
            </a:r>
            <a:r>
              <a:rPr lang="ru-RU" dirty="0" err="1"/>
              <a:t>досягається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побудова</a:t>
            </a:r>
            <a:r>
              <a:rPr lang="ru-RU" dirty="0"/>
              <a:t> </a:t>
            </a:r>
            <a:r>
              <a:rPr lang="ru-RU" dirty="0" err="1"/>
              <a:t>задуму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конкретні</a:t>
            </a:r>
            <a:r>
              <a:rPr lang="ru-RU" dirty="0"/>
              <a:t> потреби і </a:t>
            </a:r>
            <a:r>
              <a:rPr lang="ru-RU" dirty="0" err="1"/>
              <a:t>схильності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. </a:t>
            </a:r>
            <a:r>
              <a:rPr lang="ru-RU" dirty="0" err="1"/>
              <a:t>Задум</a:t>
            </a:r>
            <a:r>
              <a:rPr lang="ru-RU" dirty="0"/>
              <a:t> </a:t>
            </a:r>
            <a:r>
              <a:rPr lang="ru-RU" dirty="0" err="1"/>
              <a:t>реалізується</a:t>
            </a:r>
            <a:r>
              <a:rPr lang="ru-RU" dirty="0"/>
              <a:t> в </a:t>
            </a:r>
            <a:r>
              <a:rPr lang="ru-RU" dirty="0" err="1"/>
              <a:t>ігрових</a:t>
            </a:r>
            <a:r>
              <a:rPr lang="ru-RU" dirty="0"/>
              <a:t> </a:t>
            </a:r>
            <a:r>
              <a:rPr lang="ru-RU" dirty="0" err="1"/>
              <a:t>діях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бути </a:t>
            </a:r>
            <a:r>
              <a:rPr lang="ru-RU" dirty="0" err="1"/>
              <a:t>заздалегідь</a:t>
            </a:r>
            <a:r>
              <a:rPr lang="ru-RU" dirty="0"/>
              <a:t> </a:t>
            </a:r>
            <a:r>
              <a:rPr lang="ru-RU" dirty="0" err="1"/>
              <a:t>продумані</a:t>
            </a:r>
            <a:r>
              <a:rPr lang="ru-RU" dirty="0"/>
              <a:t> </a:t>
            </a:r>
            <a:r>
              <a:rPr lang="ru-RU" dirty="0" err="1"/>
              <a:t>ігротехнік</a:t>
            </a:r>
            <a:r>
              <a:rPr lang="ru-RU" dirty="0"/>
              <a:t>, </a:t>
            </a:r>
            <a:r>
              <a:rPr lang="ru-RU" dirty="0" err="1"/>
              <a:t>відповідати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та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учасників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7109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4F8862-669A-5ECF-7C7A-2B16363C7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07004"/>
            <a:ext cx="9603275" cy="2334639"/>
          </a:xfrm>
        </p:spPr>
        <p:txBody>
          <a:bodyPr>
            <a:normAutofit fontScale="90000"/>
          </a:bodyPr>
          <a:lstStyle/>
          <a:p>
            <a:r>
              <a:rPr lang="ru-RU" sz="2200" cap="none" dirty="0"/>
              <a:t>На </a:t>
            </a:r>
            <a:r>
              <a:rPr lang="ru-RU" sz="2200" b="1" cap="none" dirty="0" err="1"/>
              <a:t>етапі</a:t>
            </a:r>
            <a:r>
              <a:rPr lang="ru-RU" sz="2200" b="1" cap="none" dirty="0"/>
              <a:t> </a:t>
            </a:r>
            <a:r>
              <a:rPr lang="ru-RU" sz="2200" b="1" cap="none" dirty="0" err="1"/>
              <a:t>реалізації</a:t>
            </a:r>
            <a:r>
              <a:rPr lang="ru-RU" sz="2200" b="1" cap="none" dirty="0"/>
              <a:t> </a:t>
            </a:r>
            <a:r>
              <a:rPr lang="ru-RU" sz="2200" cap="none" dirty="0" err="1"/>
              <a:t>можна</a:t>
            </a:r>
            <a:r>
              <a:rPr lang="ru-RU" sz="2200" cap="none" dirty="0"/>
              <a:t> </a:t>
            </a:r>
            <a:r>
              <a:rPr lang="ru-RU" sz="2200" cap="none" dirty="0" err="1"/>
              <a:t>виокремити</a:t>
            </a:r>
            <a:r>
              <a:rPr lang="ru-RU" sz="2200" cap="none" dirty="0"/>
              <a:t> </a:t>
            </a:r>
            <a:r>
              <a:rPr lang="ru-RU" sz="2200" cap="none" dirty="0" err="1"/>
              <a:t>такі</a:t>
            </a:r>
            <a:r>
              <a:rPr lang="ru-RU" sz="2200" cap="none" dirty="0"/>
              <a:t> </a:t>
            </a:r>
            <a:r>
              <a:rPr lang="ru-RU" sz="2200" cap="none" dirty="0" err="1"/>
              <a:t>структурні</a:t>
            </a:r>
            <a:r>
              <a:rPr lang="ru-RU" sz="2200" cap="none" dirty="0"/>
              <a:t> </a:t>
            </a:r>
            <a:r>
              <a:rPr lang="ru-RU" sz="2200" cap="none" dirty="0" err="1"/>
              <a:t>компоненти</a:t>
            </a:r>
            <a:r>
              <a:rPr lang="ru-RU" sz="2200" cap="none" dirty="0"/>
              <a:t> </a:t>
            </a:r>
            <a:r>
              <a:rPr lang="ru-RU" sz="2200" cap="none" dirty="0" err="1"/>
              <a:t>гри</a:t>
            </a:r>
            <a:r>
              <a:rPr lang="ru-RU" sz="2200" cap="none" dirty="0"/>
              <a:t>: сюжет </a:t>
            </a:r>
            <a:r>
              <a:rPr lang="ru-RU" sz="2200" cap="none" dirty="0" err="1"/>
              <a:t>гри</a:t>
            </a:r>
            <a:r>
              <a:rPr lang="ru-RU" sz="2200" cap="none" dirty="0"/>
              <a:t>, роль, </a:t>
            </a:r>
            <a:r>
              <a:rPr lang="ru-RU" sz="2200" cap="none" dirty="0" err="1"/>
              <a:t>ігрові</a:t>
            </a:r>
            <a:r>
              <a:rPr lang="ru-RU" sz="2200" cap="none" dirty="0"/>
              <a:t> </a:t>
            </a:r>
            <a:r>
              <a:rPr lang="ru-RU" sz="2200" cap="none" dirty="0" err="1"/>
              <a:t>дії</a:t>
            </a:r>
            <a:r>
              <a:rPr lang="ru-RU" sz="2200" cap="none" dirty="0"/>
              <a:t>, правила, </a:t>
            </a:r>
            <a:r>
              <a:rPr lang="ru-RU" sz="2200" cap="none" dirty="0" err="1"/>
              <a:t>ігрове</a:t>
            </a:r>
            <a:r>
              <a:rPr lang="ru-RU" sz="2200" cap="none" dirty="0"/>
              <a:t> </a:t>
            </a:r>
            <a:r>
              <a:rPr lang="ru-RU" sz="2200" cap="none" dirty="0" err="1"/>
              <a:t>вживання</a:t>
            </a:r>
            <a:r>
              <a:rPr lang="ru-RU" sz="2200" cap="none" dirty="0"/>
              <a:t> </a:t>
            </a:r>
            <a:r>
              <a:rPr lang="ru-RU" sz="2200" cap="none" dirty="0" err="1"/>
              <a:t>предметів</a:t>
            </a:r>
            <a:r>
              <a:rPr lang="ru-RU" sz="2200" cap="none" dirty="0"/>
              <a:t> (</a:t>
            </a:r>
            <a:r>
              <a:rPr lang="ru-RU" sz="2200" cap="none" dirty="0" err="1"/>
              <a:t>заміщення</a:t>
            </a:r>
            <a:r>
              <a:rPr lang="ru-RU" sz="2200" cap="none" dirty="0"/>
              <a:t>), </a:t>
            </a:r>
            <a:r>
              <a:rPr lang="ru-RU" sz="2200" cap="none" dirty="0" err="1"/>
              <a:t>реальні</a:t>
            </a:r>
            <a:r>
              <a:rPr lang="ru-RU" sz="2200" cap="none" dirty="0"/>
              <a:t> (</a:t>
            </a:r>
            <a:r>
              <a:rPr lang="ru-RU" sz="2200" cap="none" dirty="0" err="1"/>
              <a:t>партнерські</a:t>
            </a:r>
            <a:r>
              <a:rPr lang="ru-RU" sz="2200" cap="none" dirty="0"/>
              <a:t>) </a:t>
            </a:r>
            <a:r>
              <a:rPr lang="ru-RU" sz="2200" cap="none" dirty="0" err="1"/>
              <a:t>відносини</a:t>
            </a:r>
            <a:r>
              <a:rPr lang="ru-RU" sz="2200" cap="none" dirty="0"/>
              <a:t> </a:t>
            </a:r>
            <a:r>
              <a:rPr lang="ru-RU" sz="2200" cap="none" dirty="0" err="1"/>
              <a:t>між</a:t>
            </a:r>
            <a:r>
              <a:rPr lang="ru-RU" sz="2200" cap="none" dirty="0"/>
              <a:t> </a:t>
            </a:r>
            <a:r>
              <a:rPr lang="ru-RU" sz="2200" cap="none" dirty="0" err="1"/>
              <a:t>граючими</a:t>
            </a:r>
            <a:r>
              <a:rPr lang="ru-RU" sz="2200" cap="none" dirty="0"/>
              <a:t> </a:t>
            </a:r>
            <a:r>
              <a:rPr lang="ru-RU" sz="2200" cap="none" dirty="0" err="1"/>
              <a:t>дітьми</a:t>
            </a:r>
            <a:r>
              <a:rPr lang="ru-RU" sz="2200" cap="none" dirty="0"/>
              <a:t>. </a:t>
            </a:r>
            <a:r>
              <a:rPr lang="ru-RU" sz="2200" b="1" cap="none" dirty="0"/>
              <a:t>Сюжет </a:t>
            </a:r>
            <a:r>
              <a:rPr lang="ru-RU" sz="2200" cap="none" dirty="0" err="1"/>
              <a:t>гри</a:t>
            </a:r>
            <a:r>
              <a:rPr lang="ru-RU" sz="2200" cap="none" dirty="0"/>
              <a:t> - </a:t>
            </a:r>
            <a:r>
              <a:rPr lang="ru-RU" sz="2200" cap="none" dirty="0" err="1"/>
              <a:t>це</a:t>
            </a:r>
            <a:r>
              <a:rPr lang="ru-RU" sz="2200" cap="none" dirty="0"/>
              <a:t> та область </a:t>
            </a:r>
            <a:r>
              <a:rPr lang="ru-RU" sz="2200" cap="none" dirty="0" err="1"/>
              <a:t>дійсності</a:t>
            </a:r>
            <a:r>
              <a:rPr lang="ru-RU" sz="2200" cap="none" dirty="0"/>
              <a:t>, яка </a:t>
            </a:r>
            <a:r>
              <a:rPr lang="ru-RU" sz="2200" cap="none" dirty="0" err="1"/>
              <a:t>відтворюється</a:t>
            </a:r>
            <a:r>
              <a:rPr lang="ru-RU" sz="2200" cap="none" dirty="0"/>
              <a:t> </a:t>
            </a:r>
            <a:r>
              <a:rPr lang="ru-RU" sz="2200" cap="none" dirty="0" err="1"/>
              <a:t>дітьми</a:t>
            </a:r>
            <a:r>
              <a:rPr lang="ru-RU" sz="2200" cap="none" dirty="0"/>
              <a:t>. </a:t>
            </a:r>
            <a:r>
              <a:rPr lang="ru-RU" sz="2200" cap="none" dirty="0" err="1"/>
              <a:t>Дійсність</a:t>
            </a:r>
            <a:r>
              <a:rPr lang="ru-RU" sz="2200" cap="none" dirty="0"/>
              <a:t>, у </a:t>
            </a:r>
            <a:r>
              <a:rPr lang="ru-RU" sz="2200" cap="none" dirty="0" err="1"/>
              <a:t>якій</a:t>
            </a:r>
            <a:r>
              <a:rPr lang="ru-RU" sz="2200" cap="none" dirty="0"/>
              <a:t> </a:t>
            </a:r>
            <a:r>
              <a:rPr lang="ru-RU" sz="2200" cap="none" dirty="0" err="1"/>
              <a:t>живе</a:t>
            </a:r>
            <a:r>
              <a:rPr lang="ru-RU" sz="2200" cap="none" dirty="0"/>
              <a:t> і з </a:t>
            </a:r>
            <a:r>
              <a:rPr lang="ru-RU" sz="2200" cap="none" dirty="0" err="1"/>
              <a:t>якою</a:t>
            </a:r>
            <a:r>
              <a:rPr lang="ru-RU" sz="2200" cap="none" dirty="0"/>
              <a:t> </a:t>
            </a:r>
            <a:r>
              <a:rPr lang="ru-RU" sz="2200" cap="none" dirty="0" err="1"/>
              <a:t>стикається</a:t>
            </a:r>
            <a:r>
              <a:rPr lang="ru-RU" sz="2200" cap="none" dirty="0"/>
              <a:t> </a:t>
            </a:r>
            <a:r>
              <a:rPr lang="ru-RU" sz="2200" cap="none" dirty="0" err="1"/>
              <a:t>дитина</a:t>
            </a:r>
            <a:r>
              <a:rPr lang="ru-RU" sz="2200" cap="none" dirty="0"/>
              <a:t>, </a:t>
            </a:r>
            <a:r>
              <a:rPr lang="ru-RU" sz="2200" cap="none" dirty="0" err="1"/>
              <a:t>може</a:t>
            </a:r>
            <a:r>
              <a:rPr lang="ru-RU" sz="2200" cap="none" dirty="0"/>
              <a:t> бути </a:t>
            </a:r>
            <a:r>
              <a:rPr lang="ru-RU" sz="2200" cap="none" dirty="0" err="1"/>
              <a:t>умовно</a:t>
            </a:r>
            <a:r>
              <a:rPr lang="ru-RU" sz="2200" cap="none" dirty="0"/>
              <a:t> </a:t>
            </a:r>
            <a:r>
              <a:rPr lang="ru-RU" sz="2200" cap="none" dirty="0" err="1"/>
              <a:t>розділена</a:t>
            </a:r>
            <a:r>
              <a:rPr lang="ru-RU" sz="2200" cap="none" dirty="0"/>
              <a:t> на </a:t>
            </a:r>
            <a:r>
              <a:rPr lang="ru-RU" sz="2200" cap="none" dirty="0" err="1"/>
              <a:t>дві</a:t>
            </a:r>
            <a:r>
              <a:rPr lang="ru-RU" sz="2200" cap="none" dirty="0"/>
              <a:t> </a:t>
            </a:r>
            <a:r>
              <a:rPr lang="ru-RU" sz="2200" cap="none" dirty="0" err="1"/>
              <a:t>взаємопов'язані</a:t>
            </a:r>
            <a:r>
              <a:rPr lang="ru-RU" sz="2200" cap="none" dirty="0"/>
              <a:t>, але разом з </a:t>
            </a:r>
            <a:r>
              <a:rPr lang="ru-RU" sz="2200" cap="none" dirty="0" err="1"/>
              <a:t>тим</a:t>
            </a:r>
            <a:r>
              <a:rPr lang="ru-RU" sz="2200" cap="none" dirty="0"/>
              <a:t> </a:t>
            </a:r>
            <a:r>
              <a:rPr lang="ru-RU" sz="2200" cap="none" dirty="0" err="1"/>
              <a:t>різні</a:t>
            </a:r>
            <a:r>
              <a:rPr lang="ru-RU" sz="2200" cap="none" dirty="0"/>
              <a:t> </a:t>
            </a:r>
            <a:r>
              <a:rPr lang="ru-RU" sz="2200" cap="none" dirty="0" err="1"/>
              <a:t>сфери</a:t>
            </a:r>
            <a:r>
              <a:rPr lang="ru-RU" cap="none" dirty="0"/>
              <a:t>.</a:t>
            </a:r>
            <a:r>
              <a:rPr lang="ru-RU" dirty="0"/>
              <a:t> </a:t>
            </a:r>
            <a:r>
              <a:rPr lang="ru-RU" sz="2000" b="1" cap="none" dirty="0"/>
              <a:t>Перша</a:t>
            </a:r>
            <a:r>
              <a:rPr lang="ru-RU" sz="2000" cap="none" dirty="0"/>
              <a:t> - сфера </a:t>
            </a:r>
            <a:r>
              <a:rPr lang="ru-RU" sz="2000" cap="none" dirty="0" err="1"/>
              <a:t>предметів</a:t>
            </a:r>
            <a:r>
              <a:rPr lang="ru-RU" sz="2000" cap="none" dirty="0"/>
              <a:t> (речей) як </a:t>
            </a:r>
            <a:r>
              <a:rPr lang="ru-RU" sz="2000" cap="none" dirty="0" err="1"/>
              <a:t>природних</a:t>
            </a:r>
            <a:r>
              <a:rPr lang="ru-RU" sz="2000" cap="none" dirty="0"/>
              <a:t>, так і </a:t>
            </a:r>
            <a:r>
              <a:rPr lang="ru-RU" sz="2000" cap="none" dirty="0" err="1"/>
              <a:t>створених</a:t>
            </a:r>
            <a:r>
              <a:rPr lang="ru-RU" sz="2000" cap="none" dirty="0"/>
              <a:t> руками </a:t>
            </a:r>
            <a:r>
              <a:rPr lang="ru-RU" sz="2000" cap="none" dirty="0" err="1"/>
              <a:t>людини</a:t>
            </a:r>
            <a:r>
              <a:rPr lang="ru-RU" sz="2000" cap="none" dirty="0"/>
              <a:t>; </a:t>
            </a:r>
            <a:r>
              <a:rPr lang="ru-RU" sz="2000" b="1" cap="none" dirty="0"/>
              <a:t>друга</a:t>
            </a:r>
            <a:r>
              <a:rPr lang="ru-RU" sz="2000" cap="none" dirty="0"/>
              <a:t> - сфера </a:t>
            </a:r>
            <a:r>
              <a:rPr lang="ru-RU" sz="2000" cap="none" dirty="0" err="1"/>
              <a:t>діяльності</a:t>
            </a:r>
            <a:r>
              <a:rPr lang="ru-RU" sz="2000" cap="none" dirty="0"/>
              <a:t> людей, сфера </a:t>
            </a:r>
            <a:r>
              <a:rPr lang="ru-RU" sz="2000" cap="none" dirty="0" err="1"/>
              <a:t>їх</a:t>
            </a:r>
            <a:r>
              <a:rPr lang="ru-RU" sz="2000" cap="none" dirty="0"/>
              <a:t> </a:t>
            </a:r>
            <a:r>
              <a:rPr lang="ru-RU" sz="2000" cap="none" dirty="0" err="1"/>
              <a:t>праці</a:t>
            </a:r>
            <a:r>
              <a:rPr lang="ru-RU" sz="2000" cap="none" dirty="0"/>
              <a:t> і </a:t>
            </a:r>
            <a:r>
              <a:rPr lang="ru-RU" sz="2000" cap="none" dirty="0" err="1"/>
              <a:t>відносин</a:t>
            </a:r>
            <a:r>
              <a:rPr lang="ru-RU" sz="2000" cap="none" dirty="0"/>
              <a:t> </a:t>
            </a:r>
            <a:r>
              <a:rPr lang="ru-RU" sz="2000" cap="none" dirty="0" err="1"/>
              <a:t>між</a:t>
            </a:r>
            <a:r>
              <a:rPr lang="ru-RU" sz="2000" cap="none" dirty="0"/>
              <a:t> ними.</a:t>
            </a:r>
            <a:br>
              <a:rPr lang="ru-RU" sz="2000" cap="none" dirty="0"/>
            </a:br>
            <a:endParaRPr lang="ru-RU" sz="2000" cap="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3352CE-A8F7-5867-E338-D184D2206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286000"/>
            <a:ext cx="9603275" cy="3492230"/>
          </a:xfrm>
        </p:spPr>
        <p:txBody>
          <a:bodyPr/>
          <a:lstStyle/>
          <a:p>
            <a:r>
              <a:rPr lang="ru-RU" dirty="0"/>
              <a:t>Н. Я. Михайленко </a:t>
            </a:r>
            <a:r>
              <a:rPr lang="ru-RU" dirty="0" err="1"/>
              <a:t>виділяє</a:t>
            </a:r>
            <a:r>
              <a:rPr lang="ru-RU" dirty="0"/>
              <a:t> </a:t>
            </a:r>
            <a:r>
              <a:rPr lang="ru-RU" dirty="0" err="1"/>
              <a:t>сюжети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ступенів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: 1) сюжет з </a:t>
            </a:r>
            <a:r>
              <a:rPr lang="ru-RU" dirty="0" err="1"/>
              <a:t>єдиним</a:t>
            </a:r>
            <a:r>
              <a:rPr lang="ru-RU" dirty="0"/>
              <a:t> персонажем, з </a:t>
            </a:r>
            <a:r>
              <a:rPr lang="ru-RU" dirty="0" err="1"/>
              <a:t>певними</a:t>
            </a:r>
            <a:r>
              <a:rPr lang="ru-RU" dirty="0"/>
              <a:t> предметами в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</a:t>
            </a:r>
            <a:r>
              <a:rPr lang="ru-RU" dirty="0" err="1"/>
              <a:t>ситуаціях</a:t>
            </a:r>
            <a:r>
              <a:rPr lang="ru-RU" dirty="0"/>
              <a:t>; 2) </a:t>
            </a:r>
            <a:r>
              <a:rPr lang="ru-RU" dirty="0" err="1"/>
              <a:t>сюжети</a:t>
            </a:r>
            <a:r>
              <a:rPr lang="ru-RU" dirty="0"/>
              <a:t> з </a:t>
            </a:r>
            <a:r>
              <a:rPr lang="ru-RU" dirty="0" err="1"/>
              <a:t>декількома</a:t>
            </a:r>
            <a:r>
              <a:rPr lang="ru-RU" dirty="0"/>
              <a:t> персонажами, набором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через </a:t>
            </a:r>
            <a:r>
              <a:rPr lang="ru-RU" dirty="0" err="1"/>
              <a:t>послідовність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включені</a:t>
            </a:r>
            <a:r>
              <a:rPr lang="ru-RU" dirty="0"/>
              <a:t> в </a:t>
            </a:r>
            <a:r>
              <a:rPr lang="ru-RU" dirty="0" err="1"/>
              <a:t>загальну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; 3) </a:t>
            </a:r>
            <a:r>
              <a:rPr lang="ru-RU" dirty="0" err="1"/>
              <a:t>сюжети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персонажами </a:t>
            </a:r>
            <a:r>
              <a:rPr lang="ru-RU" dirty="0" err="1"/>
              <a:t>проявляється</a:t>
            </a:r>
            <a:r>
              <a:rPr lang="ru-RU" dirty="0"/>
              <a:t> у </a:t>
            </a:r>
            <a:r>
              <a:rPr lang="ru-RU" dirty="0" err="1"/>
              <a:t>відносинах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</a:t>
            </a:r>
          </a:p>
        </p:txBody>
      </p:sp>
    </p:spTree>
    <p:extLst>
      <p:ext uri="{BB962C8B-B14F-4D97-AF65-F5344CB8AC3E}">
        <p14:creationId xmlns:p14="http://schemas.microsoft.com/office/powerpoint/2010/main" val="4241350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876D4-2769-F9E0-C5BB-F6736BCE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84827"/>
            <a:ext cx="9603275" cy="1668928"/>
          </a:xfrm>
        </p:spPr>
        <p:txBody>
          <a:bodyPr>
            <a:noAutofit/>
          </a:bodyPr>
          <a:lstStyle/>
          <a:p>
            <a:r>
              <a:rPr lang="ru-RU" sz="2000" cap="none" dirty="0" err="1"/>
              <a:t>Інший</a:t>
            </a:r>
            <a:r>
              <a:rPr lang="ru-RU" sz="2000" cap="none" dirty="0"/>
              <a:t> </a:t>
            </a:r>
            <a:r>
              <a:rPr lang="ru-RU" sz="2000" cap="none" dirty="0" err="1"/>
              <a:t>структурний</a:t>
            </a:r>
            <a:r>
              <a:rPr lang="ru-RU" sz="2000" cap="none" dirty="0"/>
              <a:t> компонент </a:t>
            </a:r>
            <a:r>
              <a:rPr lang="ru-RU" sz="2000" cap="none" dirty="0" err="1"/>
              <a:t>гри</a:t>
            </a:r>
            <a:r>
              <a:rPr lang="ru-RU" sz="2000" cap="none" dirty="0"/>
              <a:t> – </a:t>
            </a:r>
            <a:r>
              <a:rPr lang="ru-RU" sz="2000" b="1" cap="none" dirty="0"/>
              <a:t>роль</a:t>
            </a:r>
            <a:r>
              <a:rPr lang="ru-RU" sz="2000" cap="none" dirty="0"/>
              <a:t> - центральна </a:t>
            </a:r>
            <a:r>
              <a:rPr lang="ru-RU" sz="2000" cap="none" dirty="0" err="1"/>
              <a:t>її</a:t>
            </a:r>
            <a:r>
              <a:rPr lang="ru-RU" sz="2000" cap="none" dirty="0"/>
              <a:t> </a:t>
            </a:r>
            <a:r>
              <a:rPr lang="ru-RU" sz="2000" cap="none" dirty="0" err="1"/>
              <a:t>одиниця</a:t>
            </a:r>
            <a:r>
              <a:rPr lang="ru-RU" sz="2000" cap="none" dirty="0"/>
              <a:t>, яка </a:t>
            </a:r>
            <a:r>
              <a:rPr lang="ru-RU" sz="2000" cap="none" dirty="0" err="1"/>
              <a:t>об'єднує</a:t>
            </a:r>
            <a:r>
              <a:rPr lang="ru-RU" sz="2000" cap="none" dirty="0"/>
              <a:t> </a:t>
            </a:r>
            <a:r>
              <a:rPr lang="ru-RU" sz="2000" cap="none" dirty="0" err="1"/>
              <a:t>всі</a:t>
            </a:r>
            <a:r>
              <a:rPr lang="ru-RU" sz="2000" cap="none" dirty="0"/>
              <a:t> </a:t>
            </a:r>
            <a:r>
              <a:rPr lang="ru-RU" sz="2000" cap="none" dirty="0" err="1"/>
              <a:t>інші</a:t>
            </a:r>
            <a:r>
              <a:rPr lang="ru-RU" sz="2000" cap="none" dirty="0"/>
              <a:t> </a:t>
            </a:r>
            <a:r>
              <a:rPr lang="ru-RU" sz="2000" cap="none" dirty="0" err="1"/>
              <a:t>компоненти</a:t>
            </a:r>
            <a:r>
              <a:rPr lang="ru-RU" sz="2000" cap="none" dirty="0"/>
              <a:t>. </a:t>
            </a:r>
            <a:r>
              <a:rPr lang="ru-RU" sz="2000" cap="none" dirty="0" err="1"/>
              <a:t>Саме</a:t>
            </a:r>
            <a:r>
              <a:rPr lang="ru-RU" sz="2000" cap="none" dirty="0"/>
              <a:t> в </a:t>
            </a:r>
            <a:r>
              <a:rPr lang="ru-RU" sz="2000" cap="none" dirty="0" err="1"/>
              <a:t>ролі</a:t>
            </a:r>
            <a:r>
              <a:rPr lang="ru-RU" sz="2000" cap="none" dirty="0"/>
              <a:t> </a:t>
            </a:r>
            <a:r>
              <a:rPr lang="ru-RU" sz="2000" cap="none" dirty="0" err="1"/>
              <a:t>представлені</a:t>
            </a:r>
            <a:r>
              <a:rPr lang="ru-RU" sz="2000" cap="none" dirty="0"/>
              <a:t> в </a:t>
            </a:r>
            <a:r>
              <a:rPr lang="ru-RU" sz="2000" cap="none" dirty="0" err="1"/>
              <a:t>єдності</a:t>
            </a:r>
            <a:r>
              <a:rPr lang="ru-RU" sz="2000" cap="none" dirty="0"/>
              <a:t> </a:t>
            </a:r>
            <a:r>
              <a:rPr lang="ru-RU" sz="2000" cap="none" dirty="0" err="1"/>
              <a:t>афективно-мотиваційна</a:t>
            </a:r>
            <a:r>
              <a:rPr lang="ru-RU" sz="2000" cap="none" dirty="0"/>
              <a:t> і </a:t>
            </a:r>
            <a:r>
              <a:rPr lang="ru-RU" sz="2000" cap="none" dirty="0" err="1"/>
              <a:t>операціоннотехнічна</a:t>
            </a:r>
            <a:r>
              <a:rPr lang="ru-RU" sz="2000" cap="none" dirty="0"/>
              <a:t> сторона </a:t>
            </a:r>
            <a:r>
              <a:rPr lang="ru-RU" sz="2000" cap="none" dirty="0" err="1"/>
              <a:t>діяльності</a:t>
            </a:r>
            <a:r>
              <a:rPr lang="ru-RU" sz="2000" cap="none" dirty="0"/>
              <a:t>. Як </a:t>
            </a:r>
            <a:r>
              <a:rPr lang="ru-RU" sz="2000" cap="none" dirty="0" err="1"/>
              <a:t>показують</a:t>
            </a:r>
            <a:r>
              <a:rPr lang="ru-RU" sz="2000" cap="none" dirty="0"/>
              <a:t> </a:t>
            </a:r>
            <a:r>
              <a:rPr lang="ru-RU" sz="2000" cap="none" dirty="0" err="1"/>
              <a:t>дослідження</a:t>
            </a:r>
            <a:r>
              <a:rPr lang="ru-RU" sz="2000" cap="none" dirty="0"/>
              <a:t>, </a:t>
            </a:r>
            <a:r>
              <a:rPr lang="ru-RU" sz="2000" cap="none" dirty="0" err="1"/>
              <a:t>між</a:t>
            </a:r>
            <a:r>
              <a:rPr lang="ru-RU" sz="2000" cap="none" dirty="0"/>
              <a:t> </a:t>
            </a:r>
            <a:r>
              <a:rPr lang="ru-RU" sz="2000" cap="none" dirty="0" err="1"/>
              <a:t>роллю</a:t>
            </a:r>
            <a:r>
              <a:rPr lang="ru-RU" sz="2000" cap="none" dirty="0"/>
              <a:t> і характером </a:t>
            </a:r>
            <a:r>
              <a:rPr lang="ru-RU" sz="2000" cap="none" dirty="0" err="1"/>
              <a:t>відповідних</a:t>
            </a:r>
            <a:r>
              <a:rPr lang="ru-RU" sz="2000" cap="none" dirty="0"/>
              <a:t> </a:t>
            </a:r>
            <a:r>
              <a:rPr lang="ru-RU" sz="2000" cap="none" dirty="0" err="1"/>
              <a:t>дій</a:t>
            </a:r>
            <a:r>
              <a:rPr lang="ru-RU" sz="2000" cap="none" dirty="0"/>
              <a:t> </a:t>
            </a:r>
            <a:r>
              <a:rPr lang="ru-RU" sz="2000" cap="none" dirty="0" err="1"/>
              <a:t>дитини</a:t>
            </a:r>
            <a:r>
              <a:rPr lang="ru-RU" sz="2000" cap="none" dirty="0"/>
              <a:t> є </a:t>
            </a:r>
            <a:r>
              <a:rPr lang="ru-RU" sz="2000" cap="none" dirty="0" err="1"/>
              <a:t>тісний</a:t>
            </a:r>
            <a:r>
              <a:rPr lang="ru-RU" sz="2000" cap="none" dirty="0"/>
              <a:t> </a:t>
            </a:r>
            <a:r>
              <a:rPr lang="ru-RU" sz="2000" cap="none" dirty="0" err="1"/>
              <a:t>функціональний</a:t>
            </a:r>
            <a:r>
              <a:rPr lang="ru-RU" sz="2000" cap="none" dirty="0"/>
              <a:t> </a:t>
            </a:r>
            <a:r>
              <a:rPr lang="ru-RU" sz="2000" cap="none" dirty="0" err="1"/>
              <a:t>взаємозв'язок</a:t>
            </a:r>
            <a:r>
              <a:rPr lang="ru-RU" sz="2000" cap="none" dirty="0"/>
              <a:t> і </a:t>
            </a:r>
            <a:r>
              <a:rPr lang="ru-RU" sz="2000" cap="none" dirty="0" err="1"/>
              <a:t>суперечлива</a:t>
            </a:r>
            <a:r>
              <a:rPr lang="ru-RU" sz="2000" cap="none" dirty="0"/>
              <a:t> </a:t>
            </a:r>
            <a:r>
              <a:rPr lang="ru-RU" sz="2000" cap="none" dirty="0" err="1"/>
              <a:t>єдність</a:t>
            </a:r>
            <a:r>
              <a:rPr lang="ru-RU" sz="2000" cap="none" dirty="0"/>
              <a:t>. Роль </a:t>
            </a:r>
            <a:r>
              <a:rPr lang="ru-RU" sz="2000" cap="none" dirty="0" err="1"/>
              <a:t>відтворює</a:t>
            </a:r>
            <a:r>
              <a:rPr lang="ru-RU" sz="2000" cap="none" dirty="0"/>
              <a:t> </a:t>
            </a:r>
            <a:r>
              <a:rPr lang="ru-RU" sz="2000" cap="none" dirty="0" err="1"/>
              <a:t>певну</a:t>
            </a:r>
            <a:r>
              <a:rPr lang="ru-RU" sz="2000" cap="none" dirty="0"/>
              <a:t> </a:t>
            </a:r>
            <a:r>
              <a:rPr lang="ru-RU" sz="2000" cap="none" dirty="0" err="1"/>
              <a:t>соціальну</a:t>
            </a:r>
            <a:r>
              <a:rPr lang="ru-RU" sz="2000" cap="none" dirty="0"/>
              <a:t> </a:t>
            </a:r>
            <a:r>
              <a:rPr lang="ru-RU" sz="2000" cap="none" dirty="0" err="1"/>
              <a:t>позицію</a:t>
            </a:r>
            <a:r>
              <a:rPr lang="ru-RU" sz="2000" cap="none" dirty="0"/>
              <a:t>, яка </a:t>
            </a:r>
            <a:r>
              <a:rPr lang="ru-RU" sz="2000" cap="none" dirty="0" err="1"/>
              <a:t>виражається</a:t>
            </a:r>
            <a:r>
              <a:rPr lang="ru-RU" sz="2000" cap="none" dirty="0"/>
              <a:t> в </a:t>
            </a:r>
            <a:r>
              <a:rPr lang="ru-RU" sz="2000" cap="none" dirty="0" err="1"/>
              <a:t>системі</a:t>
            </a:r>
            <a:r>
              <a:rPr lang="ru-RU" sz="2000" cap="none" dirty="0"/>
              <a:t> </a:t>
            </a:r>
            <a:r>
              <a:rPr lang="ru-RU" sz="2000" cap="none" dirty="0" err="1"/>
              <a:t>ігрових</a:t>
            </a:r>
            <a:r>
              <a:rPr lang="ru-RU" sz="2000" cap="none" dirty="0"/>
              <a:t> </a:t>
            </a:r>
            <a:r>
              <a:rPr lang="ru-RU" sz="2000" cap="none" dirty="0" err="1"/>
              <a:t>дій</a:t>
            </a:r>
            <a:r>
              <a:rPr lang="ru-RU" sz="2000" cap="none" dirty="0"/>
              <a:t>, </a:t>
            </a:r>
            <a:r>
              <a:rPr lang="ru-RU" sz="2000" cap="none" dirty="0" err="1"/>
              <a:t>виконуваних</a:t>
            </a:r>
            <a:r>
              <a:rPr lang="ru-RU" sz="2000" cap="none" dirty="0"/>
              <a:t> за </a:t>
            </a:r>
            <a:r>
              <a:rPr lang="ru-RU" sz="2000" cap="none" dirty="0" err="1"/>
              <a:t>допомогою</a:t>
            </a:r>
            <a:r>
              <a:rPr lang="ru-RU" sz="2000" cap="none" dirty="0"/>
              <a:t> </a:t>
            </a:r>
            <a:r>
              <a:rPr lang="ru-RU" sz="2000" cap="none" dirty="0" err="1"/>
              <a:t>ігрових</a:t>
            </a:r>
            <a:r>
              <a:rPr lang="ru-RU" sz="2000" cap="none" dirty="0"/>
              <a:t> </a:t>
            </a:r>
            <a:r>
              <a:rPr lang="ru-RU" sz="2000" cap="none" dirty="0" err="1"/>
              <a:t>предметів</a:t>
            </a:r>
            <a:r>
              <a:rPr lang="ru-RU" sz="2000" cap="none" dirty="0"/>
              <a:t> і </a:t>
            </a:r>
            <a:r>
              <a:rPr lang="ru-RU" sz="2000" cap="none" dirty="0" err="1"/>
              <a:t>моделюють</a:t>
            </a:r>
            <a:r>
              <a:rPr lang="ru-RU" sz="2000" cap="none" dirty="0"/>
              <a:t> </a:t>
            </a:r>
            <a:r>
              <a:rPr lang="ru-RU" sz="2000" cap="none" dirty="0" err="1"/>
              <a:t>соціальні</a:t>
            </a:r>
            <a:r>
              <a:rPr lang="ru-RU" sz="2000" cap="none" dirty="0"/>
              <a:t> </a:t>
            </a:r>
            <a:r>
              <a:rPr lang="ru-RU" sz="2000" cap="none" dirty="0" err="1"/>
              <a:t>відносини</a:t>
            </a:r>
            <a:endParaRPr lang="ru-RU" sz="2000" cap="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1E330B-7796-866F-43C4-44457CA34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334638"/>
            <a:ext cx="9603275" cy="3540868"/>
          </a:xfrm>
        </p:spPr>
        <p:txBody>
          <a:bodyPr/>
          <a:lstStyle/>
          <a:p>
            <a:r>
              <a:rPr lang="ru-RU" dirty="0"/>
              <a:t>Н. Я. Михайленко </a:t>
            </a:r>
            <a:r>
              <a:rPr lang="ru-RU" dirty="0" err="1"/>
              <a:t>виділила</a:t>
            </a:r>
            <a:r>
              <a:rPr lang="ru-RU" dirty="0"/>
              <a:t> </a:t>
            </a:r>
            <a:r>
              <a:rPr lang="ru-RU" dirty="0" err="1"/>
              <a:t>генетичні</a:t>
            </a:r>
            <a:r>
              <a:rPr lang="ru-RU" dirty="0"/>
              <a:t> </a:t>
            </a:r>
            <a:r>
              <a:rPr lang="ru-RU" dirty="0" err="1"/>
              <a:t>етапи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в </a:t>
            </a:r>
            <a:r>
              <a:rPr lang="ru-RU" dirty="0" err="1"/>
              <a:t>дитячій</a:t>
            </a:r>
            <a:r>
              <a:rPr lang="ru-RU" dirty="0"/>
              <a:t> </a:t>
            </a:r>
            <a:r>
              <a:rPr lang="ru-RU" dirty="0" err="1"/>
              <a:t>грі</a:t>
            </a:r>
            <a:r>
              <a:rPr lang="ru-RU" dirty="0"/>
              <a:t>: 1)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ігрових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заданих</a:t>
            </a:r>
            <a:r>
              <a:rPr lang="ru-RU" dirty="0"/>
              <a:t> сюжетом, і </a:t>
            </a:r>
            <a:r>
              <a:rPr lang="ru-RU" dirty="0" err="1"/>
              <a:t>об'єднання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загальною</a:t>
            </a:r>
            <a:r>
              <a:rPr lang="ru-RU" dirty="0"/>
              <a:t> </a:t>
            </a:r>
            <a:r>
              <a:rPr lang="ru-RU" dirty="0" err="1"/>
              <a:t>назвою</a:t>
            </a:r>
            <a:r>
              <a:rPr lang="ru-RU" dirty="0"/>
              <a:t> («</a:t>
            </a:r>
            <a:r>
              <a:rPr lang="ru-RU" dirty="0" err="1"/>
              <a:t>годувати</a:t>
            </a:r>
            <a:r>
              <a:rPr lang="ru-RU" dirty="0"/>
              <a:t> ляльку»); 2) </a:t>
            </a:r>
            <a:r>
              <a:rPr lang="ru-RU" dirty="0" err="1"/>
              <a:t>відтворення</a:t>
            </a:r>
            <a:r>
              <a:rPr lang="ru-RU" dirty="0"/>
              <a:t> ряду </a:t>
            </a:r>
            <a:r>
              <a:rPr lang="ru-RU" dirty="0" err="1"/>
              <a:t>ігрових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з </a:t>
            </a:r>
            <a:r>
              <a:rPr lang="ru-RU" dirty="0" err="1"/>
              <a:t>назвою</a:t>
            </a:r>
            <a:r>
              <a:rPr lang="ru-RU" dirty="0"/>
              <a:t> особи,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відтворюються</a:t>
            </a:r>
            <a:r>
              <a:rPr lang="ru-RU" dirty="0"/>
              <a:t> (початок </a:t>
            </a:r>
            <a:r>
              <a:rPr lang="ru-RU" dirty="0" err="1"/>
              <a:t>виділення</a:t>
            </a:r>
            <a:r>
              <a:rPr lang="ru-RU" dirty="0"/>
              <a:t> «</a:t>
            </a:r>
            <a:r>
              <a:rPr lang="ru-RU" dirty="0" err="1"/>
              <a:t>іншого</a:t>
            </a:r>
            <a:r>
              <a:rPr lang="ru-RU" dirty="0"/>
              <a:t>»); 3) </a:t>
            </a:r>
            <a:r>
              <a:rPr lang="ru-RU" dirty="0" err="1"/>
              <a:t>відтворення</a:t>
            </a:r>
            <a:r>
              <a:rPr lang="ru-RU" dirty="0"/>
              <a:t> </a:t>
            </a:r>
            <a:r>
              <a:rPr lang="ru-RU" dirty="0" err="1"/>
              <a:t>взаємин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</a:t>
            </a:r>
            <a:r>
              <a:rPr lang="ru-RU" dirty="0" err="1"/>
              <a:t>дійовими</a:t>
            </a:r>
            <a:r>
              <a:rPr lang="ru-RU" dirty="0"/>
              <a:t> особами (</a:t>
            </a:r>
            <a:r>
              <a:rPr lang="ru-RU" dirty="0" err="1"/>
              <a:t>реалізація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і </a:t>
            </a:r>
            <a:r>
              <a:rPr lang="ru-RU" dirty="0" err="1"/>
              <a:t>підпорядкування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83294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DDC9C6-DC03-350E-864F-9DE5B1E2B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6732"/>
            <a:ext cx="9603275" cy="1780161"/>
          </a:xfrm>
        </p:spPr>
        <p:txBody>
          <a:bodyPr>
            <a:normAutofit/>
          </a:bodyPr>
          <a:lstStyle/>
          <a:p>
            <a:r>
              <a:rPr lang="ru-RU" sz="2000" cap="none" dirty="0"/>
              <a:t>Роль </a:t>
            </a:r>
            <a:r>
              <a:rPr lang="ru-RU" sz="2000" cap="none" dirty="0" err="1"/>
              <a:t>нерозривно</a:t>
            </a:r>
            <a:r>
              <a:rPr lang="ru-RU" sz="2000" cap="none" dirty="0"/>
              <a:t> </a:t>
            </a:r>
            <a:r>
              <a:rPr lang="ru-RU" sz="2000" cap="none" dirty="0" err="1"/>
              <a:t>пов'язана</a:t>
            </a:r>
            <a:r>
              <a:rPr lang="ru-RU" sz="2000" cap="none" dirty="0"/>
              <a:t> з </a:t>
            </a:r>
            <a:r>
              <a:rPr lang="ru-RU" sz="2000" b="1" cap="none" dirty="0"/>
              <a:t>правилом</a:t>
            </a:r>
            <a:r>
              <a:rPr lang="ru-RU" sz="2000" cap="none" dirty="0"/>
              <a:t>, в </a:t>
            </a:r>
            <a:r>
              <a:rPr lang="ru-RU" sz="2000" cap="none" dirty="0" err="1"/>
              <a:t>узагальненому</a:t>
            </a:r>
            <a:r>
              <a:rPr lang="ru-RU" sz="2000" cap="none" dirty="0"/>
              <a:t> </a:t>
            </a:r>
            <a:r>
              <a:rPr lang="ru-RU" sz="2000" cap="none" dirty="0" err="1"/>
              <a:t>вигляді</a:t>
            </a:r>
            <a:r>
              <a:rPr lang="ru-RU" sz="2000" cap="none" dirty="0"/>
              <a:t> </a:t>
            </a:r>
            <a:r>
              <a:rPr lang="ru-RU" sz="2000" cap="none" dirty="0" err="1"/>
              <a:t>представляє</a:t>
            </a:r>
            <a:r>
              <a:rPr lang="ru-RU" sz="2000" cap="none" dirty="0"/>
              <a:t> </a:t>
            </a:r>
            <a:r>
              <a:rPr lang="ru-RU" sz="2000" cap="none" dirty="0" err="1"/>
              <a:t>сценарій</a:t>
            </a:r>
            <a:r>
              <a:rPr lang="ru-RU" sz="2000" cap="none" dirty="0"/>
              <a:t>, </a:t>
            </a:r>
            <a:r>
              <a:rPr lang="ru-RU" sz="2000" cap="none" dirty="0" err="1"/>
              <a:t>послідовність</a:t>
            </a:r>
            <a:r>
              <a:rPr lang="ru-RU" sz="2000" cap="none" dirty="0"/>
              <a:t> і </a:t>
            </a:r>
            <a:r>
              <a:rPr lang="ru-RU" sz="2000" cap="none" dirty="0" err="1"/>
              <a:t>засоби</a:t>
            </a:r>
            <a:r>
              <a:rPr lang="ru-RU" sz="2000" cap="none" dirty="0"/>
              <a:t> </a:t>
            </a:r>
            <a:r>
              <a:rPr lang="ru-RU" sz="2000" cap="none" dirty="0" err="1"/>
              <a:t>її</a:t>
            </a:r>
            <a:r>
              <a:rPr lang="ru-RU" sz="2000" cap="none" dirty="0"/>
              <a:t> </a:t>
            </a:r>
            <a:r>
              <a:rPr lang="ru-RU" sz="2000" cap="none" dirty="0" err="1"/>
              <a:t>виконання</a:t>
            </a:r>
            <a:r>
              <a:rPr lang="ru-RU" sz="2000" cap="none" dirty="0"/>
              <a:t>. Правила </a:t>
            </a:r>
            <a:r>
              <a:rPr lang="ru-RU" sz="2000" cap="none" dirty="0" err="1"/>
              <a:t>гри</a:t>
            </a:r>
            <a:r>
              <a:rPr lang="ru-RU" sz="2000" cap="none" dirty="0"/>
              <a:t> - </a:t>
            </a:r>
            <a:r>
              <a:rPr lang="ru-RU" sz="2000" cap="none" dirty="0" err="1"/>
              <a:t>це</a:t>
            </a:r>
            <a:r>
              <a:rPr lang="ru-RU" sz="2000" cap="none" dirty="0"/>
              <a:t> </a:t>
            </a:r>
            <a:r>
              <a:rPr lang="ru-RU" sz="2000" cap="none" dirty="0" err="1"/>
              <a:t>ті</a:t>
            </a:r>
            <a:r>
              <a:rPr lang="ru-RU" sz="2000" cap="none" dirty="0"/>
              <a:t> </a:t>
            </a:r>
            <a:r>
              <a:rPr lang="ru-RU" sz="2000" cap="none" dirty="0" err="1"/>
              <a:t>положення</a:t>
            </a:r>
            <a:r>
              <a:rPr lang="ru-RU" sz="2000" cap="none" dirty="0"/>
              <a:t>, в </a:t>
            </a:r>
            <a:r>
              <a:rPr lang="ru-RU" sz="2000" cap="none" dirty="0" err="1"/>
              <a:t>яких</a:t>
            </a:r>
            <a:r>
              <a:rPr lang="ru-RU" sz="2000" cap="none" dirty="0"/>
              <a:t> </a:t>
            </a:r>
            <a:r>
              <a:rPr lang="ru-RU" sz="2000" cap="none" dirty="0" err="1"/>
              <a:t>відображається</a:t>
            </a:r>
            <a:r>
              <a:rPr lang="ru-RU" sz="2000" cap="none" dirty="0"/>
              <a:t> суть </a:t>
            </a:r>
            <a:r>
              <a:rPr lang="ru-RU" sz="2000" cap="none" dirty="0" err="1"/>
              <a:t>гри</a:t>
            </a:r>
            <a:r>
              <a:rPr lang="ru-RU" sz="2000" cap="none" dirty="0"/>
              <a:t>, </a:t>
            </a:r>
            <a:r>
              <a:rPr lang="ru-RU" sz="2000" cap="none" dirty="0" err="1"/>
              <a:t>співвідношення</a:t>
            </a:r>
            <a:r>
              <a:rPr lang="ru-RU" sz="2000" cap="none" dirty="0"/>
              <a:t> </a:t>
            </a:r>
            <a:r>
              <a:rPr lang="ru-RU" sz="2000" cap="none" dirty="0" err="1"/>
              <a:t>всіх</a:t>
            </a:r>
            <a:r>
              <a:rPr lang="ru-RU" sz="2000" cap="none" dirty="0"/>
              <a:t> </a:t>
            </a:r>
            <a:r>
              <a:rPr lang="ru-RU" sz="2000" cap="none" dirty="0" err="1"/>
              <a:t>її</a:t>
            </a:r>
            <a:r>
              <a:rPr lang="ru-RU" sz="2000" cap="none" dirty="0"/>
              <a:t> </a:t>
            </a:r>
            <a:r>
              <a:rPr lang="ru-RU" sz="2000" cap="none" dirty="0" err="1"/>
              <a:t>компонентів</a:t>
            </a:r>
            <a:r>
              <a:rPr lang="ru-RU" sz="2000" cap="none" dirty="0"/>
              <a:t>. Правила </a:t>
            </a:r>
            <a:r>
              <a:rPr lang="ru-RU" sz="2000" cap="none" dirty="0" err="1"/>
              <a:t>гри</a:t>
            </a:r>
            <a:r>
              <a:rPr lang="ru-RU" sz="2000" cap="none" dirty="0"/>
              <a:t> є </a:t>
            </a:r>
            <a:r>
              <a:rPr lang="ru-RU" sz="2000" cap="none" dirty="0" err="1"/>
              <a:t>негласні</a:t>
            </a:r>
            <a:r>
              <a:rPr lang="ru-RU" sz="2000" cap="none" dirty="0"/>
              <a:t> </a:t>
            </a:r>
            <a:r>
              <a:rPr lang="ru-RU" sz="2000" cap="none" dirty="0" err="1"/>
              <a:t>розпорядження</a:t>
            </a:r>
            <a:r>
              <a:rPr lang="ru-RU" sz="2000" cap="none" dirty="0"/>
              <a:t>, </a:t>
            </a:r>
            <a:r>
              <a:rPr lang="ru-RU" sz="2000" cap="none" dirty="0" err="1"/>
              <a:t>встановлюють</a:t>
            </a:r>
            <a:r>
              <a:rPr lang="ru-RU" sz="2000" cap="none" dirty="0"/>
              <a:t> </a:t>
            </a:r>
            <a:r>
              <a:rPr lang="ru-RU" sz="2000" cap="none" dirty="0" err="1"/>
              <a:t>логічний</a:t>
            </a:r>
            <a:r>
              <a:rPr lang="ru-RU" sz="2000" cap="none" dirty="0"/>
              <a:t> порядок </a:t>
            </a:r>
            <a:r>
              <a:rPr lang="ru-RU" sz="2000" cap="none" dirty="0" err="1"/>
              <a:t>гри</a:t>
            </a:r>
            <a:r>
              <a:rPr lang="ru-RU" sz="2000" cap="none" dirty="0"/>
              <a:t>. У правилах, на думку С. А. Шмакова, </a:t>
            </a:r>
            <a:r>
              <a:rPr lang="ru-RU" sz="2000" cap="none" dirty="0" err="1"/>
              <a:t>відображаються</a:t>
            </a:r>
            <a:r>
              <a:rPr lang="ru-RU" sz="2000" cap="none" dirty="0"/>
              <a:t> образ </a:t>
            </a:r>
            <a:r>
              <a:rPr lang="ru-RU" sz="2000" cap="none" dirty="0" err="1"/>
              <a:t>гри</a:t>
            </a:r>
            <a:r>
              <a:rPr lang="ru-RU" sz="2000" cap="none" dirty="0"/>
              <a:t>, </a:t>
            </a:r>
            <a:r>
              <a:rPr lang="ru-RU" sz="2000" cap="none" dirty="0" err="1"/>
              <a:t>її</a:t>
            </a:r>
            <a:r>
              <a:rPr lang="ru-RU" sz="2000" cap="none" dirty="0"/>
              <a:t> </a:t>
            </a:r>
            <a:r>
              <a:rPr lang="ru-RU" sz="2000" cap="none" dirty="0" err="1"/>
              <a:t>інтрига</a:t>
            </a:r>
            <a:r>
              <a:rPr lang="ru-RU" sz="2000" cap="none" dirty="0"/>
              <a:t>, </a:t>
            </a:r>
            <a:r>
              <a:rPr lang="ru-RU" sz="2000" cap="none" dirty="0" err="1"/>
              <a:t>її</a:t>
            </a:r>
            <a:r>
              <a:rPr lang="ru-RU" sz="2000" cap="none" dirty="0"/>
              <a:t> </a:t>
            </a:r>
            <a:r>
              <a:rPr lang="ru-RU" sz="2000" cap="none" dirty="0" err="1"/>
              <a:t>моральний</a:t>
            </a:r>
            <a:r>
              <a:rPr lang="ru-RU" sz="2000" cap="none" dirty="0"/>
              <a:t> і </a:t>
            </a:r>
            <a:r>
              <a:rPr lang="ru-RU" sz="2000" cap="none" dirty="0" err="1"/>
              <a:t>естетичний</a:t>
            </a:r>
            <a:r>
              <a:rPr lang="ru-RU" sz="2000" cap="none" dirty="0"/>
              <a:t> кодекс.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070C23-B36C-0B10-AA02-56D90944F4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96894"/>
            <a:ext cx="9603275" cy="4173166"/>
          </a:xfrm>
        </p:spPr>
        <p:txBody>
          <a:bodyPr/>
          <a:lstStyle/>
          <a:p>
            <a:r>
              <a:rPr lang="ru-RU" dirty="0"/>
              <a:t>Роль </a:t>
            </a:r>
            <a:r>
              <a:rPr lang="ru-RU" dirty="0" err="1"/>
              <a:t>реалізується</a:t>
            </a:r>
            <a:r>
              <a:rPr lang="ru-RU" dirty="0"/>
              <a:t> в </a:t>
            </a:r>
            <a:r>
              <a:rPr lang="ru-RU" b="1" dirty="0" err="1"/>
              <a:t>ігрових</a:t>
            </a:r>
            <a:r>
              <a:rPr lang="ru-RU" b="1" dirty="0"/>
              <a:t> </a:t>
            </a:r>
            <a:r>
              <a:rPr lang="ru-RU" b="1" dirty="0" err="1"/>
              <a:t>діях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відтворюють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реальні</a:t>
            </a:r>
            <a:r>
              <a:rPr lang="ru-RU" dirty="0"/>
              <a:t>, але в </a:t>
            </a:r>
            <a:r>
              <a:rPr lang="ru-RU" dirty="0" err="1"/>
              <a:t>міру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набувають</a:t>
            </a:r>
            <a:r>
              <a:rPr lang="ru-RU" dirty="0"/>
              <a:t> все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узагальнений</a:t>
            </a:r>
            <a:r>
              <a:rPr lang="ru-RU" dirty="0"/>
              <a:t> і </a:t>
            </a:r>
            <a:r>
              <a:rPr lang="ru-RU" dirty="0" err="1"/>
              <a:t>скорочений</a:t>
            </a:r>
            <a:r>
              <a:rPr lang="ru-RU" dirty="0"/>
              <a:t> характер при </a:t>
            </a:r>
            <a:r>
              <a:rPr lang="ru-RU" dirty="0" err="1"/>
              <a:t>збереженні</a:t>
            </a:r>
            <a:r>
              <a:rPr lang="ru-RU" dirty="0"/>
              <a:t> </a:t>
            </a:r>
            <a:r>
              <a:rPr lang="ru-RU" dirty="0" err="1"/>
              <a:t>логіки</a:t>
            </a:r>
            <a:r>
              <a:rPr lang="ru-RU" dirty="0"/>
              <a:t> і </a:t>
            </a:r>
            <a:r>
              <a:rPr lang="ru-RU" dirty="0" err="1"/>
              <a:t>послідовності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. </a:t>
            </a:r>
            <a:r>
              <a:rPr lang="ru-RU" dirty="0" err="1"/>
              <a:t>Надалі</a:t>
            </a:r>
            <a:r>
              <a:rPr lang="ru-RU" dirty="0"/>
              <a:t> вони </a:t>
            </a:r>
            <a:r>
              <a:rPr lang="ru-RU" dirty="0" err="1"/>
              <a:t>можуть</a:t>
            </a:r>
            <a:r>
              <a:rPr lang="ru-RU" dirty="0"/>
              <a:t> перейти у </a:t>
            </a:r>
            <a:r>
              <a:rPr lang="ru-RU" dirty="0" err="1"/>
              <a:t>внутрішній</a:t>
            </a:r>
            <a:r>
              <a:rPr lang="ru-RU" dirty="0"/>
              <a:t> план через </a:t>
            </a:r>
            <a:r>
              <a:rPr lang="ru-RU" dirty="0" err="1"/>
              <a:t>мовний</a:t>
            </a:r>
            <a:r>
              <a:rPr lang="ru-RU" dirty="0"/>
              <a:t> </a:t>
            </a:r>
            <a:r>
              <a:rPr lang="ru-RU" dirty="0" err="1"/>
              <a:t>етап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. </a:t>
            </a:r>
            <a:r>
              <a:rPr lang="ru-RU" dirty="0" err="1"/>
              <a:t>Ігрова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подвійна</a:t>
            </a:r>
            <a:r>
              <a:rPr lang="ru-RU" dirty="0"/>
              <a:t>: за </a:t>
            </a:r>
            <a:r>
              <a:rPr lang="ru-RU" b="1" dirty="0" err="1"/>
              <a:t>змістом</a:t>
            </a:r>
            <a:r>
              <a:rPr lang="ru-RU" b="1" dirty="0"/>
              <a:t> </a:t>
            </a:r>
            <a:r>
              <a:rPr lang="ru-RU" dirty="0"/>
              <a:t>і за </a:t>
            </a:r>
            <a:r>
              <a:rPr lang="ru-RU" b="1" dirty="0" err="1"/>
              <a:t>зовнішнім</a:t>
            </a:r>
            <a:r>
              <a:rPr lang="ru-RU" b="1" dirty="0"/>
              <a:t> характером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з предметом до </a:t>
            </a:r>
            <a:r>
              <a:rPr lang="ru-RU" dirty="0" err="1"/>
              <a:t>образотворчим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(</a:t>
            </a:r>
            <a:r>
              <a:rPr lang="ru-RU" dirty="0" err="1"/>
              <a:t>рухів</a:t>
            </a:r>
            <a:r>
              <a:rPr lang="ru-RU" dirty="0"/>
              <a:t>) - до </a:t>
            </a:r>
            <a:r>
              <a:rPr lang="ru-RU" dirty="0" err="1"/>
              <a:t>дій</a:t>
            </a:r>
            <a:r>
              <a:rPr lang="ru-RU" dirty="0"/>
              <a:t> в </a:t>
            </a:r>
            <a:r>
              <a:rPr lang="ru-RU" dirty="0" err="1"/>
              <a:t>мовному</a:t>
            </a:r>
            <a:r>
              <a:rPr lang="ru-RU" dirty="0"/>
              <a:t> </a:t>
            </a:r>
            <a:r>
              <a:rPr lang="ru-RU" dirty="0" err="1"/>
              <a:t>плані</a:t>
            </a:r>
            <a:r>
              <a:rPr lang="ru-RU" dirty="0"/>
              <a:t>. Е. В. </a:t>
            </a:r>
            <a:r>
              <a:rPr lang="ru-RU" dirty="0" err="1"/>
              <a:t>Зворигіна</a:t>
            </a:r>
            <a:r>
              <a:rPr lang="ru-RU" dirty="0"/>
              <a:t> так представлений генезис </a:t>
            </a:r>
            <a:r>
              <a:rPr lang="ru-RU" dirty="0" err="1"/>
              <a:t>ігрових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: </a:t>
            </a:r>
            <a:r>
              <a:rPr lang="ru-RU" dirty="0" err="1"/>
              <a:t>ігрові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з </a:t>
            </a:r>
            <a:r>
              <a:rPr lang="ru-RU" dirty="0" err="1"/>
              <a:t>реальним</a:t>
            </a:r>
            <a:r>
              <a:rPr lang="ru-RU" dirty="0"/>
              <a:t> предметом; </a:t>
            </a:r>
            <a:r>
              <a:rPr lang="ru-RU" dirty="0" err="1"/>
              <a:t>умовні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з предметом </a:t>
            </a:r>
            <a:r>
              <a:rPr lang="ru-RU" dirty="0" err="1"/>
              <a:t>різного</a:t>
            </a:r>
            <a:r>
              <a:rPr lang="ru-RU" dirty="0"/>
              <a:t> </a:t>
            </a:r>
            <a:r>
              <a:rPr lang="ru-RU" dirty="0" err="1"/>
              <a:t>ступеня</a:t>
            </a:r>
            <a:r>
              <a:rPr lang="ru-RU" dirty="0"/>
              <a:t> </a:t>
            </a:r>
            <a:r>
              <a:rPr lang="ru-RU" dirty="0" err="1"/>
              <a:t>узагальненості</a:t>
            </a:r>
            <a:r>
              <a:rPr lang="ru-RU" dirty="0"/>
              <a:t>; </a:t>
            </a:r>
            <a:r>
              <a:rPr lang="ru-RU" dirty="0" err="1"/>
              <a:t>умовні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уподібнюється</a:t>
            </a:r>
            <a:r>
              <a:rPr lang="ru-RU" dirty="0"/>
              <a:t> </a:t>
            </a:r>
            <a:r>
              <a:rPr lang="ru-RU" dirty="0" err="1"/>
              <a:t>особливостям</a:t>
            </a:r>
            <a:r>
              <a:rPr lang="ru-RU" dirty="0"/>
              <a:t> </a:t>
            </a:r>
            <a:r>
              <a:rPr lang="ru-RU" dirty="0" err="1"/>
              <a:t>реальної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з предметом, але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без предмета; </a:t>
            </a:r>
            <a:r>
              <a:rPr lang="ru-RU" dirty="0" err="1"/>
              <a:t>умовні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позначаються</a:t>
            </a:r>
            <a:r>
              <a:rPr lang="ru-RU" dirty="0"/>
              <a:t> жестом; </a:t>
            </a:r>
            <a:r>
              <a:rPr lang="ru-RU" dirty="0" err="1"/>
              <a:t>умовні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позначаються</a:t>
            </a:r>
            <a:r>
              <a:rPr lang="ru-RU" dirty="0"/>
              <a:t> словом.</a:t>
            </a:r>
          </a:p>
        </p:txBody>
      </p:sp>
    </p:spTree>
    <p:extLst>
      <p:ext uri="{BB962C8B-B14F-4D97-AF65-F5344CB8AC3E}">
        <p14:creationId xmlns:p14="http://schemas.microsoft.com/office/powerpoint/2010/main" val="1579510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C6352-8717-EA61-B40B-ADE372FA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43191"/>
            <a:ext cx="9603275" cy="1245141"/>
          </a:xfrm>
        </p:spPr>
        <p:txBody>
          <a:bodyPr>
            <a:normAutofit/>
          </a:bodyPr>
          <a:lstStyle/>
          <a:p>
            <a:r>
              <a:rPr lang="ru-RU" sz="2200" cap="none" dirty="0" err="1"/>
              <a:t>Ігрове</a:t>
            </a:r>
            <a:r>
              <a:rPr lang="ru-RU" sz="2200" cap="none" dirty="0"/>
              <a:t> </a:t>
            </a:r>
            <a:r>
              <a:rPr lang="ru-RU" sz="2200" cap="none" dirty="0" err="1"/>
              <a:t>вживання</a:t>
            </a:r>
            <a:r>
              <a:rPr lang="ru-RU" sz="2200" cap="none" dirty="0"/>
              <a:t> </a:t>
            </a:r>
            <a:r>
              <a:rPr lang="ru-RU" sz="2200" cap="none" dirty="0" err="1"/>
              <a:t>предметів</a:t>
            </a:r>
            <a:r>
              <a:rPr lang="ru-RU" sz="2200" cap="none" dirty="0"/>
              <a:t> </a:t>
            </a:r>
            <a:r>
              <a:rPr lang="ru-RU" sz="2200" cap="none" dirty="0" err="1"/>
              <a:t>може</a:t>
            </a:r>
            <a:r>
              <a:rPr lang="ru-RU" sz="2200" cap="none" dirty="0"/>
              <a:t> </a:t>
            </a:r>
            <a:r>
              <a:rPr lang="ru-RU" sz="2200" cap="none" dirty="0" err="1"/>
              <a:t>реалізовуватися</a:t>
            </a:r>
            <a:r>
              <a:rPr lang="ru-RU" sz="2200" cap="none" dirty="0"/>
              <a:t> як у </a:t>
            </a:r>
            <a:r>
              <a:rPr lang="ru-RU" sz="2200" cap="none" dirty="0" err="1"/>
              <a:t>формі</a:t>
            </a:r>
            <a:r>
              <a:rPr lang="ru-RU" sz="2200" cap="none" dirty="0"/>
              <a:t> </a:t>
            </a:r>
            <a:r>
              <a:rPr lang="ru-RU" sz="2200" cap="none" dirty="0" err="1"/>
              <a:t>використання</a:t>
            </a:r>
            <a:r>
              <a:rPr lang="ru-RU" sz="2200" cap="none" dirty="0"/>
              <a:t> </a:t>
            </a:r>
            <a:r>
              <a:rPr lang="ru-RU" sz="2200" cap="none" dirty="0" err="1"/>
              <a:t>іграшок</a:t>
            </a:r>
            <a:r>
              <a:rPr lang="ru-RU" sz="2200" cap="none" dirty="0"/>
              <a:t>, так і в </a:t>
            </a:r>
            <a:r>
              <a:rPr lang="ru-RU" sz="2200" cap="none" dirty="0" err="1"/>
              <a:t>формі</a:t>
            </a:r>
            <a:r>
              <a:rPr lang="ru-RU" sz="2200" cap="none" dirty="0"/>
              <a:t> </a:t>
            </a:r>
            <a:r>
              <a:rPr lang="ru-RU" sz="2200" cap="none" dirty="0" err="1"/>
              <a:t>заміщення</a:t>
            </a:r>
            <a:r>
              <a:rPr lang="ru-RU" sz="2200" cap="none" dirty="0"/>
              <a:t> одних </a:t>
            </a:r>
            <a:r>
              <a:rPr lang="ru-RU" sz="2200" cap="none" dirty="0" err="1"/>
              <a:t>предметів</a:t>
            </a:r>
            <a:r>
              <a:rPr lang="ru-RU" sz="2200" cap="none" dirty="0"/>
              <a:t> </a:t>
            </a:r>
            <a:r>
              <a:rPr lang="ru-RU" sz="2200" cap="none" dirty="0" err="1"/>
              <a:t>іншими</a:t>
            </a:r>
            <a:r>
              <a:rPr lang="ru-RU" sz="2200" cap="none" dirty="0"/>
              <a:t>. </a:t>
            </a:r>
            <a:r>
              <a:rPr lang="ru-RU" sz="2200" b="1" cap="none" dirty="0" err="1"/>
              <a:t>Заміщення</a:t>
            </a:r>
            <a:r>
              <a:rPr lang="ru-RU" sz="2200" cap="none" dirty="0"/>
              <a:t> - </a:t>
            </a:r>
            <a:r>
              <a:rPr lang="ru-RU" sz="2200" cap="none" dirty="0" err="1"/>
              <a:t>важлива</a:t>
            </a:r>
            <a:r>
              <a:rPr lang="ru-RU" sz="2200" cap="none" dirty="0"/>
              <a:t> характеристика сюжетно-</a:t>
            </a:r>
            <a:r>
              <a:rPr lang="ru-RU" sz="2200" cap="none" dirty="0" err="1"/>
              <a:t>рольової</a:t>
            </a:r>
            <a:r>
              <a:rPr lang="ru-RU" sz="2200" cap="none" dirty="0"/>
              <a:t> </a:t>
            </a:r>
            <a:r>
              <a:rPr lang="ru-RU" sz="2200" cap="none" dirty="0" err="1"/>
              <a:t>гри</a:t>
            </a:r>
            <a:r>
              <a:rPr lang="ru-RU" cap="none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BEC949-93A8-10EA-6B24-8A89E75F6E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48256"/>
            <a:ext cx="9603275" cy="361809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Основа </a:t>
            </a:r>
            <a:r>
              <a:rPr lang="ru-RU" dirty="0" err="1"/>
              <a:t>гри</a:t>
            </a:r>
            <a:r>
              <a:rPr lang="ru-RU" dirty="0"/>
              <a:t> -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уявних</a:t>
            </a:r>
            <a:r>
              <a:rPr lang="ru-RU" dirty="0"/>
              <a:t>, </a:t>
            </a:r>
            <a:r>
              <a:rPr lang="ru-RU" dirty="0" err="1"/>
              <a:t>уявних</a:t>
            </a:r>
            <a:r>
              <a:rPr lang="ru-RU" dirty="0"/>
              <a:t> </a:t>
            </a:r>
            <a:r>
              <a:rPr lang="ru-RU" dirty="0" err="1"/>
              <a:t>ситуацій</a:t>
            </a:r>
            <a:r>
              <a:rPr lang="ru-RU" dirty="0"/>
              <a:t>, для </a:t>
            </a:r>
            <a:r>
              <a:rPr lang="ru-RU" dirty="0" err="1"/>
              <a:t>яких</a:t>
            </a:r>
            <a:r>
              <a:rPr lang="ru-RU" dirty="0"/>
              <a:t> характерно </a:t>
            </a:r>
            <a:r>
              <a:rPr lang="ru-RU" dirty="0" err="1"/>
              <a:t>розбіжність</a:t>
            </a:r>
            <a:r>
              <a:rPr lang="ru-RU" dirty="0"/>
              <a:t> видимого і </a:t>
            </a:r>
            <a:r>
              <a:rPr lang="ru-RU" dirty="0" err="1"/>
              <a:t>смислового</a:t>
            </a:r>
            <a:r>
              <a:rPr lang="ru-RU" dirty="0"/>
              <a:t> поля (поля «</a:t>
            </a:r>
            <a:r>
              <a:rPr lang="ru-RU" dirty="0" err="1"/>
              <a:t>привласнених</a:t>
            </a:r>
            <a:r>
              <a:rPr lang="ru-RU" dirty="0"/>
              <a:t>»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символізації</a:t>
            </a:r>
            <a:r>
              <a:rPr lang="ru-RU" dirty="0"/>
              <a:t> </a:t>
            </a:r>
            <a:r>
              <a:rPr lang="ru-RU" dirty="0" err="1"/>
              <a:t>значень</a:t>
            </a:r>
            <a:r>
              <a:rPr lang="ru-RU" dirty="0"/>
              <a:t>). Д. Б. </a:t>
            </a:r>
            <a:r>
              <a:rPr lang="ru-RU" dirty="0" err="1"/>
              <a:t>Елько</a:t>
            </a:r>
            <a:r>
              <a:rPr lang="ru-RU" dirty="0"/>
              <a:t>- </a:t>
            </a:r>
            <a:r>
              <a:rPr lang="ru-RU" dirty="0" err="1"/>
              <a:t>нин</a:t>
            </a:r>
            <a:r>
              <a:rPr lang="ru-RU" dirty="0"/>
              <a:t> </a:t>
            </a:r>
            <a:r>
              <a:rPr lang="ru-RU" dirty="0" err="1"/>
              <a:t>вказує</a:t>
            </a:r>
            <a:r>
              <a:rPr lang="ru-RU" dirty="0"/>
              <a:t> на «</a:t>
            </a:r>
            <a:r>
              <a:rPr lang="ru-RU" dirty="0" err="1"/>
              <a:t>подвійну</a:t>
            </a:r>
            <a:r>
              <a:rPr lang="ru-RU" dirty="0"/>
              <a:t>» </a:t>
            </a:r>
            <a:r>
              <a:rPr lang="ru-RU" dirty="0" err="1"/>
              <a:t>символізації</a:t>
            </a:r>
            <a:r>
              <a:rPr lang="ru-RU" dirty="0"/>
              <a:t>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, яка </a:t>
            </a:r>
            <a:r>
              <a:rPr lang="ru-RU" dirty="0" err="1"/>
              <a:t>здійснюється</a:t>
            </a:r>
            <a:r>
              <a:rPr lang="ru-RU" dirty="0"/>
              <a:t>: 1) при </a:t>
            </a:r>
            <a:r>
              <a:rPr lang="ru-RU" dirty="0" err="1"/>
              <a:t>ігровому</a:t>
            </a:r>
            <a:r>
              <a:rPr lang="ru-RU" dirty="0"/>
              <a:t> </a:t>
            </a:r>
            <a:r>
              <a:rPr lang="ru-RU" dirty="0" err="1"/>
              <a:t>вживанні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, т. Е. При </a:t>
            </a:r>
            <a:r>
              <a:rPr lang="ru-RU" dirty="0" err="1"/>
              <a:t>перенесенні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з одного предмета на </a:t>
            </a:r>
            <a:r>
              <a:rPr lang="ru-RU" dirty="0" err="1"/>
              <a:t>інший</a:t>
            </a:r>
            <a:r>
              <a:rPr lang="ru-RU" dirty="0"/>
              <a:t> і при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перейменування</a:t>
            </a:r>
            <a:r>
              <a:rPr lang="ru-RU" dirty="0"/>
              <a:t> - по </a:t>
            </a:r>
            <a:r>
              <a:rPr lang="ru-RU" dirty="0" err="1"/>
              <a:t>суті</a:t>
            </a:r>
            <a:r>
              <a:rPr lang="ru-RU" dirty="0"/>
              <a:t> </a:t>
            </a:r>
            <a:r>
              <a:rPr lang="ru-RU" dirty="0" err="1"/>
              <a:t>перетворення</a:t>
            </a:r>
            <a:r>
              <a:rPr lang="ru-RU" dirty="0"/>
              <a:t> предмета в </a:t>
            </a:r>
            <a:r>
              <a:rPr lang="ru-RU" dirty="0" err="1"/>
              <a:t>іграшку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символізації</a:t>
            </a:r>
            <a:r>
              <a:rPr lang="ru-RU" dirty="0"/>
              <a:t>: 2) при </a:t>
            </a:r>
            <a:r>
              <a:rPr lang="ru-RU" dirty="0" err="1"/>
              <a:t>прийнятті</a:t>
            </a:r>
            <a:r>
              <a:rPr lang="ru-RU" dirty="0"/>
              <a:t> та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</a:t>
            </a:r>
            <a:r>
              <a:rPr lang="ru-RU" dirty="0" err="1"/>
              <a:t>дорослого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є </a:t>
            </a:r>
            <a:r>
              <a:rPr lang="ru-RU" dirty="0" err="1"/>
              <a:t>орієнтиром</a:t>
            </a:r>
            <a:r>
              <a:rPr lang="ru-RU" dirty="0"/>
              <a:t> в </a:t>
            </a:r>
            <a:r>
              <a:rPr lang="ru-RU" dirty="0" err="1"/>
              <a:t>модельованих</a:t>
            </a:r>
            <a:r>
              <a:rPr lang="ru-RU" dirty="0"/>
              <a:t> </a:t>
            </a:r>
            <a:r>
              <a:rPr lang="ru-RU" dirty="0" err="1"/>
              <a:t>соціальних</a:t>
            </a:r>
            <a:r>
              <a:rPr lang="ru-RU" dirty="0"/>
              <a:t> </a:t>
            </a:r>
            <a:r>
              <a:rPr lang="ru-RU" dirty="0" err="1"/>
              <a:t>відносинах</a:t>
            </a:r>
            <a:r>
              <a:rPr lang="ru-RU" dirty="0"/>
              <a:t>. Гра - </a:t>
            </a:r>
            <a:r>
              <a:rPr lang="ru-RU" dirty="0" err="1"/>
              <a:t>проміжна</a:t>
            </a:r>
            <a:r>
              <a:rPr lang="ru-RU" dirty="0"/>
              <a:t> ланка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ситуаційною</a:t>
            </a:r>
            <a:r>
              <a:rPr lang="ru-RU" dirty="0"/>
              <a:t> </a:t>
            </a:r>
            <a:r>
              <a:rPr lang="ru-RU" dirty="0" err="1"/>
              <a:t>пов'язаністю</a:t>
            </a:r>
            <a:r>
              <a:rPr lang="ru-RU" dirty="0"/>
              <a:t> </a:t>
            </a:r>
            <a:r>
              <a:rPr lang="ru-RU" dirty="0" err="1"/>
              <a:t>мислення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</a:t>
            </a:r>
            <a:r>
              <a:rPr lang="ru-RU" dirty="0" err="1"/>
              <a:t>раннього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і </a:t>
            </a:r>
            <a:r>
              <a:rPr lang="ru-RU" dirty="0" err="1"/>
              <a:t>мисленням</a:t>
            </a:r>
            <a:r>
              <a:rPr lang="ru-RU" dirty="0"/>
              <a:t>, </a:t>
            </a:r>
            <a:r>
              <a:rPr lang="ru-RU" dirty="0" err="1"/>
              <a:t>відірваним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реальної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 </a:t>
            </a:r>
            <a:r>
              <a:rPr lang="ru-RU" dirty="0" err="1"/>
              <a:t>Співвідношення</a:t>
            </a:r>
            <a:r>
              <a:rPr lang="ru-RU" dirty="0"/>
              <a:t> «</a:t>
            </a:r>
            <a:r>
              <a:rPr lang="ru-RU" dirty="0" err="1"/>
              <a:t>ігровий</a:t>
            </a:r>
            <a:r>
              <a:rPr lang="ru-RU" dirty="0"/>
              <a:t> предмет - </a:t>
            </a:r>
            <a:r>
              <a:rPr lang="ru-RU" dirty="0" err="1"/>
              <a:t>вибір</a:t>
            </a:r>
            <a:r>
              <a:rPr lang="ru-RU" dirty="0"/>
              <a:t> і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» </a:t>
            </a:r>
            <a:r>
              <a:rPr lang="ru-RU" dirty="0" err="1"/>
              <a:t>змінюється</a:t>
            </a:r>
            <a:r>
              <a:rPr lang="ru-RU" dirty="0"/>
              <a:t> в </a:t>
            </a:r>
            <a:r>
              <a:rPr lang="ru-RU" dirty="0" err="1"/>
              <a:t>залежності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віку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9161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97EF9A-1A03-9A2A-FC38-853D05314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36188"/>
            <a:ext cx="9603275" cy="1595336"/>
          </a:xfrm>
        </p:spPr>
        <p:txBody>
          <a:bodyPr>
            <a:normAutofit/>
          </a:bodyPr>
          <a:lstStyle/>
          <a:p>
            <a:r>
              <a:rPr lang="ru-RU" sz="2200" cap="none" dirty="0"/>
              <a:t>До </a:t>
            </a:r>
            <a:r>
              <a:rPr lang="ru-RU" sz="2200" cap="none" dirty="0" err="1"/>
              <a:t>структурних</a:t>
            </a:r>
            <a:r>
              <a:rPr lang="ru-RU" sz="2200" cap="none" dirty="0"/>
              <a:t> </a:t>
            </a:r>
            <a:r>
              <a:rPr lang="ru-RU" sz="2200" cap="none" dirty="0" err="1"/>
              <a:t>компонентів</a:t>
            </a:r>
            <a:r>
              <a:rPr lang="ru-RU" sz="2200" cap="none" dirty="0"/>
              <a:t> </a:t>
            </a:r>
            <a:r>
              <a:rPr lang="ru-RU" sz="2200" cap="none" dirty="0" err="1"/>
              <a:t>гри</a:t>
            </a:r>
            <a:r>
              <a:rPr lang="ru-RU" sz="2200" cap="none" dirty="0"/>
              <a:t> </a:t>
            </a:r>
            <a:r>
              <a:rPr lang="ru-RU" sz="2200" cap="none" dirty="0" err="1"/>
              <a:t>відносять</a:t>
            </a:r>
            <a:r>
              <a:rPr lang="ru-RU" sz="2200" cap="none" dirty="0"/>
              <a:t> і </a:t>
            </a:r>
            <a:r>
              <a:rPr lang="ru-RU" sz="2200" cap="none" dirty="0" err="1"/>
              <a:t>ігрові</a:t>
            </a:r>
            <a:r>
              <a:rPr lang="ru-RU" sz="2200" cap="none" dirty="0"/>
              <a:t> </a:t>
            </a:r>
            <a:r>
              <a:rPr lang="ru-RU" sz="2200" cap="none" dirty="0" err="1"/>
              <a:t>відносини</a:t>
            </a:r>
            <a:r>
              <a:rPr lang="ru-RU" sz="2200" cap="none" dirty="0"/>
              <a:t>. В </a:t>
            </a:r>
            <a:r>
              <a:rPr lang="ru-RU" sz="2200" cap="none" dirty="0" err="1"/>
              <a:t>процесі</a:t>
            </a:r>
            <a:r>
              <a:rPr lang="ru-RU" sz="2200" cap="none" dirty="0"/>
              <a:t> </a:t>
            </a:r>
            <a:r>
              <a:rPr lang="ru-RU" sz="2200" cap="none" dirty="0" err="1"/>
              <a:t>гри</a:t>
            </a:r>
            <a:r>
              <a:rPr lang="ru-RU" sz="2200" cap="none" dirty="0"/>
              <a:t> </a:t>
            </a:r>
            <a:r>
              <a:rPr lang="ru-RU" sz="2200" cap="none" dirty="0" err="1"/>
              <a:t>між</a:t>
            </a:r>
            <a:r>
              <a:rPr lang="ru-RU" sz="2200" cap="none" dirty="0"/>
              <a:t> </a:t>
            </a:r>
            <a:r>
              <a:rPr lang="ru-RU" sz="2200" cap="none" dirty="0" err="1"/>
              <a:t>дітьми</a:t>
            </a:r>
            <a:r>
              <a:rPr lang="ru-RU" sz="2200" cap="none" dirty="0"/>
              <a:t> </a:t>
            </a:r>
            <a:r>
              <a:rPr lang="ru-RU" sz="2200" cap="none" dirty="0" err="1"/>
              <a:t>складаються</a:t>
            </a:r>
            <a:r>
              <a:rPr lang="ru-RU" sz="2200" cap="none" dirty="0"/>
              <a:t> два </a:t>
            </a:r>
            <a:r>
              <a:rPr lang="ru-RU" sz="2200" cap="none" dirty="0" err="1"/>
              <a:t>види</a:t>
            </a:r>
            <a:r>
              <a:rPr lang="ru-RU" sz="2200" cap="none" dirty="0"/>
              <a:t> </a:t>
            </a:r>
            <a:r>
              <a:rPr lang="ru-RU" sz="2200" cap="none" dirty="0" err="1"/>
              <a:t>ігрових</a:t>
            </a:r>
            <a:r>
              <a:rPr lang="ru-RU" sz="2200" cap="none" dirty="0"/>
              <a:t> </a:t>
            </a:r>
            <a:r>
              <a:rPr lang="ru-RU" sz="2200" cap="none" dirty="0" err="1"/>
              <a:t>відносин</a:t>
            </a:r>
            <a:r>
              <a:rPr lang="ru-RU" sz="2200" cap="none" dirty="0"/>
              <a:t>: 1) </a:t>
            </a:r>
            <a:r>
              <a:rPr lang="ru-RU" sz="2200" cap="none" dirty="0" err="1"/>
              <a:t>відносини</a:t>
            </a:r>
            <a:r>
              <a:rPr lang="ru-RU" sz="2200" cap="none" dirty="0"/>
              <a:t>, </a:t>
            </a:r>
            <a:r>
              <a:rPr lang="ru-RU" sz="2200" cap="none" dirty="0" err="1"/>
              <a:t>які</a:t>
            </a:r>
            <a:r>
              <a:rPr lang="ru-RU" sz="2200" cap="none" dirty="0"/>
              <a:t> </a:t>
            </a:r>
            <a:r>
              <a:rPr lang="ru-RU" sz="2200" cap="none" dirty="0" err="1"/>
              <a:t>визначаються</a:t>
            </a:r>
            <a:r>
              <a:rPr lang="ru-RU" sz="2200" cap="none" dirty="0"/>
              <a:t> </a:t>
            </a:r>
            <a:r>
              <a:rPr lang="ru-RU" sz="2200" cap="none" dirty="0" err="1"/>
              <a:t>змістом</a:t>
            </a:r>
            <a:r>
              <a:rPr lang="ru-RU" sz="2200" cap="none" dirty="0"/>
              <a:t> і правилами </a:t>
            </a:r>
            <a:r>
              <a:rPr lang="ru-RU" sz="2200" cap="none" dirty="0" err="1"/>
              <a:t>гри</a:t>
            </a:r>
            <a:r>
              <a:rPr lang="ru-RU" sz="2200" cap="none" dirty="0"/>
              <a:t>; 2) </a:t>
            </a:r>
            <a:r>
              <a:rPr lang="ru-RU" sz="2200" cap="none" dirty="0" err="1"/>
              <a:t>реальні</a:t>
            </a:r>
            <a:r>
              <a:rPr lang="ru-RU" sz="2200" cap="none" dirty="0"/>
              <a:t> </a:t>
            </a:r>
            <a:r>
              <a:rPr lang="ru-RU" sz="2200" cap="none" dirty="0" err="1"/>
              <a:t>відносини</a:t>
            </a:r>
            <a:r>
              <a:rPr lang="ru-RU" sz="2200" cap="none" dirty="0"/>
              <a:t>, </a:t>
            </a:r>
            <a:r>
              <a:rPr lang="ru-RU" sz="2200" cap="none" dirty="0" err="1"/>
              <a:t>які</a:t>
            </a:r>
            <a:r>
              <a:rPr lang="ru-RU" sz="2200" cap="none" dirty="0"/>
              <a:t> </a:t>
            </a:r>
            <a:r>
              <a:rPr lang="ru-RU" sz="2200" cap="none" dirty="0" err="1"/>
              <a:t>проявляються</a:t>
            </a:r>
            <a:r>
              <a:rPr lang="ru-RU" sz="2200" cap="none" dirty="0"/>
              <a:t> з приводу </a:t>
            </a:r>
            <a:r>
              <a:rPr lang="ru-RU" sz="1800" b="1" cap="none" dirty="0" err="1"/>
              <a:t>г</a:t>
            </a:r>
            <a:r>
              <a:rPr lang="ru-RU" sz="1600" b="1" dirty="0" err="1"/>
              <a:t>ри</a:t>
            </a:r>
            <a:r>
              <a:rPr lang="ru-RU" b="1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74DCFC-41F6-BC04-6271-6DDBECD649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48256"/>
            <a:ext cx="9603275" cy="3618090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/>
              <a:t>Функції</a:t>
            </a:r>
            <a:r>
              <a:rPr lang="ru-RU" dirty="0"/>
              <a:t> </a:t>
            </a:r>
            <a:r>
              <a:rPr lang="ru-RU" dirty="0" err="1"/>
              <a:t>реальних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: </a:t>
            </a:r>
            <a:r>
              <a:rPr lang="ru-RU" dirty="0" err="1"/>
              <a:t>планування</a:t>
            </a:r>
            <a:r>
              <a:rPr lang="ru-RU" dirty="0"/>
              <a:t> сюжету </a:t>
            </a:r>
            <a:r>
              <a:rPr lang="ru-RU" dirty="0" err="1"/>
              <a:t>гри</a:t>
            </a:r>
            <a:r>
              <a:rPr lang="ru-RU" dirty="0"/>
              <a:t>, </a:t>
            </a:r>
            <a:r>
              <a:rPr lang="ru-RU" dirty="0" err="1"/>
              <a:t>розподіл</a:t>
            </a:r>
            <a:r>
              <a:rPr lang="ru-RU" dirty="0"/>
              <a:t> ролей, </a:t>
            </a:r>
            <a:r>
              <a:rPr lang="ru-RU" dirty="0" err="1"/>
              <a:t>ігрових</a:t>
            </a:r>
            <a:r>
              <a:rPr lang="ru-RU" dirty="0"/>
              <a:t> </a:t>
            </a:r>
            <a:r>
              <a:rPr lang="ru-RU" dirty="0" err="1"/>
              <a:t>предметів</a:t>
            </a:r>
            <a:r>
              <a:rPr lang="ru-RU" dirty="0"/>
              <a:t>, контроль за </a:t>
            </a:r>
            <a:r>
              <a:rPr lang="ru-RU" dirty="0" err="1"/>
              <a:t>розвитком</a:t>
            </a:r>
            <a:r>
              <a:rPr lang="ru-RU" dirty="0"/>
              <a:t> сюжету і </a:t>
            </a:r>
            <a:r>
              <a:rPr lang="ru-RU" dirty="0" err="1"/>
              <a:t>виконанням</a:t>
            </a:r>
            <a:r>
              <a:rPr lang="ru-RU" dirty="0"/>
              <a:t> ролей </a:t>
            </a:r>
            <a:r>
              <a:rPr lang="ru-RU" dirty="0" err="1"/>
              <a:t>однолітками</a:t>
            </a:r>
            <a:r>
              <a:rPr lang="ru-RU" dirty="0"/>
              <a:t> - партнерами по </a:t>
            </a:r>
            <a:r>
              <a:rPr lang="ru-RU" dirty="0" err="1"/>
              <a:t>грі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корекція</a:t>
            </a:r>
            <a:r>
              <a:rPr lang="ru-RU" dirty="0"/>
              <a:t>.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особливостей</a:t>
            </a:r>
            <a:r>
              <a:rPr lang="ru-RU" dirty="0"/>
              <a:t> </a:t>
            </a:r>
            <a:r>
              <a:rPr lang="ru-RU" dirty="0" err="1"/>
              <a:t>вікового</a:t>
            </a:r>
            <a:r>
              <a:rPr lang="ru-RU" dirty="0"/>
              <a:t> і </a:t>
            </a:r>
            <a:r>
              <a:rPr lang="ru-RU" dirty="0" err="1"/>
              <a:t>особистісного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При </a:t>
            </a:r>
            <a:r>
              <a:rPr lang="ru-RU" dirty="0" err="1"/>
              <a:t>сприятливих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опановують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</a:t>
            </a:r>
            <a:r>
              <a:rPr lang="ru-RU" dirty="0" err="1"/>
              <a:t>умінням</a:t>
            </a:r>
            <a:r>
              <a:rPr lang="ru-RU" dirty="0"/>
              <a:t> </a:t>
            </a:r>
            <a:r>
              <a:rPr lang="ru-RU" dirty="0" err="1"/>
              <a:t>встановлювати</a:t>
            </a:r>
            <a:r>
              <a:rPr lang="ru-RU" dirty="0"/>
              <a:t> </a:t>
            </a:r>
            <a:r>
              <a:rPr lang="ru-RU" dirty="0" err="1"/>
              <a:t>взаємини</a:t>
            </a:r>
            <a:r>
              <a:rPr lang="ru-RU" dirty="0"/>
              <a:t> з </a:t>
            </a:r>
            <a:r>
              <a:rPr lang="ru-RU" dirty="0" err="1"/>
              <a:t>однолітками</a:t>
            </a:r>
            <a:r>
              <a:rPr lang="ru-RU" dirty="0"/>
              <a:t> в </a:t>
            </a:r>
            <a:r>
              <a:rPr lang="ru-RU" dirty="0" err="1"/>
              <a:t>грі</a:t>
            </a:r>
            <a:r>
              <a:rPr lang="ru-RU" dirty="0"/>
              <a:t>: </a:t>
            </a:r>
            <a:r>
              <a:rPr lang="ru-RU" dirty="0" err="1"/>
              <a:t>діяти</a:t>
            </a:r>
            <a:r>
              <a:rPr lang="ru-RU" dirty="0"/>
              <a:t> </a:t>
            </a:r>
            <a:r>
              <a:rPr lang="ru-RU" dirty="0" err="1"/>
              <a:t>спільно</a:t>
            </a:r>
            <a:r>
              <a:rPr lang="ru-RU" dirty="0"/>
              <a:t> і </a:t>
            </a:r>
            <a:r>
              <a:rPr lang="ru-RU" dirty="0" err="1"/>
              <a:t>цілеспрямовано</a:t>
            </a:r>
            <a:r>
              <a:rPr lang="ru-RU" dirty="0"/>
              <a:t>, </a:t>
            </a:r>
            <a:r>
              <a:rPr lang="ru-RU" dirty="0" err="1"/>
              <a:t>здійснюючи</a:t>
            </a:r>
            <a:r>
              <a:rPr lang="ru-RU" dirty="0"/>
              <a:t> контроль і самоконтроль у </a:t>
            </a:r>
            <a:r>
              <a:rPr lang="ru-RU" dirty="0" err="1"/>
              <a:t>відповідності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загальноприйнятими</a:t>
            </a:r>
            <a:r>
              <a:rPr lang="ru-RU" dirty="0"/>
              <a:t> нормами і </a:t>
            </a:r>
            <a:r>
              <a:rPr lang="ru-RU" dirty="0" err="1"/>
              <a:t>вимогами</a:t>
            </a:r>
            <a:r>
              <a:rPr lang="ru-RU" dirty="0"/>
              <a:t>. </a:t>
            </a:r>
          </a:p>
          <a:p>
            <a:r>
              <a:rPr lang="ru-RU" dirty="0"/>
              <a:t>А. П. Усова </a:t>
            </a:r>
            <a:r>
              <a:rPr lang="ru-RU" dirty="0" err="1"/>
              <a:t>вважає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 характером </a:t>
            </a:r>
            <a:r>
              <a:rPr lang="ru-RU" dirty="0" err="1"/>
              <a:t>ігрових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судити</a:t>
            </a:r>
            <a:r>
              <a:rPr lang="ru-RU" dirty="0"/>
              <a:t> про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dirty="0" err="1"/>
              <a:t>етапу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: </a:t>
            </a:r>
            <a:r>
              <a:rPr lang="ru-RU" dirty="0" err="1"/>
              <a:t>індивідуальної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(</a:t>
            </a:r>
            <a:r>
              <a:rPr lang="ru-RU" dirty="0" err="1"/>
              <a:t>зосередження</a:t>
            </a:r>
            <a:r>
              <a:rPr lang="ru-RU" dirty="0"/>
              <a:t>); </a:t>
            </a:r>
            <a:r>
              <a:rPr lang="ru-RU" dirty="0" err="1"/>
              <a:t>гри</a:t>
            </a:r>
            <a:r>
              <a:rPr lang="ru-RU" dirty="0"/>
              <a:t> </a:t>
            </a:r>
            <a:r>
              <a:rPr lang="ru-RU" dirty="0" err="1"/>
              <a:t>поруч</a:t>
            </a:r>
            <a:r>
              <a:rPr lang="ru-RU" dirty="0"/>
              <a:t> (</a:t>
            </a:r>
            <a:r>
              <a:rPr lang="ru-RU" dirty="0" err="1"/>
              <a:t>дотримання</a:t>
            </a:r>
            <a:r>
              <a:rPr lang="ru-RU" dirty="0"/>
              <a:t> «</a:t>
            </a:r>
            <a:r>
              <a:rPr lang="ru-RU" dirty="0" err="1"/>
              <a:t>дисципліни</a:t>
            </a:r>
            <a:r>
              <a:rPr lang="ru-RU" dirty="0"/>
              <a:t> </a:t>
            </a:r>
            <a:r>
              <a:rPr lang="ru-RU" dirty="0" err="1"/>
              <a:t>відстані</a:t>
            </a:r>
            <a:r>
              <a:rPr lang="ru-RU" dirty="0"/>
              <a:t>»); </a:t>
            </a:r>
            <a:r>
              <a:rPr lang="ru-RU" dirty="0" err="1"/>
              <a:t>грає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, </a:t>
            </a:r>
            <a:r>
              <a:rPr lang="ru-RU" dirty="0" err="1"/>
              <a:t>заснованої</a:t>
            </a:r>
            <a:r>
              <a:rPr lang="ru-RU" dirty="0"/>
              <a:t> на </a:t>
            </a:r>
            <a:r>
              <a:rPr lang="ru-RU" dirty="0" err="1"/>
              <a:t>ігровому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, яке </a:t>
            </a:r>
            <a:r>
              <a:rPr lang="ru-RU" dirty="0" err="1"/>
              <a:t>будується</a:t>
            </a:r>
            <a:r>
              <a:rPr lang="ru-RU" dirty="0"/>
              <a:t> на </a:t>
            </a:r>
            <a:r>
              <a:rPr lang="ru-RU" dirty="0" err="1"/>
              <a:t>інтересі</a:t>
            </a:r>
            <a:r>
              <a:rPr lang="ru-RU" dirty="0"/>
              <a:t> до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і до партнера по </a:t>
            </a:r>
            <a:r>
              <a:rPr lang="ru-RU" dirty="0" err="1"/>
              <a:t>грі</a:t>
            </a:r>
            <a:r>
              <a:rPr lang="ru-RU" dirty="0"/>
              <a:t>; </a:t>
            </a:r>
            <a:r>
              <a:rPr lang="ru-RU" dirty="0" err="1"/>
              <a:t>грають</a:t>
            </a:r>
            <a:r>
              <a:rPr lang="ru-RU" dirty="0"/>
              <a:t> </a:t>
            </a:r>
            <a:r>
              <a:rPr lang="ru-RU" dirty="0" err="1"/>
              <a:t>колективів</a:t>
            </a:r>
            <a:r>
              <a:rPr lang="ru-RU" dirty="0"/>
              <a:t>,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інтересу</a:t>
            </a:r>
            <a:r>
              <a:rPr lang="ru-RU" dirty="0"/>
              <a:t> до </a:t>
            </a:r>
            <a:r>
              <a:rPr lang="ru-RU" dirty="0" err="1"/>
              <a:t>партнерів</a:t>
            </a:r>
            <a:r>
              <a:rPr lang="ru-RU" dirty="0"/>
              <a:t> по </a:t>
            </a:r>
            <a:r>
              <a:rPr lang="ru-RU" dirty="0" err="1"/>
              <a:t>грі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можливостям</a:t>
            </a:r>
            <a:r>
              <a:rPr lang="ru-RU" dirty="0"/>
              <a:t>, </a:t>
            </a:r>
            <a:r>
              <a:rPr lang="ru-RU" dirty="0" err="1"/>
              <a:t>здібностям</a:t>
            </a:r>
            <a:r>
              <a:rPr lang="ru-RU" dirty="0"/>
              <a:t>, </a:t>
            </a:r>
            <a:r>
              <a:rPr lang="ru-RU" dirty="0" err="1"/>
              <a:t>особистісним</a:t>
            </a:r>
            <a:r>
              <a:rPr lang="ru-RU" dirty="0"/>
              <a:t> характеристикам</a:t>
            </a:r>
          </a:p>
        </p:txBody>
      </p:sp>
    </p:spTree>
    <p:extLst>
      <p:ext uri="{BB962C8B-B14F-4D97-AF65-F5344CB8AC3E}">
        <p14:creationId xmlns:p14="http://schemas.microsoft.com/office/powerpoint/2010/main" val="152433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875E4E-E7E2-4D94-0C59-5FEB883CC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2375"/>
            <a:ext cx="10515600" cy="418289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/>
              <a:t>Література: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21B022-6741-8F93-DAB4-E075E3D8A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7940"/>
            <a:ext cx="10515600" cy="5243209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err="1"/>
              <a:t>Основна</a:t>
            </a:r>
            <a:r>
              <a:rPr lang="ru-RU" sz="2000" dirty="0"/>
              <a:t>: 1. </a:t>
            </a:r>
            <a:r>
              <a:rPr lang="ru-RU" sz="2000" dirty="0" err="1"/>
              <a:t>Базовий</a:t>
            </a:r>
            <a:r>
              <a:rPr lang="ru-RU" sz="2000" dirty="0"/>
              <a:t> компонент </a:t>
            </a:r>
            <a:r>
              <a:rPr lang="ru-RU" sz="2000" dirty="0" err="1"/>
              <a:t>дошкільної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 (2021). (Наказ МОНУ) №33 </a:t>
            </a:r>
            <a:r>
              <a:rPr lang="ru-RU" sz="2000" dirty="0" err="1"/>
              <a:t>від</a:t>
            </a:r>
            <a:r>
              <a:rPr lang="ru-RU" sz="2000" dirty="0"/>
              <a:t> 12.01.2021. </a:t>
            </a:r>
            <a:r>
              <a:rPr lang="en-US" sz="2000" dirty="0"/>
              <a:t>URL : </a:t>
            </a:r>
            <a:r>
              <a:rPr lang="ru-RU" sz="2000" dirty="0" err="1"/>
              <a:t>Базовий</a:t>
            </a:r>
            <a:r>
              <a:rPr lang="ru-RU" sz="2000" dirty="0"/>
              <a:t> компонент </a:t>
            </a:r>
            <a:r>
              <a:rPr lang="ru-RU" sz="2000" dirty="0" err="1"/>
              <a:t>дошкільної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 (нова </a:t>
            </a:r>
            <a:r>
              <a:rPr lang="ru-RU" sz="2000" dirty="0" err="1"/>
              <a:t>редакція</a:t>
            </a:r>
            <a:r>
              <a:rPr lang="ru-RU" sz="2000" dirty="0"/>
              <a:t>) (дата </a:t>
            </a:r>
            <a:r>
              <a:rPr lang="ru-RU" sz="2000" dirty="0" err="1"/>
              <a:t>звернення</a:t>
            </a:r>
            <a:r>
              <a:rPr lang="ru-RU" sz="2000" dirty="0"/>
              <a:t>: 04.01.2022).</a:t>
            </a:r>
          </a:p>
          <a:p>
            <a:r>
              <a:rPr lang="ru-RU" sz="2000" dirty="0"/>
              <a:t> 2. </a:t>
            </a:r>
            <a:r>
              <a:rPr lang="ru-RU" sz="2000" dirty="0" err="1"/>
              <a:t>Методичні</a:t>
            </a:r>
            <a:r>
              <a:rPr lang="ru-RU" sz="2000" dirty="0"/>
              <a:t> </a:t>
            </a:r>
            <a:r>
              <a:rPr lang="ru-RU" sz="2000" dirty="0" err="1"/>
              <a:t>рекомендації</a:t>
            </a:r>
            <a:r>
              <a:rPr lang="ru-RU" sz="2000" dirty="0"/>
              <a:t> до Базового компонента </a:t>
            </a:r>
            <a:r>
              <a:rPr lang="ru-RU" sz="2000" dirty="0" err="1"/>
              <a:t>дошкільної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 (Державного стандарту </a:t>
            </a:r>
            <a:r>
              <a:rPr lang="ru-RU" sz="2000" dirty="0" err="1"/>
              <a:t>дошкільної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) 2021 </a:t>
            </a:r>
            <a:r>
              <a:rPr lang="ru-RU" sz="2000" dirty="0" err="1"/>
              <a:t>рік</a:t>
            </a:r>
            <a:r>
              <a:rPr lang="ru-RU" sz="2000" dirty="0"/>
              <a:t>. </a:t>
            </a:r>
            <a:r>
              <a:rPr lang="en-US" sz="2000" dirty="0"/>
              <a:t>URL : https://mon.gov.ua/ua/npa/shodo-metodichnih-rekomendacijdo-onovlenogo-bazovogo-komponenta-doshkilnoyi-osviti (</a:t>
            </a:r>
            <a:r>
              <a:rPr lang="ru-RU" sz="2000" dirty="0"/>
              <a:t>дата </a:t>
            </a:r>
            <a:r>
              <a:rPr lang="ru-RU" sz="2000" dirty="0" err="1"/>
              <a:t>звернення</a:t>
            </a:r>
            <a:r>
              <a:rPr lang="ru-RU" sz="2000" dirty="0"/>
              <a:t> 04.01.2022) </a:t>
            </a:r>
          </a:p>
          <a:p>
            <a:r>
              <a:rPr lang="ru-RU" sz="2000" dirty="0"/>
              <a:t>3. </a:t>
            </a:r>
            <a:r>
              <a:rPr lang="ru-RU" sz="2000" dirty="0" err="1"/>
              <a:t>Програма</a:t>
            </a:r>
            <a:r>
              <a:rPr lang="ru-RU" sz="2000" dirty="0"/>
              <a:t> «</a:t>
            </a:r>
            <a:r>
              <a:rPr lang="ru-RU" sz="2000" dirty="0" err="1"/>
              <a:t>Дитина</a:t>
            </a:r>
            <a:r>
              <a:rPr lang="ru-RU" sz="2000" dirty="0"/>
              <a:t>». </a:t>
            </a:r>
            <a:r>
              <a:rPr lang="ru-RU" sz="2000" dirty="0" err="1"/>
              <a:t>Оновлена</a:t>
            </a:r>
            <a:r>
              <a:rPr lang="ru-RU" sz="2000" dirty="0"/>
              <a:t>. 2020. </a:t>
            </a:r>
            <a:r>
              <a:rPr lang="ru-RU" sz="2000" dirty="0" err="1"/>
              <a:t>Освітня</a:t>
            </a:r>
            <a:r>
              <a:rPr lang="ru-RU" sz="2000" dirty="0"/>
              <a:t> </a:t>
            </a:r>
            <a:r>
              <a:rPr lang="ru-RU" sz="2000" dirty="0" err="1"/>
              <a:t>програма</a:t>
            </a:r>
            <a:r>
              <a:rPr lang="ru-RU" sz="2000" dirty="0"/>
              <a:t> для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2 до 7 </a:t>
            </a:r>
            <a:r>
              <a:rPr lang="ru-RU" sz="2000" dirty="0" err="1"/>
              <a:t>років</a:t>
            </a:r>
            <a:r>
              <a:rPr lang="ru-RU" sz="2000" dirty="0"/>
              <a:t>. Г. В. </a:t>
            </a:r>
            <a:r>
              <a:rPr lang="ru-RU" sz="2000" dirty="0" err="1"/>
              <a:t>Бєлєнька</a:t>
            </a:r>
            <a:r>
              <a:rPr lang="ru-RU" sz="2000" dirty="0"/>
              <a:t>, О. Л. </a:t>
            </a:r>
            <a:r>
              <a:rPr lang="ru-RU" sz="2000" dirty="0" err="1"/>
              <a:t>Богініч</a:t>
            </a:r>
            <a:r>
              <a:rPr lang="ru-RU" sz="2000" dirty="0"/>
              <a:t>, Н. І. </a:t>
            </a:r>
            <a:r>
              <a:rPr lang="ru-RU" sz="2000" dirty="0" err="1"/>
              <a:t>Богданець-Білоскаленко</a:t>
            </a:r>
            <a:r>
              <a:rPr lang="ru-RU" sz="2000" dirty="0"/>
              <a:t> та </a:t>
            </a:r>
            <a:r>
              <a:rPr lang="ru-RU" sz="2000" dirty="0" err="1"/>
              <a:t>ін</a:t>
            </a:r>
            <a:r>
              <a:rPr lang="ru-RU" sz="2000" dirty="0"/>
              <a:t>. Наук. </a:t>
            </a:r>
            <a:r>
              <a:rPr lang="ru-RU" sz="2000" dirty="0" err="1"/>
              <a:t>кер</a:t>
            </a:r>
            <a:r>
              <a:rPr lang="ru-RU" sz="2000" dirty="0"/>
              <a:t>. В. О. </a:t>
            </a:r>
            <a:r>
              <a:rPr lang="ru-RU" sz="2000" dirty="0" err="1"/>
              <a:t>Огневюк</a:t>
            </a:r>
            <a:r>
              <a:rPr lang="ru-RU" sz="2000" dirty="0"/>
              <a:t>. </a:t>
            </a:r>
            <a:r>
              <a:rPr lang="ru-RU" sz="2000" dirty="0" err="1"/>
              <a:t>Киїів</a:t>
            </a:r>
            <a:r>
              <a:rPr lang="ru-RU" sz="2000" dirty="0"/>
              <a:t>. 2016. 304 с. </a:t>
            </a:r>
            <a:r>
              <a:rPr lang="en-US" sz="2000" dirty="0"/>
              <a:t>https://mon.gov.ua/ua/osvita/doshkilna-osvita/programi-rozvitku-ditej </a:t>
            </a:r>
            <a:endParaRPr lang="uk-UA" sz="2000" dirty="0"/>
          </a:p>
          <a:p>
            <a:r>
              <a:rPr lang="en-US" sz="2000" dirty="0"/>
              <a:t>4. </a:t>
            </a:r>
            <a:r>
              <a:rPr lang="ru-RU" sz="2000" dirty="0" err="1"/>
              <a:t>Програма</a:t>
            </a:r>
            <a:r>
              <a:rPr lang="ru-RU" sz="2000" dirty="0"/>
              <a:t> «</a:t>
            </a:r>
            <a:r>
              <a:rPr lang="ru-RU" sz="2000" dirty="0" err="1"/>
              <a:t>Впевнений</a:t>
            </a:r>
            <a:r>
              <a:rPr lang="ru-RU" sz="2000" dirty="0"/>
              <a:t> старт» для </a:t>
            </a:r>
            <a:r>
              <a:rPr lang="ru-RU" sz="2000" dirty="0" err="1"/>
              <a:t>дітей</a:t>
            </a:r>
            <a:r>
              <a:rPr lang="ru-RU" sz="2000" dirty="0"/>
              <a:t> старшого </a:t>
            </a:r>
            <a:r>
              <a:rPr lang="ru-RU" sz="2000" dirty="0" err="1"/>
              <a:t>дошкільного</a:t>
            </a:r>
            <a:r>
              <a:rPr lang="ru-RU" sz="2000" dirty="0"/>
              <a:t> </a:t>
            </a:r>
            <a:r>
              <a:rPr lang="ru-RU" sz="2000" dirty="0" err="1"/>
              <a:t>віку</a:t>
            </a:r>
            <a:r>
              <a:rPr lang="ru-RU" sz="2000" dirty="0"/>
              <a:t> / [Н. В. </a:t>
            </a:r>
            <a:r>
              <a:rPr lang="ru-RU" sz="2000" dirty="0" err="1"/>
              <a:t>Гавриш</a:t>
            </a:r>
            <a:r>
              <a:rPr lang="ru-RU" sz="2000" dirty="0"/>
              <a:t>, Т. В. Панасюк, Т. О. </a:t>
            </a:r>
            <a:r>
              <a:rPr lang="ru-RU" sz="2000" dirty="0" err="1"/>
              <a:t>Піроженко</a:t>
            </a:r>
            <a:r>
              <a:rPr lang="ru-RU" sz="2000" dirty="0"/>
              <a:t>, О. С. </a:t>
            </a:r>
            <a:r>
              <a:rPr lang="ru-RU" sz="2000" dirty="0" err="1"/>
              <a:t>Рогозянський</a:t>
            </a:r>
            <a:r>
              <a:rPr lang="ru-RU" sz="2000" dirty="0"/>
              <a:t>, О. Ю. Хартман, А. С. Шевчук]; За </a:t>
            </a:r>
            <a:r>
              <a:rPr lang="ru-RU" sz="2000" dirty="0" err="1"/>
              <a:t>заг</a:t>
            </a:r>
            <a:r>
              <a:rPr lang="ru-RU" sz="2000" dirty="0"/>
              <a:t>. наук. ред. Т. О. </a:t>
            </a:r>
            <a:r>
              <a:rPr lang="ru-RU" sz="2000" dirty="0" err="1"/>
              <a:t>Піроженко</a:t>
            </a:r>
            <a:r>
              <a:rPr lang="ru-RU" sz="2000" dirty="0"/>
              <a:t>. К. : </a:t>
            </a:r>
            <a:r>
              <a:rPr lang="ru-RU" sz="2000" dirty="0" err="1"/>
              <a:t>Українська</a:t>
            </a:r>
            <a:r>
              <a:rPr lang="ru-RU" sz="2000" dirty="0"/>
              <a:t> </a:t>
            </a:r>
            <a:r>
              <a:rPr lang="ru-RU" sz="2000" dirty="0" err="1"/>
              <a:t>академія</a:t>
            </a:r>
            <a:r>
              <a:rPr lang="ru-RU" sz="2000" dirty="0"/>
              <a:t> </a:t>
            </a:r>
            <a:r>
              <a:rPr lang="ru-RU" sz="2000" dirty="0" err="1"/>
              <a:t>дитинства</a:t>
            </a:r>
            <a:r>
              <a:rPr lang="ru-RU" sz="2000" dirty="0"/>
              <a:t>, 2017. 80 с. </a:t>
            </a:r>
            <a:r>
              <a:rPr lang="en-US" sz="2000" dirty="0"/>
              <a:t>https://mon.gov.ua/ua/osvita/doshkilna-osvita/programirozvitku-ditej </a:t>
            </a:r>
            <a:endParaRPr lang="uk-UA" sz="2000" dirty="0"/>
          </a:p>
          <a:p>
            <a:r>
              <a:rPr lang="en-US" sz="2000" dirty="0"/>
              <a:t>5. </a:t>
            </a:r>
            <a:r>
              <a:rPr lang="ru-RU" sz="2000" dirty="0" err="1"/>
              <a:t>Програма</a:t>
            </a:r>
            <a:r>
              <a:rPr lang="ru-RU" sz="2000" dirty="0"/>
              <a:t> «Я у </a:t>
            </a:r>
            <a:r>
              <a:rPr lang="ru-RU" sz="2000" dirty="0" err="1"/>
              <a:t>світі</a:t>
            </a:r>
            <a:r>
              <a:rPr lang="ru-RU" sz="2000" dirty="0"/>
              <a:t>». </a:t>
            </a:r>
            <a:r>
              <a:rPr lang="ru-RU" sz="2000" dirty="0" err="1"/>
              <a:t>Програма</a:t>
            </a:r>
            <a:r>
              <a:rPr lang="ru-RU" sz="2000" dirty="0"/>
              <a:t> </a:t>
            </a:r>
            <a:r>
              <a:rPr lang="ru-RU" sz="2000" dirty="0" err="1"/>
              <a:t>розвитку</a:t>
            </a:r>
            <a:r>
              <a:rPr lang="ru-RU" sz="2000" dirty="0"/>
              <a:t> </a:t>
            </a:r>
            <a:r>
              <a:rPr lang="ru-RU" sz="2000" dirty="0" err="1"/>
              <a:t>дитини</a:t>
            </a:r>
            <a:r>
              <a:rPr lang="ru-RU" sz="2000" dirty="0"/>
              <a:t> </a:t>
            </a:r>
            <a:r>
              <a:rPr lang="ru-RU" sz="2000" dirty="0" err="1"/>
              <a:t>від</a:t>
            </a:r>
            <a:r>
              <a:rPr lang="ru-RU" sz="2000" dirty="0"/>
              <a:t> </a:t>
            </a:r>
            <a:r>
              <a:rPr lang="ru-RU" sz="2000" dirty="0" err="1"/>
              <a:t>народження</a:t>
            </a:r>
            <a:r>
              <a:rPr lang="ru-RU" sz="2000" dirty="0"/>
              <a:t> до 6-ти </a:t>
            </a:r>
            <a:r>
              <a:rPr lang="ru-RU" sz="2000" dirty="0" err="1"/>
              <a:t>років</a:t>
            </a:r>
            <a:r>
              <a:rPr lang="ru-RU" sz="2000" dirty="0"/>
              <a:t>. /О. П. </a:t>
            </a:r>
            <a:r>
              <a:rPr lang="ru-RU" sz="2000" dirty="0" err="1"/>
              <a:t>Аксьонова</a:t>
            </a:r>
            <a:r>
              <a:rPr lang="ru-RU" sz="2000" dirty="0"/>
              <a:t>, А. М. </a:t>
            </a:r>
            <a:r>
              <a:rPr lang="ru-RU" sz="2000" dirty="0" err="1"/>
              <a:t>Аніщук</a:t>
            </a:r>
            <a:r>
              <a:rPr lang="ru-RU" sz="2000" dirty="0"/>
              <a:t>, Л. В. Артемова та </a:t>
            </a:r>
            <a:r>
              <a:rPr lang="ru-RU" sz="2000" dirty="0" err="1"/>
              <a:t>ін</a:t>
            </a:r>
            <a:r>
              <a:rPr lang="ru-RU" sz="2000" dirty="0"/>
              <a:t>. Наук. </a:t>
            </a:r>
            <a:r>
              <a:rPr lang="ru-RU" sz="2000" dirty="0" err="1"/>
              <a:t>кер</a:t>
            </a:r>
            <a:r>
              <a:rPr lang="ru-RU" sz="2000" dirty="0"/>
              <a:t>. О. Л. </a:t>
            </a:r>
            <a:r>
              <a:rPr lang="ru-RU" sz="2000" dirty="0" err="1"/>
              <a:t>Кононко</a:t>
            </a:r>
            <a:r>
              <a:rPr lang="ru-RU" sz="2000" dirty="0"/>
              <a:t>. </a:t>
            </a:r>
            <a:r>
              <a:rPr lang="ru-RU" sz="2000" dirty="0" err="1"/>
              <a:t>Киїів</a:t>
            </a:r>
            <a:r>
              <a:rPr lang="ru-RU" sz="2000" dirty="0"/>
              <a:t>. 2019. 488 с. </a:t>
            </a:r>
            <a:r>
              <a:rPr lang="en-US" sz="2000" dirty="0"/>
              <a:t>https://mon.gov.ua/ua/osvita/doshkilna-osvita/programi-rozvitku-ditej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6780788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54C939-A1C9-B839-E58C-F8044F71D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04282"/>
            <a:ext cx="9603275" cy="914400"/>
          </a:xfrm>
        </p:spPr>
        <p:txBody>
          <a:bodyPr>
            <a:normAutofit fontScale="90000"/>
          </a:bodyPr>
          <a:lstStyle/>
          <a:p>
            <a:r>
              <a:rPr lang="ru-RU" dirty="0"/>
              <a:t>Характеристика </a:t>
            </a:r>
            <a:r>
              <a:rPr lang="ru-RU" dirty="0" err="1"/>
              <a:t>структурних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2A71D0-5B79-D5AB-4EF2-CD8039556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48255"/>
            <a:ext cx="9603275" cy="406616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Сюжетно-</a:t>
            </a:r>
            <a:r>
              <a:rPr lang="ru-RU" dirty="0" err="1"/>
              <a:t>рольова</a:t>
            </a:r>
            <a:r>
              <a:rPr lang="ru-RU" dirty="0"/>
              <a:t> </a:t>
            </a:r>
            <a:r>
              <a:rPr lang="ru-RU" dirty="0" err="1"/>
              <a:t>ігрова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-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/>
              <a:t>становлення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у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дошкільного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гра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провідною</a:t>
            </a:r>
            <a:r>
              <a:rPr lang="ru-RU" dirty="0"/>
              <a:t> </a:t>
            </a:r>
            <a:r>
              <a:rPr lang="ru-RU" dirty="0" err="1"/>
              <a:t>діяльністю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З </a:t>
            </a:r>
            <a:r>
              <a:rPr lang="ru-RU" dirty="0" err="1"/>
              <a:t>цієї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, </a:t>
            </a:r>
            <a:r>
              <a:rPr lang="ru-RU" dirty="0" err="1"/>
              <a:t>розгорнута</a:t>
            </a:r>
            <a:r>
              <a:rPr lang="ru-RU" dirty="0"/>
              <a:t> </a:t>
            </a:r>
            <a:r>
              <a:rPr lang="ru-RU" dirty="0" err="1"/>
              <a:t>гра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наступних</a:t>
            </a:r>
            <a:r>
              <a:rPr lang="ru-RU" dirty="0"/>
              <a:t> </a:t>
            </a:r>
            <a:r>
              <a:rPr lang="ru-RU" dirty="0" err="1"/>
              <a:t>компонентів</a:t>
            </a:r>
            <a:r>
              <a:rPr lang="ru-RU" dirty="0"/>
              <a:t>: </a:t>
            </a:r>
            <a:r>
              <a:rPr lang="ru-RU" dirty="0" err="1"/>
              <a:t>мотіваційного</a:t>
            </a:r>
            <a:r>
              <a:rPr lang="ru-RU" dirty="0"/>
              <a:t>, </a:t>
            </a:r>
            <a:r>
              <a:rPr lang="ru-RU" dirty="0" err="1"/>
              <a:t>цільового</a:t>
            </a:r>
            <a:r>
              <a:rPr lang="ru-RU" dirty="0"/>
              <a:t>, </a:t>
            </a:r>
            <a:r>
              <a:rPr lang="ru-RU" dirty="0" err="1"/>
              <a:t>змістовного</a:t>
            </a:r>
            <a:r>
              <a:rPr lang="ru-RU" dirty="0"/>
              <a:t>, </a:t>
            </a:r>
            <a:r>
              <a:rPr lang="ru-RU" dirty="0" err="1"/>
              <a:t>операційного</a:t>
            </a:r>
            <a:r>
              <a:rPr lang="ru-RU" dirty="0"/>
              <a:t>, результативного. </a:t>
            </a:r>
          </a:p>
          <a:p>
            <a:r>
              <a:rPr lang="ru-RU" dirty="0"/>
              <a:t>1. </a:t>
            </a:r>
            <a:r>
              <a:rPr lang="ru-RU" b="1" dirty="0" err="1"/>
              <a:t>Мотиваційний</a:t>
            </a:r>
            <a:r>
              <a:rPr lang="ru-RU" b="1" dirty="0"/>
              <a:t> компонент</a:t>
            </a:r>
            <a:r>
              <a:rPr lang="ru-RU" dirty="0"/>
              <a:t>. </a:t>
            </a:r>
            <a:r>
              <a:rPr lang="ru-RU" dirty="0" err="1"/>
              <a:t>Ігрова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потребу </a:t>
            </a:r>
            <a:r>
              <a:rPr lang="ru-RU" dirty="0" err="1"/>
              <a:t>дитини</a:t>
            </a:r>
            <a:r>
              <a:rPr lang="ru-RU" dirty="0"/>
              <a:t> в </a:t>
            </a:r>
            <a:r>
              <a:rPr lang="ru-RU" dirty="0" err="1"/>
              <a:t>соціальній</a:t>
            </a:r>
            <a:r>
              <a:rPr lang="ru-RU" dirty="0"/>
              <a:t> </a:t>
            </a:r>
            <a:r>
              <a:rPr lang="ru-RU" dirty="0" err="1"/>
              <a:t>компетенції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мотивом </a:t>
            </a:r>
            <a:r>
              <a:rPr lang="ru-RU" dirty="0" err="1"/>
              <a:t>гри</a:t>
            </a:r>
            <a:r>
              <a:rPr lang="ru-RU" dirty="0"/>
              <a:t> є "бути як </a:t>
            </a:r>
            <a:r>
              <a:rPr lang="ru-RU" dirty="0" err="1"/>
              <a:t>дорослий</a:t>
            </a:r>
            <a:r>
              <a:rPr lang="ru-RU" dirty="0"/>
              <a:t>". </a:t>
            </a:r>
            <a:r>
              <a:rPr lang="ru-RU" dirty="0" err="1"/>
              <a:t>Враховуючи</a:t>
            </a:r>
            <a:r>
              <a:rPr lang="ru-RU" dirty="0"/>
              <a:t> </a:t>
            </a:r>
            <a:r>
              <a:rPr lang="ru-RU" dirty="0" err="1"/>
              <a:t>мотиваційний</a:t>
            </a:r>
            <a:r>
              <a:rPr lang="ru-RU" dirty="0"/>
              <a:t> початок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, Д. Б. </a:t>
            </a:r>
            <a:r>
              <a:rPr lang="ru-RU" dirty="0" err="1"/>
              <a:t>Ельконін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</a:t>
            </a:r>
            <a:r>
              <a:rPr lang="ru-RU" dirty="0" err="1"/>
              <a:t>виділяє</a:t>
            </a:r>
            <a:r>
              <a:rPr lang="ru-RU" dirty="0"/>
              <a:t> три </a:t>
            </a:r>
            <a:r>
              <a:rPr lang="ru-RU" dirty="0" err="1"/>
              <a:t>моменти</a:t>
            </a:r>
            <a:r>
              <a:rPr lang="ru-RU" dirty="0"/>
              <a:t>: - В </a:t>
            </a:r>
            <a:r>
              <a:rPr lang="ru-RU" dirty="0" err="1"/>
              <a:t>ознайомленні</a:t>
            </a:r>
            <a:r>
              <a:rPr lang="ru-RU" dirty="0"/>
              <a:t> з </a:t>
            </a:r>
            <a:r>
              <a:rPr lang="ru-RU" dirty="0" err="1"/>
              <a:t>навколишнім</a:t>
            </a:r>
            <a:r>
              <a:rPr lang="ru-RU" dirty="0"/>
              <a:t>: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приділяти</a:t>
            </a:r>
            <a:r>
              <a:rPr lang="ru-RU" dirty="0"/>
              <a:t>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увагу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стосункам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 людьми; -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грою</a:t>
            </a:r>
            <a:r>
              <a:rPr lang="ru-RU" dirty="0"/>
              <a:t> треба </a:t>
            </a:r>
            <a:r>
              <a:rPr lang="ru-RU" dirty="0" err="1"/>
              <a:t>будувати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сенс</a:t>
            </a:r>
            <a:r>
              <a:rPr lang="ru-RU" dirty="0"/>
              <a:t> </a:t>
            </a:r>
            <a:r>
              <a:rPr lang="ru-RU" dirty="0" err="1"/>
              <a:t>ігровий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не </a:t>
            </a:r>
            <a:r>
              <a:rPr lang="ru-RU" dirty="0" err="1"/>
              <a:t>затулявся</a:t>
            </a:r>
            <a:r>
              <a:rPr lang="ru-RU" dirty="0"/>
              <a:t> "</a:t>
            </a:r>
            <a:r>
              <a:rPr lang="ru-RU" dirty="0" err="1"/>
              <a:t>технічними</a:t>
            </a:r>
            <a:r>
              <a:rPr lang="ru-RU" dirty="0"/>
              <a:t> моментами </a:t>
            </a:r>
            <a:r>
              <a:rPr lang="ru-RU" dirty="0" err="1"/>
              <a:t>виконуваних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"; - </a:t>
            </a:r>
            <a:r>
              <a:rPr lang="ru-RU" dirty="0" err="1"/>
              <a:t>Надавати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</a:t>
            </a:r>
            <a:r>
              <a:rPr lang="ru-RU" dirty="0" err="1"/>
              <a:t>дітям</a:t>
            </a:r>
            <a:r>
              <a:rPr lang="ru-RU" dirty="0"/>
              <a:t> у </a:t>
            </a:r>
            <a:r>
              <a:rPr lang="ru-RU" dirty="0" err="1"/>
              <a:t>боротьбі</a:t>
            </a:r>
            <a:r>
              <a:rPr lang="ru-RU" dirty="0"/>
              <a:t> з </a:t>
            </a:r>
            <a:r>
              <a:rPr lang="ru-RU" dirty="0" err="1"/>
              <a:t>швидкоплинними</a:t>
            </a:r>
            <a:r>
              <a:rPr lang="ru-RU" dirty="0"/>
              <a:t> </a:t>
            </a:r>
            <a:r>
              <a:rPr lang="ru-RU" dirty="0" err="1"/>
              <a:t>бажаннями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з'являються</a:t>
            </a:r>
            <a:r>
              <a:rPr lang="ru-RU" dirty="0"/>
              <a:t> в </a:t>
            </a:r>
            <a:r>
              <a:rPr lang="ru-RU" dirty="0" err="1"/>
              <a:t>грі</a:t>
            </a:r>
            <a:r>
              <a:rPr lang="ru-RU" dirty="0"/>
              <a:t> і "</a:t>
            </a:r>
            <a:r>
              <a:rPr lang="ru-RU" dirty="0" err="1"/>
              <a:t>сприяти</a:t>
            </a:r>
            <a:r>
              <a:rPr lang="ru-RU" dirty="0"/>
              <a:t> контролю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і сто </a:t>
            </a:r>
            <a:r>
              <a:rPr lang="ru-RU" dirty="0" err="1"/>
              <a:t>товаришів</a:t>
            </a:r>
            <a:r>
              <a:rPr lang="ru-RU" dirty="0"/>
              <a:t> по </a:t>
            </a:r>
            <a:r>
              <a:rPr lang="ru-RU" dirty="0" err="1"/>
              <a:t>грі</a:t>
            </a:r>
            <a:r>
              <a:rPr lang="ru-RU" dirty="0"/>
              <a:t> за </a:t>
            </a:r>
            <a:r>
              <a:rPr lang="ru-RU" dirty="0" err="1"/>
              <a:t>виконанням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1608711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22B0C-EB88-AADA-8B69-7BE2BAF8B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7549"/>
            <a:ext cx="9603275" cy="1741251"/>
          </a:xfrm>
        </p:spPr>
        <p:txBody>
          <a:bodyPr>
            <a:normAutofit fontScale="90000"/>
          </a:bodyPr>
          <a:lstStyle/>
          <a:p>
            <a:r>
              <a:rPr lang="ru-RU" sz="2000" cap="none" dirty="0"/>
              <a:t>2. </a:t>
            </a:r>
            <a:r>
              <a:rPr lang="ru-RU" sz="2000" b="1" cap="none" dirty="0" err="1"/>
              <a:t>Цільовий</a:t>
            </a:r>
            <a:r>
              <a:rPr lang="ru-RU" sz="2000" b="1" cap="none" dirty="0"/>
              <a:t> компонент</a:t>
            </a:r>
            <a:r>
              <a:rPr lang="ru-RU" sz="2000" cap="none" dirty="0"/>
              <a:t>. </a:t>
            </a:r>
            <a:r>
              <a:rPr lang="ru-RU" sz="2000" cap="none" dirty="0" err="1"/>
              <a:t>Особливістю</a:t>
            </a:r>
            <a:r>
              <a:rPr lang="ru-RU" sz="2000" cap="none" dirty="0"/>
              <a:t> </a:t>
            </a:r>
            <a:r>
              <a:rPr lang="ru-RU" sz="2000" cap="none" dirty="0" err="1"/>
              <a:t>дитячої</a:t>
            </a:r>
            <a:r>
              <a:rPr lang="ru-RU" sz="2000" cap="none" dirty="0"/>
              <a:t> </a:t>
            </a:r>
            <a:r>
              <a:rPr lang="ru-RU" sz="2000" cap="none" dirty="0" err="1"/>
              <a:t>гри</a:t>
            </a:r>
            <a:r>
              <a:rPr lang="ru-RU" sz="2000" cap="none" dirty="0"/>
              <a:t> є </a:t>
            </a:r>
            <a:r>
              <a:rPr lang="ru-RU" sz="2000" cap="none" dirty="0" err="1"/>
              <a:t>зсув</a:t>
            </a:r>
            <a:r>
              <a:rPr lang="ru-RU" sz="2000" cap="none" dirty="0"/>
              <a:t> мотиву, </a:t>
            </a:r>
            <a:r>
              <a:rPr lang="ru-RU" sz="2000" cap="none" dirty="0" err="1"/>
              <a:t>бажання</a:t>
            </a:r>
            <a:r>
              <a:rPr lang="ru-RU" sz="2000" cap="none" dirty="0"/>
              <a:t> бути, як </a:t>
            </a:r>
            <a:r>
              <a:rPr lang="ru-RU" sz="2000" cap="none" dirty="0" err="1"/>
              <a:t>дорослий</a:t>
            </a:r>
            <a:r>
              <a:rPr lang="ru-RU" sz="2000" cap="none" dirty="0"/>
              <a:t>, на </a:t>
            </a:r>
            <a:r>
              <a:rPr lang="ru-RU" sz="2000" cap="none" dirty="0" err="1"/>
              <a:t>ціль</a:t>
            </a:r>
            <a:r>
              <a:rPr lang="ru-RU" sz="2000" cap="none" dirty="0"/>
              <a:t>. Гра </a:t>
            </a:r>
            <a:r>
              <a:rPr lang="ru-RU" sz="2000" cap="none" dirty="0" err="1"/>
              <a:t>протікає</a:t>
            </a:r>
            <a:r>
              <a:rPr lang="ru-RU" sz="2000" cap="none" dirty="0"/>
              <a:t> як </a:t>
            </a:r>
            <a:r>
              <a:rPr lang="ru-RU" sz="2000" cap="none" dirty="0" err="1"/>
              <a:t>осмислена</a:t>
            </a:r>
            <a:r>
              <a:rPr lang="ru-RU" sz="2000" cap="none" dirty="0"/>
              <a:t>, </a:t>
            </a:r>
            <a:r>
              <a:rPr lang="ru-RU" sz="2000" cap="none" dirty="0" err="1"/>
              <a:t>цілеспрямована</a:t>
            </a:r>
            <a:r>
              <a:rPr lang="ru-RU" sz="2000" cap="none" dirty="0"/>
              <a:t> </a:t>
            </a:r>
            <a:r>
              <a:rPr lang="ru-RU" sz="2000" cap="none" dirty="0" err="1"/>
              <a:t>діяльність</a:t>
            </a:r>
            <a:r>
              <a:rPr lang="ru-RU" sz="2000" cap="none" dirty="0"/>
              <a:t>, в </a:t>
            </a:r>
            <a:r>
              <a:rPr lang="ru-RU" sz="2000" cap="none" dirty="0" err="1"/>
              <a:t>ході</a:t>
            </a:r>
            <a:r>
              <a:rPr lang="ru-RU" sz="2000" cap="none" dirty="0"/>
              <a:t> </a:t>
            </a:r>
            <a:r>
              <a:rPr lang="ru-RU" sz="2000" cap="none" dirty="0" err="1"/>
              <a:t>якої</a:t>
            </a:r>
            <a:r>
              <a:rPr lang="ru-RU" sz="2000" cap="none" dirty="0"/>
              <a:t> </a:t>
            </a:r>
            <a:r>
              <a:rPr lang="ru-RU" sz="2000" cap="none" dirty="0" err="1"/>
              <a:t>дитина</a:t>
            </a:r>
            <a:r>
              <a:rPr lang="ru-RU" sz="2000" cap="none" dirty="0"/>
              <a:t> ставить і </a:t>
            </a:r>
            <a:r>
              <a:rPr lang="ru-RU" sz="2000" cap="none" dirty="0" err="1"/>
              <a:t>реалізує</a:t>
            </a:r>
            <a:r>
              <a:rPr lang="ru-RU" sz="2000" cap="none" dirty="0"/>
              <a:t> </a:t>
            </a:r>
            <a:r>
              <a:rPr lang="ru-RU" sz="2000" cap="none" dirty="0" err="1"/>
              <a:t>значущу</a:t>
            </a:r>
            <a:r>
              <a:rPr lang="ru-RU" sz="2000" cap="none" dirty="0"/>
              <a:t> для себе мету (</a:t>
            </a:r>
            <a:r>
              <a:rPr lang="ru-RU" sz="2000" cap="none" dirty="0" err="1"/>
              <a:t>приготувати</a:t>
            </a:r>
            <a:r>
              <a:rPr lang="ru-RU" sz="2000" cap="none" dirty="0"/>
              <a:t> </a:t>
            </a:r>
            <a:r>
              <a:rPr lang="ru-RU" sz="2000" cap="none" dirty="0" err="1"/>
              <a:t>обід</a:t>
            </a:r>
            <a:r>
              <a:rPr lang="ru-RU" sz="2000" cap="none" dirty="0"/>
              <a:t> </a:t>
            </a:r>
            <a:r>
              <a:rPr lang="ru-RU" sz="2000" cap="none" dirty="0" err="1"/>
              <a:t>ляльці-доньці</a:t>
            </a:r>
            <a:r>
              <a:rPr lang="ru-RU" sz="2000" cap="none" dirty="0"/>
              <a:t>, </a:t>
            </a:r>
            <a:r>
              <a:rPr lang="ru-RU" sz="2000" cap="none" dirty="0" err="1"/>
              <a:t>вилікувати</a:t>
            </a:r>
            <a:r>
              <a:rPr lang="ru-RU" sz="2000" cap="none" dirty="0"/>
              <a:t> </a:t>
            </a:r>
            <a:r>
              <a:rPr lang="ru-RU" sz="2000" cap="none" dirty="0" err="1"/>
              <a:t>ведмедика</a:t>
            </a:r>
            <a:r>
              <a:rPr lang="ru-RU" sz="2000" cap="none" dirty="0"/>
              <a:t> і </a:t>
            </a:r>
            <a:r>
              <a:rPr lang="ru-RU" sz="2000" cap="none" dirty="0" err="1"/>
              <a:t>т.Д.</a:t>
            </a:r>
            <a:r>
              <a:rPr lang="ru-RU" sz="2000" cap="none" dirty="0"/>
              <a:t>), </a:t>
            </a:r>
            <a:r>
              <a:rPr lang="ru-RU" sz="2000" cap="none" dirty="0" err="1"/>
              <a:t>Виступаючи</a:t>
            </a:r>
            <a:r>
              <a:rPr lang="ru-RU" sz="2000" cap="none" dirty="0"/>
              <a:t> в </a:t>
            </a:r>
            <a:r>
              <a:rPr lang="ru-RU" sz="2000" cap="none" dirty="0" err="1"/>
              <a:t>ролі</a:t>
            </a:r>
            <a:r>
              <a:rPr lang="ru-RU" sz="2000" cap="none" dirty="0"/>
              <a:t> </a:t>
            </a:r>
            <a:r>
              <a:rPr lang="ru-RU" sz="2000" cap="none" dirty="0" err="1"/>
              <a:t>дорослого</a:t>
            </a:r>
            <a:r>
              <a:rPr lang="ru-RU" sz="2000" cap="none" dirty="0"/>
              <a:t>. При </a:t>
            </a:r>
            <a:r>
              <a:rPr lang="ru-RU" sz="2000" cap="none" dirty="0" err="1"/>
              <a:t>цьому</a:t>
            </a:r>
            <a:r>
              <a:rPr lang="ru-RU" sz="2000" cap="none" dirty="0"/>
              <a:t> </a:t>
            </a:r>
            <a:r>
              <a:rPr lang="ru-RU" sz="2000" cap="none" dirty="0" err="1"/>
              <a:t>цілі</a:t>
            </a:r>
            <a:r>
              <a:rPr lang="ru-RU" sz="2000" cap="none" dirty="0"/>
              <a:t> не є </a:t>
            </a:r>
            <a:r>
              <a:rPr lang="ru-RU" sz="2000" cap="none" dirty="0" err="1"/>
              <a:t>постійними</a:t>
            </a:r>
            <a:r>
              <a:rPr lang="ru-RU" sz="2000" cap="none" dirty="0"/>
              <a:t>, і в </a:t>
            </a:r>
            <a:r>
              <a:rPr lang="ru-RU" sz="2000" cap="none" dirty="0" err="1"/>
              <a:t>міру</a:t>
            </a:r>
            <a:r>
              <a:rPr lang="ru-RU" sz="2000" cap="none" dirty="0"/>
              <a:t> росту і </a:t>
            </a:r>
            <a:r>
              <a:rPr lang="ru-RU" sz="2000" cap="none" dirty="0" err="1"/>
              <a:t>розвитку</a:t>
            </a:r>
            <a:r>
              <a:rPr lang="ru-RU" sz="2000" cap="none" dirty="0"/>
              <a:t> </a:t>
            </a:r>
            <a:r>
              <a:rPr lang="ru-RU" sz="2000" cap="none" dirty="0" err="1"/>
              <a:t>дитини</a:t>
            </a:r>
            <a:r>
              <a:rPr lang="ru-RU" sz="2000" cap="none" dirty="0"/>
              <a:t> вони </a:t>
            </a:r>
            <a:r>
              <a:rPr lang="ru-RU" sz="2000" cap="none" dirty="0" err="1"/>
              <a:t>змінюються</a:t>
            </a:r>
            <a:r>
              <a:rPr lang="ru-RU" sz="2000" cap="none" dirty="0"/>
              <a:t>, </a:t>
            </a:r>
            <a:r>
              <a:rPr lang="ru-RU" sz="2000" cap="none" dirty="0" err="1"/>
              <a:t>перестають</a:t>
            </a:r>
            <a:r>
              <a:rPr lang="ru-RU" sz="2000" cap="none" dirty="0"/>
              <a:t> бути </a:t>
            </a:r>
            <a:r>
              <a:rPr lang="ru-RU" sz="2000" cap="none" dirty="0" err="1"/>
              <a:t>наслідувальними</a:t>
            </a:r>
            <a:r>
              <a:rPr lang="ru-RU" sz="2000" cap="none" dirty="0"/>
              <a:t> і </a:t>
            </a:r>
            <a:r>
              <a:rPr lang="ru-RU" sz="2000" cap="none" dirty="0" err="1"/>
              <a:t>стають</a:t>
            </a:r>
            <a:r>
              <a:rPr lang="ru-RU" sz="2000" cap="none" dirty="0"/>
              <a:t> </a:t>
            </a:r>
            <a:r>
              <a:rPr lang="ru-RU" sz="2000" cap="none" dirty="0" err="1"/>
              <a:t>більш</a:t>
            </a:r>
            <a:r>
              <a:rPr lang="ru-RU" sz="2000" cap="none" dirty="0"/>
              <a:t> </a:t>
            </a:r>
            <a:r>
              <a:rPr lang="ru-RU" sz="2000" cap="none" dirty="0" err="1"/>
              <a:t>глибоко</a:t>
            </a:r>
            <a:r>
              <a:rPr lang="ru-RU" sz="2000" cap="none" dirty="0"/>
              <a:t> </a:t>
            </a:r>
            <a:r>
              <a:rPr lang="ru-RU" sz="2000" cap="none" dirty="0" err="1"/>
              <a:t>мотивованими</a:t>
            </a:r>
            <a:r>
              <a:rPr lang="ru-RU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FDDF49-D9E0-10E9-7694-1CEA08F2C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96894"/>
            <a:ext cx="9603275" cy="356945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3. </a:t>
            </a:r>
            <a:r>
              <a:rPr lang="ru-RU" b="1" dirty="0" err="1"/>
              <a:t>Змістовний</a:t>
            </a:r>
            <a:r>
              <a:rPr lang="ru-RU" b="1" dirty="0"/>
              <a:t> компонент</a:t>
            </a:r>
            <a:r>
              <a:rPr lang="ru-RU" dirty="0"/>
              <a:t>. </a:t>
            </a:r>
            <a:r>
              <a:rPr lang="ru-RU" dirty="0" err="1"/>
              <a:t>Змістом</a:t>
            </a:r>
            <a:r>
              <a:rPr lang="ru-RU" dirty="0"/>
              <a:t> </a:t>
            </a:r>
            <a:r>
              <a:rPr lang="ru-RU" dirty="0" err="1"/>
              <a:t>дитячих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 є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діяльність</a:t>
            </a:r>
            <a:r>
              <a:rPr lang="ru-RU" dirty="0"/>
              <a:t> і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дорослих</a:t>
            </a:r>
            <a:r>
              <a:rPr lang="ru-RU" dirty="0"/>
              <a:t> людей. Чим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для </a:t>
            </a:r>
            <a:r>
              <a:rPr lang="ru-RU" dirty="0" err="1"/>
              <a:t>активної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тим</a:t>
            </a:r>
            <a:r>
              <a:rPr lang="ru-RU" dirty="0"/>
              <a:t> </a:t>
            </a:r>
            <a:r>
              <a:rPr lang="ru-RU" dirty="0" err="1"/>
              <a:t>привабливішим</a:t>
            </a:r>
            <a:r>
              <a:rPr lang="ru-RU" dirty="0"/>
              <a:t>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гра</a:t>
            </a:r>
            <a:r>
              <a:rPr lang="ru-RU" dirty="0"/>
              <a:t>. Тому </a:t>
            </a:r>
            <a:r>
              <a:rPr lang="ru-RU" dirty="0" err="1"/>
              <a:t>дитині</a:t>
            </a:r>
            <a:r>
              <a:rPr lang="ru-RU" dirty="0"/>
              <a:t> </a:t>
            </a:r>
            <a:r>
              <a:rPr lang="ru-RU" dirty="0" err="1"/>
              <a:t>цікавіше</a:t>
            </a:r>
            <a:r>
              <a:rPr lang="ru-RU" dirty="0"/>
              <a:t> бути </a:t>
            </a:r>
            <a:r>
              <a:rPr lang="ru-RU" dirty="0" err="1"/>
              <a:t>продавцем</a:t>
            </a:r>
            <a:r>
              <a:rPr lang="ru-RU" dirty="0"/>
              <a:t>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покупцем</a:t>
            </a:r>
            <a:r>
              <a:rPr lang="ru-RU" dirty="0"/>
              <a:t>, шофером,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пасажиром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 </a:t>
            </a:r>
          </a:p>
          <a:p>
            <a:r>
              <a:rPr lang="ru-RU" dirty="0"/>
              <a:t>З </a:t>
            </a:r>
            <a:r>
              <a:rPr lang="ru-RU" dirty="0" err="1"/>
              <a:t>цієї</a:t>
            </a:r>
            <a:r>
              <a:rPr lang="ru-RU" dirty="0"/>
              <a:t> точки </a:t>
            </a:r>
            <a:r>
              <a:rPr lang="ru-RU" dirty="0" err="1"/>
              <a:t>зору</a:t>
            </a:r>
            <a:r>
              <a:rPr lang="ru-RU" dirty="0"/>
              <a:t> </a:t>
            </a:r>
            <a:r>
              <a:rPr lang="ru-RU" dirty="0" err="1"/>
              <a:t>являє</a:t>
            </a:r>
            <a:r>
              <a:rPr lang="ru-RU" dirty="0"/>
              <a:t> </a:t>
            </a:r>
            <a:r>
              <a:rPr lang="ru-RU" dirty="0" err="1"/>
              <a:t>інтерес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Н. Я. Михайленко, в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виділена</a:t>
            </a:r>
            <a:r>
              <a:rPr lang="ru-RU" dirty="0"/>
              <a:t> </a:t>
            </a:r>
            <a:r>
              <a:rPr lang="ru-RU" dirty="0" err="1"/>
              <a:t>логіка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сюжету </a:t>
            </a:r>
            <a:r>
              <a:rPr lang="ru-RU" dirty="0" err="1"/>
              <a:t>дитячої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: - </a:t>
            </a:r>
            <a:r>
              <a:rPr lang="ru-RU" b="1" dirty="0" err="1"/>
              <a:t>Одноперсонажні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предпосилочні</a:t>
            </a:r>
            <a:r>
              <a:rPr lang="ru-RU" dirty="0"/>
              <a:t>, </a:t>
            </a:r>
            <a:r>
              <a:rPr lang="ru-RU" dirty="0" err="1"/>
              <a:t>усічені</a:t>
            </a:r>
            <a:r>
              <a:rPr lang="ru-RU" dirty="0"/>
              <a:t>),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дією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персонажа; - </a:t>
            </a:r>
            <a:r>
              <a:rPr lang="ru-RU" b="1" dirty="0" err="1"/>
              <a:t>Многоперсонажні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</a:t>
            </a:r>
            <a:r>
              <a:rPr lang="ru-RU" dirty="0" err="1"/>
              <a:t>діями</a:t>
            </a:r>
            <a:r>
              <a:rPr lang="ru-RU" dirty="0"/>
              <a:t> </a:t>
            </a:r>
            <a:r>
              <a:rPr lang="ru-RU" dirty="0" err="1"/>
              <a:t>кількох</a:t>
            </a:r>
            <a:r>
              <a:rPr lang="ru-RU" dirty="0"/>
              <a:t> </a:t>
            </a:r>
            <a:r>
              <a:rPr lang="ru-RU" dirty="0" err="1"/>
              <a:t>персонажів</a:t>
            </a:r>
            <a:r>
              <a:rPr lang="ru-RU" dirty="0"/>
              <a:t>; - </a:t>
            </a:r>
            <a:r>
              <a:rPr lang="ru-RU" b="1" dirty="0" err="1"/>
              <a:t>Многотемні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характеризуються</a:t>
            </a:r>
            <a:r>
              <a:rPr lang="ru-RU" dirty="0"/>
              <a:t> не </a:t>
            </a:r>
            <a:r>
              <a:rPr lang="ru-RU" dirty="0" err="1"/>
              <a:t>тільки</a:t>
            </a:r>
            <a:r>
              <a:rPr lang="ru-RU" dirty="0"/>
              <a:t> набором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персонажів</a:t>
            </a:r>
            <a:r>
              <a:rPr lang="ru-RU" dirty="0"/>
              <a:t>, але і </a:t>
            </a:r>
            <a:r>
              <a:rPr lang="ru-RU" dirty="0" err="1"/>
              <a:t>взаєминами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ними. При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керівництва</a:t>
            </a:r>
            <a:r>
              <a:rPr lang="ru-RU" dirty="0"/>
              <a:t> </a:t>
            </a:r>
            <a:r>
              <a:rPr lang="ru-RU" dirty="0" err="1"/>
              <a:t>дитячою</a:t>
            </a:r>
            <a:r>
              <a:rPr lang="ru-RU" dirty="0"/>
              <a:t> </a:t>
            </a:r>
            <a:r>
              <a:rPr lang="ru-RU" dirty="0" err="1"/>
              <a:t>грою</a:t>
            </a:r>
            <a:r>
              <a:rPr lang="ru-RU" dirty="0"/>
              <a:t> </a:t>
            </a:r>
            <a:r>
              <a:rPr lang="ru-RU" dirty="0" err="1"/>
              <a:t>вихователю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пам'ятати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план </a:t>
            </a:r>
            <a:r>
              <a:rPr lang="ru-RU" dirty="0" err="1"/>
              <a:t>передбачає</a:t>
            </a:r>
            <a:r>
              <a:rPr lang="ru-RU" dirty="0"/>
              <a:t> роботу, </a:t>
            </a:r>
            <a:r>
              <a:rPr lang="ru-RU" dirty="0" err="1"/>
              <a:t>спрямовану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 і </a:t>
            </a:r>
            <a:r>
              <a:rPr lang="ru-RU" dirty="0" err="1"/>
              <a:t>збагачення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тематики,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плануванню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педагогічна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вихователя</a:t>
            </a:r>
            <a:r>
              <a:rPr lang="ru-RU" dirty="0"/>
              <a:t>, а не </a:t>
            </a:r>
            <a:r>
              <a:rPr lang="ru-RU" dirty="0" err="1"/>
              <a:t>ігрова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84546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3E3BE-A77F-4E68-8048-9671F7B46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"/>
            <a:ext cx="9603275" cy="1853754"/>
          </a:xfrm>
        </p:spPr>
        <p:txBody>
          <a:bodyPr>
            <a:normAutofit/>
          </a:bodyPr>
          <a:lstStyle/>
          <a:p>
            <a:r>
              <a:rPr lang="ru-RU" sz="1800" dirty="0"/>
              <a:t>4. </a:t>
            </a:r>
            <a:r>
              <a:rPr lang="ru-RU" sz="2000" b="1" cap="none" dirty="0" err="1"/>
              <a:t>Операційний</a:t>
            </a:r>
            <a:r>
              <a:rPr lang="ru-RU" sz="2000" b="1" cap="none" dirty="0"/>
              <a:t> компонент</a:t>
            </a:r>
            <a:r>
              <a:rPr lang="ru-RU" sz="2000" cap="none" dirty="0"/>
              <a:t>. </a:t>
            </a:r>
            <a:r>
              <a:rPr lang="ru-RU" sz="2000" cap="none" dirty="0" err="1"/>
              <a:t>Він</a:t>
            </a:r>
            <a:r>
              <a:rPr lang="ru-RU" sz="2000" cap="none" dirty="0"/>
              <a:t> </a:t>
            </a:r>
            <a:r>
              <a:rPr lang="ru-RU" sz="2000" cap="none" dirty="0" err="1"/>
              <a:t>розглядає</a:t>
            </a:r>
            <a:r>
              <a:rPr lang="ru-RU" sz="2000" cap="none" dirty="0"/>
              <a:t> </a:t>
            </a:r>
            <a:r>
              <a:rPr lang="ru-RU" sz="2000" cap="none" dirty="0" err="1"/>
              <a:t>гру</a:t>
            </a:r>
            <a:r>
              <a:rPr lang="ru-RU" sz="2000" cap="none" dirty="0"/>
              <a:t> з </a:t>
            </a:r>
            <a:r>
              <a:rPr lang="ru-RU" sz="2000" cap="none" dirty="0" err="1"/>
              <a:t>погляду</a:t>
            </a:r>
            <a:r>
              <a:rPr lang="ru-RU" sz="2000" cap="none" dirty="0"/>
              <a:t> </a:t>
            </a:r>
            <a:r>
              <a:rPr lang="ru-RU" sz="2000" cap="none" dirty="0" err="1"/>
              <a:t>ігрових</a:t>
            </a:r>
            <a:r>
              <a:rPr lang="ru-RU" sz="2000" cap="none" dirty="0"/>
              <a:t> </a:t>
            </a:r>
            <a:r>
              <a:rPr lang="ru-RU" sz="2000" cap="none" dirty="0" err="1"/>
              <a:t>дій</a:t>
            </a:r>
            <a:r>
              <a:rPr lang="ru-RU" sz="2000" cap="none" dirty="0"/>
              <a:t>. </a:t>
            </a:r>
            <a:br>
              <a:rPr lang="ru-RU" sz="2000" cap="none" dirty="0"/>
            </a:br>
            <a:r>
              <a:rPr lang="ru-RU" sz="2000" cap="none" dirty="0" err="1"/>
              <a:t>Згідно</a:t>
            </a:r>
            <a:r>
              <a:rPr lang="ru-RU" sz="2000" cap="none" dirty="0"/>
              <a:t> Е. В. </a:t>
            </a:r>
            <a:r>
              <a:rPr lang="ru-RU" sz="2000" cap="none" dirty="0" err="1"/>
              <a:t>Зворигіна</a:t>
            </a:r>
            <a:r>
              <a:rPr lang="ru-RU" sz="2000" cap="none" dirty="0"/>
              <a:t>, генезис </a:t>
            </a:r>
            <a:r>
              <a:rPr lang="ru-RU" sz="2000" cap="none" dirty="0" err="1"/>
              <a:t>ігрових</a:t>
            </a:r>
            <a:r>
              <a:rPr lang="ru-RU" sz="2000" cap="none" dirty="0"/>
              <a:t> </a:t>
            </a:r>
            <a:r>
              <a:rPr lang="ru-RU" sz="2000" cap="none" dirty="0" err="1"/>
              <a:t>дій</a:t>
            </a:r>
            <a:r>
              <a:rPr lang="ru-RU" sz="2000" cap="none" dirty="0"/>
              <a:t> </a:t>
            </a:r>
            <a:r>
              <a:rPr lang="ru-RU" sz="2000" cap="none" dirty="0" err="1"/>
              <a:t>може</a:t>
            </a:r>
            <a:r>
              <a:rPr lang="ru-RU" sz="2000" cap="none" dirty="0"/>
              <a:t> бути представлений таким чином. - </a:t>
            </a:r>
            <a:r>
              <a:rPr lang="ru-RU" sz="2000" cap="none" dirty="0" err="1"/>
              <a:t>Ігрова</a:t>
            </a:r>
            <a:r>
              <a:rPr lang="ru-RU" sz="2000" cap="none" dirty="0"/>
              <a:t> </a:t>
            </a:r>
            <a:r>
              <a:rPr lang="ru-RU" sz="2000" cap="none" dirty="0" err="1"/>
              <a:t>дія</a:t>
            </a:r>
            <a:r>
              <a:rPr lang="ru-RU" sz="2000" cap="none" dirty="0"/>
              <a:t> з </a:t>
            </a:r>
            <a:r>
              <a:rPr lang="ru-RU" sz="2000" cap="none" dirty="0" err="1"/>
              <a:t>реальним</a:t>
            </a:r>
            <a:r>
              <a:rPr lang="ru-RU" sz="2000" cap="none" dirty="0"/>
              <a:t> предметом. - </a:t>
            </a:r>
            <a:r>
              <a:rPr lang="ru-RU" sz="2000" cap="none" dirty="0" err="1"/>
              <a:t>Умовна</a:t>
            </a:r>
            <a:r>
              <a:rPr lang="ru-RU" sz="2000" cap="none" dirty="0"/>
              <a:t> </a:t>
            </a:r>
            <a:r>
              <a:rPr lang="ru-RU" sz="2000" cap="none" dirty="0" err="1"/>
              <a:t>дія</a:t>
            </a:r>
            <a:r>
              <a:rPr lang="ru-RU" sz="2000" cap="none" dirty="0"/>
              <a:t> з предметом </a:t>
            </a:r>
            <a:r>
              <a:rPr lang="ru-RU" sz="2000" cap="none" dirty="0" err="1"/>
              <a:t>різного</a:t>
            </a:r>
            <a:r>
              <a:rPr lang="ru-RU" sz="2000" cap="none" dirty="0"/>
              <a:t> </a:t>
            </a:r>
            <a:r>
              <a:rPr lang="ru-RU" sz="2000" cap="none" dirty="0" err="1"/>
              <a:t>ступеня</a:t>
            </a:r>
            <a:r>
              <a:rPr lang="ru-RU" sz="2000" cap="none" dirty="0"/>
              <a:t> </a:t>
            </a:r>
            <a:r>
              <a:rPr lang="ru-RU" sz="2000" cap="none" dirty="0" err="1"/>
              <a:t>узагальненості</a:t>
            </a:r>
            <a:r>
              <a:rPr lang="ru-RU" sz="2000" cap="none" dirty="0"/>
              <a:t>. - </a:t>
            </a:r>
            <a:r>
              <a:rPr lang="ru-RU" sz="2000" cap="none" dirty="0" err="1"/>
              <a:t>Умовна</a:t>
            </a:r>
            <a:r>
              <a:rPr lang="ru-RU" sz="2000" cap="none" dirty="0"/>
              <a:t> </a:t>
            </a:r>
            <a:r>
              <a:rPr lang="ru-RU" sz="2000" cap="none" dirty="0" err="1"/>
              <a:t>дія</a:t>
            </a:r>
            <a:r>
              <a:rPr lang="ru-RU" sz="2000" cap="none" dirty="0"/>
              <a:t>, </a:t>
            </a:r>
            <a:r>
              <a:rPr lang="ru-RU" sz="2000" cap="none" dirty="0" err="1"/>
              <a:t>уподібнюється</a:t>
            </a:r>
            <a:r>
              <a:rPr lang="ru-RU" sz="2000" cap="none" dirty="0"/>
              <a:t> </a:t>
            </a:r>
            <a:r>
              <a:rPr lang="ru-RU" sz="2000" cap="none" dirty="0" err="1"/>
              <a:t>особливостям</a:t>
            </a:r>
            <a:r>
              <a:rPr lang="ru-RU" sz="2000" cap="none" dirty="0"/>
              <a:t> </a:t>
            </a:r>
            <a:r>
              <a:rPr lang="ru-RU" sz="2000" cap="none" dirty="0" err="1"/>
              <a:t>реальної</a:t>
            </a:r>
            <a:r>
              <a:rPr lang="ru-RU" sz="2000" cap="none" dirty="0"/>
              <a:t> </a:t>
            </a:r>
            <a:r>
              <a:rPr lang="ru-RU" sz="2000" cap="none" dirty="0" err="1"/>
              <a:t>дії</a:t>
            </a:r>
            <a:r>
              <a:rPr lang="ru-RU" sz="2000" cap="none" dirty="0"/>
              <a:t> з предметом, але </a:t>
            </a:r>
            <a:r>
              <a:rPr lang="ru-RU" sz="2000" cap="none" dirty="0" err="1"/>
              <a:t>скоєне</a:t>
            </a:r>
            <a:r>
              <a:rPr lang="ru-RU" sz="2000" cap="none" dirty="0"/>
              <a:t> без предмета. - </a:t>
            </a:r>
            <a:r>
              <a:rPr lang="ru-RU" sz="2000" cap="none" dirty="0" err="1"/>
              <a:t>Умовна</a:t>
            </a:r>
            <a:r>
              <a:rPr lang="ru-RU" sz="2000" cap="none" dirty="0"/>
              <a:t> </a:t>
            </a:r>
            <a:r>
              <a:rPr lang="ru-RU" sz="2000" cap="none" dirty="0" err="1"/>
              <a:t>дія</a:t>
            </a:r>
            <a:r>
              <a:rPr lang="ru-RU" sz="2000" cap="none" dirty="0"/>
              <a:t>, </a:t>
            </a:r>
            <a:r>
              <a:rPr lang="ru-RU" sz="2000" cap="none" dirty="0" err="1"/>
              <a:t>позначувана</a:t>
            </a:r>
            <a:r>
              <a:rPr lang="ru-RU" sz="2000" cap="none" dirty="0"/>
              <a:t> жестом. - </a:t>
            </a:r>
            <a:r>
              <a:rPr lang="ru-RU" sz="2000" cap="none" dirty="0" err="1"/>
              <a:t>Умовна</a:t>
            </a:r>
            <a:r>
              <a:rPr lang="ru-RU" sz="2000" cap="none" dirty="0"/>
              <a:t> </a:t>
            </a:r>
            <a:r>
              <a:rPr lang="ru-RU" sz="2000" cap="none" dirty="0" err="1"/>
              <a:t>дія</a:t>
            </a:r>
            <a:r>
              <a:rPr lang="ru-RU" sz="2000" cap="none" dirty="0"/>
              <a:t>, </a:t>
            </a:r>
            <a:r>
              <a:rPr lang="ru-RU" sz="2000" cap="none" dirty="0" err="1"/>
              <a:t>що</a:t>
            </a:r>
            <a:r>
              <a:rPr lang="ru-RU" sz="2000" cap="none" dirty="0"/>
              <a:t> </a:t>
            </a:r>
            <a:r>
              <a:rPr lang="ru-RU" sz="2000" cap="none" dirty="0" err="1"/>
              <a:t>позначається</a:t>
            </a:r>
            <a:r>
              <a:rPr lang="ru-RU" sz="2000" cap="none" dirty="0"/>
              <a:t> словом</a:t>
            </a:r>
            <a:r>
              <a:rPr lang="ru-RU" sz="2000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16BA03-1A19-4F74-4860-520D2B016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5. </a:t>
            </a:r>
            <a:r>
              <a:rPr lang="ru-RU" b="1" dirty="0" err="1"/>
              <a:t>Результативний</a:t>
            </a:r>
            <a:r>
              <a:rPr lang="ru-RU" b="1" dirty="0"/>
              <a:t> компонент</a:t>
            </a:r>
            <a:r>
              <a:rPr lang="ru-RU" dirty="0"/>
              <a:t>. </a:t>
            </a:r>
            <a:r>
              <a:rPr lang="ru-RU" dirty="0" err="1"/>
              <a:t>Основним</a:t>
            </a:r>
            <a:r>
              <a:rPr lang="ru-RU" dirty="0"/>
              <a:t> результатом </a:t>
            </a:r>
            <a:r>
              <a:rPr lang="ru-RU" dirty="0" err="1"/>
              <a:t>гри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є </a:t>
            </a:r>
            <a:r>
              <a:rPr lang="ru-RU" dirty="0" err="1"/>
              <a:t>задоволеність</a:t>
            </a:r>
            <a:r>
              <a:rPr lang="ru-RU" dirty="0"/>
              <a:t>, </a:t>
            </a:r>
            <a:r>
              <a:rPr lang="ru-RU" dirty="0" err="1"/>
              <a:t>радість</a:t>
            </a:r>
            <a:r>
              <a:rPr lang="ru-RU" dirty="0"/>
              <a:t> і </a:t>
            </a:r>
            <a:r>
              <a:rPr lang="ru-RU" dirty="0" err="1"/>
              <a:t>задоволення</a:t>
            </a:r>
            <a:r>
              <a:rPr lang="ru-RU" dirty="0"/>
              <a:t>, </a:t>
            </a:r>
            <a:r>
              <a:rPr lang="ru-RU" dirty="0" err="1"/>
              <a:t>отримані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самого </a:t>
            </a:r>
            <a:r>
              <a:rPr lang="ru-RU" dirty="0" err="1"/>
              <a:t>процесу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. </a:t>
            </a:r>
            <a:r>
              <a:rPr lang="ru-RU" dirty="0" err="1"/>
              <a:t>Крім</a:t>
            </a:r>
            <a:r>
              <a:rPr lang="ru-RU" dirty="0"/>
              <a:t> того,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збагачення</a:t>
            </a:r>
            <a:r>
              <a:rPr lang="ru-RU" dirty="0"/>
              <a:t> і </a:t>
            </a:r>
            <a:r>
              <a:rPr lang="ru-RU" dirty="0" err="1"/>
              <a:t>закріплення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про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діяльності</a:t>
            </a:r>
            <a:r>
              <a:rPr lang="ru-RU" dirty="0"/>
              <a:t> та </a:t>
            </a:r>
            <a:r>
              <a:rPr lang="ru-RU" dirty="0" err="1"/>
              <a:t>відносинах</a:t>
            </a:r>
            <a:r>
              <a:rPr lang="ru-RU" dirty="0"/>
              <a:t> людей, а також </a:t>
            </a:r>
            <a:r>
              <a:rPr lang="ru-RU" dirty="0" err="1"/>
              <a:t>формуються</a:t>
            </a:r>
            <a:r>
              <a:rPr lang="ru-RU" dirty="0"/>
              <a:t> </a:t>
            </a:r>
            <a:r>
              <a:rPr lang="ru-RU" dirty="0" err="1"/>
              <a:t>товариські</a:t>
            </a:r>
            <a:r>
              <a:rPr lang="ru-RU" dirty="0"/>
              <a:t> </a:t>
            </a:r>
            <a:r>
              <a:rPr lang="ru-RU" dirty="0" err="1"/>
              <a:t>стосунки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49859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0EBDB7-816C-9522-085E-BAC4DF4E0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7821"/>
            <a:ext cx="9603275" cy="1775933"/>
          </a:xfrm>
        </p:spPr>
        <p:txBody>
          <a:bodyPr>
            <a:normAutofit/>
          </a:bodyPr>
          <a:lstStyle/>
          <a:p>
            <a:r>
              <a:rPr lang="ru-RU" sz="2000" b="1" cap="none" dirty="0" err="1"/>
              <a:t>Рольова</a:t>
            </a:r>
            <a:r>
              <a:rPr lang="ru-RU" sz="2000" b="1" cap="none" dirty="0"/>
              <a:t> </a:t>
            </a:r>
            <a:r>
              <a:rPr lang="ru-RU" sz="2000" b="1" cap="none" dirty="0" err="1"/>
              <a:t>ігрова</a:t>
            </a:r>
            <a:r>
              <a:rPr lang="ru-RU" sz="2000" b="1" cap="none" dirty="0"/>
              <a:t> </a:t>
            </a:r>
            <a:r>
              <a:rPr lang="ru-RU" sz="2000" b="1" cap="none" dirty="0" err="1"/>
              <a:t>діяльність</a:t>
            </a:r>
            <a:r>
              <a:rPr lang="ru-RU" sz="2000" b="1" cap="none" dirty="0"/>
              <a:t> </a:t>
            </a:r>
            <a:r>
              <a:rPr lang="ru-RU" sz="2000" cap="none" dirty="0"/>
              <a:t>- </a:t>
            </a:r>
            <a:r>
              <a:rPr lang="ru-RU" sz="2000" cap="none" dirty="0" err="1"/>
              <a:t>етап</a:t>
            </a:r>
            <a:r>
              <a:rPr lang="ru-RU" sz="2000" cap="none" dirty="0"/>
              <a:t> </a:t>
            </a:r>
            <a:r>
              <a:rPr lang="ru-RU" sz="2000" cap="none" dirty="0" err="1"/>
              <a:t>розгорнутої</a:t>
            </a:r>
            <a:r>
              <a:rPr lang="ru-RU" sz="2000" cap="none" dirty="0"/>
              <a:t> сюжетно-</a:t>
            </a:r>
            <a:r>
              <a:rPr lang="ru-RU" sz="2000" cap="none" dirty="0" err="1"/>
              <a:t>рольової</a:t>
            </a:r>
            <a:r>
              <a:rPr lang="ru-RU" sz="2000" cap="none" dirty="0"/>
              <a:t> </a:t>
            </a:r>
            <a:r>
              <a:rPr lang="ru-RU" sz="2000" cap="none" dirty="0" err="1"/>
              <a:t>гри</a:t>
            </a:r>
            <a:r>
              <a:rPr lang="ru-RU" sz="2000" cap="none" dirty="0"/>
              <a:t>. </a:t>
            </a:r>
            <a:r>
              <a:rPr lang="ru-RU" sz="2000" cap="none" dirty="0" err="1"/>
              <a:t>Дитина</a:t>
            </a:r>
            <a:r>
              <a:rPr lang="ru-RU" sz="2000" cap="none" dirty="0"/>
              <a:t> </a:t>
            </a:r>
            <a:r>
              <a:rPr lang="ru-RU" sz="2000" cap="none" dirty="0" err="1"/>
              <a:t>вже</a:t>
            </a:r>
            <a:r>
              <a:rPr lang="ru-RU" sz="2000" cap="none" dirty="0"/>
              <a:t> </a:t>
            </a:r>
            <a:r>
              <a:rPr lang="ru-RU" sz="2000" cap="none" dirty="0" err="1"/>
              <a:t>може</a:t>
            </a:r>
            <a:r>
              <a:rPr lang="ru-RU" sz="2000" cap="none" dirty="0"/>
              <a:t> </a:t>
            </a:r>
            <a:r>
              <a:rPr lang="ru-RU" sz="2000" cap="none" dirty="0" err="1"/>
              <a:t>використовувати</a:t>
            </a:r>
            <a:r>
              <a:rPr lang="ru-RU" sz="2000" cap="none" dirty="0"/>
              <a:t> роль як </a:t>
            </a:r>
            <a:r>
              <a:rPr lang="ru-RU" sz="2000" cap="none" dirty="0" err="1"/>
              <a:t>засіб</a:t>
            </a:r>
            <a:r>
              <a:rPr lang="ru-RU" sz="2000" cap="none" dirty="0"/>
              <a:t> </a:t>
            </a:r>
            <a:r>
              <a:rPr lang="ru-RU" sz="2000" cap="none" dirty="0" err="1"/>
              <a:t>спільного</a:t>
            </a:r>
            <a:r>
              <a:rPr lang="ru-RU" sz="2000" cap="none" dirty="0"/>
              <a:t> </a:t>
            </a:r>
            <a:r>
              <a:rPr lang="ru-RU" sz="2000" cap="none" dirty="0" err="1"/>
              <a:t>розгортання</a:t>
            </a:r>
            <a:r>
              <a:rPr lang="ru-RU" sz="2000" cap="none" dirty="0"/>
              <a:t> сюжету, </a:t>
            </a:r>
            <a:r>
              <a:rPr lang="ru-RU" sz="2000" cap="none" dirty="0" err="1"/>
              <a:t>тобто</a:t>
            </a:r>
            <a:r>
              <a:rPr lang="ru-RU" sz="2000" cap="none" dirty="0"/>
              <a:t> </a:t>
            </a:r>
            <a:r>
              <a:rPr lang="ru-RU" sz="2000" cap="none" dirty="0" err="1"/>
              <a:t>вміє</a:t>
            </a:r>
            <a:r>
              <a:rPr lang="ru-RU" sz="2000" cap="none" dirty="0"/>
              <a:t> </a:t>
            </a:r>
            <a:r>
              <a:rPr lang="ru-RU" sz="2000" cap="none" dirty="0" err="1"/>
              <a:t>втілювати</a:t>
            </a:r>
            <a:r>
              <a:rPr lang="ru-RU" sz="2000" cap="none" dirty="0"/>
              <a:t> у </a:t>
            </a:r>
            <a:r>
              <a:rPr lang="ru-RU" sz="2000" cap="none" dirty="0" err="1"/>
              <a:t>своїх</a:t>
            </a:r>
            <a:r>
              <a:rPr lang="ru-RU" sz="2000" cap="none" dirty="0"/>
              <a:t> </a:t>
            </a:r>
            <a:r>
              <a:rPr lang="ru-RU" sz="2000" cap="none" dirty="0" err="1"/>
              <a:t>діях</a:t>
            </a:r>
            <a:r>
              <a:rPr lang="ru-RU" sz="2000" cap="none" dirty="0"/>
              <a:t> </a:t>
            </a:r>
            <a:r>
              <a:rPr lang="ru-RU" sz="2000" cap="none" dirty="0" err="1"/>
              <a:t>зміст</a:t>
            </a:r>
            <a:r>
              <a:rPr lang="ru-RU" sz="2000" cap="none" dirty="0"/>
              <a:t> </a:t>
            </a:r>
            <a:r>
              <a:rPr lang="ru-RU" sz="2000" cap="none" dirty="0" err="1"/>
              <a:t>різноманітних</a:t>
            </a:r>
            <a:r>
              <a:rPr lang="ru-RU" sz="2000" cap="none" dirty="0"/>
              <a:t> ролей і </a:t>
            </a:r>
            <a:r>
              <a:rPr lang="ru-RU" sz="2000" cap="none" dirty="0" err="1"/>
              <a:t>позначати</a:t>
            </a:r>
            <a:r>
              <a:rPr lang="ru-RU" sz="2000" cap="none" dirty="0"/>
              <a:t> свою роль для партнера. </a:t>
            </a:r>
            <a:r>
              <a:rPr lang="ru-RU" sz="2000" cap="none" dirty="0" err="1"/>
              <a:t>Включення</a:t>
            </a:r>
            <a:r>
              <a:rPr lang="ru-RU" sz="2000" cap="none" dirty="0"/>
              <a:t> </a:t>
            </a:r>
            <a:r>
              <a:rPr lang="ru-RU" sz="2000" cap="none" dirty="0" err="1"/>
              <a:t>ролі</a:t>
            </a:r>
            <a:r>
              <a:rPr lang="ru-RU" sz="2000" cap="none" dirty="0"/>
              <a:t> в </a:t>
            </a:r>
            <a:r>
              <a:rPr lang="ru-RU" sz="2000" cap="none" dirty="0" err="1"/>
              <a:t>цілісну</a:t>
            </a:r>
            <a:r>
              <a:rPr lang="ru-RU" sz="2000" cap="none" dirty="0"/>
              <a:t> систему </a:t>
            </a:r>
            <a:r>
              <a:rPr lang="ru-RU" sz="2000" cap="none" dirty="0" err="1"/>
              <a:t>відносин</a:t>
            </a:r>
            <a:r>
              <a:rPr lang="ru-RU" sz="2000" cap="none" dirty="0"/>
              <a:t> - </a:t>
            </a:r>
            <a:r>
              <a:rPr lang="ru-RU" sz="2000" cap="none" dirty="0" err="1"/>
              <a:t>встановлення</a:t>
            </a:r>
            <a:r>
              <a:rPr lang="ru-RU" sz="2000" cap="none" dirty="0"/>
              <a:t> </a:t>
            </a:r>
            <a:r>
              <a:rPr lang="ru-RU" sz="2000" cap="none" dirty="0" err="1"/>
              <a:t>множинних</a:t>
            </a:r>
            <a:r>
              <a:rPr lang="ru-RU" sz="2000" cap="none" dirty="0"/>
              <a:t> </a:t>
            </a:r>
            <a:r>
              <a:rPr lang="ru-RU" sz="2000" cap="none" dirty="0" err="1"/>
              <a:t>зв'язків</a:t>
            </a:r>
            <a:r>
              <a:rPr lang="ru-RU" sz="2000" cap="none" dirty="0"/>
              <a:t> </a:t>
            </a:r>
            <a:r>
              <a:rPr lang="ru-RU" sz="2000" cap="none" dirty="0" err="1"/>
              <a:t>між</a:t>
            </a:r>
            <a:r>
              <a:rPr lang="ru-RU" sz="2000" cap="none" dirty="0"/>
              <a:t> ролями </a:t>
            </a:r>
            <a:r>
              <a:rPr lang="ru-RU" sz="2000" cap="none" dirty="0" err="1"/>
              <a:t>вимагає</a:t>
            </a:r>
            <a:r>
              <a:rPr lang="ru-RU" sz="2000" cap="none" dirty="0"/>
              <a:t> </a:t>
            </a:r>
            <a:r>
              <a:rPr lang="ru-RU" sz="2000" cap="none" dirty="0" err="1"/>
              <a:t>оволодіння</a:t>
            </a:r>
            <a:r>
              <a:rPr lang="ru-RU" sz="2000" cap="none" dirty="0"/>
              <a:t> </a:t>
            </a:r>
            <a:r>
              <a:rPr lang="ru-RU" sz="2000" cap="none" dirty="0" err="1"/>
              <a:t>більш</a:t>
            </a:r>
            <a:r>
              <a:rPr lang="ru-RU" sz="2000" cap="none" dirty="0"/>
              <a:t> </a:t>
            </a:r>
            <a:r>
              <a:rPr lang="ru-RU" sz="2000" cap="none" dirty="0" err="1"/>
              <a:t>складними</a:t>
            </a:r>
            <a:r>
              <a:rPr lang="ru-RU" sz="2000" cap="none" dirty="0"/>
              <a:t> способами </a:t>
            </a:r>
            <a:r>
              <a:rPr lang="ru-RU" sz="2000" cap="none" dirty="0" err="1"/>
              <a:t>рольової</a:t>
            </a:r>
            <a:r>
              <a:rPr lang="ru-RU" sz="2000" cap="none" dirty="0"/>
              <a:t> </a:t>
            </a:r>
            <a:r>
              <a:rPr lang="ru-RU" sz="2000" cap="none" dirty="0" err="1"/>
              <a:t>поведінки</a:t>
            </a:r>
            <a:r>
              <a:rPr lang="ru-RU" sz="2000" cap="none" dirty="0"/>
              <a:t>: </a:t>
            </a:r>
            <a:r>
              <a:rPr lang="ru-RU" sz="2000" cap="none" dirty="0" err="1"/>
              <a:t>сумний</a:t>
            </a:r>
            <a:r>
              <a:rPr lang="ru-RU" sz="2000" cap="none" dirty="0"/>
              <a:t> </a:t>
            </a:r>
            <a:r>
              <a:rPr lang="ru-RU" sz="2000" cap="none" dirty="0" err="1"/>
              <a:t>ролі</a:t>
            </a:r>
            <a:r>
              <a:rPr lang="ru-RU" sz="2000" cap="none" dirty="0"/>
              <a:t> в </a:t>
            </a:r>
            <a:r>
              <a:rPr lang="ru-RU" sz="2000" cap="none" dirty="0" err="1"/>
              <a:t>ході</a:t>
            </a:r>
            <a:r>
              <a:rPr lang="ru-RU" sz="2000" cap="none" dirty="0"/>
              <a:t> </a:t>
            </a:r>
            <a:r>
              <a:rPr lang="ru-RU" sz="2000" cap="none" dirty="0" err="1"/>
              <a:t>гри</a:t>
            </a:r>
            <a:r>
              <a:rPr lang="ru-RU" sz="2000" cap="none" dirty="0"/>
              <a:t> і </a:t>
            </a:r>
            <a:r>
              <a:rPr lang="ru-RU" sz="2000" cap="none" dirty="0" err="1"/>
              <a:t>зміною</a:t>
            </a:r>
            <a:r>
              <a:rPr lang="ru-RU" sz="2000" cap="none" dirty="0"/>
              <a:t> </a:t>
            </a:r>
            <a:r>
              <a:rPr lang="ru-RU" sz="2000" cap="none" dirty="0" err="1"/>
              <a:t>рольової</a:t>
            </a:r>
            <a:r>
              <a:rPr lang="ru-RU" sz="2000" cap="none" dirty="0"/>
              <a:t> </a:t>
            </a:r>
            <a:r>
              <a:rPr lang="ru-RU" sz="2000" cap="none" dirty="0" err="1"/>
              <a:t>позиції</a:t>
            </a:r>
            <a:r>
              <a:rPr lang="ru-RU" sz="2000" cap="none" dirty="0"/>
              <a:t> </a:t>
            </a:r>
            <a:r>
              <a:rPr lang="ru-RU" sz="2000" cap="none" dirty="0" err="1"/>
              <a:t>залежно</a:t>
            </a:r>
            <a:r>
              <a:rPr lang="ru-RU" sz="2000" cap="none" dirty="0"/>
              <a:t> </a:t>
            </a:r>
            <a:r>
              <a:rPr lang="ru-RU" sz="2000" cap="none" dirty="0" err="1"/>
              <a:t>від</a:t>
            </a:r>
            <a:r>
              <a:rPr lang="ru-RU" sz="2000" cap="none" dirty="0"/>
              <a:t> </a:t>
            </a:r>
            <a:r>
              <a:rPr lang="ru-RU" sz="2000" cap="none" dirty="0" err="1"/>
              <a:t>зміни</a:t>
            </a:r>
            <a:r>
              <a:rPr lang="ru-RU" sz="2000" cap="none" dirty="0"/>
              <a:t> </a:t>
            </a:r>
            <a:r>
              <a:rPr lang="ru-RU" sz="2000" cap="none" dirty="0" err="1"/>
              <a:t>ролі</a:t>
            </a:r>
            <a:r>
              <a:rPr lang="ru-RU" sz="2000" cap="none" dirty="0"/>
              <a:t> партнером</a:t>
            </a:r>
            <a:r>
              <a:rPr lang="ru-RU" sz="1200" dirty="0"/>
              <a:t>.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24ED42-529F-0DEF-A4B5-B7C9DE3CE4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3612591"/>
          </a:xfrm>
        </p:spPr>
        <p:txBody>
          <a:bodyPr/>
          <a:lstStyle/>
          <a:p>
            <a:r>
              <a:rPr lang="ru-RU" dirty="0"/>
              <a:t>Ми робимо </a:t>
            </a:r>
            <a:r>
              <a:rPr lang="ru-RU" dirty="0" err="1"/>
              <a:t>спробу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особливу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як </a:t>
            </a:r>
            <a:r>
              <a:rPr lang="ru-RU" b="1" dirty="0" err="1"/>
              <a:t>педагогічний</a:t>
            </a:r>
            <a:r>
              <a:rPr lang="ru-RU" b="1" dirty="0"/>
              <a:t> феномен </a:t>
            </a:r>
            <a:r>
              <a:rPr lang="ru-RU" dirty="0" err="1"/>
              <a:t>культури</a:t>
            </a:r>
            <a:r>
              <a:rPr lang="ru-RU" dirty="0"/>
              <a:t>: - </a:t>
            </a:r>
            <a:r>
              <a:rPr lang="ru-RU" dirty="0" err="1"/>
              <a:t>соціокультурна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; -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міжнаціональної</a:t>
            </a:r>
            <a:r>
              <a:rPr lang="ru-RU" dirty="0"/>
              <a:t> </a:t>
            </a:r>
            <a:r>
              <a:rPr lang="ru-RU" dirty="0" err="1"/>
              <a:t>комунікації</a:t>
            </a:r>
            <a:r>
              <a:rPr lang="ru-RU" dirty="0"/>
              <a:t>; -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самореалізації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в </a:t>
            </a:r>
            <a:r>
              <a:rPr lang="ru-RU" dirty="0" err="1"/>
              <a:t>грі</a:t>
            </a:r>
            <a:r>
              <a:rPr lang="ru-RU" dirty="0"/>
              <a:t>; - </a:t>
            </a:r>
            <a:r>
              <a:rPr lang="ru-RU" dirty="0" err="1"/>
              <a:t>комунікативна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; - </a:t>
            </a:r>
            <a:r>
              <a:rPr lang="ru-RU" dirty="0" err="1"/>
              <a:t>діагностична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; - </a:t>
            </a:r>
            <a:r>
              <a:rPr lang="ru-RU" dirty="0" err="1"/>
              <a:t>ігротерапевтична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; -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корекції</a:t>
            </a:r>
            <a:r>
              <a:rPr lang="ru-RU" dirty="0"/>
              <a:t> в </a:t>
            </a:r>
            <a:r>
              <a:rPr lang="ru-RU" dirty="0" err="1"/>
              <a:t>групі</a:t>
            </a:r>
            <a:r>
              <a:rPr lang="ru-RU" dirty="0"/>
              <a:t>; - </a:t>
            </a:r>
            <a:r>
              <a:rPr lang="ru-RU" dirty="0" err="1"/>
              <a:t>розважальна</a:t>
            </a:r>
            <a:r>
              <a:rPr lang="ru-RU" dirty="0"/>
              <a:t> </a:t>
            </a:r>
            <a:r>
              <a:rPr lang="ru-RU" dirty="0" err="1"/>
              <a:t>функція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06387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945FFE-F1CD-E414-4DEF-25FF2FAF1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16733"/>
            <a:ext cx="9603275" cy="1737022"/>
          </a:xfrm>
        </p:spPr>
        <p:txBody>
          <a:bodyPr>
            <a:normAutofit fontScale="90000"/>
          </a:bodyPr>
          <a:lstStyle/>
          <a:p>
            <a:r>
              <a:rPr lang="ru-RU" sz="2000" cap="none" dirty="0" err="1"/>
              <a:t>Класифікація</a:t>
            </a:r>
            <a:r>
              <a:rPr lang="ru-RU" sz="2000" cap="none" dirty="0"/>
              <a:t> </a:t>
            </a:r>
            <a:r>
              <a:rPr lang="ru-RU" sz="2000" cap="none" dirty="0" err="1"/>
              <a:t>ігор</a:t>
            </a:r>
            <a:r>
              <a:rPr lang="ru-RU" sz="2000" cap="none" dirty="0"/>
              <a:t>. В </a:t>
            </a:r>
            <a:r>
              <a:rPr lang="ru-RU" sz="2000" cap="none" dirty="0" err="1"/>
              <a:t>педагогіці</a:t>
            </a:r>
            <a:r>
              <a:rPr lang="ru-RU" sz="2000" cap="none" dirty="0"/>
              <a:t> </a:t>
            </a:r>
            <a:r>
              <a:rPr lang="ru-RU" sz="2000" cap="none" dirty="0" err="1"/>
              <a:t>існує</a:t>
            </a:r>
            <a:r>
              <a:rPr lang="ru-RU" sz="2000" cap="none" dirty="0"/>
              <a:t> </a:t>
            </a:r>
            <a:r>
              <a:rPr lang="ru-RU" sz="2000" cap="none" dirty="0" err="1"/>
              <a:t>декілька</a:t>
            </a:r>
            <a:r>
              <a:rPr lang="ru-RU" sz="2000" cap="none" dirty="0"/>
              <a:t> </a:t>
            </a:r>
            <a:r>
              <a:rPr lang="ru-RU" sz="2000" cap="none" dirty="0" err="1"/>
              <a:t>класифікацій</a:t>
            </a:r>
            <a:r>
              <a:rPr lang="ru-RU" sz="2000" cap="none" dirty="0"/>
              <a:t> </a:t>
            </a:r>
            <a:r>
              <a:rPr lang="ru-RU" sz="2000" cap="none" dirty="0" err="1"/>
              <a:t>ігор</a:t>
            </a:r>
            <a:r>
              <a:rPr lang="ru-RU" sz="2000" cap="none" dirty="0"/>
              <a:t>. </a:t>
            </a:r>
            <a:br>
              <a:rPr lang="ru-RU" sz="2000" cap="none" dirty="0"/>
            </a:br>
            <a:r>
              <a:rPr lang="ru-RU" sz="2000" cap="none" dirty="0" err="1"/>
              <a:t>Вперше</a:t>
            </a:r>
            <a:r>
              <a:rPr lang="ru-RU" sz="2000" cap="none" dirty="0"/>
              <a:t> </a:t>
            </a:r>
            <a:r>
              <a:rPr lang="ru-RU" sz="2000" cap="none" dirty="0" err="1"/>
              <a:t>це</a:t>
            </a:r>
            <a:r>
              <a:rPr lang="ru-RU" sz="2000" cap="none" dirty="0"/>
              <a:t> </a:t>
            </a:r>
            <a:r>
              <a:rPr lang="ru-RU" sz="2000" cap="none" dirty="0" err="1"/>
              <a:t>зробив</a:t>
            </a:r>
            <a:r>
              <a:rPr lang="ru-RU" sz="2000" cap="none" dirty="0"/>
              <a:t> </a:t>
            </a:r>
            <a:r>
              <a:rPr lang="ru-RU" sz="2000" b="1" cap="none" dirty="0"/>
              <a:t>Карл Грос</a:t>
            </a:r>
            <a:r>
              <a:rPr lang="ru-RU" sz="2000" cap="none" dirty="0"/>
              <a:t>. </a:t>
            </a:r>
            <a:r>
              <a:rPr lang="ru-RU" sz="2000" cap="none" dirty="0" err="1"/>
              <a:t>Він</a:t>
            </a:r>
            <a:r>
              <a:rPr lang="ru-RU" sz="2000" cap="none" dirty="0"/>
              <a:t> </a:t>
            </a:r>
            <a:r>
              <a:rPr lang="ru-RU" sz="2000" cap="none" dirty="0" err="1"/>
              <a:t>поділяє</a:t>
            </a:r>
            <a:r>
              <a:rPr lang="ru-RU" sz="2000" cap="none" dirty="0"/>
              <a:t> </a:t>
            </a:r>
            <a:r>
              <a:rPr lang="ru-RU" sz="2000" cap="none" dirty="0" err="1"/>
              <a:t>їх</a:t>
            </a:r>
            <a:r>
              <a:rPr lang="ru-RU" sz="2000" cap="none" dirty="0"/>
              <a:t> на </a:t>
            </a:r>
            <a:r>
              <a:rPr lang="ru-RU" sz="2000" b="1" cap="none" dirty="0" err="1"/>
              <a:t>дві</a:t>
            </a:r>
            <a:r>
              <a:rPr lang="ru-RU" sz="2000" b="1" cap="none" dirty="0"/>
              <a:t> </a:t>
            </a:r>
            <a:r>
              <a:rPr lang="ru-RU" sz="2000" b="1" cap="none" dirty="0" err="1"/>
              <a:t>групи</a:t>
            </a:r>
            <a:r>
              <a:rPr lang="ru-RU" sz="2000" cap="none" dirty="0"/>
              <a:t>: </a:t>
            </a:r>
            <a:br>
              <a:rPr lang="ru-RU" sz="2000" cap="none" dirty="0"/>
            </a:br>
            <a:r>
              <a:rPr lang="ru-RU" sz="2000" b="1" cap="none" dirty="0" err="1"/>
              <a:t>Експериментальні</a:t>
            </a:r>
            <a:r>
              <a:rPr lang="ru-RU" sz="2000" cap="none" dirty="0"/>
              <a:t> </a:t>
            </a:r>
            <a:r>
              <a:rPr lang="ru-RU" sz="2000" cap="none" dirty="0" err="1"/>
              <a:t>сенсорні</a:t>
            </a:r>
            <a:r>
              <a:rPr lang="ru-RU" sz="2000" cap="none" dirty="0"/>
              <a:t>, </a:t>
            </a:r>
            <a:r>
              <a:rPr lang="ru-RU" sz="2000" cap="none" dirty="0" err="1"/>
              <a:t>моторні</a:t>
            </a:r>
            <a:r>
              <a:rPr lang="ru-RU" sz="2000" cap="none" dirty="0"/>
              <a:t>, </a:t>
            </a:r>
            <a:r>
              <a:rPr lang="ru-RU" sz="2000" cap="none" dirty="0" err="1"/>
              <a:t>інтелектуальні</a:t>
            </a:r>
            <a:r>
              <a:rPr lang="ru-RU" sz="2000" cap="none" dirty="0"/>
              <a:t>, </a:t>
            </a:r>
            <a:r>
              <a:rPr lang="ru-RU" sz="2000" cap="none" dirty="0" err="1"/>
              <a:t>афективні</a:t>
            </a:r>
            <a:r>
              <a:rPr lang="ru-RU" sz="2000" cap="none" dirty="0"/>
              <a:t> </a:t>
            </a:r>
            <a:r>
              <a:rPr lang="ru-RU" sz="2000" cap="none" dirty="0" err="1"/>
              <a:t>ігри</a:t>
            </a:r>
            <a:r>
              <a:rPr lang="ru-RU" sz="2000" cap="none" dirty="0"/>
              <a:t>, </a:t>
            </a:r>
            <a:r>
              <a:rPr lang="ru-RU" sz="2000" cap="none" dirty="0" err="1"/>
              <a:t>вправи</a:t>
            </a:r>
            <a:r>
              <a:rPr lang="ru-RU" sz="2000" cap="none" dirty="0"/>
              <a:t> на </a:t>
            </a:r>
            <a:r>
              <a:rPr lang="ru-RU" sz="2000" cap="none" dirty="0" err="1"/>
              <a:t>формування</a:t>
            </a:r>
            <a:r>
              <a:rPr lang="ru-RU" sz="2000" cap="none" dirty="0"/>
              <a:t> </a:t>
            </a:r>
            <a:r>
              <a:rPr lang="ru-RU" sz="2000" cap="none" dirty="0" err="1"/>
              <a:t>волі</a:t>
            </a:r>
            <a:r>
              <a:rPr lang="ru-RU" sz="2000" cap="none" dirty="0"/>
              <a:t> – в </a:t>
            </a:r>
            <a:r>
              <a:rPr lang="ru-RU" sz="2000" cap="none" dirty="0" err="1"/>
              <a:t>основі</a:t>
            </a:r>
            <a:r>
              <a:rPr lang="ru-RU" sz="2000" cap="none" dirty="0"/>
              <a:t> </a:t>
            </a:r>
            <a:r>
              <a:rPr lang="ru-RU" sz="2000" cap="none" dirty="0" err="1"/>
              <a:t>ці</a:t>
            </a:r>
            <a:r>
              <a:rPr lang="ru-RU" sz="2000" cap="none" dirty="0"/>
              <a:t> </a:t>
            </a:r>
            <a:r>
              <a:rPr lang="ru-RU" sz="2000" cap="none" dirty="0" err="1"/>
              <a:t>ігри</a:t>
            </a:r>
            <a:r>
              <a:rPr lang="ru-RU" sz="2000" cap="none" dirty="0"/>
              <a:t> </a:t>
            </a:r>
            <a:r>
              <a:rPr lang="ru-RU" sz="2000" cap="none" dirty="0" err="1"/>
              <a:t>мають</a:t>
            </a:r>
            <a:r>
              <a:rPr lang="ru-RU" sz="2000" cap="none" dirty="0"/>
              <a:t> </a:t>
            </a:r>
            <a:r>
              <a:rPr lang="ru-RU" sz="2000" cap="none" dirty="0" err="1"/>
              <a:t>інстинкти</a:t>
            </a:r>
            <a:r>
              <a:rPr lang="ru-RU" sz="2000" cap="none" dirty="0"/>
              <a:t>, </a:t>
            </a:r>
            <a:r>
              <a:rPr lang="ru-RU" sz="2000" cap="none" dirty="0" err="1"/>
              <a:t>що</a:t>
            </a:r>
            <a:r>
              <a:rPr lang="ru-RU" sz="2000" cap="none" dirty="0"/>
              <a:t> </a:t>
            </a:r>
            <a:r>
              <a:rPr lang="ru-RU" sz="2000" cap="none" dirty="0" err="1"/>
              <a:t>забезпечують</a:t>
            </a:r>
            <a:r>
              <a:rPr lang="ru-RU" sz="2000" cap="none" dirty="0"/>
              <a:t> </a:t>
            </a:r>
            <a:r>
              <a:rPr lang="ru-RU" sz="2000" cap="none" dirty="0" err="1"/>
              <a:t>функціо</a:t>
            </a:r>
            <a:r>
              <a:rPr lang="ru-RU" sz="2000" cap="none" dirty="0"/>
              <a:t> </a:t>
            </a:r>
            <a:r>
              <a:rPr lang="ru-RU" sz="2000" cap="none" dirty="0" err="1"/>
              <a:t>нування</a:t>
            </a:r>
            <a:r>
              <a:rPr lang="ru-RU" sz="2000" cap="none" dirty="0"/>
              <a:t> </a:t>
            </a:r>
            <a:r>
              <a:rPr lang="ru-RU" sz="2000" cap="none" dirty="0" err="1"/>
              <a:t>організму</a:t>
            </a:r>
            <a:r>
              <a:rPr lang="ru-RU" sz="2000" cap="none" dirty="0"/>
              <a:t> як </a:t>
            </a:r>
            <a:r>
              <a:rPr lang="ru-RU" sz="2000" cap="none" dirty="0" err="1"/>
              <a:t>цілісного</a:t>
            </a:r>
            <a:r>
              <a:rPr lang="ru-RU" sz="2000" cap="none" dirty="0"/>
              <a:t> </a:t>
            </a:r>
            <a:r>
              <a:rPr lang="ru-RU" sz="2000" cap="none" dirty="0" err="1"/>
              <a:t>утворення</a:t>
            </a:r>
            <a:r>
              <a:rPr lang="ru-RU" sz="2000" cap="none" dirty="0"/>
              <a:t>. </a:t>
            </a:r>
            <a:br>
              <a:rPr lang="ru-RU" sz="2000" cap="none" dirty="0"/>
            </a:br>
            <a:r>
              <a:rPr lang="ru-RU" sz="2000" b="1" cap="none" dirty="0" err="1"/>
              <a:t>Спеціальні</a:t>
            </a:r>
            <a:r>
              <a:rPr lang="ru-RU" sz="2000" cap="none" dirty="0"/>
              <a:t>- </a:t>
            </a:r>
            <a:r>
              <a:rPr lang="ru-RU" sz="2000" cap="none" dirty="0" err="1"/>
              <a:t>Ігри</a:t>
            </a:r>
            <a:r>
              <a:rPr lang="ru-RU" sz="2000" cap="none" dirty="0"/>
              <a:t>, </a:t>
            </a:r>
            <a:r>
              <a:rPr lang="ru-RU" sz="2000" cap="none" dirty="0" err="1"/>
              <a:t>під</a:t>
            </a:r>
            <a:r>
              <a:rPr lang="ru-RU" sz="2000" cap="none" dirty="0"/>
              <a:t> час </a:t>
            </a:r>
            <a:r>
              <a:rPr lang="ru-RU" sz="2000" cap="none" dirty="0" err="1"/>
              <a:t>яких</a:t>
            </a:r>
            <a:r>
              <a:rPr lang="ru-RU" sz="2000" cap="none" dirty="0"/>
              <a:t> </a:t>
            </a:r>
            <a:r>
              <a:rPr lang="ru-RU" sz="2000" cap="none" dirty="0" err="1"/>
              <a:t>розвиваються</a:t>
            </a:r>
            <a:r>
              <a:rPr lang="ru-RU" sz="2000" cap="none" dirty="0"/>
              <a:t> </a:t>
            </a:r>
            <a:r>
              <a:rPr lang="ru-RU" sz="2000" cap="none" dirty="0" err="1"/>
              <a:t>необхідні</a:t>
            </a:r>
            <a:r>
              <a:rPr lang="ru-RU" sz="2000" cap="none" dirty="0"/>
              <a:t> для </a:t>
            </a:r>
            <a:r>
              <a:rPr lang="ru-RU" sz="2000" cap="none" dirty="0" err="1"/>
              <a:t>використання</a:t>
            </a:r>
            <a:r>
              <a:rPr lang="ru-RU" sz="2000" cap="none" dirty="0"/>
              <a:t> в </a:t>
            </a:r>
            <a:r>
              <a:rPr lang="ru-RU" sz="2000" cap="none" dirty="0" err="1"/>
              <a:t>різних</a:t>
            </a:r>
            <a:r>
              <a:rPr lang="ru-RU" sz="2000" cap="none" dirty="0"/>
              <a:t> сферах </a:t>
            </a:r>
            <a:r>
              <a:rPr lang="ru-RU" sz="2000" cap="none" dirty="0" err="1"/>
              <a:t>життя</a:t>
            </a:r>
            <a:r>
              <a:rPr lang="ru-RU" sz="2000" cap="none" dirty="0"/>
              <a:t> </a:t>
            </a:r>
            <a:r>
              <a:rPr lang="ru-RU" sz="2000" cap="none" dirty="0" err="1"/>
              <a:t>часткові</a:t>
            </a:r>
            <a:r>
              <a:rPr lang="ru-RU" sz="2000" cap="none" dirty="0"/>
              <a:t> </a:t>
            </a:r>
            <a:r>
              <a:rPr lang="ru-RU" sz="2000" cap="none" dirty="0" err="1"/>
              <a:t>здібності</a:t>
            </a:r>
            <a:r>
              <a:rPr lang="ru-RU" sz="1200" dirty="0"/>
              <a:t>. </a:t>
            </a:r>
            <a:endParaRPr lang="ru-RU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DF8CB7-23D2-F5CF-BCD6-FF4A28AF7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5"/>
            <a:ext cx="9603275" cy="407038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 err="1"/>
              <a:t>Німецький</a:t>
            </a:r>
            <a:r>
              <a:rPr lang="ru-RU" dirty="0"/>
              <a:t> психолог </a:t>
            </a:r>
            <a:r>
              <a:rPr lang="ru-RU" dirty="0" err="1"/>
              <a:t>Вільям</a:t>
            </a:r>
            <a:r>
              <a:rPr lang="ru-RU" dirty="0"/>
              <a:t> Штерн (1871-1938) </a:t>
            </a:r>
          </a:p>
          <a:p>
            <a:pPr marL="0" indent="0">
              <a:buNone/>
            </a:pPr>
            <a:r>
              <a:rPr lang="ru-RU" dirty="0"/>
              <a:t>- </a:t>
            </a:r>
            <a:r>
              <a:rPr lang="ru-RU" dirty="0" err="1"/>
              <a:t>Індивідуальні</a:t>
            </a:r>
            <a:r>
              <a:rPr lang="ru-RU" dirty="0"/>
              <a:t> – за </a:t>
            </a:r>
            <a:r>
              <a:rPr lang="ru-RU" dirty="0" err="1"/>
              <a:t>задумом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 </a:t>
            </a:r>
          </a:p>
          <a:p>
            <a:pPr marL="0" indent="0" algn="ctr">
              <a:buNone/>
            </a:pPr>
            <a:r>
              <a:rPr lang="ru-RU" dirty="0"/>
              <a:t>- </a:t>
            </a:r>
            <a:r>
              <a:rPr lang="ru-RU" dirty="0" err="1"/>
              <a:t>Соціальні</a:t>
            </a:r>
            <a:r>
              <a:rPr lang="ru-RU" dirty="0"/>
              <a:t> – </a:t>
            </a:r>
            <a:r>
              <a:rPr lang="ru-RU" dirty="0" err="1"/>
              <a:t>спільні</a:t>
            </a:r>
            <a:r>
              <a:rPr lang="ru-RU" dirty="0"/>
              <a:t> з </a:t>
            </a:r>
            <a:r>
              <a:rPr lang="ru-RU" dirty="0" err="1"/>
              <a:t>іншими</a:t>
            </a:r>
            <a:r>
              <a:rPr lang="ru-RU" dirty="0"/>
              <a:t>. </a:t>
            </a:r>
          </a:p>
          <a:p>
            <a:pPr marL="0" indent="0" algn="ctr">
              <a:buNone/>
            </a:pPr>
            <a:r>
              <a:rPr lang="ru-RU" dirty="0"/>
              <a:t>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погляд</a:t>
            </a:r>
            <a:r>
              <a:rPr lang="ru-RU" dirty="0"/>
              <a:t>, </a:t>
            </a:r>
            <a:r>
              <a:rPr lang="ru-RU" dirty="0" err="1"/>
              <a:t>зовнішній</a:t>
            </a:r>
            <a:r>
              <a:rPr lang="ru-RU" dirty="0"/>
              <a:t> фактор (</a:t>
            </a:r>
            <a:r>
              <a:rPr lang="ru-RU" dirty="0" err="1"/>
              <a:t>соціальне</a:t>
            </a:r>
            <a:r>
              <a:rPr lang="ru-RU" dirty="0"/>
              <a:t> </a:t>
            </a:r>
            <a:r>
              <a:rPr lang="ru-RU" dirty="0" err="1"/>
              <a:t>оточення</a:t>
            </a:r>
            <a:r>
              <a:rPr lang="ru-RU" dirty="0"/>
              <a:t>)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для </a:t>
            </a:r>
            <a:r>
              <a:rPr lang="ru-RU" dirty="0" err="1"/>
              <a:t>гри</a:t>
            </a:r>
            <a:r>
              <a:rPr lang="ru-RU" dirty="0"/>
              <a:t>, </a:t>
            </a:r>
            <a:r>
              <a:rPr lang="ru-RU" dirty="0" err="1"/>
              <a:t>вибір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інстинктивно</a:t>
            </a:r>
            <a:r>
              <a:rPr lang="ru-RU" dirty="0"/>
              <a:t>. </a:t>
            </a:r>
          </a:p>
          <a:p>
            <a:pPr marL="0" indent="0" algn="ctr">
              <a:buNone/>
            </a:pPr>
            <a:r>
              <a:rPr lang="ru-RU" dirty="0" err="1"/>
              <a:t>Швейцарський</a:t>
            </a:r>
            <a:r>
              <a:rPr lang="ru-RU" dirty="0"/>
              <a:t> психолог Жан </a:t>
            </a:r>
            <a:r>
              <a:rPr lang="ru-RU" dirty="0" err="1"/>
              <a:t>Піаже</a:t>
            </a:r>
            <a:r>
              <a:rPr lang="ru-RU" dirty="0"/>
              <a:t> </a:t>
            </a:r>
            <a:r>
              <a:rPr lang="ru-RU" dirty="0" err="1"/>
              <a:t>виокремлював</a:t>
            </a:r>
            <a:r>
              <a:rPr lang="ru-RU" dirty="0"/>
              <a:t>: </a:t>
            </a:r>
          </a:p>
          <a:p>
            <a:r>
              <a:rPr lang="en-US" dirty="0"/>
              <a:t> </a:t>
            </a:r>
            <a:r>
              <a:rPr lang="ru-RU" dirty="0" err="1"/>
              <a:t>Ігри-вправи</a:t>
            </a:r>
            <a:r>
              <a:rPr lang="ru-RU" dirty="0"/>
              <a:t> – </a:t>
            </a:r>
            <a:r>
              <a:rPr lang="ru-RU" dirty="0" err="1"/>
              <a:t>виникають</a:t>
            </a:r>
            <a:r>
              <a:rPr lang="ru-RU" dirty="0"/>
              <a:t> у </a:t>
            </a:r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місяці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. </a:t>
            </a:r>
            <a:r>
              <a:rPr lang="en-US" dirty="0"/>
              <a:t> </a:t>
            </a:r>
            <a:endParaRPr lang="uk-UA" dirty="0"/>
          </a:p>
          <a:p>
            <a:r>
              <a:rPr lang="ru-RU" dirty="0" err="1"/>
              <a:t>Символічні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– </a:t>
            </a:r>
            <a:r>
              <a:rPr lang="ru-RU" dirty="0" err="1"/>
              <a:t>найпоширеніші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 до 4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endParaRPr lang="uk-UA" dirty="0"/>
          </a:p>
          <a:p>
            <a:r>
              <a:rPr lang="en-US" dirty="0"/>
              <a:t> </a:t>
            </a:r>
            <a:r>
              <a:rPr lang="ru-RU" dirty="0" err="1"/>
              <a:t>Ігри</a:t>
            </a:r>
            <a:r>
              <a:rPr lang="ru-RU" dirty="0"/>
              <a:t> за правилами – </a:t>
            </a:r>
            <a:r>
              <a:rPr lang="ru-RU" dirty="0" err="1"/>
              <a:t>ігри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7 до 12 </a:t>
            </a:r>
            <a:r>
              <a:rPr lang="ru-RU" dirty="0" err="1"/>
              <a:t>років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3341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D789A-CBF0-2FCD-557A-0A6B90645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75098"/>
            <a:ext cx="9603275" cy="1391053"/>
          </a:xfrm>
        </p:spPr>
        <p:txBody>
          <a:bodyPr>
            <a:noAutofit/>
          </a:bodyPr>
          <a:lstStyle/>
          <a:p>
            <a:r>
              <a:rPr lang="ru-RU" sz="2000" cap="none" dirty="0" err="1"/>
              <a:t>Американська</a:t>
            </a:r>
            <a:r>
              <a:rPr lang="ru-RU" sz="2000" cap="none" dirty="0"/>
              <a:t> </a:t>
            </a:r>
            <a:r>
              <a:rPr lang="ru-RU" sz="2000" cap="none" dirty="0" err="1"/>
              <a:t>дослідниця</a:t>
            </a:r>
            <a:r>
              <a:rPr lang="ru-RU" sz="2000" cap="none" dirty="0"/>
              <a:t> </a:t>
            </a:r>
            <a:r>
              <a:rPr lang="ru-RU" sz="2000" b="1" cap="none" dirty="0" err="1"/>
              <a:t>Катрін</a:t>
            </a:r>
            <a:r>
              <a:rPr lang="ru-RU" sz="2000" b="1" cap="none" dirty="0"/>
              <a:t> Гарвей</a:t>
            </a:r>
            <a:r>
              <a:rPr lang="ru-RU" sz="2000" cap="none" dirty="0"/>
              <a:t>: </a:t>
            </a:r>
            <a:br>
              <a:rPr lang="uk-UA" sz="2000" cap="none" dirty="0"/>
            </a:br>
            <a:r>
              <a:rPr lang="en-US" sz="2000" cap="none" dirty="0"/>
              <a:t> </a:t>
            </a:r>
            <a:r>
              <a:rPr lang="ru-RU" sz="2000" cap="none" dirty="0" err="1"/>
              <a:t>ігри</a:t>
            </a:r>
            <a:r>
              <a:rPr lang="ru-RU" sz="2000" cap="none" dirty="0"/>
              <a:t> з рухами і </a:t>
            </a:r>
            <a:r>
              <a:rPr lang="ru-RU" sz="2000" cap="none" dirty="0" err="1"/>
              <a:t>взаємодією</a:t>
            </a:r>
            <a:r>
              <a:rPr lang="ru-RU" sz="2000" cap="none" dirty="0"/>
              <a:t> – </a:t>
            </a:r>
            <a:r>
              <a:rPr lang="ru-RU" sz="2000" cap="none" dirty="0" err="1"/>
              <a:t>надлишок</a:t>
            </a:r>
            <a:r>
              <a:rPr lang="ru-RU" sz="2000" cap="none" dirty="0"/>
              <a:t> </a:t>
            </a:r>
            <a:r>
              <a:rPr lang="ru-RU" sz="2000" cap="none" dirty="0" err="1"/>
              <a:t>енергії</a:t>
            </a:r>
            <a:r>
              <a:rPr lang="ru-RU" sz="2000" cap="none" dirty="0"/>
              <a:t> та </a:t>
            </a:r>
            <a:r>
              <a:rPr lang="ru-RU" sz="2000" cap="none" dirty="0" err="1"/>
              <a:t>емоційний</a:t>
            </a:r>
            <a:r>
              <a:rPr lang="ru-RU" sz="2000" cap="none" dirty="0"/>
              <a:t> стан. </a:t>
            </a:r>
            <a:br>
              <a:rPr lang="uk-UA" sz="2000" cap="none" dirty="0"/>
            </a:br>
            <a:r>
              <a:rPr lang="en-US" sz="2000" cap="none" dirty="0"/>
              <a:t> </a:t>
            </a:r>
            <a:r>
              <a:rPr lang="ru-RU" sz="2000" cap="none" dirty="0" err="1"/>
              <a:t>ігри</a:t>
            </a:r>
            <a:r>
              <a:rPr lang="ru-RU" sz="2000" cap="none" dirty="0"/>
              <a:t> з предметами – </a:t>
            </a:r>
            <a:r>
              <a:rPr lang="ru-RU" sz="2000" cap="none" dirty="0" err="1"/>
              <a:t>починаються</a:t>
            </a:r>
            <a:r>
              <a:rPr lang="ru-RU" sz="2000" cap="none" dirty="0"/>
              <a:t> з </a:t>
            </a:r>
            <a:r>
              <a:rPr lang="ru-RU" sz="2000" cap="none" dirty="0" err="1"/>
              <a:t>маніпуляції</a:t>
            </a:r>
            <a:r>
              <a:rPr lang="ru-RU" sz="2000" cap="none" dirty="0"/>
              <a:t> до </a:t>
            </a:r>
            <a:r>
              <a:rPr lang="ru-RU" sz="2000" cap="none" dirty="0" err="1"/>
              <a:t>повного</a:t>
            </a:r>
            <a:r>
              <a:rPr lang="ru-RU" sz="2000" cap="none" dirty="0"/>
              <a:t> </a:t>
            </a:r>
            <a:r>
              <a:rPr lang="ru-RU" sz="2000" cap="none" dirty="0" err="1"/>
              <a:t>вдосконалення</a:t>
            </a:r>
            <a:r>
              <a:rPr lang="ru-RU" sz="2000" cap="none" dirty="0"/>
              <a:t>. </a:t>
            </a:r>
            <a:br>
              <a:rPr lang="uk-UA" sz="2000" cap="none" dirty="0"/>
            </a:br>
            <a:r>
              <a:rPr lang="en-US" sz="2000" cap="none" dirty="0"/>
              <a:t> </a:t>
            </a:r>
            <a:r>
              <a:rPr lang="ru-RU" sz="2000" cap="none" dirty="0" err="1"/>
              <a:t>мовні</a:t>
            </a:r>
            <a:r>
              <a:rPr lang="ru-RU" sz="2000" cap="none" dirty="0"/>
              <a:t> </a:t>
            </a:r>
            <a:r>
              <a:rPr lang="ru-RU" sz="2000" cap="none" dirty="0" err="1"/>
              <a:t>ігри</a:t>
            </a:r>
            <a:r>
              <a:rPr lang="ru-RU" sz="2000" cap="none" dirty="0"/>
              <a:t> – </a:t>
            </a:r>
            <a:r>
              <a:rPr lang="ru-RU" sz="2000" cap="none" dirty="0" err="1"/>
              <a:t>створення</a:t>
            </a:r>
            <a:r>
              <a:rPr lang="ru-RU" sz="2000" cap="none" dirty="0"/>
              <a:t> </a:t>
            </a:r>
            <a:r>
              <a:rPr lang="ru-RU" sz="2000" cap="none" dirty="0" err="1"/>
              <a:t>римованих</a:t>
            </a:r>
            <a:r>
              <a:rPr lang="ru-RU" sz="2000" cap="none" dirty="0"/>
              <a:t> </a:t>
            </a:r>
            <a:r>
              <a:rPr lang="ru-RU" sz="2000" cap="none" dirty="0" err="1"/>
              <a:t>творів-пісеньок</a:t>
            </a:r>
            <a:r>
              <a:rPr lang="ru-RU" sz="2000" cap="none" dirty="0"/>
              <a:t>, </a:t>
            </a:r>
            <a:r>
              <a:rPr lang="ru-RU" sz="2000" cap="none" dirty="0" err="1"/>
              <a:t>лічилок</a:t>
            </a:r>
            <a:r>
              <a:rPr lang="ru-RU" sz="2000" cap="none" dirty="0"/>
              <a:t>, </a:t>
            </a:r>
            <a:r>
              <a:rPr lang="ru-RU" sz="2000" cap="none" dirty="0" err="1"/>
              <a:t>приказок</a:t>
            </a:r>
            <a:r>
              <a:rPr lang="ru-RU" sz="2000" cap="none" dirty="0"/>
              <a:t>… </a:t>
            </a:r>
            <a:br>
              <a:rPr lang="uk-UA" sz="2000" cap="none" dirty="0"/>
            </a:br>
            <a:r>
              <a:rPr lang="en-US" sz="2000" cap="none" dirty="0"/>
              <a:t> </a:t>
            </a:r>
            <a:r>
              <a:rPr lang="ru-RU" sz="2000" cap="none" dirty="0" err="1"/>
              <a:t>ігри</a:t>
            </a:r>
            <a:r>
              <a:rPr lang="ru-RU" sz="2000" cap="none" dirty="0"/>
              <a:t> </a:t>
            </a:r>
            <a:r>
              <a:rPr lang="ru-RU" sz="2000" cap="none" dirty="0" err="1"/>
              <a:t>із</a:t>
            </a:r>
            <a:r>
              <a:rPr lang="ru-RU" sz="2000" cap="none" dirty="0"/>
              <a:t> </a:t>
            </a:r>
            <a:r>
              <a:rPr lang="ru-RU" sz="2000" cap="none" dirty="0" err="1"/>
              <a:t>соціальним</a:t>
            </a:r>
            <a:r>
              <a:rPr lang="ru-RU" sz="2000" cap="none" dirty="0"/>
              <a:t> </a:t>
            </a:r>
            <a:r>
              <a:rPr lang="ru-RU" sz="2000" cap="none" dirty="0" err="1"/>
              <a:t>матеріалом</a:t>
            </a:r>
            <a:r>
              <a:rPr lang="ru-RU" sz="2000" cap="none" dirty="0"/>
              <a:t> – «</a:t>
            </a:r>
            <a:r>
              <a:rPr lang="ru-RU" sz="2000" cap="none" dirty="0" err="1"/>
              <a:t>драматичні</a:t>
            </a:r>
            <a:r>
              <a:rPr lang="ru-RU" sz="2000" cap="none" dirty="0"/>
              <a:t>», «</a:t>
            </a:r>
            <a:r>
              <a:rPr lang="ru-RU" sz="2000" cap="none" dirty="0" err="1"/>
              <a:t>тематичні</a:t>
            </a:r>
            <a:r>
              <a:rPr lang="ru-RU" sz="2000" cap="none" dirty="0"/>
              <a:t>» - </a:t>
            </a:r>
            <a:r>
              <a:rPr lang="ru-RU" sz="2000" cap="none" dirty="0" err="1"/>
              <a:t>організовують</a:t>
            </a:r>
            <a:r>
              <a:rPr lang="ru-RU" sz="2000" cap="none" dirty="0"/>
              <a:t> </a:t>
            </a:r>
            <a:r>
              <a:rPr lang="ru-RU" sz="2000" cap="none" dirty="0" err="1"/>
              <a:t>їх</a:t>
            </a:r>
            <a:r>
              <a:rPr lang="ru-RU" sz="2000" cap="none" dirty="0"/>
              <a:t> </a:t>
            </a:r>
            <a:r>
              <a:rPr lang="ru-RU" sz="2000" cap="none" dirty="0" err="1"/>
              <a:t>діти</a:t>
            </a:r>
            <a:r>
              <a:rPr lang="ru-RU" sz="2000" cap="none" dirty="0"/>
              <a:t> </a:t>
            </a:r>
            <a:r>
              <a:rPr lang="ru-RU" sz="2000" cap="none" dirty="0" err="1"/>
              <a:t>самостійно</a:t>
            </a:r>
            <a:r>
              <a:rPr lang="ru-RU" sz="2000" cap="none" dirty="0"/>
              <a:t>. </a:t>
            </a:r>
            <a:br>
              <a:rPr lang="uk-UA" sz="2000" cap="none" dirty="0"/>
            </a:br>
            <a:r>
              <a:rPr lang="en-US" sz="2000" cap="none" dirty="0"/>
              <a:t> </a:t>
            </a:r>
            <a:r>
              <a:rPr lang="ru-RU" sz="2000" cap="none" dirty="0" err="1"/>
              <a:t>ігри</a:t>
            </a:r>
            <a:r>
              <a:rPr lang="ru-RU" sz="2000" cap="none" dirty="0"/>
              <a:t> за правилами, </a:t>
            </a:r>
            <a:r>
              <a:rPr lang="ru-RU" sz="2000" cap="none" dirty="0" err="1"/>
              <a:t>заданими</a:t>
            </a:r>
            <a:r>
              <a:rPr lang="ru-RU" sz="2000" cap="none" dirty="0"/>
              <a:t> </a:t>
            </a:r>
            <a:r>
              <a:rPr lang="ru-RU" sz="2000" cap="none" dirty="0" err="1"/>
              <a:t>дорослими</a:t>
            </a:r>
            <a:r>
              <a:rPr lang="ru-RU" sz="2000" cap="none" dirty="0"/>
              <a:t>. </a:t>
            </a:r>
            <a:br>
              <a:rPr lang="uk-UA" sz="2000" cap="none" dirty="0"/>
            </a:br>
            <a:r>
              <a:rPr lang="en-US" sz="2000" cap="none" dirty="0"/>
              <a:t> </a:t>
            </a:r>
            <a:r>
              <a:rPr lang="ru-RU" sz="2000" cap="none" dirty="0" err="1"/>
              <a:t>ритуальні</a:t>
            </a:r>
            <a:r>
              <a:rPr lang="ru-RU" sz="2000" cap="none" dirty="0"/>
              <a:t> </a:t>
            </a:r>
            <a:r>
              <a:rPr lang="ru-RU" sz="2000" cap="none" dirty="0" err="1"/>
              <a:t>ігри</a:t>
            </a:r>
            <a:r>
              <a:rPr lang="ru-RU" sz="2000" cap="none" dirty="0"/>
              <a:t> – </a:t>
            </a:r>
            <a:r>
              <a:rPr lang="ru-RU" sz="2000" cap="none" dirty="0" err="1"/>
              <a:t>засновані</a:t>
            </a:r>
            <a:r>
              <a:rPr lang="ru-RU" sz="2000" cap="none" dirty="0"/>
              <a:t> на рухах, </a:t>
            </a:r>
            <a:r>
              <a:rPr lang="ru-RU" sz="2000" cap="none" dirty="0" err="1"/>
              <a:t>ігрових</a:t>
            </a:r>
            <a:r>
              <a:rPr lang="ru-RU" sz="2000" cap="none" dirty="0"/>
              <a:t> предметах, </a:t>
            </a:r>
            <a:r>
              <a:rPr lang="ru-RU" sz="2000" cap="none" dirty="0" err="1"/>
              <a:t>соціальних</a:t>
            </a:r>
            <a:r>
              <a:rPr lang="ru-RU" sz="2000" cap="none" dirty="0"/>
              <a:t> </a:t>
            </a:r>
            <a:r>
              <a:rPr lang="ru-RU" sz="2000" cap="none" dirty="0" err="1"/>
              <a:t>умовностях</a:t>
            </a:r>
            <a:r>
              <a:rPr lang="ru-RU" sz="2000" cap="none" dirty="0"/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FAB8AD0-2EA8-E727-6007-E0CE38E31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422187"/>
            <a:ext cx="9603275" cy="3044158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Петр Лесгафт </a:t>
            </a:r>
            <a:r>
              <a:rPr lang="ru-RU" dirty="0"/>
              <a:t>в основу </a:t>
            </a:r>
            <a:r>
              <a:rPr lang="ru-RU" dirty="0" err="1"/>
              <a:t>поклав</a:t>
            </a:r>
            <a:r>
              <a:rPr lang="ru-RU" dirty="0"/>
              <a:t> </a:t>
            </a:r>
            <a:r>
              <a:rPr lang="ru-RU" dirty="0" err="1"/>
              <a:t>психологічні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: </a:t>
            </a:r>
            <a:endParaRPr lang="uk-UA" dirty="0"/>
          </a:p>
          <a:p>
            <a:r>
              <a:rPr lang="en-US" dirty="0"/>
              <a:t> </a:t>
            </a:r>
            <a:r>
              <a:rPr lang="ru-RU" dirty="0" err="1"/>
              <a:t>Сімейні</a:t>
            </a:r>
            <a:r>
              <a:rPr lang="ru-RU" dirty="0"/>
              <a:t> (</a:t>
            </a:r>
            <a:r>
              <a:rPr lang="ru-RU" dirty="0" err="1"/>
              <a:t>імітаційні</a:t>
            </a:r>
            <a:r>
              <a:rPr lang="ru-RU" dirty="0"/>
              <a:t>) –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дошкільного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повторюють</a:t>
            </a:r>
            <a:r>
              <a:rPr lang="ru-RU" dirty="0"/>
              <a:t>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бачать</a:t>
            </a:r>
            <a:r>
              <a:rPr lang="ru-RU" dirty="0"/>
              <a:t>. </a:t>
            </a:r>
            <a:endParaRPr lang="uk-UA" dirty="0"/>
          </a:p>
          <a:p>
            <a:r>
              <a:rPr lang="en-US" dirty="0"/>
              <a:t> </a:t>
            </a:r>
            <a:r>
              <a:rPr lang="ru-RU" dirty="0" err="1"/>
              <a:t>Шкільні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– </a:t>
            </a:r>
            <a:r>
              <a:rPr lang="ru-RU" dirty="0" err="1"/>
              <a:t>певну</a:t>
            </a:r>
            <a:r>
              <a:rPr lang="ru-RU" dirty="0"/>
              <a:t> мету, форму, правила. </a:t>
            </a:r>
          </a:p>
          <a:p>
            <a:pPr marL="0" indent="0">
              <a:buNone/>
            </a:pPr>
            <a:r>
              <a:rPr lang="ru-RU" b="1" dirty="0" err="1"/>
              <a:t>Софія</a:t>
            </a:r>
            <a:r>
              <a:rPr lang="ru-RU" b="1" dirty="0"/>
              <a:t> Русова </a:t>
            </a:r>
            <a:r>
              <a:rPr lang="ru-RU" dirty="0" err="1"/>
              <a:t>збагачує</a:t>
            </a:r>
            <a:r>
              <a:rPr lang="ru-RU" dirty="0"/>
              <a:t> </a:t>
            </a:r>
            <a:r>
              <a:rPr lang="ru-RU" dirty="0" err="1"/>
              <a:t>класифікацію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 </a:t>
            </a:r>
            <a:r>
              <a:rPr lang="ru-RU" dirty="0" err="1"/>
              <a:t>обґрунтуванням</a:t>
            </a:r>
            <a:r>
              <a:rPr lang="ru-RU" dirty="0"/>
              <a:t> </a:t>
            </a:r>
            <a:r>
              <a:rPr lang="ru-RU" dirty="0" err="1"/>
              <a:t>народних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, як </a:t>
            </a:r>
            <a:r>
              <a:rPr lang="ru-RU" dirty="0" err="1"/>
              <a:t>прадавнього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 та </a:t>
            </a:r>
            <a:r>
              <a:rPr lang="ru-RU" dirty="0" err="1"/>
              <a:t>навчання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формування</a:t>
            </a:r>
            <a:r>
              <a:rPr lang="ru-RU" dirty="0"/>
              <a:t> характеру, </a:t>
            </a:r>
            <a:r>
              <a:rPr lang="ru-RU" dirty="0" err="1"/>
              <a:t>світогляду</a:t>
            </a:r>
            <a:r>
              <a:rPr lang="ru-RU" dirty="0"/>
              <a:t> </a:t>
            </a:r>
            <a:r>
              <a:rPr lang="ru-RU" dirty="0" err="1"/>
              <a:t>дошкільнят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375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438760-1D74-1307-D6CA-725F67A296CB}"/>
              </a:ext>
            </a:extLst>
          </p:cNvPr>
          <p:cNvSpPr txBox="1"/>
          <p:nvPr/>
        </p:nvSpPr>
        <p:spPr>
          <a:xfrm>
            <a:off x="1021404" y="2141203"/>
            <a:ext cx="9552562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 err="1"/>
              <a:t>Класифікація</a:t>
            </a:r>
            <a:r>
              <a:rPr lang="ru-RU" b="1" dirty="0"/>
              <a:t> </a:t>
            </a:r>
            <a:r>
              <a:rPr lang="ru-RU" b="1" dirty="0" err="1"/>
              <a:t>С.Новосьолової</a:t>
            </a:r>
            <a:r>
              <a:rPr lang="ru-RU" b="1" dirty="0"/>
              <a:t> </a:t>
            </a:r>
            <a:r>
              <a:rPr lang="ru-RU" dirty="0" err="1"/>
              <a:t>має</a:t>
            </a:r>
            <a:r>
              <a:rPr lang="ru-RU" dirty="0"/>
              <a:t> в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організаційно-функціональне</a:t>
            </a:r>
            <a:r>
              <a:rPr lang="ru-RU" dirty="0"/>
              <a:t> </a:t>
            </a:r>
            <a:r>
              <a:rPr lang="ru-RU" dirty="0" err="1"/>
              <a:t>джерело</a:t>
            </a:r>
            <a:r>
              <a:rPr lang="ru-RU" dirty="0"/>
              <a:t> </a:t>
            </a:r>
            <a:r>
              <a:rPr lang="ru-RU" dirty="0" err="1"/>
              <a:t>ігор</a:t>
            </a:r>
            <a:r>
              <a:rPr lang="ru-RU" dirty="0"/>
              <a:t>: </a:t>
            </a:r>
          </a:p>
          <a:p>
            <a:r>
              <a:rPr lang="ru-RU" dirty="0"/>
              <a:t>- </a:t>
            </a:r>
            <a:r>
              <a:rPr lang="ru-RU" dirty="0" err="1"/>
              <a:t>Самостійні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:  </a:t>
            </a:r>
          </a:p>
          <a:p>
            <a:r>
              <a:rPr lang="ru-RU" dirty="0"/>
              <a:t>-</a:t>
            </a:r>
            <a:r>
              <a:rPr lang="ru-RU" dirty="0" err="1"/>
              <a:t>Ігри</a:t>
            </a:r>
            <a:r>
              <a:rPr lang="ru-RU" dirty="0"/>
              <a:t> </a:t>
            </a:r>
            <a:r>
              <a:rPr lang="ru-RU" dirty="0" err="1"/>
              <a:t>експериментування</a:t>
            </a:r>
            <a:r>
              <a:rPr lang="ru-RU" dirty="0"/>
              <a:t> </a:t>
            </a:r>
          </a:p>
          <a:p>
            <a:r>
              <a:rPr lang="ru-RU" dirty="0"/>
              <a:t> -</a:t>
            </a:r>
            <a:r>
              <a:rPr lang="ru-RU" dirty="0" err="1"/>
              <a:t>Сюжетні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(сюжетно-</a:t>
            </a:r>
            <a:r>
              <a:rPr lang="ru-RU" dirty="0" err="1"/>
              <a:t>рольові</a:t>
            </a:r>
            <a:r>
              <a:rPr lang="ru-RU" dirty="0"/>
              <a:t>, </a:t>
            </a:r>
            <a:r>
              <a:rPr lang="ru-RU" dirty="0" err="1"/>
              <a:t>режисерські</a:t>
            </a:r>
            <a:r>
              <a:rPr lang="ru-RU" dirty="0"/>
              <a:t>, </a:t>
            </a:r>
            <a:r>
              <a:rPr lang="ru-RU" dirty="0" err="1"/>
              <a:t>театралізовані</a:t>
            </a:r>
            <a:r>
              <a:rPr lang="ru-RU" dirty="0"/>
              <a:t>) </a:t>
            </a:r>
          </a:p>
          <a:p>
            <a:r>
              <a:rPr lang="ru-RU" dirty="0"/>
              <a:t> -</a:t>
            </a:r>
            <a:r>
              <a:rPr lang="ru-RU" dirty="0" err="1"/>
              <a:t>Ігри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з </a:t>
            </a:r>
            <a:r>
              <a:rPr lang="ru-RU" dirty="0" err="1"/>
              <a:t>ініціативи</a:t>
            </a:r>
            <a:r>
              <a:rPr lang="ru-RU" dirty="0"/>
              <a:t> </a:t>
            </a:r>
            <a:r>
              <a:rPr lang="ru-RU" dirty="0" err="1"/>
              <a:t>дорослого</a:t>
            </a:r>
            <a:r>
              <a:rPr lang="ru-RU" dirty="0"/>
              <a:t>:  </a:t>
            </a:r>
          </a:p>
          <a:p>
            <a:r>
              <a:rPr lang="ru-RU" dirty="0"/>
              <a:t>-</a:t>
            </a:r>
            <a:r>
              <a:rPr lang="ru-RU" dirty="0" err="1"/>
              <a:t>Навчальні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– </a:t>
            </a:r>
            <a:r>
              <a:rPr lang="ru-RU" dirty="0" err="1"/>
              <a:t>дидактичні</a:t>
            </a:r>
            <a:r>
              <a:rPr lang="ru-RU" dirty="0"/>
              <a:t>, </a:t>
            </a:r>
            <a:r>
              <a:rPr lang="ru-RU" dirty="0" err="1"/>
              <a:t>рухливі</a:t>
            </a:r>
            <a:r>
              <a:rPr lang="ru-RU" dirty="0"/>
              <a:t> </a:t>
            </a:r>
          </a:p>
          <a:p>
            <a:r>
              <a:rPr lang="ru-RU" dirty="0"/>
              <a:t> -</a:t>
            </a:r>
            <a:r>
              <a:rPr lang="ru-RU" dirty="0" err="1"/>
              <a:t>Розважальні</a:t>
            </a:r>
            <a:r>
              <a:rPr lang="ru-RU" dirty="0"/>
              <a:t> – </a:t>
            </a:r>
            <a:r>
              <a:rPr lang="ru-RU" dirty="0" err="1"/>
              <a:t>ігри-забави</a:t>
            </a:r>
            <a:r>
              <a:rPr lang="ru-RU" dirty="0"/>
              <a:t>, </a:t>
            </a:r>
            <a:r>
              <a:rPr lang="ru-RU" dirty="0" err="1"/>
              <a:t>розваги</a:t>
            </a:r>
            <a:r>
              <a:rPr lang="ru-RU" dirty="0"/>
              <a:t>, </a:t>
            </a:r>
            <a:r>
              <a:rPr lang="ru-RU" dirty="0" err="1"/>
              <a:t>інтелектуальні</a:t>
            </a:r>
            <a:r>
              <a:rPr lang="ru-RU" dirty="0"/>
              <a:t>, </a:t>
            </a:r>
            <a:r>
              <a:rPr lang="ru-RU" dirty="0" err="1"/>
              <a:t>святково-карнавальні</a:t>
            </a:r>
            <a:r>
              <a:rPr lang="ru-RU" dirty="0"/>
              <a:t>, театрально -    </a:t>
            </a:r>
            <a:r>
              <a:rPr lang="ru-RU" dirty="0" err="1"/>
              <a:t>постановчі</a:t>
            </a:r>
            <a:r>
              <a:rPr lang="ru-RU" dirty="0"/>
              <a:t>.  </a:t>
            </a:r>
          </a:p>
          <a:p>
            <a:r>
              <a:rPr lang="ru-RU" dirty="0"/>
              <a:t>-</a:t>
            </a:r>
            <a:r>
              <a:rPr lang="ru-RU" dirty="0" err="1"/>
              <a:t>Ігри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джерелом</a:t>
            </a:r>
            <a:r>
              <a:rPr lang="ru-RU" dirty="0"/>
              <a:t> </a:t>
            </a:r>
            <a:r>
              <a:rPr lang="ru-RU" dirty="0" err="1"/>
              <a:t>історичні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:  </a:t>
            </a:r>
          </a:p>
          <a:p>
            <a:r>
              <a:rPr lang="ru-RU" dirty="0"/>
              <a:t>-</a:t>
            </a:r>
            <a:r>
              <a:rPr lang="ru-RU" dirty="0" err="1"/>
              <a:t>Народні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.- </a:t>
            </a:r>
          </a:p>
        </p:txBody>
      </p:sp>
    </p:spTree>
    <p:extLst>
      <p:ext uri="{BB962C8B-B14F-4D97-AF65-F5344CB8AC3E}">
        <p14:creationId xmlns:p14="http://schemas.microsoft.com/office/powerpoint/2010/main" val="3820073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BC4D4C-D19D-51C1-CF5C-29499D922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587136"/>
          </a:xfrm>
        </p:spPr>
        <p:txBody>
          <a:bodyPr>
            <a:normAutofit/>
          </a:bodyPr>
          <a:lstStyle/>
          <a:p>
            <a:r>
              <a:rPr lang="ru-RU" sz="2400" dirty="0"/>
              <a:t>В </a:t>
            </a:r>
            <a:r>
              <a:rPr lang="ru-RU" sz="2400" dirty="0" err="1"/>
              <a:t>сучасній</a:t>
            </a:r>
            <a:r>
              <a:rPr lang="ru-RU" sz="2400" dirty="0"/>
              <a:t> </a:t>
            </a:r>
            <a:r>
              <a:rPr lang="ru-RU" sz="2400" dirty="0" err="1"/>
              <a:t>педагогіці</a:t>
            </a:r>
            <a:r>
              <a:rPr lang="ru-RU" sz="2400" dirty="0"/>
              <a:t> </a:t>
            </a:r>
            <a:r>
              <a:rPr lang="ru-RU" sz="2400" dirty="0" err="1"/>
              <a:t>прийнята</a:t>
            </a:r>
            <a:r>
              <a:rPr lang="ru-RU" sz="2400" dirty="0"/>
              <a:t> </a:t>
            </a:r>
            <a:r>
              <a:rPr lang="ru-RU" sz="2400" dirty="0" err="1"/>
              <a:t>така</a:t>
            </a:r>
            <a:r>
              <a:rPr lang="ru-RU" sz="2400" dirty="0"/>
              <a:t> </a:t>
            </a:r>
            <a:r>
              <a:rPr lang="ru-RU" sz="2400" dirty="0" err="1"/>
              <a:t>класифікація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21317D-310E-4C15-2BAB-AA8BD7E92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99618"/>
            <a:ext cx="9603275" cy="3666728"/>
          </a:xfrm>
        </p:spPr>
        <p:txBody>
          <a:bodyPr/>
          <a:lstStyle/>
          <a:p>
            <a:r>
              <a:rPr lang="ru-RU" dirty="0" err="1"/>
              <a:t>Творчі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- с/р (</a:t>
            </a:r>
            <a:r>
              <a:rPr lang="ru-RU" dirty="0" err="1"/>
              <a:t>сімейні</a:t>
            </a:r>
            <a:r>
              <a:rPr lang="ru-RU" dirty="0"/>
              <a:t>, </a:t>
            </a:r>
            <a:r>
              <a:rPr lang="ru-RU" dirty="0" err="1"/>
              <a:t>побутові</a:t>
            </a:r>
            <a:r>
              <a:rPr lang="ru-RU" dirty="0"/>
              <a:t>), </a:t>
            </a:r>
            <a:r>
              <a:rPr lang="ru-RU" dirty="0" err="1"/>
              <a:t>суспільні</a:t>
            </a:r>
            <a:r>
              <a:rPr lang="ru-RU" dirty="0"/>
              <a:t>, </a:t>
            </a:r>
            <a:r>
              <a:rPr lang="ru-RU" dirty="0" err="1"/>
              <a:t>театралізовані</a:t>
            </a:r>
            <a:r>
              <a:rPr lang="ru-RU" dirty="0"/>
              <a:t> (</a:t>
            </a:r>
            <a:r>
              <a:rPr lang="ru-RU" dirty="0" err="1"/>
              <a:t>драматизації</a:t>
            </a:r>
            <a:r>
              <a:rPr lang="ru-RU" dirty="0"/>
              <a:t>), </a:t>
            </a:r>
            <a:r>
              <a:rPr lang="ru-RU" dirty="0" err="1"/>
              <a:t>будівельно-конструктивні</a:t>
            </a:r>
            <a:r>
              <a:rPr lang="ru-RU" dirty="0"/>
              <a:t>, </a:t>
            </a:r>
            <a:r>
              <a:rPr lang="ru-RU" dirty="0" err="1"/>
              <a:t>режисерські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за правилами-</a:t>
            </a:r>
            <a:r>
              <a:rPr lang="ru-RU" dirty="0" err="1"/>
              <a:t>рухливі</a:t>
            </a:r>
            <a:r>
              <a:rPr lang="ru-RU" dirty="0"/>
              <a:t>, </a:t>
            </a:r>
            <a:r>
              <a:rPr lang="ru-RU" dirty="0" err="1"/>
              <a:t>дидактичні</a:t>
            </a:r>
            <a:r>
              <a:rPr lang="ru-RU" dirty="0"/>
              <a:t>, </a:t>
            </a:r>
            <a:r>
              <a:rPr lang="ru-RU"/>
              <a:t>музично-дидактичні</a:t>
            </a:r>
            <a:r>
              <a:rPr lang="ru-RU" dirty="0"/>
              <a:t>, </a:t>
            </a:r>
            <a:r>
              <a:rPr lang="ru-RU" dirty="0" err="1"/>
              <a:t>настільно-друковані</a:t>
            </a:r>
            <a:r>
              <a:rPr lang="ru-RU" dirty="0"/>
              <a:t>, </a:t>
            </a:r>
            <a:r>
              <a:rPr lang="ru-RU" dirty="0" err="1"/>
              <a:t>розвиваючі</a:t>
            </a:r>
            <a:r>
              <a:rPr lang="ru-RU" dirty="0"/>
              <a:t> </a:t>
            </a:r>
            <a:r>
              <a:rPr lang="ru-RU" dirty="0" err="1"/>
              <a:t>ігри</a:t>
            </a:r>
            <a:endParaRPr lang="ru-RU" dirty="0"/>
          </a:p>
          <a:p>
            <a:r>
              <a:rPr lang="ru-RU" dirty="0"/>
              <a:t> </a:t>
            </a:r>
            <a:r>
              <a:rPr lang="ru-RU" dirty="0" err="1"/>
              <a:t>Народні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-</a:t>
            </a:r>
            <a:r>
              <a:rPr lang="ru-RU" dirty="0" err="1"/>
              <a:t>ігри-забави</a:t>
            </a:r>
            <a:r>
              <a:rPr lang="ru-RU" dirty="0"/>
              <a:t> ,</a:t>
            </a:r>
            <a:r>
              <a:rPr lang="ru-RU" dirty="0" err="1"/>
              <a:t>рухливі</a:t>
            </a:r>
            <a:r>
              <a:rPr lang="ru-RU" dirty="0"/>
              <a:t> , </a:t>
            </a:r>
            <a:r>
              <a:rPr lang="ru-RU" dirty="0" err="1"/>
              <a:t>обрядові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815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8238DE-E9A0-464E-1CDA-24C4AB12D75E}"/>
              </a:ext>
            </a:extLst>
          </p:cNvPr>
          <p:cNvSpPr txBox="1"/>
          <p:nvPr/>
        </p:nvSpPr>
        <p:spPr>
          <a:xfrm>
            <a:off x="1108952" y="1060315"/>
            <a:ext cx="9572017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6. </a:t>
            </a:r>
            <a:r>
              <a:rPr lang="ru-RU" sz="2000" dirty="0"/>
              <a:t>Закон </a:t>
            </a:r>
            <a:r>
              <a:rPr lang="ru-RU" sz="2000" dirty="0" err="1"/>
              <a:t>України</a:t>
            </a:r>
            <a:r>
              <a:rPr lang="ru-RU" sz="2000" dirty="0"/>
              <a:t> «Про </a:t>
            </a:r>
            <a:r>
              <a:rPr lang="ru-RU" sz="2000" dirty="0" err="1"/>
              <a:t>дошкільну</a:t>
            </a:r>
            <a:r>
              <a:rPr lang="ru-RU" sz="2000" dirty="0"/>
              <a:t> </a:t>
            </a:r>
            <a:r>
              <a:rPr lang="ru-RU" sz="2000" dirty="0" err="1"/>
              <a:t>освіту</a:t>
            </a:r>
            <a:r>
              <a:rPr lang="ru-RU" sz="2000" dirty="0"/>
              <a:t>» : за станом на 25 листопада 2017 року / </a:t>
            </a:r>
            <a:r>
              <a:rPr lang="ru-RU" sz="2000" dirty="0" err="1"/>
              <a:t>Верховна</a:t>
            </a:r>
            <a:r>
              <a:rPr lang="ru-RU" sz="2000" dirty="0"/>
              <a:t> Рада </a:t>
            </a:r>
            <a:r>
              <a:rPr lang="ru-RU" sz="2000" dirty="0" err="1"/>
              <a:t>України</a:t>
            </a:r>
            <a:r>
              <a:rPr lang="ru-RU" sz="2000" dirty="0"/>
              <a:t>. − </a:t>
            </a:r>
            <a:r>
              <a:rPr lang="ru-RU" sz="2000" dirty="0" err="1"/>
              <a:t>Офіц</a:t>
            </a:r>
            <a:r>
              <a:rPr lang="ru-RU" sz="2000" dirty="0"/>
              <a:t>. вид. − К. : </a:t>
            </a:r>
            <a:r>
              <a:rPr lang="ru-RU" sz="2000" dirty="0" err="1"/>
              <a:t>Парламентське</a:t>
            </a:r>
            <a:r>
              <a:rPr lang="ru-RU" sz="2000" dirty="0"/>
              <a:t> </a:t>
            </a:r>
            <a:r>
              <a:rPr lang="ru-RU" sz="2000" dirty="0" err="1"/>
              <a:t>видавництво</a:t>
            </a:r>
            <a:r>
              <a:rPr lang="ru-RU" sz="2000" dirty="0"/>
              <a:t>, 2017. − 31 с. </a:t>
            </a:r>
          </a:p>
          <a:p>
            <a:r>
              <a:rPr lang="ru-RU" sz="2000" dirty="0"/>
              <a:t>7. </a:t>
            </a:r>
            <a:r>
              <a:rPr lang="ru-RU" sz="2000" dirty="0" err="1"/>
              <a:t>Поніманська</a:t>
            </a:r>
            <a:r>
              <a:rPr lang="ru-RU" sz="2000" dirty="0"/>
              <a:t> Т. І. </a:t>
            </a:r>
            <a:r>
              <a:rPr lang="ru-RU" sz="2000" dirty="0" err="1"/>
              <a:t>Дошкільна</a:t>
            </a:r>
            <a:r>
              <a:rPr lang="ru-RU" sz="2000" dirty="0"/>
              <a:t> </a:t>
            </a:r>
            <a:r>
              <a:rPr lang="ru-RU" sz="2000" dirty="0" err="1"/>
              <a:t>педагогіка</a:t>
            </a:r>
            <a:r>
              <a:rPr lang="ru-RU" sz="2000" dirty="0"/>
              <a:t>. Практикум : </a:t>
            </a:r>
            <a:r>
              <a:rPr lang="ru-RU" sz="2000" dirty="0" err="1"/>
              <a:t>навч</a:t>
            </a:r>
            <a:r>
              <a:rPr lang="ru-RU" sz="2000" dirty="0"/>
              <a:t>. </a:t>
            </a:r>
            <a:r>
              <a:rPr lang="ru-RU" sz="2000" dirty="0" err="1"/>
              <a:t>посіб</a:t>
            </a:r>
            <a:r>
              <a:rPr lang="ru-RU" sz="2000" dirty="0"/>
              <a:t>. / </a:t>
            </a:r>
            <a:r>
              <a:rPr lang="ru-RU" sz="2000" dirty="0" err="1"/>
              <a:t>Поніманська</a:t>
            </a:r>
            <a:r>
              <a:rPr lang="ru-RU" sz="2000" dirty="0"/>
              <a:t> Т. І., </a:t>
            </a:r>
            <a:r>
              <a:rPr lang="ru-RU" sz="2000" dirty="0" err="1"/>
              <a:t>Дичківська</a:t>
            </a:r>
            <a:r>
              <a:rPr lang="ru-RU" sz="2000" dirty="0"/>
              <a:t> І. М. – </a:t>
            </a:r>
            <a:r>
              <a:rPr lang="ru-RU" sz="2000" dirty="0" err="1"/>
              <a:t>Київ</a:t>
            </a:r>
            <a:r>
              <a:rPr lang="ru-RU" sz="2000" dirty="0"/>
              <a:t> : Слово, 2004. – 351 с. </a:t>
            </a:r>
          </a:p>
          <a:p>
            <a:r>
              <a:rPr lang="ru-RU" sz="2000" dirty="0"/>
              <a:t>8. </a:t>
            </a:r>
            <a:r>
              <a:rPr lang="ru-RU" sz="2000" dirty="0" err="1"/>
              <a:t>Поніманська</a:t>
            </a:r>
            <a:r>
              <a:rPr lang="ru-RU" sz="2000" dirty="0"/>
              <a:t> Т. І. </a:t>
            </a:r>
            <a:r>
              <a:rPr lang="ru-RU" sz="2000" dirty="0" err="1"/>
              <a:t>Дошкільна</a:t>
            </a:r>
            <a:r>
              <a:rPr lang="ru-RU" sz="2000" dirty="0"/>
              <a:t> </a:t>
            </a:r>
            <a:r>
              <a:rPr lang="ru-RU" sz="2000" dirty="0" err="1"/>
              <a:t>педагогіка</a:t>
            </a:r>
            <a:r>
              <a:rPr lang="ru-RU" sz="2000" dirty="0"/>
              <a:t> : </a:t>
            </a:r>
            <a:r>
              <a:rPr lang="ru-RU" sz="2000" dirty="0" err="1"/>
              <a:t>підручник</a:t>
            </a:r>
            <a:r>
              <a:rPr lang="ru-RU" sz="2000" dirty="0"/>
              <a:t> /Т. І. </a:t>
            </a:r>
            <a:r>
              <a:rPr lang="ru-RU" sz="2000" dirty="0" err="1"/>
              <a:t>Поніманська</a:t>
            </a:r>
            <a:r>
              <a:rPr lang="ru-RU" sz="2000" dirty="0"/>
              <a:t>. – 2-ге вид., </a:t>
            </a:r>
            <a:r>
              <a:rPr lang="ru-RU" sz="2000" dirty="0" err="1"/>
              <a:t>доповн</a:t>
            </a:r>
            <a:r>
              <a:rPr lang="ru-RU" sz="2000" dirty="0"/>
              <a:t>. – К.: </a:t>
            </a:r>
            <a:r>
              <a:rPr lang="ru-RU" sz="2000" dirty="0" err="1"/>
              <a:t>Академвидав</a:t>
            </a:r>
            <a:r>
              <a:rPr lang="ru-RU" sz="2000" dirty="0"/>
              <a:t>, 2016.– 464 с.– (</a:t>
            </a:r>
            <a:r>
              <a:rPr lang="ru-RU" sz="2000" dirty="0" err="1"/>
              <a:t>Серія</a:t>
            </a:r>
            <a:r>
              <a:rPr lang="ru-RU" sz="2000" dirty="0"/>
              <a:t> «Альма-матер»). </a:t>
            </a:r>
          </a:p>
          <a:p>
            <a:r>
              <a:rPr lang="ru-RU" sz="2000" dirty="0"/>
              <a:t>9. Гра </a:t>
            </a:r>
            <a:r>
              <a:rPr lang="ru-RU" sz="2000" dirty="0" err="1"/>
              <a:t>дошкільника</a:t>
            </a:r>
            <a:r>
              <a:rPr lang="ru-RU" sz="2000" dirty="0"/>
              <a:t>: </a:t>
            </a:r>
            <a:r>
              <a:rPr lang="ru-RU" sz="2000" dirty="0" err="1"/>
              <a:t>теорія</a:t>
            </a:r>
            <a:r>
              <a:rPr lang="ru-RU" sz="2000" dirty="0"/>
              <a:t> і практика. Дайджест 5 / Упор. Г. І. Григоренко. – </a:t>
            </a:r>
            <a:r>
              <a:rPr lang="ru-RU" sz="2000" dirty="0" err="1"/>
              <a:t>Запоріжжя</a:t>
            </a:r>
            <a:r>
              <a:rPr lang="ru-RU" sz="2000" dirty="0"/>
              <a:t> ТОВ «ЛІПС», 2007. – 196 с. </a:t>
            </a:r>
          </a:p>
          <a:p>
            <a:r>
              <a:rPr lang="ru-RU" sz="2000" dirty="0"/>
              <a:t>10. </a:t>
            </a:r>
            <a:r>
              <a:rPr lang="ru-RU" sz="2000" dirty="0" err="1"/>
              <a:t>Організація</a:t>
            </a:r>
            <a:r>
              <a:rPr lang="ru-RU" sz="2000" dirty="0"/>
              <a:t> </a:t>
            </a:r>
            <a:r>
              <a:rPr lang="ru-RU" sz="2000" dirty="0" err="1"/>
              <a:t>ігрової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дошкільного</a:t>
            </a:r>
            <a:r>
              <a:rPr lang="ru-RU" sz="2000" dirty="0"/>
              <a:t> </a:t>
            </a:r>
            <a:r>
              <a:rPr lang="ru-RU" sz="2000" dirty="0" err="1"/>
              <a:t>віку</a:t>
            </a:r>
            <a:r>
              <a:rPr lang="ru-RU" sz="2000" dirty="0"/>
              <a:t> / 2-ге вид., </a:t>
            </a:r>
            <a:r>
              <a:rPr lang="ru-RU" sz="2000" dirty="0" err="1"/>
              <a:t>зі</a:t>
            </a:r>
            <a:r>
              <a:rPr lang="ru-RU" sz="2000" dirty="0"/>
              <a:t> </a:t>
            </a:r>
            <a:r>
              <a:rPr lang="ru-RU" sz="2000" dirty="0" err="1"/>
              <a:t>зм</a:t>
            </a:r>
            <a:r>
              <a:rPr lang="ru-RU" sz="2000" dirty="0"/>
              <a:t>. та доп. / авт.-упор. А. П. Бурова. – </a:t>
            </a:r>
            <a:r>
              <a:rPr lang="ru-RU" sz="2000" dirty="0" err="1"/>
              <a:t>Тернопіль</a:t>
            </a:r>
            <a:r>
              <a:rPr lang="ru-RU" sz="2000" dirty="0"/>
              <a:t>: </a:t>
            </a:r>
            <a:r>
              <a:rPr lang="ru-RU" sz="2000" dirty="0" err="1"/>
              <a:t>Мандрівець</a:t>
            </a:r>
            <a:r>
              <a:rPr lang="ru-RU" sz="2000" dirty="0"/>
              <a:t>, 2013. – 296 с.</a:t>
            </a:r>
          </a:p>
          <a:p>
            <a:r>
              <a:rPr lang="ru-RU" sz="2000" dirty="0"/>
              <a:t> 11. </a:t>
            </a:r>
            <a:r>
              <a:rPr lang="ru-RU" sz="2000" dirty="0" err="1"/>
              <a:t>Павелків</a:t>
            </a:r>
            <a:r>
              <a:rPr lang="ru-RU" sz="2000" dirty="0"/>
              <a:t> Р. В. Гра як </a:t>
            </a:r>
            <a:r>
              <a:rPr lang="ru-RU" sz="2000" dirty="0" err="1"/>
              <a:t>провідна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</a:t>
            </a:r>
            <a:r>
              <a:rPr lang="ru-RU" sz="2000" dirty="0" err="1"/>
              <a:t>дошкільного</a:t>
            </a:r>
            <a:r>
              <a:rPr lang="ru-RU" sz="2000" dirty="0"/>
              <a:t> </a:t>
            </a:r>
            <a:r>
              <a:rPr lang="ru-RU" sz="2000" dirty="0" err="1"/>
              <a:t>віку</a:t>
            </a:r>
            <a:r>
              <a:rPr lang="ru-RU" sz="2000" dirty="0"/>
              <a:t> // </a:t>
            </a:r>
            <a:r>
              <a:rPr lang="ru-RU" sz="2000" dirty="0" err="1"/>
              <a:t>Дитяча</a:t>
            </a:r>
            <a:r>
              <a:rPr lang="ru-RU" sz="2000" dirty="0"/>
              <a:t> </a:t>
            </a:r>
            <a:r>
              <a:rPr lang="ru-RU" sz="2000" dirty="0" err="1"/>
              <a:t>психологія</a:t>
            </a:r>
            <a:r>
              <a:rPr lang="ru-RU" sz="2000" dirty="0"/>
              <a:t> : </a:t>
            </a:r>
            <a:r>
              <a:rPr lang="ru-RU" sz="2000" dirty="0" err="1"/>
              <a:t>навч</a:t>
            </a:r>
            <a:r>
              <a:rPr lang="ru-RU" sz="2000" dirty="0"/>
              <a:t>. </a:t>
            </a:r>
            <a:r>
              <a:rPr lang="ru-RU" sz="2000" dirty="0" err="1"/>
              <a:t>посіб</a:t>
            </a:r>
            <a:r>
              <a:rPr lang="ru-RU" sz="2000" dirty="0"/>
              <a:t>. / Р. В. </a:t>
            </a:r>
            <a:r>
              <a:rPr lang="ru-RU" sz="2000" dirty="0" err="1"/>
              <a:t>Павелків</a:t>
            </a:r>
            <a:r>
              <a:rPr lang="ru-RU" sz="2000" dirty="0"/>
              <a:t>, О. П. </a:t>
            </a:r>
            <a:r>
              <a:rPr lang="ru-RU" sz="2000" dirty="0" err="1"/>
              <a:t>Цигипало</a:t>
            </a:r>
            <a:r>
              <a:rPr lang="ru-RU" sz="2000" dirty="0"/>
              <a:t>. - К. : </a:t>
            </a:r>
            <a:r>
              <a:rPr lang="ru-RU" sz="2000" dirty="0" err="1"/>
              <a:t>Академвидав</a:t>
            </a:r>
            <a:r>
              <a:rPr lang="ru-RU" sz="2000" dirty="0"/>
              <a:t>, 2011. – 373 </a:t>
            </a:r>
            <a:r>
              <a:rPr lang="en-US" sz="2000" dirty="0"/>
              <a:t>c.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72034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B305B2-309A-E57D-7D53-722EC48AA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4373"/>
          </a:xfrm>
        </p:spPr>
        <p:txBody>
          <a:bodyPr/>
          <a:lstStyle/>
          <a:p>
            <a:pPr algn="ctr"/>
            <a:r>
              <a:rPr lang="uk-UA" dirty="0"/>
              <a:t>Додаткова література: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A374D9-1B6A-32FF-8F4A-C869529B2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1677"/>
            <a:ext cx="10515600" cy="5165286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1. Гончаренко А. М. </a:t>
            </a:r>
            <a:r>
              <a:rPr lang="ru-RU" sz="2000" dirty="0" err="1"/>
              <a:t>Граємо</a:t>
            </a:r>
            <a:r>
              <a:rPr lang="ru-RU" sz="2000" dirty="0"/>
              <a:t> разом – з </a:t>
            </a:r>
            <a:r>
              <a:rPr lang="ru-RU" sz="2000" dirty="0" err="1"/>
              <a:t>іграшками</a:t>
            </a:r>
            <a:r>
              <a:rPr lang="ru-RU" sz="2000" dirty="0"/>
              <a:t> та без них / А. М. Гончаренко // </a:t>
            </a:r>
            <a:r>
              <a:rPr lang="ru-RU" sz="2000" dirty="0" err="1"/>
              <a:t>Дошкільне</a:t>
            </a:r>
            <a:r>
              <a:rPr lang="ru-RU" sz="2000" dirty="0"/>
              <a:t> </a:t>
            </a:r>
            <a:r>
              <a:rPr lang="ru-RU" sz="2000" dirty="0" err="1"/>
              <a:t>виховання</a:t>
            </a:r>
            <a:r>
              <a:rPr lang="ru-RU" sz="2000" dirty="0"/>
              <a:t>. –2014. – № 2. – С. 10-12.</a:t>
            </a:r>
          </a:p>
          <a:p>
            <a:r>
              <a:rPr lang="ru-RU" sz="2000" dirty="0"/>
              <a:t> 2. </a:t>
            </a:r>
            <a:r>
              <a:rPr lang="ru-RU" sz="2000" dirty="0" err="1"/>
              <a:t>Ігрова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у </a:t>
            </a:r>
            <a:r>
              <a:rPr lang="ru-RU" sz="2000" dirty="0" err="1"/>
              <a:t>дошкільній</a:t>
            </a:r>
            <a:r>
              <a:rPr lang="ru-RU" sz="2000" dirty="0"/>
              <a:t> </a:t>
            </a:r>
            <a:r>
              <a:rPr lang="ru-RU" sz="2000" dirty="0" err="1"/>
              <a:t>освіті</a:t>
            </a:r>
            <a:r>
              <a:rPr lang="ru-RU" sz="2000" dirty="0"/>
              <a:t> </a:t>
            </a:r>
            <a:r>
              <a:rPr lang="ru-RU" sz="2000" dirty="0" err="1"/>
              <a:t>п’ятирічних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 (</a:t>
            </a:r>
            <a:r>
              <a:rPr lang="ru-RU" sz="2000" dirty="0" err="1"/>
              <a:t>педагогічний</a:t>
            </a:r>
            <a:r>
              <a:rPr lang="ru-RU" sz="2000" dirty="0"/>
              <a:t> </a:t>
            </a:r>
            <a:r>
              <a:rPr lang="ru-RU" sz="2000" dirty="0" err="1"/>
              <a:t>супровід</a:t>
            </a:r>
            <a:r>
              <a:rPr lang="ru-RU" sz="2000" dirty="0"/>
              <a:t> до </a:t>
            </a:r>
            <a:r>
              <a:rPr lang="ru-RU" sz="2000" dirty="0" err="1"/>
              <a:t>програми</a:t>
            </a:r>
            <a:r>
              <a:rPr lang="ru-RU" sz="2000" dirty="0"/>
              <a:t> «</a:t>
            </a:r>
            <a:r>
              <a:rPr lang="ru-RU" sz="2000" dirty="0" err="1"/>
              <a:t>Дитина</a:t>
            </a:r>
            <a:r>
              <a:rPr lang="ru-RU" sz="2000" dirty="0"/>
              <a:t>») : </a:t>
            </a:r>
            <a:r>
              <a:rPr lang="ru-RU" sz="2000" dirty="0" err="1"/>
              <a:t>навч</a:t>
            </a:r>
            <a:r>
              <a:rPr lang="ru-RU" sz="2000" dirty="0"/>
              <a:t>.-метод. </a:t>
            </a:r>
            <a:r>
              <a:rPr lang="ru-RU" sz="2000" dirty="0" err="1"/>
              <a:t>посіб</a:t>
            </a:r>
            <a:r>
              <a:rPr lang="ru-RU" sz="2000" dirty="0"/>
              <a:t>. / [Г.В. </a:t>
            </a:r>
            <a:r>
              <a:rPr lang="ru-RU" sz="2000" dirty="0" err="1"/>
              <a:t>Бєлєнька</a:t>
            </a:r>
            <a:r>
              <a:rPr lang="ru-RU" sz="2000" dirty="0"/>
              <a:t> та </a:t>
            </a:r>
            <a:r>
              <a:rPr lang="ru-RU" sz="2000" dirty="0" err="1"/>
              <a:t>ін</a:t>
            </a:r>
            <a:r>
              <a:rPr lang="ru-RU" sz="2000" dirty="0"/>
              <a:t>. ; за </a:t>
            </a:r>
            <a:r>
              <a:rPr lang="ru-RU" sz="2000" dirty="0" err="1"/>
              <a:t>заг</a:t>
            </a:r>
            <a:r>
              <a:rPr lang="ru-RU" sz="2000" dirty="0"/>
              <a:t>. ред. Н.В. </a:t>
            </a:r>
            <a:r>
              <a:rPr lang="ru-RU" sz="2000" dirty="0" err="1"/>
              <a:t>Кудикіної</a:t>
            </a:r>
            <a:r>
              <a:rPr lang="ru-RU" sz="2000" dirty="0"/>
              <a:t>] ; </a:t>
            </a:r>
            <a:r>
              <a:rPr lang="ru-RU" sz="2000" dirty="0" err="1"/>
              <a:t>Київ</a:t>
            </a:r>
            <a:r>
              <a:rPr lang="ru-RU" sz="2000" dirty="0"/>
              <a:t>. ун-т </a:t>
            </a:r>
            <a:r>
              <a:rPr lang="ru-RU" sz="2000" dirty="0" err="1"/>
              <a:t>ім</a:t>
            </a:r>
            <a:r>
              <a:rPr lang="ru-RU" sz="2000" dirty="0"/>
              <a:t>. Б. </a:t>
            </a:r>
            <a:r>
              <a:rPr lang="ru-RU" sz="2000" dirty="0" err="1"/>
              <a:t>Грінченка</a:t>
            </a:r>
            <a:r>
              <a:rPr lang="ru-RU" sz="2000" dirty="0"/>
              <a:t>, Пед. </a:t>
            </a:r>
            <a:r>
              <a:rPr lang="ru-RU" sz="2000" dirty="0" err="1"/>
              <a:t>ін</a:t>
            </a:r>
            <a:r>
              <a:rPr lang="ru-RU" sz="2000" dirty="0"/>
              <a:t>-т. – К. : </a:t>
            </a:r>
            <a:r>
              <a:rPr lang="ru-RU" sz="2000" dirty="0" err="1"/>
              <a:t>Київ</a:t>
            </a:r>
            <a:r>
              <a:rPr lang="ru-RU" sz="2000" dirty="0"/>
              <a:t>. ун-т </a:t>
            </a:r>
            <a:r>
              <a:rPr lang="ru-RU" sz="2000" dirty="0" err="1"/>
              <a:t>ім</a:t>
            </a:r>
            <a:r>
              <a:rPr lang="ru-RU" sz="2000" dirty="0"/>
              <a:t>. Б. </a:t>
            </a:r>
            <a:r>
              <a:rPr lang="ru-RU" sz="2000" dirty="0" err="1"/>
              <a:t>Грінченка</a:t>
            </a:r>
            <a:r>
              <a:rPr lang="ru-RU" sz="2000" dirty="0"/>
              <a:t>, 2013. – 219 с. – </a:t>
            </a:r>
            <a:r>
              <a:rPr lang="ru-RU" sz="2000" dirty="0" err="1"/>
              <a:t>Бібліогр</a:t>
            </a:r>
            <a:r>
              <a:rPr lang="ru-RU" sz="2000" dirty="0"/>
              <a:t>. в </a:t>
            </a:r>
            <a:r>
              <a:rPr lang="ru-RU" sz="2000" dirty="0" err="1"/>
              <a:t>кінці</a:t>
            </a:r>
            <a:r>
              <a:rPr lang="ru-RU" sz="2000" dirty="0"/>
              <a:t> </a:t>
            </a:r>
            <a:r>
              <a:rPr lang="ru-RU" sz="2000" dirty="0" err="1"/>
              <a:t>розд</a:t>
            </a:r>
            <a:r>
              <a:rPr lang="ru-RU" sz="2000" dirty="0"/>
              <a:t>. – 230 с.</a:t>
            </a:r>
          </a:p>
          <a:p>
            <a:r>
              <a:rPr lang="ru-RU" sz="2000" dirty="0"/>
              <a:t> 3. Методична </a:t>
            </a:r>
            <a:r>
              <a:rPr lang="ru-RU" sz="2000" dirty="0" err="1"/>
              <a:t>скарбничка</a:t>
            </a:r>
            <a:r>
              <a:rPr lang="ru-RU" sz="2000" dirty="0"/>
              <a:t> </a:t>
            </a:r>
            <a:r>
              <a:rPr lang="ru-RU" sz="2000" dirty="0" err="1"/>
              <a:t>вихователя</a:t>
            </a:r>
            <a:r>
              <a:rPr lang="ru-RU" sz="2000" dirty="0"/>
              <a:t> – 2017-2018. – №1-12. </a:t>
            </a:r>
          </a:p>
          <a:p>
            <a:r>
              <a:rPr lang="ru-RU" sz="2000" dirty="0"/>
              <a:t>4. </a:t>
            </a:r>
            <a:r>
              <a:rPr lang="ru-RU" sz="2000" dirty="0" err="1"/>
              <a:t>Організація</a:t>
            </a:r>
            <a:r>
              <a:rPr lang="ru-RU" sz="2000" dirty="0"/>
              <a:t> </a:t>
            </a:r>
            <a:r>
              <a:rPr lang="ru-RU" sz="2000" dirty="0" err="1"/>
              <a:t>дитячої</a:t>
            </a:r>
            <a:r>
              <a:rPr lang="ru-RU" sz="2000" dirty="0"/>
              <a:t> </a:t>
            </a:r>
            <a:r>
              <a:rPr lang="ru-RU" sz="2000" dirty="0" err="1"/>
              <a:t>ігрової</a:t>
            </a:r>
            <a:r>
              <a:rPr lang="ru-RU" sz="2000" dirty="0"/>
              <a:t> </a:t>
            </a:r>
            <a:r>
              <a:rPr lang="ru-RU" sz="2000" dirty="0" err="1"/>
              <a:t>діяльності</a:t>
            </a:r>
            <a:r>
              <a:rPr lang="ru-RU" sz="2000" dirty="0"/>
              <a:t> в </a:t>
            </a:r>
            <a:r>
              <a:rPr lang="ru-RU" sz="2000" dirty="0" err="1"/>
              <a:t>контексті</a:t>
            </a:r>
            <a:r>
              <a:rPr lang="ru-RU" sz="2000" dirty="0"/>
              <a:t> </a:t>
            </a:r>
            <a:r>
              <a:rPr lang="ru-RU" sz="2000" dirty="0" err="1"/>
              <a:t>наступності</a:t>
            </a:r>
            <a:r>
              <a:rPr lang="ru-RU" sz="2000" dirty="0"/>
              <a:t> </a:t>
            </a:r>
            <a:r>
              <a:rPr lang="ru-RU" sz="2000" dirty="0" err="1"/>
              <a:t>дошкільної</a:t>
            </a:r>
            <a:r>
              <a:rPr lang="ru-RU" sz="2000" dirty="0"/>
              <a:t> та </a:t>
            </a:r>
            <a:r>
              <a:rPr lang="ru-RU" sz="2000" dirty="0" err="1"/>
              <a:t>початкової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. </a:t>
            </a:r>
            <a:r>
              <a:rPr lang="ru-RU" sz="2000" dirty="0" err="1"/>
              <a:t>Навчально-методичний</a:t>
            </a:r>
            <a:r>
              <a:rPr lang="ru-RU" sz="2000" dirty="0"/>
              <a:t> </a:t>
            </a:r>
            <a:r>
              <a:rPr lang="ru-RU" sz="2000" dirty="0" err="1"/>
              <a:t>посібник</a:t>
            </a:r>
            <a:r>
              <a:rPr lang="ru-RU" sz="2000" dirty="0"/>
              <a:t> / За ред. Г. С. Тарасенко. – К.: </a:t>
            </a:r>
            <a:r>
              <a:rPr lang="ru-RU" sz="2000" dirty="0" err="1"/>
              <a:t>Видавничий</a:t>
            </a:r>
            <a:r>
              <a:rPr lang="ru-RU" sz="2000" dirty="0"/>
              <a:t> </a:t>
            </a:r>
            <a:r>
              <a:rPr lang="ru-RU" sz="2000" dirty="0" err="1"/>
              <a:t>Дім</a:t>
            </a:r>
            <a:r>
              <a:rPr lang="ru-RU" sz="2000" dirty="0"/>
              <a:t> «Слово», 2010. – 320 с. </a:t>
            </a:r>
          </a:p>
          <a:p>
            <a:r>
              <a:rPr lang="ru-RU" sz="2000" dirty="0"/>
              <a:t>5. </a:t>
            </a:r>
            <a:r>
              <a:rPr lang="ru-RU" sz="2000" dirty="0" err="1"/>
              <a:t>Піроженко</a:t>
            </a:r>
            <a:r>
              <a:rPr lang="ru-RU" sz="2000" dirty="0"/>
              <a:t> Т. О. </a:t>
            </a:r>
            <a:r>
              <a:rPr lang="ru-RU" sz="2000" dirty="0" err="1"/>
              <a:t>Ігрова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дошкільника</a:t>
            </a:r>
            <a:r>
              <a:rPr lang="ru-RU" sz="2000" dirty="0"/>
              <a:t>. Старший </a:t>
            </a:r>
            <a:r>
              <a:rPr lang="ru-RU" sz="2000" dirty="0" err="1"/>
              <a:t>дошкільний</a:t>
            </a:r>
            <a:r>
              <a:rPr lang="ru-RU" sz="2000" dirty="0"/>
              <a:t> </a:t>
            </a:r>
            <a:r>
              <a:rPr lang="ru-RU" sz="2000" dirty="0" err="1"/>
              <a:t>вік</a:t>
            </a:r>
            <a:r>
              <a:rPr lang="ru-RU" sz="2000" dirty="0"/>
              <a:t>: </a:t>
            </a:r>
            <a:r>
              <a:rPr lang="ru-RU" sz="2000" dirty="0" err="1"/>
              <a:t>навчметод</a:t>
            </a:r>
            <a:r>
              <a:rPr lang="ru-RU" sz="2000" dirty="0"/>
              <a:t>. </a:t>
            </a:r>
            <a:r>
              <a:rPr lang="ru-RU" sz="2000" dirty="0" err="1"/>
              <a:t>посіб</a:t>
            </a:r>
            <a:r>
              <a:rPr lang="ru-RU" sz="2000" dirty="0"/>
              <a:t>. / Т. О. </a:t>
            </a:r>
            <a:r>
              <a:rPr lang="ru-RU" sz="2000" dirty="0" err="1"/>
              <a:t>Піроженко</a:t>
            </a:r>
            <a:r>
              <a:rPr lang="ru-RU" sz="2000" dirty="0"/>
              <a:t>, К. В. </a:t>
            </a:r>
            <a:r>
              <a:rPr lang="ru-RU" sz="2000" dirty="0" err="1"/>
              <a:t>Карасьова</a:t>
            </a:r>
            <a:r>
              <a:rPr lang="ru-RU" sz="2000" dirty="0"/>
              <a:t>. – К.: Генеза, 2014. – 96 с.</a:t>
            </a:r>
          </a:p>
          <a:p>
            <a:r>
              <a:rPr lang="ru-RU" sz="2000" dirty="0"/>
              <a:t> 6. </a:t>
            </a:r>
            <a:r>
              <a:rPr lang="ru-RU" sz="2000" dirty="0" err="1"/>
              <a:t>Стаєнна</a:t>
            </a:r>
            <a:r>
              <a:rPr lang="ru-RU" sz="2000" dirty="0"/>
              <a:t> О. </a:t>
            </a:r>
            <a:r>
              <a:rPr lang="ru-RU" sz="2000" dirty="0" err="1"/>
              <a:t>Ігрова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дошкільників</a:t>
            </a:r>
            <a:r>
              <a:rPr lang="ru-RU" sz="2000" dirty="0"/>
              <a:t>: </a:t>
            </a:r>
            <a:r>
              <a:rPr lang="ru-RU" sz="2000" dirty="0" err="1"/>
              <a:t>сучасний</a:t>
            </a:r>
            <a:r>
              <a:rPr lang="ru-RU" sz="2000" dirty="0"/>
              <a:t> формат / </a:t>
            </a:r>
            <a:r>
              <a:rPr lang="ru-RU" sz="2000" dirty="0" err="1"/>
              <a:t>Олена</a:t>
            </a:r>
            <a:r>
              <a:rPr lang="ru-RU" sz="2000" dirty="0"/>
              <a:t> </a:t>
            </a:r>
            <a:r>
              <a:rPr lang="ru-RU" sz="2000" dirty="0" err="1"/>
              <a:t>Стаєнна</a:t>
            </a:r>
            <a:r>
              <a:rPr lang="ru-RU" sz="2000" dirty="0"/>
              <a:t> // </a:t>
            </a:r>
            <a:r>
              <a:rPr lang="ru-RU" sz="2000" dirty="0" err="1"/>
              <a:t>Вихователь</a:t>
            </a:r>
            <a:r>
              <a:rPr lang="ru-RU" sz="2000" dirty="0"/>
              <a:t>-методист </a:t>
            </a:r>
            <a:r>
              <a:rPr lang="ru-RU" sz="2000" dirty="0" err="1"/>
              <a:t>дошкільного</a:t>
            </a:r>
            <a:r>
              <a:rPr lang="ru-RU" sz="2000" dirty="0"/>
              <a:t> закладу . – 2018. – № 10. – С. 38-42</a:t>
            </a:r>
          </a:p>
        </p:txBody>
      </p:sp>
    </p:spTree>
    <p:extLst>
      <p:ext uri="{BB962C8B-B14F-4D97-AF65-F5344CB8AC3E}">
        <p14:creationId xmlns:p14="http://schemas.microsoft.com/office/powerpoint/2010/main" val="3983799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975CB-F4E5-30B7-6188-C52BF97D7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6924" y="365125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uk-UA" dirty="0"/>
              <a:t>Інформаційні ресурси: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73E984-1600-5DC0-5F69-453FA51FC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4189"/>
            <a:ext cx="10515600" cy="5342774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/>
              <a:t>1. </a:t>
            </a:r>
            <a:r>
              <a:rPr lang="ru-RU" sz="2000" dirty="0" err="1"/>
              <a:t>Електронна</a:t>
            </a:r>
            <a:r>
              <a:rPr lang="ru-RU" sz="2000" dirty="0"/>
              <a:t> </a:t>
            </a:r>
            <a:r>
              <a:rPr lang="ru-RU" sz="2000" dirty="0" err="1"/>
              <a:t>бібліотека</a:t>
            </a:r>
            <a:r>
              <a:rPr lang="ru-RU" sz="2000" dirty="0"/>
              <a:t> НПУ </a:t>
            </a:r>
            <a:r>
              <a:rPr lang="ru-RU" sz="2000" dirty="0" err="1"/>
              <a:t>імені</a:t>
            </a:r>
            <a:r>
              <a:rPr lang="ru-RU" sz="2000" dirty="0"/>
              <a:t> М.П. Драгоманова </a:t>
            </a:r>
            <a:r>
              <a:rPr lang="ru-RU" sz="2000" dirty="0" err="1"/>
              <a:t>Вернадського</a:t>
            </a:r>
            <a:r>
              <a:rPr lang="ru-RU" sz="2000" dirty="0"/>
              <a:t> [</a:t>
            </a:r>
            <a:r>
              <a:rPr lang="ru-RU" sz="2000" dirty="0" err="1"/>
              <a:t>Електронний</a:t>
            </a:r>
            <a:r>
              <a:rPr lang="ru-RU" sz="2000" dirty="0"/>
              <a:t> ресурс]. Режим доступу: </a:t>
            </a:r>
            <a:r>
              <a:rPr lang="en-US" sz="2000" dirty="0"/>
              <a:t>www.npu.edu.ua </a:t>
            </a:r>
            <a:r>
              <a:rPr lang="en-US" sz="2000" dirty="0">
                <a:hlinkClick r:id="rId2"/>
              </a:rPr>
              <a:t>http://pidruchniki.com/16170701/pedagogika/vstup_do_pedagogichnoyi_profesiyi</a:t>
            </a:r>
            <a:endParaRPr lang="uk-UA" sz="2000" dirty="0"/>
          </a:p>
          <a:p>
            <a:r>
              <a:rPr lang="en-US" sz="2000" dirty="0"/>
              <a:t> 2. </a:t>
            </a:r>
            <a:r>
              <a:rPr lang="ru-RU" sz="2000" dirty="0" err="1"/>
              <a:t>Віртуальні</a:t>
            </a:r>
            <a:r>
              <a:rPr lang="ru-RU" sz="2000" dirty="0"/>
              <a:t> </a:t>
            </a:r>
            <a:r>
              <a:rPr lang="ru-RU" sz="2000" dirty="0" err="1"/>
              <a:t>бібліотеки</a:t>
            </a:r>
            <a:r>
              <a:rPr lang="ru-RU" sz="2000" dirty="0"/>
              <a:t>, е-каталоги та </a:t>
            </a:r>
            <a:r>
              <a:rPr lang="ru-RU" sz="2000" dirty="0" err="1"/>
              <a:t>довідники</a:t>
            </a:r>
            <a:r>
              <a:rPr lang="ru-RU" sz="2000" dirty="0"/>
              <a:t> е-</a:t>
            </a:r>
            <a:r>
              <a:rPr lang="ru-RU" sz="2000" dirty="0" err="1"/>
              <a:t>ресурсів</a:t>
            </a:r>
            <a:r>
              <a:rPr lang="ru-RU" sz="2000" dirty="0"/>
              <a:t>. - </a:t>
            </a:r>
            <a:r>
              <a:rPr lang="en-US" sz="2000" dirty="0"/>
              <a:t>http://intellectinvest.org.ua/educ_resources_virtual_libraries/. </a:t>
            </a:r>
            <a:endParaRPr lang="uk-UA" sz="2000" dirty="0"/>
          </a:p>
          <a:p>
            <a:r>
              <a:rPr lang="en-US" sz="2000" dirty="0"/>
              <a:t>3. </a:t>
            </a:r>
            <a:r>
              <a:rPr lang="ru-RU" sz="2000" dirty="0" err="1"/>
              <a:t>Державні</a:t>
            </a:r>
            <a:r>
              <a:rPr lang="ru-RU" sz="2000" dirty="0"/>
              <a:t> </a:t>
            </a:r>
            <a:r>
              <a:rPr lang="ru-RU" sz="2000" dirty="0" err="1"/>
              <a:t>бібліотеки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 та </a:t>
            </a:r>
            <a:r>
              <a:rPr lang="ru-RU" sz="2000" dirty="0" err="1"/>
              <a:t>інших</a:t>
            </a:r>
            <a:r>
              <a:rPr lang="ru-RU" sz="2000" dirty="0"/>
              <a:t> </a:t>
            </a:r>
            <a:r>
              <a:rPr lang="ru-RU" sz="2000" dirty="0" err="1"/>
              <a:t>країн</a:t>
            </a:r>
            <a:r>
              <a:rPr lang="ru-RU" sz="2000" dirty="0"/>
              <a:t>. - </a:t>
            </a:r>
            <a:r>
              <a:rPr lang="en-US" sz="2000" dirty="0"/>
              <a:t>http://intellectinvest.org.ua/educ_resources_state_libraries/. 4. </a:t>
            </a:r>
            <a:r>
              <a:rPr lang="ru-RU" sz="2000" dirty="0" err="1"/>
              <a:t>Електронні</a:t>
            </a:r>
            <a:r>
              <a:rPr lang="ru-RU" sz="2000" dirty="0"/>
              <a:t> </a:t>
            </a:r>
            <a:r>
              <a:rPr lang="ru-RU" sz="2000" dirty="0" err="1"/>
              <a:t>журнали</a:t>
            </a:r>
            <a:r>
              <a:rPr lang="ru-RU" sz="2000" dirty="0"/>
              <a:t>: Методична </a:t>
            </a:r>
            <a:r>
              <a:rPr lang="ru-RU" sz="2000" dirty="0" err="1"/>
              <a:t>скарбничка</a:t>
            </a:r>
            <a:r>
              <a:rPr lang="ru-RU" sz="2000" dirty="0"/>
              <a:t> </a:t>
            </a:r>
            <a:r>
              <a:rPr lang="ru-RU" sz="2000" dirty="0" err="1"/>
              <a:t>вихователя</a:t>
            </a:r>
            <a:r>
              <a:rPr lang="ru-RU" sz="2000" dirty="0"/>
              <a:t>: </a:t>
            </a:r>
            <a:r>
              <a:rPr lang="en-US" sz="2000" dirty="0"/>
              <a:t>https://shop.mcfr.ua/catalog/osvita/msv/?utm_source=pedrada.com.ua&amp;utm_medium=refer&amp;ut </a:t>
            </a:r>
            <a:r>
              <a:rPr lang="en-US" sz="2000" dirty="0" err="1"/>
              <a:t>m_campaig</a:t>
            </a:r>
            <a:r>
              <a:rPr lang="en-US" sz="2000" dirty="0"/>
              <a:t> </a:t>
            </a:r>
            <a:endParaRPr lang="uk-UA" sz="2000" dirty="0"/>
          </a:p>
          <a:p>
            <a:r>
              <a:rPr lang="en-US" sz="2000" dirty="0"/>
              <a:t>5. </a:t>
            </a:r>
            <a:r>
              <a:rPr lang="ru-RU" sz="2000" dirty="0" err="1"/>
              <a:t>Організаційно-розпорядча</a:t>
            </a:r>
            <a:r>
              <a:rPr lang="ru-RU" sz="2000" dirty="0"/>
              <a:t> </a:t>
            </a:r>
            <a:r>
              <a:rPr lang="ru-RU" sz="2000" dirty="0" err="1"/>
              <a:t>документація</a:t>
            </a:r>
            <a:r>
              <a:rPr lang="ru-RU" sz="2000" dirty="0"/>
              <a:t> </a:t>
            </a:r>
            <a:r>
              <a:rPr lang="ru-RU" sz="2000" dirty="0" err="1"/>
              <a:t>дошкільного</a:t>
            </a:r>
            <a:r>
              <a:rPr lang="ru-RU" sz="2000" dirty="0"/>
              <a:t> </a:t>
            </a:r>
            <a:r>
              <a:rPr lang="ru-RU" sz="2000" dirty="0" err="1"/>
              <a:t>навчального</a:t>
            </a:r>
            <a:r>
              <a:rPr lang="ru-RU" sz="2000" dirty="0"/>
              <a:t> закладу. </a:t>
            </a:r>
            <a:r>
              <a:rPr lang="en-US" sz="2000" dirty="0"/>
              <a:t>URL : https://shop.mcfr.ua/catalog/osvita/organizatsiyno-rozporyadchadokumentatsiyadnz/#desc?utm_medium=refer&amp;utm_source=pedrada.com.ua/&amp;utm_campaign=a bout</a:t>
            </a:r>
            <a:endParaRPr lang="uk-UA" sz="2000" dirty="0"/>
          </a:p>
          <a:p>
            <a:r>
              <a:rPr lang="en-US" sz="2000" dirty="0"/>
              <a:t> 6. </a:t>
            </a:r>
            <a:r>
              <a:rPr lang="ru-RU" sz="2000" dirty="0" err="1"/>
              <a:t>Матеріали</a:t>
            </a:r>
            <a:r>
              <a:rPr lang="ru-RU" sz="2000" dirty="0"/>
              <a:t> </a:t>
            </a:r>
            <a:r>
              <a:rPr lang="ru-RU" sz="2000" dirty="0" err="1"/>
              <a:t>міністерства</a:t>
            </a:r>
            <a:r>
              <a:rPr lang="ru-RU" sz="2000" dirty="0"/>
              <a:t> </a:t>
            </a:r>
            <a:r>
              <a:rPr lang="ru-RU" sz="2000" dirty="0" err="1"/>
              <a:t>освіти</a:t>
            </a:r>
            <a:r>
              <a:rPr lang="ru-RU" sz="2000" dirty="0"/>
              <a:t> і науки </a:t>
            </a:r>
            <a:r>
              <a:rPr lang="ru-RU" sz="2000" dirty="0" err="1"/>
              <a:t>України</a:t>
            </a:r>
            <a:r>
              <a:rPr lang="ru-RU" sz="2000" dirty="0"/>
              <a:t> (</a:t>
            </a:r>
            <a:r>
              <a:rPr lang="en-US" sz="2000" dirty="0">
                <a:hlinkClick r:id="rId3"/>
              </a:rPr>
              <a:t>https://mon.gov.ua/ua</a:t>
            </a:r>
            <a:r>
              <a:rPr lang="en-US" sz="2000" dirty="0"/>
              <a:t>)</a:t>
            </a:r>
            <a:endParaRPr lang="uk-UA" sz="2000" dirty="0"/>
          </a:p>
          <a:p>
            <a:r>
              <a:rPr lang="en-US" sz="2000" dirty="0"/>
              <a:t>7. </a:t>
            </a:r>
            <a:r>
              <a:rPr lang="ru-RU" sz="2000" dirty="0" err="1"/>
              <a:t>Освітні</a:t>
            </a:r>
            <a:r>
              <a:rPr lang="ru-RU" sz="2000" dirty="0"/>
              <a:t> </a:t>
            </a:r>
            <a:r>
              <a:rPr lang="ru-RU" sz="2000" dirty="0" err="1"/>
              <a:t>ресурси</a:t>
            </a:r>
            <a:r>
              <a:rPr lang="ru-RU" sz="2000" dirty="0"/>
              <a:t>: </a:t>
            </a:r>
            <a:r>
              <a:rPr lang="ru-RU" sz="2000" dirty="0" err="1"/>
              <a:t>Освітній</a:t>
            </a:r>
            <a:r>
              <a:rPr lang="ru-RU" sz="2000" dirty="0"/>
              <a:t> портал "</a:t>
            </a:r>
            <a:r>
              <a:rPr lang="ru-RU" sz="2000" dirty="0" err="1"/>
              <a:t>Освіта</a:t>
            </a:r>
            <a:r>
              <a:rPr lang="ru-RU" sz="2000" dirty="0"/>
              <a:t>.</a:t>
            </a:r>
            <a:r>
              <a:rPr lang="en-US" sz="2000" dirty="0"/>
              <a:t>UA". </a:t>
            </a:r>
            <a:r>
              <a:rPr lang="en-US" sz="2000" dirty="0">
                <a:hlinkClick r:id="rId4"/>
              </a:rPr>
              <a:t>http://osvita.ua/</a:t>
            </a:r>
            <a:endParaRPr lang="uk-UA" sz="2000" dirty="0"/>
          </a:p>
          <a:p>
            <a:r>
              <a:rPr lang="en-US" sz="2000" dirty="0"/>
              <a:t> 8. </a:t>
            </a:r>
            <a:r>
              <a:rPr lang="ru-RU" sz="2000" dirty="0" err="1"/>
              <a:t>Педрада</a:t>
            </a:r>
            <a:r>
              <a:rPr lang="ru-RU" sz="2000" dirty="0"/>
              <a:t>. Портал </a:t>
            </a:r>
            <a:r>
              <a:rPr lang="ru-RU" sz="2000" dirty="0" err="1"/>
              <a:t>освітян</a:t>
            </a:r>
            <a:r>
              <a:rPr lang="ru-RU" sz="2000" dirty="0"/>
              <a:t> </a:t>
            </a:r>
            <a:r>
              <a:rPr lang="ru-RU" sz="2000" dirty="0" err="1"/>
              <a:t>України</a:t>
            </a:r>
            <a:r>
              <a:rPr lang="ru-RU" sz="2000" dirty="0"/>
              <a:t>. </a:t>
            </a:r>
            <a:r>
              <a:rPr lang="en-US" sz="2000" dirty="0">
                <a:hlinkClick r:id="rId5"/>
              </a:rPr>
              <a:t>https://www.pedrada.com.ua/</a:t>
            </a:r>
            <a:endParaRPr lang="uk-UA" sz="2000" dirty="0"/>
          </a:p>
          <a:p>
            <a:r>
              <a:rPr lang="en-US" sz="2000" dirty="0"/>
              <a:t> 9. </a:t>
            </a:r>
            <a:r>
              <a:rPr lang="ru-RU" sz="2000" dirty="0" err="1"/>
              <a:t>Освітній</a:t>
            </a:r>
            <a:r>
              <a:rPr lang="ru-RU" sz="2000" dirty="0"/>
              <a:t> портал " </a:t>
            </a:r>
            <a:r>
              <a:rPr lang="ru-RU" sz="2000" dirty="0" err="1"/>
              <a:t>Педагогічна</a:t>
            </a:r>
            <a:r>
              <a:rPr lang="ru-RU" sz="2000" dirty="0"/>
              <a:t> </a:t>
            </a:r>
            <a:r>
              <a:rPr lang="ru-RU" sz="2000" dirty="0" err="1"/>
              <a:t>преса</a:t>
            </a:r>
            <a:r>
              <a:rPr lang="ru-RU" sz="2000" dirty="0"/>
              <a:t>". </a:t>
            </a:r>
            <a:r>
              <a:rPr lang="en-US" sz="2000" dirty="0"/>
              <a:t>https://pedpresa.ua/ http://www.osvita.ua/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240121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142FD-C852-5FC2-1DC3-9E04FCE9F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2398"/>
            <a:ext cx="10515600" cy="54804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Тема 1.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0BB803-B30F-DFFD-9373-0E24F3CD2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6620"/>
            <a:ext cx="10515600" cy="408561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Методологічні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для </a:t>
            </a:r>
            <a:r>
              <a:rPr lang="ru-RU" dirty="0" err="1"/>
              <a:t>дошкільної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методологія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». </a:t>
            </a:r>
            <a:r>
              <a:rPr lang="ru-RU" dirty="0" err="1"/>
              <a:t>Теоретичні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у </a:t>
            </a:r>
            <a:r>
              <a:rPr lang="ru-RU" dirty="0" err="1"/>
              <a:t>концепціях</a:t>
            </a:r>
            <a:r>
              <a:rPr lang="ru-RU" dirty="0"/>
              <a:t> </a:t>
            </a:r>
            <a:r>
              <a:rPr lang="ru-RU" dirty="0" err="1"/>
              <a:t>К.Грооса</a:t>
            </a:r>
            <a:r>
              <a:rPr lang="ru-RU" dirty="0"/>
              <a:t>, </a:t>
            </a:r>
            <a:r>
              <a:rPr lang="ru-RU" dirty="0" err="1"/>
              <a:t>Е.Еріксона</a:t>
            </a:r>
            <a:r>
              <a:rPr lang="ru-RU" dirty="0"/>
              <a:t>, А. Валлона. </a:t>
            </a:r>
            <a:r>
              <a:rPr lang="ru-RU" dirty="0" err="1"/>
              <a:t>Соціальний</a:t>
            </a:r>
            <a:r>
              <a:rPr lang="ru-RU" dirty="0"/>
              <a:t> характер </a:t>
            </a:r>
            <a:r>
              <a:rPr lang="ru-RU" dirty="0" err="1"/>
              <a:t>гри</a:t>
            </a:r>
            <a:r>
              <a:rPr lang="ru-RU" dirty="0"/>
              <a:t>. Гра як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, </a:t>
            </a:r>
            <a:r>
              <a:rPr lang="ru-RU" dirty="0" err="1"/>
              <a:t>умова</a:t>
            </a:r>
            <a:r>
              <a:rPr lang="ru-RU" dirty="0"/>
              <a:t> </a:t>
            </a:r>
            <a:r>
              <a:rPr lang="ru-RU" dirty="0" err="1"/>
              <a:t>різностороннього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</a:t>
            </a:r>
            <a:r>
              <a:rPr lang="ru-RU" dirty="0" err="1"/>
              <a:t>Видатні</a:t>
            </a:r>
            <a:r>
              <a:rPr lang="ru-RU" dirty="0"/>
              <a:t> педагоги про </a:t>
            </a:r>
            <a:r>
              <a:rPr lang="ru-RU" dirty="0" err="1"/>
              <a:t>гру</a:t>
            </a:r>
            <a:r>
              <a:rPr lang="ru-RU" dirty="0"/>
              <a:t>. Роль </a:t>
            </a:r>
            <a:r>
              <a:rPr lang="ru-RU" dirty="0" err="1"/>
              <a:t>гри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дитячого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Взаємозв’язок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,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навчання</a:t>
            </a:r>
            <a:r>
              <a:rPr lang="ru-RU" dirty="0"/>
              <a:t>.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в </a:t>
            </a:r>
            <a:r>
              <a:rPr lang="ru-RU" dirty="0" err="1"/>
              <a:t>педагогічному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ЗДО. </a:t>
            </a:r>
            <a:r>
              <a:rPr lang="ru-RU" dirty="0" err="1"/>
              <a:t>Ключові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теми: </a:t>
            </a:r>
            <a:r>
              <a:rPr lang="ru-RU" dirty="0" err="1"/>
              <a:t>методологія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теорія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принципи</a:t>
            </a:r>
            <a:r>
              <a:rPr lang="ru-RU" dirty="0"/>
              <a:t>, </a:t>
            </a:r>
            <a:r>
              <a:rPr lang="ru-RU" dirty="0" err="1"/>
              <a:t>закони</a:t>
            </a:r>
            <a:r>
              <a:rPr lang="ru-RU" dirty="0"/>
              <a:t> та </a:t>
            </a:r>
            <a:r>
              <a:rPr lang="ru-RU" dirty="0" err="1"/>
              <a:t>закономірності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>
                <a:solidFill>
                  <a:srgbClr val="FF0000"/>
                </a:solidFill>
              </a:rPr>
              <a:t>            </a:t>
            </a:r>
            <a:r>
              <a:rPr lang="ru-RU" dirty="0" err="1">
                <a:solidFill>
                  <a:srgbClr val="FF0000"/>
                </a:solidFill>
              </a:rPr>
              <a:t>Семінарське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заняття</a:t>
            </a:r>
            <a:r>
              <a:rPr lang="ru-RU" dirty="0">
                <a:solidFill>
                  <a:srgbClr val="FF0000"/>
                </a:solidFill>
              </a:rPr>
              <a:t> 1</a:t>
            </a:r>
            <a:r>
              <a:rPr lang="ru-RU" dirty="0"/>
              <a:t>. </a:t>
            </a:r>
            <a:r>
              <a:rPr lang="ru-RU" dirty="0" err="1"/>
              <a:t>Становлення</a:t>
            </a:r>
            <a:r>
              <a:rPr lang="ru-RU" dirty="0"/>
              <a:t> та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в </a:t>
            </a:r>
            <a:r>
              <a:rPr lang="ru-RU" dirty="0" err="1"/>
              <a:t>історії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820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14E30E-3F5B-AE0D-CF4C-70C12AE3F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3656E0-E41D-ACD2-904F-5021F63F3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1.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для </a:t>
            </a:r>
            <a:r>
              <a:rPr lang="ru-RU" dirty="0" err="1"/>
              <a:t>дошкільної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2.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«</a:t>
            </a:r>
            <a:r>
              <a:rPr lang="ru-RU" dirty="0" err="1"/>
              <a:t>методологія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». </a:t>
            </a:r>
          </a:p>
          <a:p>
            <a:pPr marL="0" indent="0" algn="just">
              <a:buNone/>
            </a:pPr>
            <a:r>
              <a:rPr lang="ru-RU" dirty="0"/>
              <a:t>3. </a:t>
            </a:r>
            <a:r>
              <a:rPr lang="ru-RU" dirty="0" err="1"/>
              <a:t>Соціальний</a:t>
            </a:r>
            <a:r>
              <a:rPr lang="ru-RU" dirty="0"/>
              <a:t> характер </a:t>
            </a:r>
            <a:r>
              <a:rPr lang="ru-RU" dirty="0" err="1"/>
              <a:t>гри</a:t>
            </a:r>
            <a:r>
              <a:rPr lang="ru-RU" dirty="0"/>
              <a:t>. Гра як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виховання</a:t>
            </a:r>
            <a:r>
              <a:rPr lang="ru-RU" dirty="0"/>
              <a:t>, </a:t>
            </a:r>
            <a:r>
              <a:rPr lang="ru-RU" dirty="0" err="1"/>
              <a:t>умова</a:t>
            </a:r>
            <a:r>
              <a:rPr lang="ru-RU" dirty="0"/>
              <a:t> </a:t>
            </a:r>
            <a:r>
              <a:rPr lang="ru-RU" dirty="0" err="1"/>
              <a:t>різностороннього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4. Роль </a:t>
            </a:r>
            <a:r>
              <a:rPr lang="ru-RU" dirty="0" err="1"/>
              <a:t>гри</a:t>
            </a:r>
            <a:r>
              <a:rPr lang="ru-RU" dirty="0"/>
              <a:t> в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дитячого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Взаємозв’язок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,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навчання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5.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в </a:t>
            </a:r>
            <a:r>
              <a:rPr lang="ru-RU" dirty="0" err="1"/>
              <a:t>педагогічному</a:t>
            </a:r>
            <a:r>
              <a:rPr lang="ru-RU" dirty="0"/>
              <a:t> </a:t>
            </a:r>
            <a:r>
              <a:rPr lang="ru-RU" dirty="0" err="1"/>
              <a:t>процесі</a:t>
            </a:r>
            <a:r>
              <a:rPr lang="ru-RU" dirty="0"/>
              <a:t> ЗДО.</a:t>
            </a:r>
          </a:p>
        </p:txBody>
      </p:sp>
    </p:spTree>
    <p:extLst>
      <p:ext uri="{BB962C8B-B14F-4D97-AF65-F5344CB8AC3E}">
        <p14:creationId xmlns:p14="http://schemas.microsoft.com/office/powerpoint/2010/main" val="205699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43679-E827-E07E-3115-6BA00D149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E381BE-AC0D-7216-9FAE-1E49A0F2F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83659"/>
            <a:ext cx="10515600" cy="5489320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Методологія</a:t>
            </a:r>
            <a:r>
              <a:rPr lang="ru-RU" b="1" dirty="0"/>
              <a:t> </a:t>
            </a:r>
            <a:r>
              <a:rPr lang="ru-RU" b="1" dirty="0" err="1"/>
              <a:t>теорії</a:t>
            </a:r>
            <a:r>
              <a:rPr lang="ru-RU" b="1" dirty="0"/>
              <a:t> </a:t>
            </a:r>
            <a:r>
              <a:rPr lang="ru-RU" b="1" dirty="0" err="1"/>
              <a:t>ігрової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</a:t>
            </a:r>
            <a:r>
              <a:rPr lang="ru-RU" dirty="0"/>
              <a:t>–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науково</a:t>
            </a:r>
            <a:r>
              <a:rPr lang="ru-RU" dirty="0"/>
              <a:t> </a:t>
            </a:r>
            <a:r>
              <a:rPr lang="ru-RU" dirty="0" err="1"/>
              <a:t>обґрунтований</a:t>
            </a:r>
            <a:r>
              <a:rPr lang="ru-RU" dirty="0"/>
              <a:t> </a:t>
            </a:r>
            <a:r>
              <a:rPr lang="ru-RU" dirty="0" err="1"/>
              <a:t>спосіб</a:t>
            </a:r>
            <a:r>
              <a:rPr lang="ru-RU" dirty="0"/>
              <a:t> (метод) </a:t>
            </a:r>
            <a:r>
              <a:rPr lang="ru-RU" dirty="0" err="1"/>
              <a:t>пізнання</a:t>
            </a:r>
            <a:r>
              <a:rPr lang="ru-RU" dirty="0"/>
              <a:t> та </a:t>
            </a:r>
            <a:r>
              <a:rPr lang="ru-RU" dirty="0" err="1"/>
              <a:t>пояснення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феноменального </a:t>
            </a:r>
            <a:r>
              <a:rPr lang="ru-RU" dirty="0" err="1"/>
              <a:t>явища</a:t>
            </a:r>
            <a:r>
              <a:rPr lang="ru-RU" dirty="0"/>
              <a:t> </a:t>
            </a:r>
            <a:r>
              <a:rPr lang="ru-RU" dirty="0" err="1"/>
              <a:t>людського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Прикладним</a:t>
            </a:r>
            <a:r>
              <a:rPr lang="ru-RU" dirty="0"/>
              <a:t> результатом </a:t>
            </a:r>
            <a:r>
              <a:rPr lang="ru-RU" dirty="0" err="1"/>
              <a:t>пізнання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, </a:t>
            </a:r>
            <a:r>
              <a:rPr lang="ru-RU" dirty="0" err="1"/>
              <a:t>котрий</a:t>
            </a:r>
            <a:r>
              <a:rPr lang="ru-RU" dirty="0"/>
              <a:t> </a:t>
            </a:r>
            <a:r>
              <a:rPr lang="ru-RU" dirty="0" err="1"/>
              <a:t>презентується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теорією</a:t>
            </a:r>
            <a:r>
              <a:rPr lang="ru-RU" dirty="0"/>
              <a:t>, є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 як </a:t>
            </a:r>
            <a:r>
              <a:rPr lang="ru-RU" dirty="0" err="1"/>
              <a:t>педагогічного</a:t>
            </a:r>
            <a:r>
              <a:rPr lang="ru-RU" dirty="0"/>
              <a:t> </a:t>
            </a:r>
            <a:r>
              <a:rPr lang="ru-RU" b="1" dirty="0"/>
              <a:t>методу</a:t>
            </a:r>
            <a:r>
              <a:rPr lang="ru-RU" dirty="0"/>
              <a:t> – такого </a:t>
            </a:r>
            <a:r>
              <a:rPr lang="ru-RU" dirty="0" err="1"/>
              <a:t>інструменту</a:t>
            </a:r>
            <a:r>
              <a:rPr lang="ru-RU" dirty="0"/>
              <a:t>,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є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поліпшити</a:t>
            </a:r>
            <a:r>
              <a:rPr lang="ru-RU" dirty="0"/>
              <a:t>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дошкільної</a:t>
            </a:r>
            <a:r>
              <a:rPr lang="ru-RU" dirty="0"/>
              <a:t> </a:t>
            </a:r>
            <a:r>
              <a:rPr lang="ru-RU" dirty="0" err="1"/>
              <a:t>освіти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 </a:t>
            </a:r>
            <a:r>
              <a:rPr lang="ru-RU" dirty="0" err="1"/>
              <a:t>виваженої</a:t>
            </a:r>
            <a:r>
              <a:rPr lang="ru-RU" dirty="0"/>
              <a:t> </a:t>
            </a:r>
            <a:r>
              <a:rPr lang="ru-RU" dirty="0" err="1"/>
              <a:t>методології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об’єктивно</a:t>
            </a:r>
            <a:r>
              <a:rPr lang="ru-RU" dirty="0"/>
              <a:t> </a:t>
            </a:r>
            <a:r>
              <a:rPr lang="ru-RU" dirty="0" err="1"/>
              <a:t>істинне</a:t>
            </a:r>
            <a:r>
              <a:rPr lang="ru-RU" dirty="0"/>
              <a:t> </a:t>
            </a:r>
            <a:r>
              <a:rPr lang="ru-RU" dirty="0" err="1"/>
              <a:t>наукове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про </a:t>
            </a:r>
            <a:r>
              <a:rPr lang="ru-RU" dirty="0" err="1"/>
              <a:t>гру</a:t>
            </a:r>
            <a:r>
              <a:rPr lang="ru-RU" dirty="0"/>
              <a:t>. </a:t>
            </a:r>
            <a:r>
              <a:rPr lang="ru-RU" dirty="0" err="1"/>
              <a:t>Вихідні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розглядаються</a:t>
            </a:r>
            <a:r>
              <a:rPr lang="ru-RU" dirty="0"/>
              <a:t> як </a:t>
            </a:r>
            <a:r>
              <a:rPr lang="ru-RU" dirty="0" err="1"/>
              <a:t>вихідна</a:t>
            </a:r>
            <a:r>
              <a:rPr lang="ru-RU" dirty="0"/>
              <a:t> система </a:t>
            </a:r>
            <a:r>
              <a:rPr lang="ru-RU" dirty="0" err="1"/>
              <a:t>наукового</a:t>
            </a:r>
            <a:r>
              <a:rPr lang="ru-RU" dirty="0"/>
              <a:t> </a:t>
            </a:r>
            <a:r>
              <a:rPr lang="ru-RU" dirty="0" err="1"/>
              <a:t>знання</a:t>
            </a:r>
            <a:r>
              <a:rPr lang="ru-RU" dirty="0"/>
              <a:t> про </a:t>
            </a:r>
            <a:r>
              <a:rPr lang="ru-RU" dirty="0" err="1"/>
              <a:t>гру</a:t>
            </a:r>
            <a:r>
              <a:rPr lang="ru-RU" dirty="0"/>
              <a:t>. </a:t>
            </a:r>
            <a:r>
              <a:rPr lang="ru-RU" b="1" dirty="0"/>
              <a:t>Систему</a:t>
            </a:r>
            <a:r>
              <a:rPr lang="ru-RU" dirty="0"/>
              <a:t> </a:t>
            </a:r>
            <a:r>
              <a:rPr lang="ru-RU" dirty="0" err="1"/>
              <a:t>вихідних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утворюють</a:t>
            </a:r>
            <a:r>
              <a:rPr lang="ru-RU" dirty="0"/>
              <a:t>: </a:t>
            </a:r>
          </a:p>
          <a:p>
            <a:r>
              <a:rPr lang="ru-RU" dirty="0"/>
              <a:t>- </a:t>
            </a:r>
            <a:r>
              <a:rPr lang="ru-RU" dirty="0" err="1"/>
              <a:t>принципи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об’єктивні</a:t>
            </a:r>
            <a:r>
              <a:rPr lang="ru-RU" dirty="0"/>
              <a:t> </a:t>
            </a:r>
            <a:r>
              <a:rPr lang="ru-RU" dirty="0" err="1"/>
              <a:t>закони</a:t>
            </a:r>
            <a:r>
              <a:rPr lang="ru-RU" dirty="0"/>
              <a:t> і </a:t>
            </a:r>
            <a:r>
              <a:rPr lang="ru-RU" dirty="0" err="1"/>
              <a:t>закономірності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концепції</a:t>
            </a:r>
            <a:r>
              <a:rPr lang="ru-RU" dirty="0"/>
              <a:t>; </a:t>
            </a:r>
          </a:p>
          <a:p>
            <a:r>
              <a:rPr lang="ru-RU" dirty="0"/>
              <a:t>- </a:t>
            </a:r>
            <a:r>
              <a:rPr lang="ru-RU" dirty="0" err="1"/>
              <a:t>підходи</a:t>
            </a:r>
            <a:r>
              <a:rPr lang="ru-RU" dirty="0"/>
              <a:t>;</a:t>
            </a:r>
          </a:p>
          <a:p>
            <a:r>
              <a:rPr lang="ru-RU" dirty="0"/>
              <a:t> - </a:t>
            </a:r>
            <a:r>
              <a:rPr lang="ru-RU" dirty="0" err="1"/>
              <a:t>категоріально-понятійний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 </a:t>
            </a:r>
            <a:r>
              <a:rPr lang="ru-RU" dirty="0" err="1"/>
              <a:t>теорії</a:t>
            </a:r>
            <a:r>
              <a:rPr lang="ru-RU" dirty="0"/>
              <a:t> 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75930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73CBC6-7D51-A2EE-76D3-772E16E0C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2705"/>
          </a:xfrm>
        </p:spPr>
        <p:txBody>
          <a:bodyPr>
            <a:normAutofit/>
          </a:bodyPr>
          <a:lstStyle/>
          <a:p>
            <a:r>
              <a:rPr lang="ru-RU" sz="2200" cap="none" dirty="0">
                <a:solidFill>
                  <a:srgbClr val="FF0000"/>
                </a:solidFill>
              </a:rPr>
              <a:t>Принцип</a:t>
            </a:r>
            <a:r>
              <a:rPr lang="ru-RU" sz="2200" cap="none" dirty="0"/>
              <a:t> – </a:t>
            </a:r>
            <a:r>
              <a:rPr lang="ru-RU" sz="2200" cap="none" dirty="0" err="1"/>
              <a:t>згідно</a:t>
            </a:r>
            <a:r>
              <a:rPr lang="ru-RU" sz="2200" cap="none" dirty="0"/>
              <a:t> з </a:t>
            </a:r>
            <a:r>
              <a:rPr lang="ru-RU" sz="2200" cap="none" dirty="0" err="1"/>
              <a:t>філософським</a:t>
            </a:r>
            <a:r>
              <a:rPr lang="ru-RU" sz="2200" cap="none" dirty="0"/>
              <a:t> </a:t>
            </a:r>
            <a:r>
              <a:rPr lang="ru-RU" sz="2200" cap="none" dirty="0" err="1"/>
              <a:t>його</a:t>
            </a:r>
            <a:r>
              <a:rPr lang="ru-RU" sz="2200" cap="none" dirty="0"/>
              <a:t> </a:t>
            </a:r>
            <a:r>
              <a:rPr lang="ru-RU" sz="2200" cap="none" dirty="0" err="1"/>
              <a:t>розумінням</a:t>
            </a:r>
            <a:r>
              <a:rPr lang="ru-RU" sz="2200" cap="none" dirty="0"/>
              <a:t> </a:t>
            </a:r>
            <a:r>
              <a:rPr lang="ru-RU" sz="2200" cap="none" dirty="0" err="1"/>
              <a:t>розглядаємо</a:t>
            </a:r>
            <a:r>
              <a:rPr lang="ru-RU" sz="2200" cap="none" dirty="0"/>
              <a:t> як </a:t>
            </a:r>
            <a:r>
              <a:rPr lang="ru-RU" sz="2200" cap="none" dirty="0" err="1"/>
              <a:t>першопочаток</a:t>
            </a:r>
            <a:r>
              <a:rPr lang="ru-RU" sz="2200" cap="none" dirty="0"/>
              <a:t>, те, </a:t>
            </a:r>
            <a:r>
              <a:rPr lang="ru-RU" sz="2200" cap="none" dirty="0" err="1"/>
              <a:t>що</a:t>
            </a:r>
            <a:r>
              <a:rPr lang="ru-RU" sz="2200" cap="none" dirty="0"/>
              <a:t> </a:t>
            </a:r>
            <a:r>
              <a:rPr lang="ru-RU" sz="2200" cap="none" dirty="0" err="1"/>
              <a:t>лежить</a:t>
            </a:r>
            <a:r>
              <a:rPr lang="ru-RU" sz="2200" cap="none" dirty="0"/>
              <a:t> в </a:t>
            </a:r>
            <a:r>
              <a:rPr lang="ru-RU" sz="2200" cap="none" dirty="0" err="1"/>
              <a:t>основі</a:t>
            </a:r>
            <a:r>
              <a:rPr lang="ru-RU" sz="2200" cap="none" dirty="0"/>
              <a:t> </a:t>
            </a:r>
            <a:r>
              <a:rPr lang="ru-RU" sz="2200" cap="none" dirty="0" err="1"/>
              <a:t>наукової</a:t>
            </a:r>
            <a:r>
              <a:rPr lang="ru-RU" sz="2200" cap="none" dirty="0"/>
              <a:t> </a:t>
            </a:r>
            <a:r>
              <a:rPr lang="ru-RU" sz="2200" cap="none" dirty="0" err="1"/>
              <a:t>інтерпретації</a:t>
            </a:r>
            <a:r>
              <a:rPr lang="ru-RU" sz="2200" cap="none" dirty="0"/>
              <a:t>, </a:t>
            </a:r>
            <a:r>
              <a:rPr lang="ru-RU" sz="2200" cap="none" dirty="0" err="1"/>
              <a:t>певного</a:t>
            </a:r>
            <a:r>
              <a:rPr lang="ru-RU" sz="2200" cap="none" dirty="0"/>
              <a:t> </a:t>
            </a:r>
            <a:r>
              <a:rPr lang="ru-RU" sz="2200" cap="none" dirty="0" err="1"/>
              <a:t>явища</a:t>
            </a:r>
            <a:r>
              <a:rPr lang="ru-RU" sz="2200" cap="none" dirty="0"/>
              <a:t>.</a:t>
            </a:r>
            <a:br>
              <a:rPr lang="ru-RU" sz="2200" cap="none" dirty="0"/>
            </a:br>
            <a:r>
              <a:rPr lang="ru-RU" sz="2200" cap="none" dirty="0"/>
              <a:t> </a:t>
            </a:r>
            <a:r>
              <a:rPr lang="ru-RU" sz="2200" cap="none" dirty="0" err="1"/>
              <a:t>Методологічно</a:t>
            </a:r>
            <a:r>
              <a:rPr lang="ru-RU" sz="2200" cap="none" dirty="0"/>
              <a:t> </a:t>
            </a:r>
            <a:r>
              <a:rPr lang="ru-RU" sz="2200" cap="none" dirty="0" err="1"/>
              <a:t>доцільно</a:t>
            </a:r>
            <a:r>
              <a:rPr lang="ru-RU" sz="2200" cap="none" dirty="0"/>
              <a:t> у </a:t>
            </a:r>
            <a:r>
              <a:rPr lang="ru-RU" sz="2200" cap="none" dirty="0" err="1"/>
              <a:t>науковому</a:t>
            </a:r>
            <a:r>
              <a:rPr lang="ru-RU" sz="2200" cap="none" dirty="0"/>
              <a:t> </a:t>
            </a:r>
            <a:r>
              <a:rPr lang="ru-RU" sz="2200" cap="none" dirty="0" err="1"/>
              <a:t>забезпеченні</a:t>
            </a:r>
            <a:r>
              <a:rPr lang="ru-RU" sz="2200" cap="none" dirty="0"/>
              <a:t> </a:t>
            </a:r>
            <a:r>
              <a:rPr lang="ru-RU" sz="2200" cap="none" dirty="0" err="1"/>
              <a:t>ігрової</a:t>
            </a:r>
            <a:r>
              <a:rPr lang="ru-RU" sz="2200" cap="none" dirty="0"/>
              <a:t> </a:t>
            </a:r>
            <a:r>
              <a:rPr lang="ru-RU" sz="2200" cap="none" dirty="0" err="1"/>
              <a:t>діяльності</a:t>
            </a:r>
            <a:r>
              <a:rPr lang="ru-RU" sz="2200" cap="none" dirty="0"/>
              <a:t> </a:t>
            </a:r>
            <a:r>
              <a:rPr lang="ru-RU" sz="2200" cap="none" dirty="0" err="1"/>
              <a:t>застосовувати</a:t>
            </a:r>
            <a:r>
              <a:rPr lang="ru-RU" sz="2200" cap="none" dirty="0"/>
              <a:t> </a:t>
            </a:r>
            <a:r>
              <a:rPr lang="ru-RU" sz="2200" cap="none" dirty="0" err="1"/>
              <a:t>такі</a:t>
            </a:r>
            <a:r>
              <a:rPr lang="ru-RU" sz="2200" cap="none" dirty="0"/>
              <a:t> </a:t>
            </a:r>
            <a:r>
              <a:rPr lang="ru-RU" sz="2200" cap="none" dirty="0" err="1"/>
              <a:t>принципи</a:t>
            </a:r>
            <a:r>
              <a:rPr lang="ru-RU" sz="2200" cap="none" dirty="0"/>
              <a:t>: - </a:t>
            </a:r>
            <a:r>
              <a:rPr lang="ru-RU" sz="2200" cap="none" dirty="0" err="1"/>
              <a:t>об’єктивності</a:t>
            </a:r>
            <a:r>
              <a:rPr lang="ru-RU" sz="2200" cap="none" dirty="0"/>
              <a:t>;- </a:t>
            </a:r>
            <a:r>
              <a:rPr lang="ru-RU" sz="2200" cap="none" dirty="0" err="1"/>
              <a:t>науковості</a:t>
            </a:r>
            <a:r>
              <a:rPr lang="ru-RU" sz="2200" cap="none" dirty="0"/>
              <a:t>; - </a:t>
            </a:r>
            <a:r>
              <a:rPr lang="ru-RU" sz="2200" cap="none" dirty="0" err="1"/>
              <a:t>ціннісного</a:t>
            </a:r>
            <a:r>
              <a:rPr lang="ru-RU" sz="2200" cap="none" dirty="0"/>
              <a:t> </a:t>
            </a:r>
            <a:r>
              <a:rPr lang="ru-RU" sz="2200" cap="none" dirty="0" err="1"/>
              <a:t>аналізу</a:t>
            </a:r>
            <a:r>
              <a:rPr lang="ru-RU" sz="2200" cap="none" dirty="0"/>
              <a:t>; - </a:t>
            </a:r>
            <a:r>
              <a:rPr lang="ru-RU" sz="2200" cap="none" dirty="0" err="1"/>
              <a:t>розвитку</a:t>
            </a:r>
            <a:r>
              <a:rPr lang="ru-RU" sz="2200" cap="none" dirty="0"/>
              <a:t>; - </a:t>
            </a:r>
            <a:r>
              <a:rPr lang="ru-RU" sz="2200" cap="none" dirty="0" err="1"/>
              <a:t>пізнавальної</a:t>
            </a:r>
            <a:r>
              <a:rPr lang="ru-RU" sz="2200" cap="none" dirty="0"/>
              <a:t> </a:t>
            </a:r>
            <a:r>
              <a:rPr lang="ru-RU" sz="2200" cap="none" dirty="0" err="1"/>
              <a:t>активності</a:t>
            </a:r>
            <a:r>
              <a:rPr lang="ru-RU" sz="2200" cap="none" dirty="0"/>
              <a:t> </a:t>
            </a:r>
            <a:r>
              <a:rPr lang="ru-RU" sz="2200" cap="none" dirty="0" err="1"/>
              <a:t>особистості</a:t>
            </a:r>
            <a:r>
              <a:rPr lang="ru-RU" sz="2200" cap="none" dirty="0"/>
              <a:t>;- системного </a:t>
            </a:r>
            <a:r>
              <a:rPr lang="ru-RU" sz="2200" cap="none" dirty="0" err="1"/>
              <a:t>вивчення</a:t>
            </a:r>
            <a:r>
              <a:rPr lang="ru-RU" sz="2200" cap="none" dirty="0"/>
              <a:t> </a:t>
            </a:r>
            <a:r>
              <a:rPr lang="ru-RU" sz="2200" cap="none" dirty="0" err="1"/>
              <a:t>досліджуваного</a:t>
            </a:r>
            <a:r>
              <a:rPr lang="ru-RU" sz="2200" cap="none" dirty="0"/>
              <a:t> </a:t>
            </a:r>
            <a:r>
              <a:rPr lang="ru-RU" sz="2200" cap="none" dirty="0" err="1"/>
              <a:t>явища</a:t>
            </a:r>
            <a:r>
              <a:rPr lang="ru-RU" sz="2200" cap="none" dirty="0"/>
              <a:t>; - </a:t>
            </a:r>
            <a:r>
              <a:rPr lang="ru-RU" sz="2200" cap="none" dirty="0" err="1"/>
              <a:t>самовдосконалення</a:t>
            </a:r>
            <a:r>
              <a:rPr lang="ru-RU" sz="2200" cap="none" dirty="0"/>
              <a:t> </a:t>
            </a:r>
            <a:r>
              <a:rPr lang="ru-RU" sz="2200" cap="none" dirty="0" err="1"/>
              <a:t>особистості</a:t>
            </a:r>
            <a:r>
              <a:rPr lang="ru-RU" sz="2200" cap="none" dirty="0"/>
              <a:t> у </a:t>
            </a:r>
            <a:r>
              <a:rPr lang="ru-RU" sz="2200" cap="none" dirty="0" err="1"/>
              <a:t>процесі</a:t>
            </a:r>
            <a:r>
              <a:rPr lang="ru-RU" sz="2200" cap="none" dirty="0"/>
              <a:t> </a:t>
            </a:r>
            <a:r>
              <a:rPr lang="ru-RU" sz="2200" cap="none" dirty="0" err="1"/>
              <a:t>діяльності</a:t>
            </a:r>
            <a:r>
              <a:rPr lang="ru-RU" sz="2200" cap="none" dirty="0"/>
              <a:t>; - </a:t>
            </a:r>
            <a:r>
              <a:rPr lang="ru-RU" sz="2200" cap="none" dirty="0" err="1"/>
              <a:t>генетичний</a:t>
            </a:r>
            <a:r>
              <a:rPr lang="ru-RU" sz="2200" cap="none" dirty="0"/>
              <a:t>; - </a:t>
            </a:r>
            <a:r>
              <a:rPr lang="ru-RU" sz="2200" cap="none" dirty="0" err="1"/>
              <a:t>індивідуалізації</a:t>
            </a:r>
            <a:endParaRPr lang="ru-RU" sz="2200" cap="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9A9538-6C67-1B9B-214F-855BEA4B5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1175"/>
            <a:ext cx="10515600" cy="3842426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  <a:p>
            <a:endParaRPr lang="ru-RU" dirty="0"/>
          </a:p>
          <a:p>
            <a:r>
              <a:rPr lang="ru-RU" sz="2300" dirty="0"/>
              <a:t>Перший принцип: принцип </a:t>
            </a:r>
            <a:r>
              <a:rPr lang="ru-RU" sz="2300" dirty="0" err="1"/>
              <a:t>відображення</a:t>
            </a:r>
            <a:r>
              <a:rPr lang="ru-RU" sz="2300" dirty="0"/>
              <a:t> і </a:t>
            </a:r>
            <a:r>
              <a:rPr lang="ru-RU" sz="2300" dirty="0" err="1"/>
              <a:t>перетворення</a:t>
            </a:r>
            <a:endParaRPr lang="ru-RU" sz="2300" dirty="0"/>
          </a:p>
          <a:p>
            <a:r>
              <a:rPr lang="ru-RU" sz="2300" dirty="0" err="1"/>
              <a:t>Другий</a:t>
            </a:r>
            <a:r>
              <a:rPr lang="ru-RU" sz="2300" dirty="0"/>
              <a:t> принцип: принцип </a:t>
            </a:r>
            <a:r>
              <a:rPr lang="ru-RU" sz="2300" dirty="0" err="1"/>
              <a:t>самовираження</a:t>
            </a:r>
            <a:endParaRPr lang="ru-RU" sz="2300" dirty="0"/>
          </a:p>
          <a:p>
            <a:r>
              <a:rPr lang="ru-RU" sz="2300" dirty="0" err="1"/>
              <a:t>Третій</a:t>
            </a:r>
            <a:r>
              <a:rPr lang="ru-RU" sz="2300" dirty="0"/>
              <a:t> принцип: </a:t>
            </a:r>
            <a:r>
              <a:rPr lang="ru-RU" sz="2300" dirty="0" err="1"/>
              <a:t>принци</a:t>
            </a:r>
            <a:r>
              <a:rPr lang="ru-RU" sz="2300" dirty="0"/>
              <a:t> </a:t>
            </a:r>
            <a:r>
              <a:rPr lang="ru-RU" sz="2300" dirty="0" err="1"/>
              <a:t>розвитку</a:t>
            </a:r>
            <a:r>
              <a:rPr lang="ru-RU" sz="2300" dirty="0"/>
              <a:t> </a:t>
            </a:r>
            <a:r>
              <a:rPr lang="ru-RU" sz="2300" dirty="0" err="1"/>
              <a:t>ігрової</a:t>
            </a:r>
            <a:r>
              <a:rPr lang="ru-RU" sz="2300" dirty="0"/>
              <a:t> </a:t>
            </a:r>
            <a:r>
              <a:rPr lang="ru-RU" sz="2300" dirty="0" err="1"/>
              <a:t>діяльності</a:t>
            </a:r>
            <a:r>
              <a:rPr lang="ru-RU" sz="2300" dirty="0"/>
              <a:t>. </a:t>
            </a:r>
          </a:p>
          <a:p>
            <a:pPr marL="0" indent="0">
              <a:buNone/>
            </a:pPr>
            <a:r>
              <a:rPr lang="ru-RU" sz="2300" dirty="0"/>
              <a:t>«</a:t>
            </a:r>
            <a:r>
              <a:rPr lang="ru-RU" sz="2300" dirty="0" err="1">
                <a:solidFill>
                  <a:srgbClr val="FF0000"/>
                </a:solidFill>
              </a:rPr>
              <a:t>теорія</a:t>
            </a:r>
            <a:r>
              <a:rPr lang="ru-RU" sz="2300" dirty="0"/>
              <a:t> – (</a:t>
            </a:r>
            <a:r>
              <a:rPr lang="ru-RU" sz="2300" dirty="0" err="1"/>
              <a:t>грец</a:t>
            </a:r>
            <a:r>
              <a:rPr lang="ru-RU" sz="2300" dirty="0"/>
              <a:t>. – </a:t>
            </a:r>
            <a:r>
              <a:rPr lang="ru-RU" sz="2300" dirty="0" err="1"/>
              <a:t>розгляд</a:t>
            </a:r>
            <a:r>
              <a:rPr lang="ru-RU" sz="2300" dirty="0"/>
              <a:t>, </a:t>
            </a:r>
            <a:r>
              <a:rPr lang="ru-RU" sz="2300" dirty="0" err="1"/>
              <a:t>міркування</a:t>
            </a:r>
            <a:r>
              <a:rPr lang="ru-RU" sz="2300" dirty="0"/>
              <a:t>, </a:t>
            </a:r>
            <a:r>
              <a:rPr lang="ru-RU" sz="2300" dirty="0" err="1"/>
              <a:t>вчення</a:t>
            </a:r>
            <a:r>
              <a:rPr lang="ru-RU" sz="2300" dirty="0"/>
              <a:t>) – </a:t>
            </a:r>
            <a:r>
              <a:rPr lang="ru-RU" sz="2300" dirty="0" err="1"/>
              <a:t>особлива</a:t>
            </a:r>
            <a:r>
              <a:rPr lang="ru-RU" sz="2300" dirty="0"/>
              <a:t> сфера </a:t>
            </a:r>
            <a:r>
              <a:rPr lang="ru-RU" sz="2300" dirty="0" err="1"/>
              <a:t>людської</a:t>
            </a:r>
            <a:r>
              <a:rPr lang="ru-RU" sz="2300" dirty="0"/>
              <a:t> </a:t>
            </a:r>
            <a:r>
              <a:rPr lang="ru-RU" sz="2300" dirty="0" err="1"/>
              <a:t>діяльності</a:t>
            </a:r>
            <a:r>
              <a:rPr lang="ru-RU" sz="2300" dirty="0"/>
              <a:t> та </a:t>
            </a:r>
            <a:r>
              <a:rPr lang="ru-RU" sz="2300" dirty="0" err="1"/>
              <a:t>її</a:t>
            </a:r>
            <a:r>
              <a:rPr lang="ru-RU" sz="2300" dirty="0"/>
              <a:t> </a:t>
            </a:r>
            <a:r>
              <a:rPr lang="ru-RU" sz="2300" dirty="0" err="1"/>
              <a:t>результати</a:t>
            </a:r>
            <a:r>
              <a:rPr lang="ru-RU" sz="2300" dirty="0"/>
              <a:t>, яка </a:t>
            </a:r>
            <a:r>
              <a:rPr lang="ru-RU" sz="2300" dirty="0" err="1"/>
              <a:t>включає</a:t>
            </a:r>
            <a:r>
              <a:rPr lang="ru-RU" sz="2300" dirty="0"/>
              <a:t> в себе </a:t>
            </a:r>
            <a:r>
              <a:rPr lang="ru-RU" sz="2300" dirty="0" err="1"/>
              <a:t>сукупність</a:t>
            </a:r>
            <a:r>
              <a:rPr lang="ru-RU" sz="2300" dirty="0"/>
              <a:t> </a:t>
            </a:r>
            <a:r>
              <a:rPr lang="ru-RU" sz="2300" dirty="0" err="1"/>
              <a:t>ідей</a:t>
            </a:r>
            <a:r>
              <a:rPr lang="ru-RU" sz="2300" dirty="0"/>
              <a:t>, </a:t>
            </a:r>
            <a:r>
              <a:rPr lang="ru-RU" sz="2300" dirty="0" err="1"/>
              <a:t>поглядів</a:t>
            </a:r>
            <a:r>
              <a:rPr lang="ru-RU" sz="2300" dirty="0"/>
              <a:t>, </a:t>
            </a:r>
            <a:r>
              <a:rPr lang="ru-RU" sz="2300" dirty="0" err="1"/>
              <a:t>концепцій</a:t>
            </a:r>
            <a:r>
              <a:rPr lang="ru-RU" sz="2300" dirty="0"/>
              <a:t>, </a:t>
            </a:r>
            <a:r>
              <a:rPr lang="ru-RU" sz="2300" dirty="0" err="1"/>
              <a:t>учень</a:t>
            </a:r>
            <a:r>
              <a:rPr lang="ru-RU" sz="2300" dirty="0"/>
              <a:t>, </a:t>
            </a:r>
            <a:r>
              <a:rPr lang="ru-RU" sz="2300" dirty="0" err="1"/>
              <a:t>уявлень</a:t>
            </a:r>
            <a:r>
              <a:rPr lang="ru-RU" sz="2300" dirty="0"/>
              <a:t> про </a:t>
            </a:r>
            <a:r>
              <a:rPr lang="ru-RU" sz="2300" dirty="0" err="1"/>
              <a:t>об’єктивну</a:t>
            </a:r>
            <a:r>
              <a:rPr lang="ru-RU" sz="2300" dirty="0"/>
              <a:t> </a:t>
            </a:r>
            <a:r>
              <a:rPr lang="ru-RU" sz="2300" dirty="0" err="1"/>
              <a:t>дійсність</a:t>
            </a:r>
            <a:r>
              <a:rPr lang="ru-RU" sz="2300" dirty="0"/>
              <a:t>, </a:t>
            </a:r>
            <a:r>
              <a:rPr lang="ru-RU" sz="2300" dirty="0" err="1"/>
              <a:t>протистоїть</a:t>
            </a:r>
            <a:r>
              <a:rPr lang="ru-RU" sz="2300" dirty="0"/>
              <a:t> </a:t>
            </a:r>
            <a:r>
              <a:rPr lang="ru-RU" sz="2300" dirty="0" err="1"/>
              <a:t>практиці</a:t>
            </a:r>
            <a:r>
              <a:rPr lang="ru-RU" sz="2300" dirty="0"/>
              <a:t> як предметно-</a:t>
            </a:r>
            <a:r>
              <a:rPr lang="ru-RU" sz="2300" dirty="0" err="1"/>
              <a:t>чуттєвій</a:t>
            </a:r>
            <a:r>
              <a:rPr lang="ru-RU" sz="2300" dirty="0"/>
              <a:t> </a:t>
            </a:r>
            <a:r>
              <a:rPr lang="ru-RU" sz="2300" dirty="0" err="1"/>
              <a:t>діяльності</a:t>
            </a:r>
            <a:r>
              <a:rPr lang="ru-RU" sz="2300" dirty="0"/>
              <a:t> і </a:t>
            </a:r>
            <a:r>
              <a:rPr lang="ru-RU" sz="2300" dirty="0" err="1"/>
              <a:t>водночас</a:t>
            </a:r>
            <a:r>
              <a:rPr lang="ru-RU" sz="2300" dirty="0"/>
              <a:t> </a:t>
            </a:r>
            <a:r>
              <a:rPr lang="ru-RU" sz="2300" dirty="0" err="1"/>
              <a:t>перебуває</a:t>
            </a:r>
            <a:r>
              <a:rPr lang="ru-RU" sz="2300" dirty="0"/>
              <a:t> з нею в </a:t>
            </a:r>
            <a:r>
              <a:rPr lang="ru-RU" sz="2300" dirty="0" err="1"/>
              <a:t>органічній</a:t>
            </a:r>
            <a:r>
              <a:rPr lang="ru-RU" sz="2300" dirty="0"/>
              <a:t> </a:t>
            </a:r>
            <a:r>
              <a:rPr lang="ru-RU" sz="2300" dirty="0" err="1"/>
              <a:t>єдності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78568467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4270</Words>
  <Application>Microsoft Office PowerPoint</Application>
  <PresentationFormat>Широкоэкранный</PresentationFormat>
  <Paragraphs>139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0" baseType="lpstr">
      <vt:lpstr>Arial</vt:lpstr>
      <vt:lpstr>Gill Sans MT</vt:lpstr>
      <vt:lpstr>Галерея</vt:lpstr>
      <vt:lpstr>Педагогіка гри</vt:lpstr>
      <vt:lpstr>Література:</vt:lpstr>
      <vt:lpstr>Презентация PowerPoint</vt:lpstr>
      <vt:lpstr>Додаткова література:</vt:lpstr>
      <vt:lpstr>Інформаційні ресурси:</vt:lpstr>
      <vt:lpstr>Тема 1.</vt:lpstr>
      <vt:lpstr>План</vt:lpstr>
      <vt:lpstr>Презентация PowerPoint</vt:lpstr>
      <vt:lpstr>Принцип – згідно з філософським його розумінням розглядаємо як першопочаток, те, що лежить в основі наукової інтерпретації, певного явища.  Методологічно доцільно у науковому забезпеченні ігрової діяльності застосовувати такі принципи: - об’єктивності;- науковості; - ціннісного аналізу; - розвитку; - пізнавальної активності особистості;- системного вивчення досліджуваного явища; - самовдосконалення особистості у процесі діяльності; - генетичний; - індивідуалізації</vt:lpstr>
      <vt:lpstr>Концепція дослідження теоретичних засад педагогічного керівництва ігровою діяльністю складається з декількох вузлових підсистем, які вибудовувались на таких теоріях: </vt:lpstr>
      <vt:lpstr>За Л.С.Виготським, гра — це «уявна ситуація, яка створюється дорослим або самою дитиною, в якій реалізуються дитячі бажання, в якій внутрішні процеси дитини проявляються у зовнішньому вигляді і яка є джерелом розвитку дитини»</vt:lpstr>
      <vt:lpstr>Отже, гра – це системна, багатокомпонентна діяльність. Гра є тією формою організації життєдіяльності дошкільника в умовах якої педагог може застосовувати різні методи,формувати особистість дитини, її суспільну спрямованість.</vt:lpstr>
      <vt:lpstr>Тема 2.  Структура ігрової діяльності дітей дошкільного віку та етапи її розвитку.</vt:lpstr>
      <vt:lpstr>Структура ігрової діяльності дітей дошкільного віку  Гра в дошкільному віці вважається провідним видом дитячої діяльності.  Структурна спільність гри з будь-якою іншою діяльністю полягає в наявності двох етапів: підготовчого і реалізовуючого. На підготовчому етапі гри визначається її мета.  Головна мета неорганізованої дитячої гри - в самому її процесі, в отриманні задоволення і цікавому проведенні дозвілля.</vt:lpstr>
      <vt:lpstr>На етапі реалізації можна виокремити такі структурні компоненти гри: сюжет гри, роль, ігрові дії, правила, ігрове вживання предметів (заміщення), реальні (партнерські) відносини між граючими дітьми. Сюжет гри - це та область дійсності, яка відтворюється дітьми. Дійсність, у якій живе і з якою стикається дитина, може бути умовно розділена на дві взаємопов'язані, але разом з тим різні сфери. Перша - сфера предметів (речей) як природних, так і створених руками людини; друга - сфера діяльності людей, сфера їх праці і відносин між ними. </vt:lpstr>
      <vt:lpstr>Інший структурний компонент гри – роль - центральна її одиниця, яка об'єднує всі інші компоненти. Саме в ролі представлені в єдності афективно-мотиваційна і операціоннотехнічна сторона діяльності. Як показують дослідження, між роллю і характером відповідних дій дитини є тісний функціональний взаємозв'язок і суперечлива єдність. Роль відтворює певну соціальну позицію, яка виражається в системі ігрових дій, виконуваних за допомогою ігрових предметів і моделюють соціальні відносини</vt:lpstr>
      <vt:lpstr>Роль нерозривно пов'язана з правилом, в узагальненому вигляді представляє сценарій, послідовність і засоби її виконання. Правила гри - це ті положення, в яких відображається суть гри, співвідношення всіх її компонентів. Правила гри є негласні розпорядження, встановлюють логічний порядок гри. У правилах, на думку С. А. Шмакова, відображаються образ гри, її інтрига, її моральний і естетичний кодекс.</vt:lpstr>
      <vt:lpstr>Ігрове вживання предметів може реалізовуватися як у формі використання іграшок, так і в формі заміщення одних предметів іншими. Заміщення - важлива характеристика сюжетно-рольової гри.</vt:lpstr>
      <vt:lpstr>До структурних компонентів гри відносять і ігрові відносини. В процесі гри між дітьми складаються два види ігрових відносин: 1) відносини, які визначаються змістом і правилами гри; 2) реальні відносини, які проявляються з приводу гри.</vt:lpstr>
      <vt:lpstr>Характеристика структурних компонентів ігрової діяльності</vt:lpstr>
      <vt:lpstr>2. Цільовий компонент. Особливістю дитячої гри є зсув мотиву, бажання бути, як дорослий, на ціль. Гра протікає як осмислена, цілеспрямована діяльність, в ході якої дитина ставить і реалізує значущу для себе мету (приготувати обід ляльці-доньці, вилікувати ведмедика і т.Д.), Виступаючи в ролі дорослого. При цьому цілі не є постійними, і в міру росту і розвитку дитини вони змінюються, перестають бути наслідувальними і стають більш глибоко мотивованими.</vt:lpstr>
      <vt:lpstr>4. Операційний компонент. Він розглядає гру з погляду ігрових дій.  Згідно Е. В. Зворигіна, генезис ігрових дій може бути представлений таким чином. - Ігрова дія з реальним предметом. - Умовна дія з предметом різного ступеня узагальненості. - Умовна дія, уподібнюється особливостям реальної дії з предметом, але скоєне без предмета. - Умовна дія, позначувана жестом. - Умовна дія, що позначається словом.</vt:lpstr>
      <vt:lpstr>Рольова ігрова діяльність - етап розгорнутої сюжетно-рольової гри. Дитина вже може використовувати роль як засіб спільного розгортання сюжету, тобто вміє втілювати у своїх діях зміст різноманітних ролей і позначати свою роль для партнера. Включення ролі в цілісну систему відносин - встановлення множинних зв'язків між ролями вимагає оволодіння більш складними способами рольової поведінки: сумний ролі в ході гри і зміною рольової позиції залежно від зміни ролі партнером.</vt:lpstr>
      <vt:lpstr>Класифікація ігор. В педагогіці існує декілька класифікацій ігор.  Вперше це зробив Карл Грос. Він поділяє їх на дві групи:  Експериментальні сенсорні, моторні, інтелектуальні, афективні ігри, вправи на формування волі – в основі ці ігри мають інстинкти, що забезпечують функціо нування організму як цілісного утворення.  Спеціальні- Ігри, під час яких розвиваються необхідні для використання в різних сферах життя часткові здібності. </vt:lpstr>
      <vt:lpstr>Американська дослідниця Катрін Гарвей:   ігри з рухами і взаємодією – надлишок енергії та емоційний стан.   ігри з предметами – починаються з маніпуляції до повного вдосконалення.   мовні ігри – створення римованих творів-пісеньок, лічилок, приказок…   ігри із соціальним матеріалом – «драматичні», «тематичні» - організовують їх діти самостійно.   ігри за правилами, заданими дорослими.   ритуальні ігри – засновані на рухах, ігрових предметах, соціальних умовностях.</vt:lpstr>
      <vt:lpstr>Презентация PowerPoint</vt:lpstr>
      <vt:lpstr>В сучасній педагогіці прийнята така класифікація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Педагогіка гри</dc:title>
  <dc:creator>Alla</dc:creator>
  <cp:lastModifiedBy>Alla</cp:lastModifiedBy>
  <cp:revision>1</cp:revision>
  <dcterms:created xsi:type="dcterms:W3CDTF">2024-01-29T16:39:31Z</dcterms:created>
  <dcterms:modified xsi:type="dcterms:W3CDTF">2024-01-29T20:28:16Z</dcterms:modified>
</cp:coreProperties>
</file>