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0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57" r:id="rId18"/>
    <p:sldId id="298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9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0" r:id="rId43"/>
    <p:sldId id="294" r:id="rId44"/>
    <p:sldId id="295" r:id="rId45"/>
    <p:sldId id="296" r:id="rId46"/>
    <p:sldId id="297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4" autoAdjust="0"/>
    <p:restoredTop sz="86443" autoAdjust="0"/>
  </p:normalViewPr>
  <p:slideViewPr>
    <p:cSldViewPr>
      <p:cViewPr varScale="1">
        <p:scale>
          <a:sx n="103" d="100"/>
          <a:sy n="103" d="100"/>
        </p:scale>
        <p:origin x="-66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53EE9-1D57-4EF7-BF79-E41684FED31C}" type="datetimeFigureOut">
              <a:rPr lang="uk-UA" smtClean="0"/>
              <a:pPr/>
              <a:t>02.04.2020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10DC4-F5EF-45E3-816C-D9112350BDBF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91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10DC4-F5EF-45E3-816C-D9112350BDBF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489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10DC4-F5EF-45E3-816C-D9112350BDBF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897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uk-UA" dirty="0" smtClean="0"/>
              <a:t>1. 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4041998" cy="352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4670249" cy="323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699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600" dirty="0" smtClean="0">
                <a:solidFill>
                  <a:srgbClr val="333333"/>
                </a:solidFill>
                <a:latin typeface="Helvetica Neue"/>
              </a:rPr>
              <a:t>9. Розташуйте ікони в такій послідовності:</a:t>
            </a:r>
            <a:br>
              <a:rPr lang="uk-UA" sz="1600" dirty="0" smtClean="0">
                <a:solidFill>
                  <a:srgbClr val="333333"/>
                </a:solidFill>
                <a:latin typeface="Helvetica Neue"/>
              </a:rPr>
            </a:br>
            <a:r>
              <a:rPr lang="uk-UA" sz="1600" dirty="0" smtClean="0">
                <a:solidFill>
                  <a:srgbClr val="333333"/>
                </a:solidFill>
                <a:latin typeface="Helvetica Neue"/>
              </a:rPr>
              <a:t>Дорогобузька </a:t>
            </a:r>
            <a:r>
              <a:rPr lang="uk-UA" sz="1600" dirty="0">
                <a:solidFill>
                  <a:srgbClr val="333333"/>
                </a:solidFill>
                <a:latin typeface="Helvetica Neue"/>
              </a:rPr>
              <a:t>ікона Богородиці,</a:t>
            </a:r>
            <a:r>
              <a:rPr lang="ru-RU" sz="1800" dirty="0" err="1" smtClean="0"/>
              <a:t>Вишгородська</a:t>
            </a:r>
            <a:r>
              <a:rPr lang="ru-RU" sz="1800" dirty="0" smtClean="0"/>
              <a:t> </a:t>
            </a:r>
            <a:r>
              <a:rPr lang="ru-RU" sz="1800" dirty="0" err="1"/>
              <a:t>ікона</a:t>
            </a:r>
            <a:r>
              <a:rPr lang="ru-RU" sz="1800" dirty="0"/>
              <a:t> </a:t>
            </a:r>
            <a:r>
              <a:rPr lang="ru-RU" sz="1800" dirty="0" err="1"/>
              <a:t>богородиці</a:t>
            </a:r>
            <a:r>
              <a:rPr lang="ru-RU" sz="1800" dirty="0"/>
              <a:t> (</a:t>
            </a:r>
            <a:r>
              <a:rPr lang="ru-RU" sz="1800" dirty="0" err="1"/>
              <a:t>візантійська</a:t>
            </a:r>
            <a:r>
              <a:rPr lang="ru-RU" sz="1800" dirty="0"/>
              <a:t> </a:t>
            </a:r>
            <a:r>
              <a:rPr lang="ru-RU" sz="1800" dirty="0" err="1"/>
              <a:t>традиція</a:t>
            </a:r>
            <a:r>
              <a:rPr lang="ru-RU" sz="1800" dirty="0"/>
              <a:t>), </a:t>
            </a:r>
            <a:r>
              <a:rPr lang="ru-RU" sz="1800" dirty="0" err="1"/>
              <a:t>Свенська</a:t>
            </a:r>
            <a:r>
              <a:rPr lang="ru-RU" sz="1800" dirty="0"/>
              <a:t> </a:t>
            </a:r>
            <a:r>
              <a:rPr lang="ru-RU" sz="1800" dirty="0" err="1"/>
              <a:t>ікона</a:t>
            </a:r>
            <a:r>
              <a:rPr lang="ru-RU" sz="1800" dirty="0"/>
              <a:t> </a:t>
            </a:r>
            <a:r>
              <a:rPr lang="ru-RU" sz="1800" dirty="0" err="1"/>
              <a:t>Богородиці</a:t>
            </a:r>
            <a:r>
              <a:rPr lang="ru-RU" sz="1800" dirty="0"/>
              <a:t> з </a:t>
            </a:r>
            <a:r>
              <a:rPr lang="ru-RU" sz="1800" dirty="0" err="1"/>
              <a:t>Антонієм</a:t>
            </a:r>
            <a:r>
              <a:rPr lang="ru-RU" sz="1800" dirty="0"/>
              <a:t> і </a:t>
            </a:r>
            <a:r>
              <a:rPr lang="ru-RU" sz="1800" dirty="0" err="1"/>
              <a:t>Феодосієм</a:t>
            </a:r>
            <a:r>
              <a:rPr lang="ru-RU" sz="1800" dirty="0"/>
              <a:t> </a:t>
            </a:r>
            <a:r>
              <a:rPr lang="ru-RU" sz="1800" dirty="0" err="1"/>
              <a:t>Печерськими</a:t>
            </a:r>
            <a:endParaRPr lang="uk-UA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5" y="1791295"/>
            <a:ext cx="22383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Дорогобузька ікона Богородиці, остання третина ХІІІ ст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55" y="1700808"/>
            <a:ext cx="22383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216024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013176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prstClr val="black"/>
                </a:solidFill>
              </a:rPr>
              <a:t>1				2 			3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0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10. Мініатюра «Родина князя </a:t>
            </a:r>
            <a:r>
              <a:rPr lang="uk-UA" dirty="0" err="1" smtClean="0"/>
              <a:t>Святославарогславича</a:t>
            </a:r>
            <a:r>
              <a:rPr lang="uk-UA" dirty="0" smtClean="0"/>
              <a:t>» з «________»1073р.</a:t>
            </a:r>
            <a:endParaRPr lang="uk-UA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20081"/>
            <a:ext cx="3200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317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11. Вкажіть назву пам'ятки</a:t>
            </a:r>
            <a:endParaRPr lang="uk-UA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001" y="1701962"/>
            <a:ext cx="4041998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18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/>
              <a:t>12. Вкажіть цифри під якими розміщено </a:t>
            </a:r>
            <a:br>
              <a:rPr lang="uk-UA" sz="3200" dirty="0" smtClean="0"/>
            </a:br>
            <a:r>
              <a:rPr lang="uk-UA" sz="3200" dirty="0" smtClean="0"/>
              <a:t>Успенський собор у м. Володимирі (1160 р. )</a:t>
            </a:r>
            <a:endParaRPr lang="uk-UA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16024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69" y="1556792"/>
            <a:ext cx="178004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19442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02128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1		2		     3			4</a:t>
            </a:r>
            <a:endParaRPr lang="uk-UA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1628800"/>
            <a:ext cx="237626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009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13. Де знаходиться вказана храмова споруда, та яка її назва?</a:t>
            </a:r>
            <a:endParaRPr lang="uk-UA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31852"/>
            <a:ext cx="4968552" cy="446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97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Холмська ікона Богородиці знаходиться під номером </a:t>
            </a:r>
            <a:endParaRPr lang="uk-UA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315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630030"/>
            <a:ext cx="33289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6309320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1 </a:t>
            </a:r>
            <a:r>
              <a:rPr lang="uk-UA" dirty="0" smtClean="0"/>
              <a:t>					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4802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Яку назву має ікона</a:t>
            </a:r>
            <a:endParaRPr lang="uk-UA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00200"/>
            <a:ext cx="4896544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302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dirty="0" smtClean="0"/>
              <a:t>1. </a:t>
            </a:r>
            <a:r>
              <a:rPr lang="uk-UA" dirty="0"/>
              <a:t>Софійський </a:t>
            </a:r>
            <a:r>
              <a:rPr lang="uk-UA" dirty="0" smtClean="0"/>
              <a:t>собор (</a:t>
            </a:r>
            <a:r>
              <a:rPr lang="uk-UA" dirty="0"/>
              <a:t>1037 р., Київ).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2. Успенський </a:t>
            </a:r>
            <a:r>
              <a:rPr lang="uk-UA" dirty="0"/>
              <a:t>собор </a:t>
            </a:r>
            <a:r>
              <a:rPr lang="uk-UA" dirty="0" smtClean="0"/>
              <a:t>Києво-Печерської лаври(Києво-Печерський </a:t>
            </a:r>
            <a:r>
              <a:rPr lang="uk-UA" dirty="0"/>
              <a:t>монастир)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(</a:t>
            </a:r>
            <a:r>
              <a:rPr lang="uk-UA" dirty="0"/>
              <a:t>1051 р., Київ).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3. </a:t>
            </a:r>
            <a:r>
              <a:rPr lang="ru-RU" dirty="0" err="1"/>
              <a:t>Михайлівський</a:t>
            </a:r>
            <a:r>
              <a:rPr lang="ru-RU" dirty="0"/>
              <a:t> Золотоверхий </a:t>
            </a:r>
            <a:r>
              <a:rPr lang="ru-RU" dirty="0" smtClean="0"/>
              <a:t>собор  (1108 </a:t>
            </a:r>
            <a:r>
              <a:rPr lang="ru-RU" dirty="0"/>
              <a:t>р., </a:t>
            </a:r>
            <a:r>
              <a:rPr lang="ru-RU" dirty="0" err="1"/>
              <a:t>Київ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r>
              <a:rPr lang="ru-RU" dirty="0"/>
              <a:t>4. </a:t>
            </a:r>
            <a:r>
              <a:rPr lang="ru-RU" dirty="0" err="1"/>
              <a:t>Спасо-Преображенський</a:t>
            </a:r>
            <a:r>
              <a:rPr lang="ru-RU" dirty="0"/>
              <a:t> </a:t>
            </a:r>
            <a:r>
              <a:rPr lang="ru-RU" dirty="0" smtClean="0"/>
              <a:t>собор (</a:t>
            </a:r>
            <a:r>
              <a:rPr lang="ru-RU" dirty="0"/>
              <a:t>1036 р., </a:t>
            </a:r>
            <a:r>
              <a:rPr lang="ru-RU" dirty="0" err="1"/>
              <a:t>Чернігів</a:t>
            </a:r>
            <a:r>
              <a:rPr lang="ru-RU" dirty="0"/>
              <a:t>).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5. </a:t>
            </a:r>
            <a:r>
              <a:rPr lang="ru-RU" dirty="0" err="1" smtClean="0"/>
              <a:t>Борисоглібський</a:t>
            </a:r>
            <a:r>
              <a:rPr lang="ru-RU" dirty="0" smtClean="0"/>
              <a:t> собор (</a:t>
            </a:r>
            <a:r>
              <a:rPr lang="ru-RU" dirty="0"/>
              <a:t>1123 р., </a:t>
            </a:r>
            <a:r>
              <a:rPr lang="ru-RU" dirty="0" err="1"/>
              <a:t>Чернігів</a:t>
            </a:r>
            <a:r>
              <a:rPr lang="ru-RU" dirty="0"/>
              <a:t>).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6. </a:t>
            </a:r>
            <a:r>
              <a:rPr lang="ru-RU" dirty="0" err="1"/>
              <a:t>П’ятницька</a:t>
            </a:r>
            <a:r>
              <a:rPr lang="ru-RU" dirty="0"/>
              <a:t> </a:t>
            </a:r>
            <a:r>
              <a:rPr lang="ru-RU" dirty="0" err="1" smtClean="0"/>
              <a:t>церква</a:t>
            </a:r>
            <a:r>
              <a:rPr lang="ru-RU" dirty="0" smtClean="0"/>
              <a:t> т(</a:t>
            </a:r>
            <a:r>
              <a:rPr lang="ru-RU" dirty="0" err="1" smtClean="0"/>
              <a:t>кінець</a:t>
            </a:r>
            <a:r>
              <a:rPr lang="ru-RU" dirty="0" smtClean="0"/>
              <a:t> </a:t>
            </a:r>
            <a:r>
              <a:rPr lang="ru-RU" dirty="0"/>
              <a:t>ХІІ ст., </a:t>
            </a:r>
            <a:r>
              <a:rPr lang="ru-RU" dirty="0" err="1"/>
              <a:t>Чернігів</a:t>
            </a:r>
            <a:r>
              <a:rPr lang="ru-RU" dirty="0"/>
              <a:t>).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7. </a:t>
            </a:r>
            <a:r>
              <a:rPr lang="ru-RU" dirty="0" err="1"/>
              <a:t>Церква</a:t>
            </a:r>
            <a:r>
              <a:rPr lang="ru-RU" dirty="0"/>
              <a:t> Святого </a:t>
            </a:r>
            <a:r>
              <a:rPr lang="ru-RU" dirty="0" smtClean="0"/>
              <a:t>Пантелеймона (</a:t>
            </a:r>
            <a:r>
              <a:rPr lang="ru-RU" dirty="0" err="1"/>
              <a:t>кінець</a:t>
            </a:r>
            <a:r>
              <a:rPr lang="ru-RU" dirty="0"/>
              <a:t> ХІІ ст., р. Галич).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8. </a:t>
            </a:r>
            <a:r>
              <a:rPr lang="ru-RU" dirty="0" err="1" smtClean="0"/>
              <a:t>Софіївському</a:t>
            </a:r>
            <a:r>
              <a:rPr lang="ru-RU" dirty="0" smtClean="0"/>
              <a:t> </a:t>
            </a:r>
            <a:r>
              <a:rPr lang="ru-RU" dirty="0" err="1" smtClean="0"/>
              <a:t>соборі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9.3, 1, 2</a:t>
            </a:r>
          </a:p>
          <a:p>
            <a:pPr marL="0" indent="0">
              <a:buNone/>
            </a:pPr>
            <a:r>
              <a:rPr lang="ru-RU" dirty="0" smtClean="0"/>
              <a:t>10. «</a:t>
            </a:r>
            <a:r>
              <a:rPr lang="ru-RU" dirty="0" err="1" smtClean="0"/>
              <a:t>Ізборника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11.</a:t>
            </a:r>
            <a:r>
              <a:rPr lang="uk-UA" dirty="0"/>
              <a:t> Мініатюра «Євангеліст Лука» </a:t>
            </a:r>
            <a:r>
              <a:rPr lang="uk-UA" dirty="0" smtClean="0"/>
              <a:t>з </a:t>
            </a:r>
            <a:r>
              <a:rPr lang="uk-UA" dirty="0" err="1"/>
              <a:t>Остромирового</a:t>
            </a:r>
            <a:r>
              <a:rPr lang="uk-UA" dirty="0"/>
              <a:t> Євангелія – 1056-1057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12. 1,3</a:t>
            </a:r>
          </a:p>
          <a:p>
            <a:pPr marL="0" indent="0">
              <a:buNone/>
            </a:pPr>
            <a:r>
              <a:rPr lang="ru-RU" dirty="0"/>
              <a:t>13. </a:t>
            </a:r>
            <a:r>
              <a:rPr lang="ru-RU" dirty="0" err="1"/>
              <a:t>Церква</a:t>
            </a:r>
            <a:r>
              <a:rPr lang="ru-RU" dirty="0"/>
              <a:t> святого Пантелеймона </a:t>
            </a:r>
            <a:r>
              <a:rPr lang="ru-RU" dirty="0" err="1"/>
              <a:t>поблизу</a:t>
            </a:r>
            <a:r>
              <a:rPr lang="ru-RU" dirty="0"/>
              <a:t> м. Галич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14.1</a:t>
            </a:r>
          </a:p>
          <a:p>
            <a:pPr marL="0" indent="0">
              <a:buNone/>
            </a:pPr>
            <a:r>
              <a:rPr lang="ru-RU" dirty="0" smtClean="0"/>
              <a:t>15. </a:t>
            </a:r>
            <a:r>
              <a:rPr lang="ru-RU" dirty="0" err="1" smtClean="0"/>
              <a:t>Дорогобузька</a:t>
            </a:r>
            <a:r>
              <a:rPr lang="ru-RU" dirty="0" smtClean="0"/>
              <a:t> </a:t>
            </a:r>
            <a:r>
              <a:rPr lang="ru-RU" dirty="0" err="1" smtClean="0"/>
              <a:t>ікона</a:t>
            </a:r>
            <a:r>
              <a:rPr lang="ru-RU" dirty="0" smtClean="0"/>
              <a:t> </a:t>
            </a:r>
            <a:r>
              <a:rPr lang="ru-RU" dirty="0" err="1" smtClean="0"/>
              <a:t>Богородиці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71193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547714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/>
              <a:t>Руські удільні князівства у складі іноземних держав.</a:t>
            </a:r>
            <a:br>
              <a:rPr lang="uk-UA" dirty="0" smtClean="0"/>
            </a:br>
            <a:r>
              <a:rPr lang="uk-UA" dirty="0" smtClean="0"/>
              <a:t>Кримське ханство.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Дога половина 14 – перша половина 16 ст.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86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Вірменський собор у м. Львів 1363р. 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72695"/>
            <a:ext cx="403244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8112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Результат пошуку зображень за запитом вірменський собор у львов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77072"/>
            <a:ext cx="2095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31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Повторюємо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064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Костел Святого Варфоломія </a:t>
            </a:r>
            <a:br>
              <a:rPr lang="uk-UA" dirty="0" smtClean="0"/>
            </a:br>
            <a:r>
              <a:rPr lang="uk-UA" dirty="0" smtClean="0"/>
              <a:t>в м. Дрогобич – 1392 р. 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302433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385420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528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Верхній замок у Луцьку друга половина 14-15 ст.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68" y="1571781"/>
            <a:ext cx="3228173" cy="27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41" y="4305403"/>
            <a:ext cx="5472608" cy="249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88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Кам'янець-Подільська фортеця</a:t>
            </a:r>
            <a:br>
              <a:rPr lang="uk-UA" dirty="0" smtClean="0"/>
            </a:br>
            <a:r>
              <a:rPr lang="uk-UA" dirty="0" smtClean="0"/>
              <a:t>14-16 ст.</a:t>
            </a:r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09120"/>
            <a:ext cx="3257550" cy="190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08920"/>
            <a:ext cx="344805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980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uk-UA" dirty="0" smtClean="0"/>
              <a:t>Хотинська фортеця 13-16 </a:t>
            </a:r>
            <a:r>
              <a:rPr lang="uk-UA" dirty="0" smtClean="0"/>
              <a:t>ст.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6670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80" y="3167464"/>
            <a:ext cx="2628900" cy="231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19" y="4494998"/>
            <a:ext cx="2857500" cy="19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109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Покровська церква-фортеця в </a:t>
            </a:r>
            <a:br>
              <a:rPr lang="uk-UA" dirty="0" smtClean="0"/>
            </a:br>
            <a:r>
              <a:rPr lang="uk-UA" dirty="0" smtClean="0"/>
              <a:t>с. </a:t>
            </a:r>
            <a:r>
              <a:rPr lang="uk-UA" dirty="0" err="1" smtClean="0"/>
              <a:t>Сутківці</a:t>
            </a:r>
            <a:r>
              <a:rPr lang="uk-UA" dirty="0" smtClean="0"/>
              <a:t> - 1476</a:t>
            </a:r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460851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65104"/>
            <a:ext cx="3987527" cy="232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573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Замок Паланок </a:t>
            </a:r>
            <a:br>
              <a:rPr lang="uk-UA" dirty="0" smtClean="0"/>
            </a:br>
            <a:r>
              <a:rPr lang="uk-UA" dirty="0" smtClean="0"/>
              <a:t>(Мукачівський замок) 14-17 ст.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38437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38728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9715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369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Генуезька фортеця в м. Судак</a:t>
            </a:r>
            <a:br>
              <a:rPr lang="uk-UA" dirty="0" smtClean="0"/>
            </a:br>
            <a:r>
              <a:rPr lang="uk-UA" dirty="0" smtClean="0"/>
              <a:t>14-15 ст.</a:t>
            </a:r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11504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76872"/>
            <a:ext cx="4320480" cy="30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447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Бахчисарайський історико-культурний заповідник 16-18 ст.</a:t>
            </a:r>
            <a:endParaRPr lang="uk-UA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810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6952"/>
            <a:ext cx="3600400" cy="320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758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Ікона святого Юрія Змієборця із </a:t>
            </a:r>
            <a:br>
              <a:rPr lang="uk-UA" dirty="0" smtClean="0"/>
            </a:br>
            <a:r>
              <a:rPr lang="uk-UA" dirty="0" smtClean="0"/>
              <a:t>с. </a:t>
            </a:r>
            <a:r>
              <a:rPr lang="uk-UA" dirty="0" err="1" smtClean="0"/>
              <a:t>Станиля</a:t>
            </a:r>
            <a:r>
              <a:rPr lang="uk-UA" dirty="0" smtClean="0"/>
              <a:t> поблизу м. Дрогобич</a:t>
            </a:r>
            <a:endParaRPr lang="uk-UA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590465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403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Ікона Богородиці з пророками з церкви у с. </a:t>
            </a:r>
            <a:r>
              <a:rPr lang="uk-UA" dirty="0" err="1" smtClean="0"/>
              <a:t>Підгірці</a:t>
            </a:r>
            <a:endParaRPr lang="uk-UA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252028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2808312" cy="32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537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2. 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200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3528392" cy="371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29000"/>
            <a:ext cx="2846710" cy="312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37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Церква Зішестя Святого духа в </a:t>
            </a:r>
            <a:br>
              <a:rPr lang="uk-UA" dirty="0" smtClean="0"/>
            </a:br>
            <a:r>
              <a:rPr lang="uk-UA" dirty="0" smtClean="0"/>
              <a:t>с. </a:t>
            </a:r>
            <a:r>
              <a:rPr lang="uk-UA" dirty="0" err="1" smtClean="0"/>
              <a:t>Потелич</a:t>
            </a:r>
            <a:r>
              <a:rPr lang="uk-UA" dirty="0" smtClean="0"/>
              <a:t> - 1502</a:t>
            </a:r>
            <a:endParaRPr lang="uk-UA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288032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316835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159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Ікона Олексія </a:t>
            </a:r>
            <a:r>
              <a:rPr lang="uk-UA" dirty="0" err="1" smtClean="0"/>
              <a:t>Горошковича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«</a:t>
            </a:r>
            <a:r>
              <a:rPr lang="uk-UA" dirty="0" err="1" smtClean="0"/>
              <a:t>Успінія</a:t>
            </a:r>
            <a:r>
              <a:rPr lang="uk-UA" dirty="0" smtClean="0"/>
              <a:t> Богородиці» - 1547 р.</a:t>
            </a:r>
            <a:endParaRPr lang="uk-UA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403244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862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  <a:solidFill>
            <a:srgbClr val="92D050"/>
          </a:solidFill>
        </p:spPr>
        <p:txBody>
          <a:bodyPr/>
          <a:lstStyle/>
          <a:p>
            <a:r>
              <a:rPr lang="uk-UA" dirty="0" smtClean="0"/>
              <a:t>Українські землі у складі Речі Посполитої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Друга половина 16 ст.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81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Мініатюри </a:t>
            </a:r>
            <a:r>
              <a:rPr lang="uk-UA" dirty="0" err="1" smtClean="0"/>
              <a:t>Пересопницького</a:t>
            </a:r>
            <a:r>
              <a:rPr lang="uk-UA" dirty="0" smtClean="0"/>
              <a:t> Євангелія – 1556-1561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uk-UA" b="1" dirty="0" err="1">
                <a:solidFill>
                  <a:srgbClr val="FF0000"/>
                </a:solidFill>
              </a:rPr>
              <a:t>Пересопницьке</a:t>
            </a:r>
            <a:r>
              <a:rPr lang="uk-UA" b="1" dirty="0">
                <a:solidFill>
                  <a:srgbClr val="FF0000"/>
                </a:solidFill>
              </a:rPr>
              <a:t> Євангеліє </a:t>
            </a:r>
            <a:r>
              <a:rPr lang="uk-UA" dirty="0"/>
              <a:t>— </a:t>
            </a:r>
            <a:endParaRPr lang="uk-UA" dirty="0" smtClean="0"/>
          </a:p>
          <a:p>
            <a:r>
              <a:rPr lang="uk-UA" dirty="0" smtClean="0"/>
              <a:t>розкішна </a:t>
            </a:r>
            <a:r>
              <a:rPr lang="uk-UA" dirty="0"/>
              <a:t>книга, вагою 9 кг. 300 гр., писана пізнім уставом на пергаменті форматом 380 х 240 мм. </a:t>
            </a:r>
            <a:endParaRPr lang="uk-UA" dirty="0" smtClean="0"/>
          </a:p>
          <a:p>
            <a:r>
              <a:rPr lang="uk-UA" dirty="0" smtClean="0"/>
              <a:t>Книга </a:t>
            </a:r>
            <a:r>
              <a:rPr lang="uk-UA" dirty="0"/>
              <a:t>складається з 482 аркушів. </a:t>
            </a:r>
            <a:endParaRPr lang="uk-UA" dirty="0" smtClean="0"/>
          </a:p>
          <a:p>
            <a:r>
              <a:rPr lang="uk-UA" dirty="0" smtClean="0"/>
              <a:t>Рукопис багато </a:t>
            </a:r>
            <a:r>
              <a:rPr lang="uk-UA" dirty="0"/>
              <a:t>орнаментований, прикрашений високохудожніми </a:t>
            </a:r>
            <a:r>
              <a:rPr lang="uk-UA" dirty="0" smtClean="0"/>
              <a:t>кілька кольоровими </a:t>
            </a:r>
            <a:r>
              <a:rPr lang="uk-UA" dirty="0"/>
              <a:t>заставками й мініатюрами. </a:t>
            </a:r>
            <a:endParaRPr lang="uk-UA" dirty="0" smtClean="0"/>
          </a:p>
          <a:p>
            <a:r>
              <a:rPr lang="uk-UA" dirty="0" smtClean="0"/>
              <a:t>За </a:t>
            </a:r>
            <a:r>
              <a:rPr lang="uk-UA" dirty="0"/>
              <a:t>красою й </a:t>
            </a:r>
            <a:r>
              <a:rPr lang="uk-UA" dirty="0" smtClean="0"/>
              <a:t>багатством </a:t>
            </a:r>
            <a:r>
              <a:rPr lang="uk-UA" dirty="0"/>
              <a:t>оформлення </a:t>
            </a:r>
            <a:r>
              <a:rPr lang="uk-UA" dirty="0" err="1"/>
              <a:t>Пересопницьке</a:t>
            </a:r>
            <a:r>
              <a:rPr lang="uk-UA" dirty="0"/>
              <a:t> Євангеліє не має рівних собі серед українських рукописів.</a:t>
            </a:r>
          </a:p>
        </p:txBody>
      </p:sp>
    </p:spTree>
    <p:extLst>
      <p:ext uri="{BB962C8B-B14F-4D97-AF65-F5344CB8AC3E}">
        <p14:creationId xmlns:p14="http://schemas.microsoft.com/office/powerpoint/2010/main" val="2386654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dirty="0"/>
              <a:t>Мініатюри </a:t>
            </a:r>
            <a:r>
              <a:rPr lang="uk-UA" dirty="0" err="1"/>
              <a:t>Пересопницького</a:t>
            </a:r>
            <a:r>
              <a:rPr lang="uk-UA" dirty="0"/>
              <a:t> Євангелія – 1556-1561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64171"/>
            <a:ext cx="264283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13371"/>
            <a:ext cx="28194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42" y="1388480"/>
            <a:ext cx="30003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836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Мініатюра </a:t>
            </a:r>
            <a:r>
              <a:rPr lang="uk-UA" dirty="0" err="1"/>
              <a:t>Пересопницького</a:t>
            </a:r>
            <a:r>
              <a:rPr lang="uk-UA" dirty="0"/>
              <a:t> Євангелія – </a:t>
            </a:r>
            <a:r>
              <a:rPr lang="uk-UA" dirty="0" smtClean="0"/>
              <a:t>1556-1561</a:t>
            </a:r>
            <a:r>
              <a:rPr lang="uk-UA" dirty="0"/>
              <a:t>.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Євангеліст </a:t>
            </a:r>
            <a:r>
              <a:rPr lang="uk-UA" dirty="0" err="1"/>
              <a:t>Йоан</a:t>
            </a:r>
            <a:r>
              <a:rPr lang="uk-UA" dirty="0"/>
              <a:t> з Прохором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4010991" cy="435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458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dirty="0"/>
              <a:t>Мініатюра </a:t>
            </a:r>
            <a:r>
              <a:rPr lang="uk-UA" dirty="0" err="1"/>
              <a:t>Пересопницького</a:t>
            </a:r>
            <a:r>
              <a:rPr lang="uk-UA" dirty="0"/>
              <a:t> Євангелія. Євангеліст </a:t>
            </a:r>
            <a:r>
              <a:rPr lang="uk-UA" dirty="0" smtClean="0"/>
              <a:t>Матвій</a:t>
            </a:r>
            <a:endParaRPr lang="uk-UA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32"/>
            <a:ext cx="37200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951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dirty="0"/>
              <a:t>Мініатюра </a:t>
            </a:r>
            <a:r>
              <a:rPr lang="uk-UA" dirty="0" err="1"/>
              <a:t>Пересопницького</a:t>
            </a:r>
            <a:r>
              <a:rPr lang="uk-UA" dirty="0"/>
              <a:t> Євангелія. Євангеліст Марко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00200"/>
            <a:ext cx="41044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0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Острозький замок: Кругла (Нова)вежа кінець 16 ст.</a:t>
            </a:r>
            <a:endParaRPr lang="uk-UA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246697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811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09" y="4725144"/>
            <a:ext cx="2619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001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sz="3100" dirty="0" smtClean="0"/>
              <a:t>Ансамбль площі Ринок у м. Львів:</a:t>
            </a:r>
            <a:br>
              <a:rPr lang="uk-UA" sz="3100" dirty="0" smtClean="0"/>
            </a:br>
            <a:r>
              <a:rPr lang="uk-UA" sz="3100" dirty="0" smtClean="0"/>
              <a:t>Чорна кам'яниця – кінець 16 ст., </a:t>
            </a:r>
            <a:br>
              <a:rPr lang="uk-UA" sz="3100" dirty="0" smtClean="0"/>
            </a:br>
            <a:r>
              <a:rPr lang="uk-UA" sz="3100" dirty="0" smtClean="0"/>
              <a:t>будинок </a:t>
            </a:r>
            <a:r>
              <a:rPr lang="uk-UA" sz="3100" dirty="0" err="1" smtClean="0"/>
              <a:t>Корнятка</a:t>
            </a:r>
            <a:r>
              <a:rPr lang="uk-UA" sz="3100" dirty="0" smtClean="0"/>
              <a:t> – 1580 р</a:t>
            </a:r>
            <a:r>
              <a:rPr lang="uk-UA" dirty="0" smtClean="0"/>
              <a:t>. </a:t>
            </a:r>
            <a:endParaRPr lang="uk-UA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38437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810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68" y="4437112"/>
            <a:ext cx="3888432" cy="214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44" y="1628800"/>
            <a:ext cx="4829175" cy="181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901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3. </a:t>
            </a:r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6366"/>
            <a:ext cx="3733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3778697" cy="29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190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Євангеліст Лука: гравюра з львівського «Апостола» - 1574</a:t>
            </a:r>
            <a:endParaRPr lang="uk-UA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352839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953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sz="2400" dirty="0" smtClean="0"/>
              <a:t>Ансамбль Успенської церкви у м. Львів: </a:t>
            </a:r>
            <a:br>
              <a:rPr lang="uk-UA" sz="2400" dirty="0" smtClean="0"/>
            </a:br>
            <a:r>
              <a:rPr lang="uk-UA" sz="2400" dirty="0" smtClean="0"/>
              <a:t>церква Успіння- 1591-1629 рр., вежа </a:t>
            </a:r>
            <a:r>
              <a:rPr lang="uk-UA" sz="2400" dirty="0" err="1" smtClean="0"/>
              <a:t>Корнятка</a:t>
            </a:r>
            <a:r>
              <a:rPr lang="uk-UA" sz="2400" dirty="0" smtClean="0"/>
              <a:t> – 1572-1578,</a:t>
            </a:r>
            <a:br>
              <a:rPr lang="uk-UA" sz="2400" dirty="0" smtClean="0"/>
            </a:br>
            <a:r>
              <a:rPr lang="uk-UA" sz="2400" dirty="0" smtClean="0"/>
              <a:t>каплиця трьох святителів - 1578</a:t>
            </a:r>
            <a:endParaRPr lang="uk-UA" sz="24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4784"/>
            <a:ext cx="396044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13972"/>
            <a:ext cx="2664296" cy="322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13972"/>
            <a:ext cx="2790825" cy="32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908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uk-UA" dirty="0" smtClean="0"/>
              <a:t>Українські землі у складі речі посполитої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перша половина 17 ст.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17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sz="2800" dirty="0" smtClean="0"/>
              <a:t>Ансамбль кафедрального костелу у м. Львів:</a:t>
            </a:r>
            <a:br>
              <a:rPr lang="uk-UA" sz="2800" dirty="0" smtClean="0"/>
            </a:br>
            <a:r>
              <a:rPr lang="uk-UA" sz="2800" dirty="0" smtClean="0"/>
              <a:t>каплиця </a:t>
            </a:r>
            <a:r>
              <a:rPr lang="uk-UA" sz="2800" dirty="0" err="1" smtClean="0"/>
              <a:t>Боїмів</a:t>
            </a:r>
            <a:r>
              <a:rPr lang="uk-UA" sz="2800" dirty="0" smtClean="0"/>
              <a:t> – 1609-1617; </a:t>
            </a:r>
            <a:endParaRPr lang="uk-UA" sz="28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309634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368959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231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uk-UA" sz="2400" dirty="0" smtClean="0"/>
              <a:t>Портрет Конашевича-Сагайдачного з книги «Вірші на жалісний погреб шляхетського рицаря Петра Конашевича-Сагайдачного», 1622 р.</a:t>
            </a:r>
            <a:endParaRPr lang="uk-UA" sz="24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301163" cy="44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618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Замок у с. </a:t>
            </a:r>
            <a:r>
              <a:rPr lang="uk-UA" dirty="0" err="1" smtClean="0"/>
              <a:t>Підгірці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>(Львівська область) 1635-1640</a:t>
            </a:r>
            <a:endParaRPr lang="uk-UA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88032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7"/>
            <a:ext cx="309634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013176"/>
            <a:ext cx="389572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097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 err="1" smtClean="0"/>
              <a:t>Іллінська</a:t>
            </a:r>
            <a:r>
              <a:rPr lang="uk-UA" dirty="0" smtClean="0"/>
              <a:t> церква у </a:t>
            </a:r>
            <a:r>
              <a:rPr lang="uk-UA" dirty="0" err="1" smtClean="0"/>
              <a:t>Суботові</a:t>
            </a:r>
            <a:r>
              <a:rPr lang="uk-UA" dirty="0" smtClean="0"/>
              <a:t> - 1656</a:t>
            </a:r>
            <a:endParaRPr lang="uk-UA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2566988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9120"/>
            <a:ext cx="2933700" cy="213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780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4. 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2004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46868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144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5. </a:t>
            </a:r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60997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441676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5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6. 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676207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3600400" cy="418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139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7. </a:t>
            </a:r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11256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60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8. Мозаїки Богоматері </a:t>
            </a:r>
            <a:r>
              <a:rPr lang="uk-UA" dirty="0"/>
              <a:t>Оранти та Христа </a:t>
            </a:r>
            <a:r>
              <a:rPr lang="uk-UA" dirty="0" smtClean="0"/>
              <a:t>Вседержителя знаходиться у _________</a:t>
            </a:r>
            <a:endParaRPr lang="uk-UA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857500" cy="39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20040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7660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461</Words>
  <Application>Microsoft Office PowerPoint</Application>
  <PresentationFormat>Экран (4:3)</PresentationFormat>
  <Paragraphs>74</Paragraphs>
  <Slides>46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1. </vt:lpstr>
      <vt:lpstr>Повторюємо</vt:lpstr>
      <vt:lpstr>2. </vt:lpstr>
      <vt:lpstr>3. </vt:lpstr>
      <vt:lpstr>4. </vt:lpstr>
      <vt:lpstr>5. </vt:lpstr>
      <vt:lpstr>6. </vt:lpstr>
      <vt:lpstr>7. </vt:lpstr>
      <vt:lpstr> 8. Мозаїки Богоматері Оранти та Христа Вседержителя знаходиться у _________</vt:lpstr>
      <vt:lpstr>9. Розташуйте ікони в такій послідовності: Дорогобузька ікона Богородиці,Вишгородська ікона богородиці (візантійська традиція), Свенська ікона Богородиці з Антонієм і Феодосієм Печерськими</vt:lpstr>
      <vt:lpstr>10. Мініатюра «Родина князя Святославарогславича» з «________»1073р.</vt:lpstr>
      <vt:lpstr>11. Вкажіть назву пам'ятки</vt:lpstr>
      <vt:lpstr>12. Вкажіть цифри під якими розміщено  Успенський собор у м. Володимирі (1160 р. )</vt:lpstr>
      <vt:lpstr>13. Де знаходиться вказана храмова споруда, та яка її назва?</vt:lpstr>
      <vt:lpstr>Холмська ікона Богородиці знаходиться під номером </vt:lpstr>
      <vt:lpstr>Яку назву має ікона</vt:lpstr>
      <vt:lpstr>Презентация PowerPoint</vt:lpstr>
      <vt:lpstr>Руські удільні князівства у складі іноземних держав. Кримське ханство.</vt:lpstr>
      <vt:lpstr>Вірменський собор у м. Львів 1363р. </vt:lpstr>
      <vt:lpstr>Костел Святого Варфоломія  в м. Дрогобич – 1392 р. </vt:lpstr>
      <vt:lpstr>Верхній замок у Луцьку друга половина 14-15 ст.</vt:lpstr>
      <vt:lpstr>Кам'янець-Подільська фортеця 14-16 ст.</vt:lpstr>
      <vt:lpstr>Хотинська фортеця 13-16 ст.</vt:lpstr>
      <vt:lpstr>Покровська церква-фортеця в  с. Сутківці - 1476</vt:lpstr>
      <vt:lpstr>Замок Паланок  (Мукачівський замок) 14-17 ст.</vt:lpstr>
      <vt:lpstr>Генуезька фортеця в м. Судак 14-15 ст.</vt:lpstr>
      <vt:lpstr>Бахчисарайський історико-культурний заповідник 16-18 ст.</vt:lpstr>
      <vt:lpstr>Ікона святого Юрія Змієборця із  с. Станиля поблизу м. Дрогобич</vt:lpstr>
      <vt:lpstr>Ікона Богородиці з пророками з церкви у с. Підгірці</vt:lpstr>
      <vt:lpstr>Церква Зішестя Святого духа в  с. Потелич - 1502</vt:lpstr>
      <vt:lpstr>Ікона Олексія Горошковича «Успінія Богородиці» - 1547 р.</vt:lpstr>
      <vt:lpstr>Українські землі у складі Речі Посполитої</vt:lpstr>
      <vt:lpstr>Мініатюри Пересопницького Євангелія – 1556-1561</vt:lpstr>
      <vt:lpstr>Мініатюри Пересопницького Євангелія – 1556-1561</vt:lpstr>
      <vt:lpstr>Мініатюра Пересопницького Євангелія – 1556-1561.  Євангеліст Йоан з Прохором</vt:lpstr>
      <vt:lpstr>Мініатюра Пересопницького Євангелія. Євангеліст Матвій</vt:lpstr>
      <vt:lpstr>Мініатюра Пересопницького Євангелія. Євангеліст Марко</vt:lpstr>
      <vt:lpstr>Острозький замок: Кругла (Нова)вежа кінець 16 ст.</vt:lpstr>
      <vt:lpstr>Ансамбль площі Ринок у м. Львів: Чорна кам'яниця – кінець 16 ст.,  будинок Корнятка – 1580 р. </vt:lpstr>
      <vt:lpstr>Євангеліст Лука: гравюра з львівського «Апостола» - 1574</vt:lpstr>
      <vt:lpstr>Ансамбль Успенської церкви у м. Львів:  церква Успіння- 1591-1629 рр., вежа Корнятка – 1572-1578, каплиця трьох святителів - 1578</vt:lpstr>
      <vt:lpstr>Українські землі у складі речі посполитої</vt:lpstr>
      <vt:lpstr>Ансамбль кафедрального костелу у м. Львів: каплиця Боїмів – 1609-1617; </vt:lpstr>
      <vt:lpstr>Портрет Конашевича-Сагайдачного з книги «Вірші на жалісний погреб шляхетського рицаря Петра Конашевича-Сагайдачного», 1622 р.</vt:lpstr>
      <vt:lpstr>Замок у с. Підгірці  (Львівська область) 1635-1640</vt:lpstr>
      <vt:lpstr>Іллінська церква у Суботові - 1656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</dc:title>
  <dc:creator>User</dc:creator>
  <cp:lastModifiedBy>User</cp:lastModifiedBy>
  <cp:revision>19</cp:revision>
  <dcterms:created xsi:type="dcterms:W3CDTF">2019-11-02T21:01:02Z</dcterms:created>
  <dcterms:modified xsi:type="dcterms:W3CDTF">2020-04-02T15:47:00Z</dcterms:modified>
</cp:coreProperties>
</file>