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93" r:id="rId6"/>
    <p:sldId id="265" r:id="rId7"/>
    <p:sldId id="257" r:id="rId8"/>
    <p:sldId id="264" r:id="rId9"/>
    <p:sldId id="270" r:id="rId10"/>
    <p:sldId id="295" r:id="rId11"/>
    <p:sldId id="269" r:id="rId12"/>
    <p:sldId id="267" r:id="rId13"/>
    <p:sldId id="268" r:id="rId14"/>
    <p:sldId id="276" r:id="rId15"/>
    <p:sldId id="272" r:id="rId16"/>
    <p:sldId id="277" r:id="rId17"/>
    <p:sldId id="273" r:id="rId18"/>
    <p:sldId id="279" r:id="rId19"/>
    <p:sldId id="274" r:id="rId20"/>
    <p:sldId id="278" r:id="rId21"/>
    <p:sldId id="280" r:id="rId22"/>
    <p:sldId id="294" r:id="rId23"/>
    <p:sldId id="283" r:id="rId24"/>
    <p:sldId id="284" r:id="rId25"/>
    <p:sldId id="285" r:id="rId26"/>
    <p:sldId id="287" r:id="rId27"/>
    <p:sldId id="289" r:id="rId28"/>
    <p:sldId id="290" r:id="rId29"/>
    <p:sldId id="291" r:id="rId30"/>
  </p:sldIdLst>
  <p:sldSz cx="12192000" cy="6858000"/>
  <p:notesSz cx="6858000" cy="9144000"/>
  <p:custDataLst>
    <p:tags r:id="rId33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5" autoAdjust="0"/>
    <p:restoredTop sz="94701" autoAdjust="0"/>
  </p:normalViewPr>
  <p:slideViewPr>
    <p:cSldViewPr snapToGrid="0" showGuides="1">
      <p:cViewPr varScale="1">
        <p:scale>
          <a:sx n="86" d="100"/>
          <a:sy n="86" d="100"/>
        </p:scale>
        <p:origin x="4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19.01.2024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CBA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3878" y="1195267"/>
            <a:ext cx="6738743" cy="2219691"/>
          </a:xfrm>
        </p:spPr>
        <p:txBody>
          <a:bodyPr/>
          <a:lstStyle/>
          <a:p>
            <a:pPr algn="ctr"/>
            <a:r>
              <a:rPr lang="ru-RU" dirty="0"/>
              <a:t>ЗУНР</a:t>
            </a:r>
            <a:endParaRPr lang="en-US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75574" y="2940671"/>
            <a:ext cx="5887232" cy="2670989"/>
          </a:xfrm>
        </p:spPr>
        <p:txBody>
          <a:bodyPr rtlCol="0">
            <a:normAutofit fontScale="25000" lnSpcReduction="20000"/>
          </a:bodyPr>
          <a:lstStyle/>
          <a:p>
            <a:pPr algn="just">
              <a:defRPr/>
            </a:pPr>
            <a:r>
              <a:rPr lang="uk-UA" sz="9600" dirty="0">
                <a:latin typeface="Times New Roman" pitchFamily="18" charset="0"/>
                <a:cs typeface="Times New Roman" pitchFamily="18" charset="0"/>
              </a:rPr>
              <a:t>1. Передумови та проголошення ЗУНР</a:t>
            </a:r>
          </a:p>
          <a:p>
            <a:pPr algn="just">
              <a:defRPr/>
            </a:pPr>
            <a:endParaRPr lang="uk-UA" sz="9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k-UA" sz="9600" dirty="0">
                <a:latin typeface="Times New Roman" pitchFamily="18" charset="0"/>
                <a:cs typeface="Times New Roman" pitchFamily="18" charset="0"/>
              </a:rPr>
              <a:t> 2.  Внутрішня політика  ЗУНР</a:t>
            </a:r>
          </a:p>
          <a:p>
            <a:pPr algn="just">
              <a:defRPr/>
            </a:pPr>
            <a:endParaRPr lang="uk-UA" sz="9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k-UA" sz="9600" dirty="0">
                <a:latin typeface="Times New Roman" pitchFamily="18" charset="0"/>
                <a:cs typeface="Times New Roman" pitchFamily="18" charset="0"/>
              </a:rPr>
              <a:t> 3.  Зовнішня політика ЗУНР</a:t>
            </a:r>
          </a:p>
          <a:p>
            <a:pPr algn="just">
              <a:defRPr/>
            </a:pPr>
            <a:endParaRPr lang="uk-UA" sz="9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k-UA" sz="9600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Проголошення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об'єднання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 УНР і ЗУНР</a:t>
            </a:r>
            <a:endParaRPr lang="uk-UA" sz="9600" b="1" dirty="0">
              <a:latin typeface="Times New Roman" pitchFamily="18" charset="0"/>
              <a:cs typeface="Times New Roman" pitchFamily="18" charset="0"/>
            </a:endParaRPr>
          </a:p>
          <a:p>
            <a:pPr rtl="0"/>
            <a:endParaRPr lang="ru-RU" dirty="0"/>
          </a:p>
        </p:txBody>
      </p:sp>
      <p:pic>
        <p:nvPicPr>
          <p:cNvPr id="1028" name="Picture 4" descr="Сьогодні 101-а річниця з часу створення ЗУНР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9297"/>
          <a:stretch>
            <a:fillRect/>
          </a:stretch>
        </p:blipFill>
        <p:spPr bwMode="auto">
          <a:xfrm>
            <a:off x="6069197" y="1195267"/>
            <a:ext cx="5452997" cy="420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зунр кар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112" cy="62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5775" y="0"/>
            <a:ext cx="12239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3337" y="1503135"/>
            <a:ext cx="2128837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61838" y="2950707"/>
            <a:ext cx="19903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Галичина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Лемківщина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Північно-західна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Буковина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Закарпаття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9 жовтня УНРадою було прийнято Маніфест, в якому вона проголосила: «1. Ціла українська етнографічна область в Австро-Угорщині, зокрема Східна Гали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2"/>
          <a:stretch/>
        </p:blipFill>
        <p:spPr bwMode="auto">
          <a:xfrm>
            <a:off x="304800" y="157480"/>
            <a:ext cx="11795760" cy="65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51157" y="153967"/>
            <a:ext cx="8826184" cy="1143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uk-UA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uk-UA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uk-UA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ЗУНР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24915" y="1627570"/>
            <a:ext cx="6337300" cy="15531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Рада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вищий законодавчий орган влади ЗУНР )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4353" y="3885082"/>
            <a:ext cx="3095625" cy="14398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ЗУНР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50583" y="3981896"/>
            <a:ext cx="3097213" cy="14398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секретаріат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уряд ЗУНР)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8310" y="5579192"/>
            <a:ext cx="5113337" cy="7921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місцевого управління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>
            <a:cxnSpLocks/>
          </p:cNvCxnSpPr>
          <p:nvPr/>
        </p:nvCxnSpPr>
        <p:spPr>
          <a:xfrm flipH="1">
            <a:off x="1843131" y="3173329"/>
            <a:ext cx="1042309" cy="6369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864499" y="3202699"/>
            <a:ext cx="936625" cy="7191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</p:cNvCxnSpPr>
          <p:nvPr/>
        </p:nvCxnSpPr>
        <p:spPr>
          <a:xfrm>
            <a:off x="5794978" y="3202699"/>
            <a:ext cx="1995" cy="23272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0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c.vseosvita.ua/0013ea-17a9/0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14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81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c.vseosvita.ua/0013ea-17a9/0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3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96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fc.vseosvita.ua/0013ea-17a9/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0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c.vseosvita.ua/0013ea-17a9/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23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М. Омелянович-Павлен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1037" y="164117"/>
            <a:ext cx="4115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Офіцери Української Галицької армії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0529" y="511050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Основою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ЗУНР став полк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січових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стрільців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лавах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(УГА)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опинилося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тис.чоловік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78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fc.vseosvita.ua/0013ea-17a9/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2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426" y="677449"/>
            <a:ext cx="9980682" cy="1096962"/>
          </a:xfrm>
        </p:spPr>
        <p:txBody>
          <a:bodyPr>
            <a:normAutofit fontScale="90000"/>
          </a:bodyPr>
          <a:lstStyle/>
          <a:p>
            <a:pPr marL="0" indent="0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22.01.1919р. – проголошення Декларації про об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’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 УНР та ЗУНР ( Акт Злуки ), яку повинні були затвердити Установчі збори.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2837" y="1386575"/>
            <a:ext cx="68016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Значення Акту Злуки: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Морально-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політичне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підтверджено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прагнення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народу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незалежній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соборній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державі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Взаємодія Української Галицької армії й армії Директорії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УНР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відзначається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національне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свято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5" name="Picture 2" descr="C:\Users\Світлана\Desktop\зунр\а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7133" y="1624570"/>
            <a:ext cx="3921864" cy="5051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05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37785" y="1177447"/>
            <a:ext cx="5373667" cy="5049836"/>
          </a:xfrm>
          <a:prstGeom prst="rect">
            <a:avLst/>
          </a:prstGeom>
        </p:spPr>
        <p:txBody>
          <a:bodyPr vert="horz" lIns="0" tIns="45720" rIns="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Українська Галицька Армія (УГА) –</a:t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збройні сили, формування яких розпочалося відразу після листопадового повстання 1918 р. У Львові і продовжувалося в ході українсько-польської війни 1918-1919 рр.</a:t>
            </a:r>
            <a:br>
              <a:rPr lang="uk-UA" sz="2700" dirty="0">
                <a:latin typeface="Times New Roman" pitchFamily="18" charset="0"/>
                <a:cs typeface="Times New Roman" pitchFamily="18" charset="0"/>
              </a:rPr>
            </a:br>
            <a:br>
              <a:rPr lang="uk-UA" sz="2700" dirty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Акт злуки – </a:t>
            </a:r>
            <a:br>
              <a:rPr lang="uk-UA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акт про об’єднання двох українських державних утворень – УНР та ЗУНР – в єдину незалежну українську державу, який продемонстрував прагнення українського народу до соборності</a:t>
            </a:r>
            <a:br>
              <a:rPr lang="uk-UA" sz="2700" dirty="0"/>
            </a:br>
            <a:br>
              <a:rPr lang="uk-UA" dirty="0"/>
            </a:br>
            <a:endParaRPr lang="uk-UA" dirty="0"/>
          </a:p>
        </p:txBody>
      </p:sp>
      <p:sp>
        <p:nvSpPr>
          <p:cNvPr id="7" name="Місце для тексту 2"/>
          <p:cNvSpPr txBox="1">
            <a:spLocks/>
          </p:cNvSpPr>
          <p:nvPr/>
        </p:nvSpPr>
        <p:spPr>
          <a:xfrm>
            <a:off x="722313" y="333375"/>
            <a:ext cx="9574082" cy="7191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 ПОНЯТТЯ:</a:t>
            </a:r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5634346" y="1497012"/>
            <a:ext cx="6256752" cy="53609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Українська Національна Рада -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вищий орган влади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західно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-українських  земель на чолі з Євгеном 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Петрушевичем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. Утворено 18 жовтня 1918 року.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Львівське повстання -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дії військових на чолі  з Д. Вітовським по захопленню влади у місті Львові 1 листопада 1918 року(Листопадовий зрив)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Державний Секретаріат –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уряд ЗУНР на чолі з К. Левицьким, утворений 11 листопада 1918 року</a:t>
            </a:r>
          </a:p>
        </p:txBody>
      </p:sp>
    </p:spTree>
    <p:extLst>
      <p:ext uri="{BB962C8B-B14F-4D97-AF65-F5344CB8AC3E}">
        <p14:creationId xmlns:p14="http://schemas.microsoft.com/office/powerpoint/2010/main" val="31515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1378" y="605806"/>
            <a:ext cx="4961964" cy="549843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altLang="en-US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1 листопада-</a:t>
            </a:r>
            <a:r>
              <a:rPr lang="uk-UA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 події у Львові- початок.</a:t>
            </a:r>
          </a:p>
          <a:p>
            <a:pPr>
              <a:defRPr/>
            </a:pPr>
            <a:r>
              <a:rPr lang="uk-UA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21.11.18 поляки захопили м. Перемишль</a:t>
            </a:r>
          </a:p>
          <a:p>
            <a:pPr>
              <a:defRPr/>
            </a:pPr>
            <a:r>
              <a:rPr lang="uk-UA" altLang="en-US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Лютий 1919 р- місія Антанти висуває ЗУНР ультиматум:</a:t>
            </a:r>
          </a:p>
          <a:p>
            <a:pPr>
              <a:buFontTx/>
              <a:buChar char="-"/>
              <a:defRPr/>
            </a:pPr>
            <a:r>
              <a:rPr lang="uk-UA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Антанта визнає ЗУНР як державу,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uk-UA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якщо :</a:t>
            </a:r>
          </a:p>
          <a:p>
            <a:pPr>
              <a:buFontTx/>
              <a:buChar char="-"/>
              <a:defRPr/>
            </a:pPr>
            <a:r>
              <a:rPr lang="uk-UA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УГА припиняє війну,</a:t>
            </a:r>
          </a:p>
          <a:p>
            <a:pPr>
              <a:buFontTx/>
              <a:buChar char="-"/>
              <a:defRPr/>
            </a:pPr>
            <a:r>
              <a:rPr lang="uk-UA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 встановлюється демаркаційна лінія між сторонами (40% території ЗУНР- </a:t>
            </a:r>
            <a:r>
              <a:rPr lang="uk-UA" alt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Польші</a:t>
            </a:r>
            <a:r>
              <a:rPr lang="uk-UA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).</a:t>
            </a:r>
          </a:p>
          <a:p>
            <a:pPr>
              <a:buFontTx/>
              <a:buChar char="-"/>
              <a:defRPr/>
            </a:pPr>
            <a:r>
              <a:rPr lang="uk-UA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ЗУНР відмовилась.</a:t>
            </a:r>
          </a:p>
          <a:p>
            <a:pPr>
              <a:buFontTx/>
              <a:buNone/>
              <a:defRPr/>
            </a:pPr>
            <a:endParaRPr lang="ru-RU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Picture 7" descr="imag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" t="1642" r="853" b="40710"/>
          <a:stretch>
            <a:fillRect/>
          </a:stretch>
        </p:blipFill>
        <p:spPr bwMode="auto">
          <a:xfrm>
            <a:off x="5436296" y="1"/>
            <a:ext cx="6723171" cy="46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image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92" y="4789701"/>
            <a:ext cx="3376402" cy="188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857469" y="4913734"/>
            <a:ext cx="31244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en-US" b="1" dirty="0" err="1">
                <a:solidFill>
                  <a:schemeClr val="tx2"/>
                </a:solidFill>
                <a:latin typeface="Georgia" panose="02040502050405020303" pitchFamily="18" charset="0"/>
              </a:rPr>
              <a:t>Місія</a:t>
            </a:r>
            <a:r>
              <a:rPr lang="ru-RU" altLang="en-US" b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altLang="en-US" b="1" dirty="0" err="1">
                <a:solidFill>
                  <a:schemeClr val="tx2"/>
                </a:solidFill>
                <a:latin typeface="Georgia" panose="02040502050405020303" pitchFamily="18" charset="0"/>
              </a:rPr>
              <a:t>Антанти</a:t>
            </a:r>
            <a:r>
              <a:rPr lang="ru-RU" altLang="en-US" b="1" dirty="0">
                <a:solidFill>
                  <a:schemeClr val="tx2"/>
                </a:solidFill>
                <a:latin typeface="Georgia" panose="02040502050405020303" pitchFamily="18" charset="0"/>
              </a:rPr>
              <a:t> у </a:t>
            </a:r>
            <a:r>
              <a:rPr lang="ru-RU" altLang="en-US" b="1" dirty="0" err="1">
                <a:solidFill>
                  <a:schemeClr val="tx2"/>
                </a:solidFill>
                <a:latin typeface="Georgia" panose="02040502050405020303" pitchFamily="18" charset="0"/>
              </a:rPr>
              <a:t>Львові</a:t>
            </a:r>
            <a:r>
              <a:rPr lang="ru-RU" altLang="en-US" b="1" dirty="0">
                <a:solidFill>
                  <a:schemeClr val="tx2"/>
                </a:solidFill>
                <a:latin typeface="Georgia" panose="02040502050405020303" pitchFamily="18" charset="0"/>
              </a:rPr>
              <a:t>. </a:t>
            </a:r>
          </a:p>
          <a:p>
            <a:pPr eaLnBrk="1" hangingPunct="1"/>
            <a:r>
              <a:rPr lang="ru-RU" altLang="en-US" b="1" dirty="0" err="1">
                <a:solidFill>
                  <a:schemeClr val="tx2"/>
                </a:solidFill>
                <a:latin typeface="Georgia" panose="02040502050405020303" pitchFamily="18" charset="0"/>
              </a:rPr>
              <a:t>Лютий</a:t>
            </a:r>
            <a:r>
              <a:rPr lang="ru-RU" altLang="en-US" b="1" dirty="0">
                <a:solidFill>
                  <a:schemeClr val="tx2"/>
                </a:solidFill>
                <a:latin typeface="Georgia" panose="02040502050405020303" pitchFamily="18" charset="0"/>
              </a:rPr>
              <a:t> 1919 р</a:t>
            </a:r>
            <a:r>
              <a:rPr lang="ru-RU" altLang="en-US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8993" y="205696"/>
            <a:ext cx="4371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УКРАЇНСЬКО-ПОЛЬСЬКА ВІЙНА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9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156" y="146569"/>
            <a:ext cx="5285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УКРАЇНСЬКО-ПОЛЬСЬКА ВІЙНА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7471" y="1280159"/>
            <a:ext cx="6184369" cy="487350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uk-UA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Квітень 1919 р-</a:t>
            </a:r>
            <a:r>
              <a:rPr lang="uk-UA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Франція надає військову допомогу </a:t>
            </a:r>
            <a:r>
              <a:rPr lang="uk-UA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Польші</a:t>
            </a:r>
            <a:r>
              <a:rPr lang="uk-UA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- 80 тис армія генерала</a:t>
            </a:r>
            <a:r>
              <a:rPr lang="uk-UA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Й. </a:t>
            </a:r>
            <a:r>
              <a:rPr lang="uk-UA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Галлера</a:t>
            </a:r>
            <a:r>
              <a:rPr lang="uk-UA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uk-UA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Травень 1919 р.</a:t>
            </a:r>
            <a:r>
              <a:rPr lang="uk-UA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початок загального польського наступу.</a:t>
            </a:r>
          </a:p>
          <a:p>
            <a:pPr algn="just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початку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Галичину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Дністер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Збруч. </a:t>
            </a:r>
          </a:p>
          <a:p>
            <a:pPr algn="just">
              <a:defRPr/>
            </a:pP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Відступ УГА до р. Збруч.</a:t>
            </a:r>
          </a:p>
        </p:txBody>
      </p:sp>
      <p:pic>
        <p:nvPicPr>
          <p:cNvPr id="6" name="Picture 7" descr="IU-L8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83" y="733547"/>
            <a:ext cx="4108537" cy="505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159308" y="6153664"/>
            <a:ext cx="1487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uk-UA" altLang="en-US" dirty="0"/>
              <a:t> </a:t>
            </a:r>
            <a:r>
              <a:rPr lang="uk-UA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Й. </a:t>
            </a:r>
            <a:r>
              <a:rPr lang="uk-UA" altLang="en-US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Галлер</a:t>
            </a:r>
            <a:r>
              <a:rPr lang="uk-UA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6267" y="1458681"/>
            <a:ext cx="51397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1919 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голова (президент)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УНради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Є. Петрушевич та уряд ЗУНР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Станіславів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УНрада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наділили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президента ЗУНР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диктатора.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Є. Петрушевич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призначив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керманича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УГА –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наддніпрянського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Грекова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артинки по запросу генерал греков олександ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71" y="314231"/>
            <a:ext cx="4020855" cy="58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95502" y="6174438"/>
            <a:ext cx="2109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Греков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8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12587" y="150312"/>
            <a:ext cx="10374240" cy="1219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uk-UA" altLang="en-US" sz="4000" b="1" dirty="0" err="1">
                <a:latin typeface="Georgia" panose="02040502050405020303" pitchFamily="18" charset="0"/>
              </a:rPr>
              <a:t>Чортківська</a:t>
            </a:r>
            <a:r>
              <a:rPr lang="uk-UA" altLang="en-US" sz="4000" b="1" dirty="0">
                <a:latin typeface="Georgia" panose="02040502050405020303" pitchFamily="18" charset="0"/>
              </a:rPr>
              <a:t> </a:t>
            </a:r>
            <a:r>
              <a:rPr lang="uk-UA" altLang="en-US" sz="4000" b="1" dirty="0" err="1">
                <a:latin typeface="Georgia" panose="02040502050405020303" pitchFamily="18" charset="0"/>
              </a:rPr>
              <a:t>офензива</a:t>
            </a:r>
            <a:endParaRPr lang="uk-UA" altLang="en-US" sz="4000" b="1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uk-UA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(7- 18 червня 1919 р.)</a:t>
            </a:r>
            <a:endParaRPr lang="ru-RU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6675" y="1527131"/>
            <a:ext cx="5257850" cy="41148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Наступальна операція УГА.</a:t>
            </a:r>
          </a:p>
          <a:p>
            <a:pPr>
              <a:defRPr/>
            </a:pPr>
            <a:r>
              <a:rPr lang="uk-UA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тис українців змусили відступити 100 тис польську армію.</a:t>
            </a:r>
          </a:p>
          <a:p>
            <a:pPr>
              <a:defRPr/>
            </a:pPr>
            <a:r>
              <a:rPr lang="uk-UA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Закріпити успіх на вдалось.</a:t>
            </a:r>
            <a:endParaRPr lang="ru-RU" altLang="en-US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15" y="4651331"/>
            <a:ext cx="437663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mage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12" r="57874"/>
          <a:stretch>
            <a:fillRect/>
          </a:stretch>
        </p:blipFill>
        <p:spPr bwMode="auto">
          <a:xfrm>
            <a:off x="6320065" y="1369512"/>
            <a:ext cx="498900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80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8171" y="280999"/>
            <a:ext cx="54989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1919 р.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вояки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перейшли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Збруч. Є. Петрушевич та уряд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опинилися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УНР, 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армія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приєдналася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Зведені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УНР і ЗУНР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тис.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бійців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заволоділи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всією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Галичиною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Західною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Волинню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imag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7" t="5803" r="2354" b="47386"/>
          <a:stretch>
            <a:fillRect/>
          </a:stretch>
        </p:blipFill>
        <p:spPr bwMode="auto">
          <a:xfrm>
            <a:off x="225130" y="280999"/>
            <a:ext cx="5774499" cy="556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73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69" y="118997"/>
            <a:ext cx="9931052" cy="12954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uk-UA" altLang="en-US" sz="4000" b="1" dirty="0">
                <a:latin typeface="Georgia" panose="02040502050405020303" pitchFamily="18" charset="0"/>
              </a:rPr>
              <a:t>Поглинення території ЗУНР різними країнами.</a:t>
            </a:r>
            <a:br>
              <a:rPr lang="uk-UA" altLang="en-US" sz="4000" b="1" dirty="0">
                <a:latin typeface="Georgia" panose="02040502050405020303" pitchFamily="18" charset="0"/>
              </a:rPr>
            </a:br>
            <a:endParaRPr lang="ru-RU" altLang="en-US" sz="4000" b="1" dirty="0">
              <a:latin typeface="Georgia" panose="02040502050405020303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74787" y="1414397"/>
            <a:ext cx="5606408" cy="456627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uk-UA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25 червня</a:t>
            </a:r>
            <a:r>
              <a:rPr lang="uk-UA" altLang="en-US" sz="2400" b="1" dirty="0">
                <a:solidFill>
                  <a:schemeClr val="accent2"/>
                </a:solidFill>
                <a:latin typeface="Georgia" panose="02040502050405020303" pitchFamily="18" charset="0"/>
              </a:rPr>
              <a:t> 1919 Паризька конференція визнала право </a:t>
            </a:r>
            <a:r>
              <a:rPr lang="uk-UA" alt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Польші</a:t>
            </a:r>
            <a:r>
              <a:rPr lang="uk-UA" altLang="en-US" sz="2400" b="1" dirty="0">
                <a:solidFill>
                  <a:schemeClr val="accent2"/>
                </a:solidFill>
                <a:latin typeface="Georgia" panose="02040502050405020303" pitchFamily="18" charset="0"/>
              </a:rPr>
              <a:t> на окупацію </a:t>
            </a:r>
            <a:r>
              <a:rPr lang="uk-UA" alt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Зх.України</a:t>
            </a:r>
            <a:endParaRPr lang="uk-UA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10 вересня 1919 р.- за Сен-</a:t>
            </a:r>
            <a:r>
              <a:rPr lang="uk-UA" alt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Жерменським</a:t>
            </a:r>
            <a:r>
              <a:rPr lang="uk-UA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 миром </a:t>
            </a:r>
            <a:r>
              <a:rPr lang="uk-UA" altLang="en-US" sz="2400" b="1" dirty="0">
                <a:solidFill>
                  <a:srgbClr val="009900"/>
                </a:solidFill>
                <a:latin typeface="Georgia" panose="02040502050405020303" pitchFamily="18" charset="0"/>
              </a:rPr>
              <a:t>Пн. Буковина відійшла до Румунії</a:t>
            </a:r>
            <a:r>
              <a:rPr lang="uk-UA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.</a:t>
            </a:r>
          </a:p>
          <a:p>
            <a:pPr algn="ctr">
              <a:lnSpc>
                <a:spcPct val="80000"/>
              </a:lnSpc>
              <a:defRPr/>
            </a:pPr>
            <a:r>
              <a:rPr lang="uk-UA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14 березня 1923 р. рішення Антанти про остаточне включення </a:t>
            </a:r>
            <a:r>
              <a:rPr lang="uk-UA" altLang="en-US" sz="2400" b="1" dirty="0" err="1">
                <a:solidFill>
                  <a:schemeClr val="tx2"/>
                </a:solidFill>
                <a:latin typeface="Georgia" panose="02040502050405020303" pitchFamily="18" charset="0"/>
              </a:rPr>
              <a:t>Сх</a:t>
            </a:r>
            <a:r>
              <a:rPr lang="uk-UA" altLang="en-US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. Галичини до складу </a:t>
            </a:r>
            <a:r>
              <a:rPr lang="uk-UA" altLang="en-US" sz="2400" b="1" dirty="0" err="1">
                <a:solidFill>
                  <a:schemeClr val="tx2"/>
                </a:solidFill>
                <a:latin typeface="Georgia" panose="02040502050405020303" pitchFamily="18" charset="0"/>
              </a:rPr>
              <a:t>Польші</a:t>
            </a:r>
            <a:r>
              <a:rPr lang="uk-UA" altLang="en-US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lnSpc>
                <a:spcPct val="80000"/>
              </a:lnSpc>
              <a:defRPr/>
            </a:pPr>
            <a:r>
              <a:rPr lang="uk-UA" altLang="en-US" sz="2400" b="1" dirty="0">
                <a:solidFill>
                  <a:srgbClr val="FF0066"/>
                </a:solidFill>
                <a:latin typeface="Georgia" panose="02040502050405020303" pitchFamily="18" charset="0"/>
              </a:rPr>
              <a:t>Закарпаття включене до Чехословаччини</a:t>
            </a:r>
            <a:r>
              <a:rPr lang="uk-UA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 на правах автономії.</a:t>
            </a:r>
            <a:endParaRPr lang="ru-RU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Picture 7" descr="&amp;Fcy;&amp;acy;&amp;jcy;&amp;lcy;:&amp;Zcy;&amp;Ucy;&amp;Ncy;&amp;Rcy;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231" y="1512094"/>
            <a:ext cx="4642770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19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ричини поразки зунр презентац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5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8. 10 1918 р. – у Львові обрано Українську Національну Раду. 1.11.1918 р. – Листопадовий зрив (чин) – укр. військ. формування на чолі з сотником Д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40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Макет заголовка и объектов со списком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/>
              <a:t>Добавьте первый пункт списка</a:t>
            </a:r>
          </a:p>
          <a:p>
            <a:pPr rtl="0"/>
            <a:r>
              <a:rPr lang="ru-RU" dirty="0"/>
              <a:t>Добавьте второй пункт списка</a:t>
            </a:r>
          </a:p>
          <a:p>
            <a:pPr rtl="0"/>
            <a:r>
              <a:rPr lang="ru-RU" dirty="0"/>
              <a:t>Добавьте третий пункт списка</a:t>
            </a:r>
          </a:p>
        </p:txBody>
      </p:sp>
      <p:pic>
        <p:nvPicPr>
          <p:cNvPr id="2050" name="Picture 2" descr="https://fc.vseosvita.ua/0013ea-17a9/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аніфест, підписаний Карлом I 11 листопада 1918 р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20" y="101600"/>
            <a:ext cx="12191999" cy="621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11663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Поразка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Австро-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Угорської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монархії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актуалізували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державотворчі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7791" y="1820091"/>
            <a:ext cx="61753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1918 р.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Галичини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Буковини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проголосили себе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Конституантою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Галичини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Лемківщини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Північно-Західної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Буковини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Закарпаття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681" y="5918221"/>
            <a:ext cx="7164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Головою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УНРади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обрали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Є. Петрушевича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/>
          </a:p>
        </p:txBody>
      </p:sp>
      <p:pic>
        <p:nvPicPr>
          <p:cNvPr id="12" name="Picture 2" descr="C:\Users\Світлана\Desktop\Petrushevych_Yev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240" y="1523236"/>
            <a:ext cx="3415986" cy="4148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Євген Петрушевич1863р. народився Євген Петрушевич, правник, український громадсько-політичний діяч, президент Західноукраїнської Народної Республіки (ЗУНР), керівник Української Національної Ради. Відіграв провідну роль у створенні західноукраїнської державності та першому об’єднанні Галичини з Наддніпрянщиною (Акт злуки УНР і ЗУНР був урочисто проголошений у Києві 22 січня 1919 року). Головні вимоги Є. Петрушевича: поділ Галичини на Східну і Західну, встановлення української адміністрації у Східній Галичині, відкриття Українського університету, збільшення прав українським виборцям. ">
            <a:extLst>
              <a:ext uri="{FF2B5EF4-FFF2-40B4-BE49-F238E27FC236}">
                <a16:creationId xmlns:a16="http://schemas.microsoft.com/office/drawing/2014/main" id="{732B714F-42A4-462F-8604-47A6DAC72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359534"/>
            <a:ext cx="10109200" cy="50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04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lt;ul&gt;&lt;li&gt;31 жовтня 1918 р. у Львові стало відомо про приїзд до міста Польської ліквідаційної комісії (створена 28 жовтня 19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38"/>
          <a:stretch/>
        </p:blipFill>
        <p:spPr bwMode="auto">
          <a:xfrm>
            <a:off x="0" y="1503680"/>
            <a:ext cx="7626262" cy="505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vitov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262" y="1647312"/>
            <a:ext cx="4438390" cy="477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1680" y="119136"/>
            <a:ext cx="11135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листопада 1918 р. </a:t>
            </a:r>
            <a:r>
              <a:rPr lang="uk-UA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український Військовий комітет на чолі з </a:t>
            </a:r>
          </a:p>
          <a:p>
            <a:pPr algn="ctr">
              <a:buFontTx/>
              <a:buNone/>
            </a:pPr>
            <a:r>
              <a:rPr lang="uk-UA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Д. Вітовським</a:t>
            </a:r>
            <a:r>
              <a:rPr lang="uk-UA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захопив владу у Львові.</a:t>
            </a:r>
          </a:p>
          <a:p>
            <a:pPr algn="ctr"/>
            <a:r>
              <a:rPr lang="uk-UA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УНРада</a:t>
            </a:r>
            <a:r>
              <a:rPr lang="uk-UA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перебрала на себе владу .</a:t>
            </a:r>
          </a:p>
        </p:txBody>
      </p:sp>
    </p:spTree>
    <p:extLst>
      <p:ext uri="{BB962C8B-B14F-4D97-AF65-F5344CB8AC3E}">
        <p14:creationId xmlns:p14="http://schemas.microsoft.com/office/powerpoint/2010/main" val="4178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. Левиць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8640"/>
            <a:ext cx="12321435" cy="740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7847" y="480723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3.11.18 призначено уряд- </a:t>
            </a:r>
            <a:r>
              <a:rPr lang="uk-UA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Тимчасовий державний секретаріат </a:t>
            </a:r>
          </a:p>
          <a:p>
            <a:pPr algn="ctr">
              <a:buFontTx/>
              <a:buNone/>
            </a:pP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(Голова - </a:t>
            </a:r>
            <a:r>
              <a:rPr lang="uk-UA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К. Левицький</a:t>
            </a: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uk-UA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13.11.18</a:t>
            </a: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за державою </a:t>
            </a:r>
          </a:p>
          <a:p>
            <a:pPr algn="ctr">
              <a:buFontTx/>
              <a:buNone/>
            </a:pP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закріплено назву- </a:t>
            </a:r>
            <a:r>
              <a:rPr lang="uk-UA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ЗУНР</a:t>
            </a: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5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06425121"/>
</p:tagLst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747</Words>
  <Application>Microsoft Office PowerPoint</Application>
  <PresentationFormat>Широкоэкранный</PresentationFormat>
  <Paragraphs>75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Euphemia</vt:lpstr>
      <vt:lpstr>Georgia</vt:lpstr>
      <vt:lpstr>Plantagenet Cherokee</vt:lpstr>
      <vt:lpstr>Times New Roman</vt:lpstr>
      <vt:lpstr>Wingdings</vt:lpstr>
      <vt:lpstr>Научная литература 16 х 9</vt:lpstr>
      <vt:lpstr>ЗУНР</vt:lpstr>
      <vt:lpstr>Презентация PowerPoint</vt:lpstr>
      <vt:lpstr>Презентация PowerPoint</vt:lpstr>
      <vt:lpstr>Макет заголовка и объектов со списком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22.01.1919р. – проголошення Декларації про об ’ єднання УНР та ЗУНР ( Акт Злуки ), яку повинні були затвердити Установчі збори.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2020-11-05T17:47:52Z</dcterms:created>
  <dcterms:modified xsi:type="dcterms:W3CDTF">2024-01-19T06:31:19Z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