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4" autoAdjust="0"/>
    <p:restoredTop sz="94671" autoAdjust="0"/>
  </p:normalViewPr>
  <p:slideViewPr>
    <p:cSldViewPr>
      <p:cViewPr varScale="1">
        <p:scale>
          <a:sx n="70" d="100"/>
          <a:sy n="70" d="100"/>
        </p:scale>
        <p:origin x="-137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04FD2-7CF2-4FEF-9490-53670320893A}" type="datetimeFigureOut">
              <a:rPr lang="ru-RU" smtClean="0"/>
              <a:t>12.05.2014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90653-B271-492E-A928-3FCCBDF94F8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04FD2-7CF2-4FEF-9490-53670320893A}" type="datetimeFigureOut">
              <a:rPr lang="ru-RU" smtClean="0"/>
              <a:t>12.05.2014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90653-B271-492E-A928-3FCCBDF94F8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04FD2-7CF2-4FEF-9490-53670320893A}" type="datetimeFigureOut">
              <a:rPr lang="ru-RU" smtClean="0"/>
              <a:t>12.05.2014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90653-B271-492E-A928-3FCCBDF94F8B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04FD2-7CF2-4FEF-9490-53670320893A}" type="datetimeFigureOut">
              <a:rPr lang="ru-RU" smtClean="0"/>
              <a:t>12.05.2014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90653-B271-492E-A928-3FCCBDF94F8B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04FD2-7CF2-4FEF-9490-53670320893A}" type="datetimeFigureOut">
              <a:rPr lang="ru-RU" smtClean="0"/>
              <a:t>12.05.2014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90653-B271-492E-A928-3FCCBDF94F8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04FD2-7CF2-4FEF-9490-53670320893A}" type="datetimeFigureOut">
              <a:rPr lang="ru-RU" smtClean="0"/>
              <a:t>12.05.2014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90653-B271-492E-A928-3FCCBDF94F8B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04FD2-7CF2-4FEF-9490-53670320893A}" type="datetimeFigureOut">
              <a:rPr lang="ru-RU" smtClean="0"/>
              <a:t>12.05.2014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90653-B271-492E-A928-3FCCBDF94F8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04FD2-7CF2-4FEF-9490-53670320893A}" type="datetimeFigureOut">
              <a:rPr lang="ru-RU" smtClean="0"/>
              <a:t>12.05.2014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90653-B271-492E-A928-3FCCBDF94F8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04FD2-7CF2-4FEF-9490-53670320893A}" type="datetimeFigureOut">
              <a:rPr lang="ru-RU" smtClean="0"/>
              <a:t>12.05.2014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90653-B271-492E-A928-3FCCBDF94F8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04FD2-7CF2-4FEF-9490-53670320893A}" type="datetimeFigureOut">
              <a:rPr lang="ru-RU" smtClean="0"/>
              <a:t>12.05.2014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90653-B271-492E-A928-3FCCBDF94F8B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04FD2-7CF2-4FEF-9490-53670320893A}" type="datetimeFigureOut">
              <a:rPr lang="ru-RU" smtClean="0"/>
              <a:t>12.05.2014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90653-B271-492E-A928-3FCCBDF94F8B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55904FD2-7CF2-4FEF-9490-53670320893A}" type="datetimeFigureOut">
              <a:rPr lang="ru-RU" smtClean="0"/>
              <a:t>12.05.2014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FF690653-B271-492E-A928-3FCCBDF94F8B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2132856"/>
            <a:ext cx="7772400" cy="1780108"/>
          </a:xfrm>
        </p:spPr>
        <p:txBody>
          <a:bodyPr/>
          <a:lstStyle/>
          <a:p>
            <a:r>
              <a:rPr lang="ru-RU" dirty="0" err="1"/>
              <a:t>Біологічно</a:t>
            </a:r>
            <a:r>
              <a:rPr lang="ru-RU" dirty="0"/>
              <a:t> </a:t>
            </a:r>
            <a:r>
              <a:rPr lang="ru-RU" dirty="0" err="1" smtClean="0"/>
              <a:t>активні</a:t>
            </a:r>
            <a:r>
              <a:rPr lang="ru-RU" dirty="0" smtClean="0"/>
              <a:t> </a:t>
            </a:r>
            <a:r>
              <a:rPr lang="ru-RU" dirty="0" err="1" smtClean="0"/>
              <a:t>харчов</a:t>
            </a:r>
            <a:r>
              <a:rPr lang="uk-UA" dirty="0" smtClean="0"/>
              <a:t>і</a:t>
            </a:r>
            <a:r>
              <a:rPr lang="ru-RU" dirty="0" smtClean="0"/>
              <a:t> </a:t>
            </a:r>
            <a:r>
              <a:rPr lang="ru-RU" dirty="0"/>
              <a:t>добавки</a:t>
            </a:r>
          </a:p>
        </p:txBody>
      </p:sp>
    </p:spTree>
    <p:extLst>
      <p:ext uri="{BB962C8B-B14F-4D97-AF65-F5344CB8AC3E}">
        <p14:creationId xmlns:p14="http://schemas.microsoft.com/office/powerpoint/2010/main" val="30894396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779554"/>
            <a:ext cx="82089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err="1" smtClean="0"/>
              <a:t>Біологічно</a:t>
            </a:r>
            <a:r>
              <a:rPr lang="ru-RU" dirty="0" smtClean="0"/>
              <a:t> </a:t>
            </a:r>
            <a:r>
              <a:rPr lang="ru-RU" dirty="0" err="1" smtClean="0"/>
              <a:t>активні</a:t>
            </a:r>
            <a:r>
              <a:rPr lang="ru-RU" dirty="0" smtClean="0"/>
              <a:t> добавки (БАД) - </a:t>
            </a:r>
            <a:r>
              <a:rPr lang="ru-RU" dirty="0" err="1" smtClean="0"/>
              <a:t>це</a:t>
            </a:r>
            <a:r>
              <a:rPr lang="ru-RU" dirty="0" smtClean="0"/>
              <a:t> </a:t>
            </a:r>
            <a:r>
              <a:rPr lang="ru-RU" dirty="0" err="1" smtClean="0"/>
              <a:t>природні</a:t>
            </a:r>
            <a:r>
              <a:rPr lang="ru-RU" dirty="0" smtClean="0"/>
              <a:t> </a:t>
            </a:r>
            <a:r>
              <a:rPr lang="ru-RU" dirty="0" err="1" smtClean="0"/>
              <a:t>або</a:t>
            </a:r>
            <a:r>
              <a:rPr lang="ru-RU" dirty="0" smtClean="0"/>
              <a:t> </a:t>
            </a:r>
            <a:r>
              <a:rPr lang="ru-RU" dirty="0" err="1" smtClean="0"/>
              <a:t>ідентичні</a:t>
            </a:r>
            <a:r>
              <a:rPr lang="ru-RU" dirty="0" smtClean="0"/>
              <a:t> </a:t>
            </a:r>
            <a:r>
              <a:rPr lang="ru-RU" dirty="0" err="1" smtClean="0"/>
              <a:t>природним</a:t>
            </a:r>
            <a:r>
              <a:rPr lang="ru-RU" dirty="0" smtClean="0"/>
              <a:t> </a:t>
            </a:r>
            <a:r>
              <a:rPr lang="ru-RU" dirty="0" err="1" smtClean="0"/>
              <a:t>біологічно</a:t>
            </a:r>
            <a:r>
              <a:rPr lang="ru-RU" dirty="0" smtClean="0"/>
              <a:t> </a:t>
            </a:r>
            <a:r>
              <a:rPr lang="ru-RU" dirty="0" err="1" smtClean="0"/>
              <a:t>активні</a:t>
            </a:r>
            <a:r>
              <a:rPr lang="ru-RU" dirty="0" smtClean="0"/>
              <a:t> </a:t>
            </a:r>
            <a:r>
              <a:rPr lang="ru-RU" dirty="0" err="1" smtClean="0"/>
              <a:t>речовини</a:t>
            </a:r>
            <a:r>
              <a:rPr lang="ru-RU" dirty="0" smtClean="0"/>
              <a:t>, </a:t>
            </a:r>
            <a:r>
              <a:rPr lang="ru-RU" dirty="0" err="1" smtClean="0"/>
              <a:t>одержувані</a:t>
            </a:r>
            <a:r>
              <a:rPr lang="ru-RU" dirty="0" smtClean="0"/>
              <a:t> з </a:t>
            </a:r>
            <a:r>
              <a:rPr lang="ru-RU" dirty="0" err="1" smtClean="0"/>
              <a:t>рослинного</a:t>
            </a:r>
            <a:r>
              <a:rPr lang="ru-RU" dirty="0" smtClean="0"/>
              <a:t>, </a:t>
            </a:r>
            <a:r>
              <a:rPr lang="ru-RU" dirty="0" err="1" smtClean="0"/>
              <a:t>тваринного</a:t>
            </a:r>
            <a:r>
              <a:rPr lang="ru-RU" dirty="0" smtClean="0"/>
              <a:t> </a:t>
            </a:r>
            <a:r>
              <a:rPr lang="ru-RU" dirty="0" err="1" smtClean="0"/>
              <a:t>або</a:t>
            </a:r>
            <a:r>
              <a:rPr lang="ru-RU" dirty="0" smtClean="0"/>
              <a:t> </a:t>
            </a:r>
            <a:r>
              <a:rPr lang="ru-RU" dirty="0" err="1" smtClean="0"/>
              <a:t>мінеральної</a:t>
            </a:r>
            <a:r>
              <a:rPr lang="ru-RU" dirty="0" smtClean="0"/>
              <a:t> </a:t>
            </a:r>
            <a:r>
              <a:rPr lang="ru-RU" dirty="0" err="1" smtClean="0"/>
              <a:t>сировини</a:t>
            </a:r>
            <a:r>
              <a:rPr lang="ru-RU" dirty="0" smtClean="0"/>
              <a:t>. 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2702884"/>
            <a:ext cx="4772248" cy="344794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44205" y="2708920"/>
            <a:ext cx="3607715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Вони </a:t>
            </a:r>
            <a:r>
              <a:rPr lang="ru-RU" dirty="0" err="1" smtClean="0"/>
              <a:t>можуть</a:t>
            </a:r>
            <a:r>
              <a:rPr lang="ru-RU" dirty="0" smtClean="0"/>
              <a:t> </a:t>
            </a:r>
            <a:r>
              <a:rPr lang="ru-RU" dirty="0" err="1" smtClean="0"/>
              <a:t>включатися</a:t>
            </a:r>
            <a:r>
              <a:rPr lang="ru-RU" dirty="0" smtClean="0"/>
              <a:t> до складу </a:t>
            </a:r>
            <a:r>
              <a:rPr lang="ru-RU" dirty="0" err="1" smtClean="0"/>
              <a:t>харчових</a:t>
            </a:r>
            <a:r>
              <a:rPr lang="ru-RU" dirty="0" smtClean="0"/>
              <a:t> </a:t>
            </a:r>
            <a:r>
              <a:rPr lang="ru-RU" dirty="0" err="1" smtClean="0"/>
              <a:t>продуктів</a:t>
            </a:r>
            <a:r>
              <a:rPr lang="ru-RU" dirty="0" smtClean="0"/>
              <a:t>, </a:t>
            </a:r>
            <a:r>
              <a:rPr lang="ru-RU" dirty="0" err="1" smtClean="0"/>
              <a:t>напоїв</a:t>
            </a:r>
            <a:r>
              <a:rPr lang="ru-RU" dirty="0" smtClean="0"/>
              <a:t>, </a:t>
            </a:r>
            <a:r>
              <a:rPr lang="ru-RU" dirty="0" err="1" smtClean="0"/>
              <a:t>або</a:t>
            </a:r>
            <a:r>
              <a:rPr lang="ru-RU" dirty="0" smtClean="0"/>
              <a:t> </a:t>
            </a:r>
            <a:r>
              <a:rPr lang="ru-RU" dirty="0" err="1" smtClean="0"/>
              <a:t>використовуватися</a:t>
            </a:r>
            <a:r>
              <a:rPr lang="ru-RU" dirty="0" smtClean="0"/>
              <a:t> </a:t>
            </a:r>
            <a:r>
              <a:rPr lang="ru-RU" dirty="0" err="1" smtClean="0"/>
              <a:t>самостійно</a:t>
            </a:r>
            <a:r>
              <a:rPr lang="ru-RU" dirty="0" smtClean="0"/>
              <a:t> в </a:t>
            </a:r>
            <a:r>
              <a:rPr lang="ru-RU" dirty="0" err="1" smtClean="0"/>
              <a:t>різних</a:t>
            </a:r>
            <a:r>
              <a:rPr lang="ru-RU" dirty="0" smtClean="0"/>
              <a:t> формах, з метою </a:t>
            </a:r>
            <a:r>
              <a:rPr lang="ru-RU" dirty="0" err="1" smtClean="0"/>
              <a:t>забезпечення</a:t>
            </a:r>
            <a:r>
              <a:rPr lang="ru-RU" dirty="0" smtClean="0"/>
              <a:t> </a:t>
            </a:r>
            <a:r>
              <a:rPr lang="ru-RU" dirty="0" err="1" smtClean="0"/>
              <a:t>організму</a:t>
            </a:r>
            <a:r>
              <a:rPr lang="ru-RU" dirty="0" smtClean="0"/>
              <a:t> </a:t>
            </a:r>
            <a:r>
              <a:rPr lang="ru-RU" dirty="0" err="1" smtClean="0"/>
              <a:t>людини</a:t>
            </a:r>
            <a:r>
              <a:rPr lang="ru-RU" dirty="0" smtClean="0"/>
              <a:t> </a:t>
            </a:r>
            <a:r>
              <a:rPr lang="ru-RU" dirty="0" err="1" smtClean="0"/>
              <a:t>необхідною</a:t>
            </a:r>
            <a:r>
              <a:rPr lang="ru-RU" dirty="0" smtClean="0"/>
              <a:t> </a:t>
            </a:r>
            <a:r>
              <a:rPr lang="ru-RU" dirty="0" err="1" smtClean="0"/>
              <a:t>кількістю</a:t>
            </a:r>
            <a:r>
              <a:rPr lang="ru-RU" dirty="0" smtClean="0"/>
              <a:t> </a:t>
            </a:r>
            <a:r>
              <a:rPr lang="ru-RU" dirty="0" err="1" smtClean="0"/>
              <a:t>незамінних</a:t>
            </a:r>
            <a:r>
              <a:rPr lang="ru-RU" dirty="0" smtClean="0"/>
              <a:t> </a:t>
            </a:r>
            <a:r>
              <a:rPr lang="ru-RU" dirty="0" err="1" smtClean="0"/>
              <a:t>харчових</a:t>
            </a:r>
            <a:r>
              <a:rPr lang="ru-RU" dirty="0" smtClean="0"/>
              <a:t> </a:t>
            </a:r>
            <a:r>
              <a:rPr lang="ru-RU" dirty="0" err="1" smtClean="0"/>
              <a:t>речовин</a:t>
            </a:r>
            <a:r>
              <a:rPr lang="ru-RU" dirty="0" smtClean="0"/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583085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98" y="3789040"/>
            <a:ext cx="4942309" cy="289375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51520" y="1556792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dirty="0" err="1" smtClean="0"/>
              <a:t>Біологічно</a:t>
            </a:r>
            <a:r>
              <a:rPr lang="ru-RU" dirty="0" smtClean="0"/>
              <a:t> </a:t>
            </a:r>
            <a:r>
              <a:rPr lang="ru-RU" dirty="0" err="1" smtClean="0"/>
              <a:t>активні</a:t>
            </a:r>
            <a:r>
              <a:rPr lang="ru-RU" dirty="0" smtClean="0"/>
              <a:t> добавки </a:t>
            </a:r>
            <a:r>
              <a:rPr lang="ru-RU" dirty="0" err="1" smtClean="0"/>
              <a:t>випускають</a:t>
            </a:r>
            <a:r>
              <a:rPr lang="ru-RU" dirty="0" smtClean="0"/>
              <a:t> у </a:t>
            </a:r>
            <a:r>
              <a:rPr lang="ru-RU" dirty="0" err="1" smtClean="0"/>
              <a:t>вигляді</a:t>
            </a:r>
            <a:r>
              <a:rPr lang="ru-RU" dirty="0" smtClean="0"/>
              <a:t> </a:t>
            </a:r>
            <a:r>
              <a:rPr lang="ru-RU" dirty="0" err="1" smtClean="0"/>
              <a:t>фармацевтичних</a:t>
            </a:r>
            <a:r>
              <a:rPr lang="ru-RU" dirty="0" smtClean="0"/>
              <a:t> форм: </a:t>
            </a:r>
            <a:r>
              <a:rPr lang="ru-RU" dirty="0" err="1" smtClean="0"/>
              <a:t>порошків</a:t>
            </a:r>
            <a:r>
              <a:rPr lang="ru-RU" dirty="0" smtClean="0"/>
              <a:t>, таблеток, капсул, </a:t>
            </a:r>
            <a:r>
              <a:rPr lang="ru-RU" dirty="0" err="1" smtClean="0"/>
              <a:t>сиропів</a:t>
            </a:r>
            <a:r>
              <a:rPr lang="ru-RU" dirty="0" smtClean="0"/>
              <a:t>, </a:t>
            </a:r>
            <a:r>
              <a:rPr lang="ru-RU" dirty="0" err="1" smtClean="0"/>
              <a:t>екстрактів</a:t>
            </a:r>
            <a:r>
              <a:rPr lang="ru-RU" dirty="0" smtClean="0"/>
              <a:t>, </a:t>
            </a:r>
            <a:r>
              <a:rPr lang="ru-RU" dirty="0" err="1" smtClean="0"/>
              <a:t>настоїв</a:t>
            </a:r>
            <a:r>
              <a:rPr lang="ru-RU" dirty="0" smtClean="0"/>
              <a:t>, </a:t>
            </a:r>
            <a:r>
              <a:rPr lang="ru-RU" dirty="0" err="1" smtClean="0"/>
              <a:t>концентратів</a:t>
            </a:r>
            <a:r>
              <a:rPr lang="ru-RU" dirty="0" smtClean="0"/>
              <a:t> </a:t>
            </a:r>
            <a:r>
              <a:rPr lang="ru-RU" dirty="0" err="1" smtClean="0"/>
              <a:t>із</a:t>
            </a:r>
            <a:r>
              <a:rPr lang="ru-RU" dirty="0" smtClean="0"/>
              <a:t> </a:t>
            </a:r>
            <a:r>
              <a:rPr lang="ru-RU" dirty="0" err="1" smtClean="0"/>
              <a:t>рослинної</a:t>
            </a:r>
            <a:r>
              <a:rPr lang="ru-RU" dirty="0" smtClean="0"/>
              <a:t>, </a:t>
            </a:r>
            <a:r>
              <a:rPr lang="ru-RU" dirty="0" err="1" smtClean="0"/>
              <a:t>тваринної</a:t>
            </a:r>
            <a:r>
              <a:rPr lang="ru-RU" dirty="0" smtClean="0"/>
              <a:t> </a:t>
            </a:r>
            <a:r>
              <a:rPr lang="ru-RU" dirty="0" err="1" smtClean="0"/>
              <a:t>або</a:t>
            </a:r>
            <a:r>
              <a:rPr lang="ru-RU" dirty="0" smtClean="0"/>
              <a:t> </a:t>
            </a:r>
            <a:r>
              <a:rPr lang="ru-RU" dirty="0" err="1" smtClean="0"/>
              <a:t>мінеральної</a:t>
            </a:r>
            <a:r>
              <a:rPr lang="ru-RU" dirty="0" smtClean="0"/>
              <a:t> </a:t>
            </a:r>
            <a:r>
              <a:rPr lang="ru-RU" dirty="0" err="1" smtClean="0"/>
              <a:t>сировини</a:t>
            </a:r>
            <a:r>
              <a:rPr lang="ru-RU" dirty="0" smtClean="0"/>
              <a:t>, </a:t>
            </a:r>
            <a:r>
              <a:rPr lang="ru-RU" dirty="0" err="1" smtClean="0"/>
              <a:t>виготовлених</a:t>
            </a:r>
            <a:r>
              <a:rPr lang="ru-RU" dirty="0" smtClean="0"/>
              <a:t> </a:t>
            </a:r>
            <a:r>
              <a:rPr lang="ru-RU" dirty="0" err="1" smtClean="0"/>
              <a:t>хімічним</a:t>
            </a:r>
            <a:r>
              <a:rPr lang="ru-RU" dirty="0" smtClean="0"/>
              <a:t> та </a:t>
            </a:r>
            <a:r>
              <a:rPr lang="ru-RU" dirty="0" err="1" smtClean="0"/>
              <a:t>біотехнологічним</a:t>
            </a:r>
            <a:r>
              <a:rPr lang="ru-RU" dirty="0" smtClean="0"/>
              <a:t> способами.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4231" y="3356992"/>
            <a:ext cx="4693704" cy="312913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1571565"/>
            <a:ext cx="3446512" cy="2294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4059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40737" y="1340768"/>
            <a:ext cx="57606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err="1" smtClean="0"/>
              <a:t>БАДи</a:t>
            </a:r>
            <a:r>
              <a:rPr lang="ru-RU" sz="3200" dirty="0" smtClean="0"/>
              <a:t> </a:t>
            </a:r>
            <a:r>
              <a:rPr lang="ru-RU" sz="3200" dirty="0" err="1" smtClean="0"/>
              <a:t>поділяються</a:t>
            </a:r>
            <a:r>
              <a:rPr lang="ru-RU" sz="3200" dirty="0" smtClean="0"/>
              <a:t> на три </a:t>
            </a:r>
            <a:r>
              <a:rPr lang="ru-RU" sz="3200" dirty="0" err="1" smtClean="0"/>
              <a:t>групи</a:t>
            </a:r>
            <a:endParaRPr lang="ru-RU" sz="3200" dirty="0" smtClean="0"/>
          </a:p>
        </p:txBody>
      </p:sp>
      <p:sp>
        <p:nvSpPr>
          <p:cNvPr id="5" name="Стрелка вниз 4"/>
          <p:cNvSpPr/>
          <p:nvPr/>
        </p:nvSpPr>
        <p:spPr>
          <a:xfrm rot="1617468">
            <a:off x="2411761" y="2450598"/>
            <a:ext cx="576064" cy="1803102"/>
          </a:xfrm>
          <a:prstGeom prst="downArrow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>
            <a:off x="4333025" y="2730874"/>
            <a:ext cx="576064" cy="1803102"/>
          </a:xfrm>
          <a:prstGeom prst="downArrow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 rot="20302963">
            <a:off x="6312977" y="2460688"/>
            <a:ext cx="576064" cy="1803102"/>
          </a:xfrm>
          <a:prstGeom prst="downArrow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658015" y="4272837"/>
            <a:ext cx="275267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/>
              <a:t> </a:t>
            </a:r>
            <a:r>
              <a:rPr lang="ru-RU" sz="3200" dirty="0" err="1" smtClean="0"/>
              <a:t>нутрицевтики</a:t>
            </a:r>
            <a:endParaRPr lang="ru-RU" sz="32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300192" y="4394466"/>
            <a:ext cx="199766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 </a:t>
            </a:r>
            <a:r>
              <a:rPr lang="ru-RU" sz="3200" dirty="0" err="1" smtClean="0"/>
              <a:t>еубіотики</a:t>
            </a:r>
            <a:endParaRPr lang="ru-RU" sz="32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792672" y="4976118"/>
            <a:ext cx="365677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err="1" smtClean="0"/>
              <a:t>парафармацевтики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6915565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484784"/>
            <a:ext cx="4572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dirty="0" err="1" smtClean="0"/>
              <a:t>Біологічно</a:t>
            </a:r>
            <a:r>
              <a:rPr lang="ru-RU" dirty="0" smtClean="0"/>
              <a:t> </a:t>
            </a:r>
            <a:r>
              <a:rPr lang="ru-RU" dirty="0" err="1" smtClean="0"/>
              <a:t>активні</a:t>
            </a:r>
            <a:r>
              <a:rPr lang="ru-RU" dirty="0" smtClean="0"/>
              <a:t> добавки </a:t>
            </a:r>
            <a:r>
              <a:rPr lang="ru-RU" dirty="0" err="1" smtClean="0"/>
              <a:t>створюються</a:t>
            </a:r>
            <a:r>
              <a:rPr lang="ru-RU" dirty="0" smtClean="0"/>
              <a:t> на </a:t>
            </a:r>
            <a:r>
              <a:rPr lang="ru-RU" dirty="0" err="1" smtClean="0"/>
              <a:t>основі</a:t>
            </a:r>
            <a:r>
              <a:rPr lang="ru-RU" dirty="0" smtClean="0"/>
              <a:t> </a:t>
            </a:r>
            <a:r>
              <a:rPr lang="ru-RU" dirty="0" err="1" smtClean="0"/>
              <a:t>загальновідомих</a:t>
            </a:r>
            <a:r>
              <a:rPr lang="ru-RU" dirty="0" smtClean="0"/>
              <a:t> </a:t>
            </a:r>
            <a:r>
              <a:rPr lang="ru-RU" dirty="0" err="1" smtClean="0"/>
              <a:t>нутрієнтів</a:t>
            </a:r>
            <a:r>
              <a:rPr lang="ru-RU" dirty="0" smtClean="0"/>
              <a:t>, </a:t>
            </a:r>
            <a:r>
              <a:rPr lang="ru-RU" dirty="0" err="1" smtClean="0"/>
              <a:t>які</a:t>
            </a:r>
            <a:r>
              <a:rPr lang="ru-RU" dirty="0" smtClean="0"/>
              <a:t> </a:t>
            </a:r>
            <a:r>
              <a:rPr lang="ru-RU" dirty="0" err="1" smtClean="0"/>
              <a:t>довгий</a:t>
            </a:r>
            <a:r>
              <a:rPr lang="ru-RU" dirty="0" smtClean="0"/>
              <a:t> час </a:t>
            </a:r>
            <a:r>
              <a:rPr lang="ru-RU" dirty="0" err="1" smtClean="0"/>
              <a:t>застосовувалися</a:t>
            </a:r>
            <a:r>
              <a:rPr lang="ru-RU" dirty="0" smtClean="0"/>
              <a:t> в </a:t>
            </a:r>
            <a:r>
              <a:rPr lang="ru-RU" dirty="0" err="1" smtClean="0"/>
              <a:t>медичній</a:t>
            </a:r>
            <a:r>
              <a:rPr lang="ru-RU" dirty="0" smtClean="0"/>
              <a:t> </a:t>
            </a:r>
            <a:r>
              <a:rPr lang="ru-RU" dirty="0" err="1" smtClean="0"/>
              <a:t>практиці</a:t>
            </a:r>
            <a:r>
              <a:rPr lang="ru-RU" dirty="0" smtClean="0"/>
              <a:t> (</a:t>
            </a:r>
            <a:r>
              <a:rPr lang="ru-RU" dirty="0" err="1" smtClean="0"/>
              <a:t>вітаміни</a:t>
            </a:r>
            <a:r>
              <a:rPr lang="ru-RU" dirty="0" smtClean="0"/>
              <a:t>, </a:t>
            </a:r>
            <a:r>
              <a:rPr lang="ru-RU" dirty="0" err="1" smtClean="0"/>
              <a:t>мінеральні</a:t>
            </a:r>
            <a:r>
              <a:rPr lang="ru-RU" dirty="0" smtClean="0"/>
              <a:t> </a:t>
            </a:r>
            <a:r>
              <a:rPr lang="ru-RU" dirty="0" err="1" smtClean="0"/>
              <a:t>речовини</a:t>
            </a:r>
            <a:r>
              <a:rPr lang="ru-RU" dirty="0" smtClean="0"/>
              <a:t>, </a:t>
            </a:r>
            <a:r>
              <a:rPr lang="ru-RU" dirty="0" err="1" smtClean="0"/>
              <a:t>продукти</a:t>
            </a:r>
            <a:r>
              <a:rPr lang="ru-RU" dirty="0" smtClean="0"/>
              <a:t> </a:t>
            </a:r>
            <a:r>
              <a:rPr lang="ru-RU" dirty="0" err="1" smtClean="0"/>
              <a:t>переробки</a:t>
            </a:r>
            <a:r>
              <a:rPr lang="ru-RU" dirty="0" smtClean="0"/>
              <a:t> </a:t>
            </a:r>
            <a:r>
              <a:rPr lang="ru-RU" dirty="0" err="1" smtClean="0"/>
              <a:t>рослин</a:t>
            </a:r>
            <a:r>
              <a:rPr lang="ru-RU" dirty="0" smtClean="0"/>
              <a:t> та </a:t>
            </a:r>
            <a:r>
              <a:rPr lang="ru-RU" dirty="0" err="1" smtClean="0"/>
              <a:t>життєдіяльності</a:t>
            </a:r>
            <a:r>
              <a:rPr lang="ru-RU" dirty="0" smtClean="0"/>
              <a:t> </a:t>
            </a:r>
            <a:r>
              <a:rPr lang="ru-RU" dirty="0" err="1" smtClean="0"/>
              <a:t>мікроорганізмів</a:t>
            </a:r>
            <a:r>
              <a:rPr lang="ru-RU" dirty="0" smtClean="0"/>
              <a:t> </a:t>
            </a:r>
            <a:r>
              <a:rPr lang="ru-RU" dirty="0" err="1" smtClean="0"/>
              <a:t>тощо</a:t>
            </a:r>
            <a:r>
              <a:rPr lang="ru-RU" dirty="0" smtClean="0"/>
              <a:t>), </a:t>
            </a:r>
            <a:r>
              <a:rPr lang="ru-RU" dirty="0" err="1" smtClean="0"/>
              <a:t>достатньо</a:t>
            </a:r>
            <a:r>
              <a:rPr lang="ru-RU" dirty="0" smtClean="0"/>
              <a:t> </a:t>
            </a:r>
            <a:r>
              <a:rPr lang="ru-RU" dirty="0" err="1" smtClean="0"/>
              <a:t>вивчені</a:t>
            </a:r>
            <a:r>
              <a:rPr lang="ru-RU" dirty="0" smtClean="0"/>
              <a:t> в </a:t>
            </a:r>
            <a:r>
              <a:rPr lang="ru-RU" dirty="0" err="1" smtClean="0"/>
              <a:t>експерименті</a:t>
            </a:r>
            <a:r>
              <a:rPr lang="ru-RU" dirty="0" smtClean="0"/>
              <a:t>; </a:t>
            </a:r>
            <a:r>
              <a:rPr lang="ru-RU" dirty="0" err="1" smtClean="0"/>
              <a:t>накопичений</a:t>
            </a:r>
            <a:r>
              <a:rPr lang="ru-RU" dirty="0" smtClean="0"/>
              <a:t> великий </a:t>
            </a:r>
            <a:r>
              <a:rPr lang="ru-RU" dirty="0" err="1" smtClean="0"/>
              <a:t>досвід</a:t>
            </a:r>
            <a:r>
              <a:rPr lang="ru-RU" dirty="0" smtClean="0"/>
              <a:t> </a:t>
            </a:r>
            <a:r>
              <a:rPr lang="ru-RU" dirty="0" err="1" smtClean="0"/>
              <a:t>їх</a:t>
            </a:r>
            <a:r>
              <a:rPr lang="ru-RU" dirty="0" smtClean="0"/>
              <a:t> </a:t>
            </a:r>
            <a:r>
              <a:rPr lang="ru-RU" dirty="0" err="1" smtClean="0"/>
              <a:t>клінічного</a:t>
            </a:r>
            <a:r>
              <a:rPr lang="ru-RU" dirty="0" smtClean="0"/>
              <a:t> </a:t>
            </a:r>
            <a:r>
              <a:rPr lang="ru-RU" dirty="0" err="1" smtClean="0"/>
              <a:t>застосування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1753507"/>
            <a:ext cx="3588036" cy="23166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789040"/>
            <a:ext cx="3731485" cy="279861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4171528"/>
            <a:ext cx="3598544" cy="2438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6759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700808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dirty="0" err="1" smtClean="0"/>
              <a:t>Хімічний</a:t>
            </a:r>
            <a:r>
              <a:rPr lang="ru-RU" dirty="0" smtClean="0"/>
              <a:t> склад </a:t>
            </a:r>
            <a:r>
              <a:rPr lang="ru-RU" dirty="0" err="1" smtClean="0"/>
              <a:t>нутрієнтів</a:t>
            </a:r>
            <a:r>
              <a:rPr lang="ru-RU" dirty="0" smtClean="0"/>
              <a:t>, як правило, </a:t>
            </a:r>
            <a:r>
              <a:rPr lang="ru-RU" dirty="0" err="1" smtClean="0"/>
              <a:t>досить</a:t>
            </a:r>
            <a:r>
              <a:rPr lang="ru-RU" dirty="0" smtClean="0"/>
              <a:t> добре </a:t>
            </a:r>
            <a:r>
              <a:rPr lang="ru-RU" dirty="0" err="1" smtClean="0"/>
              <a:t>вивчений</a:t>
            </a:r>
            <a:r>
              <a:rPr lang="ru-RU" dirty="0" smtClean="0"/>
              <a:t>, і тому схема </a:t>
            </a:r>
            <a:r>
              <a:rPr lang="ru-RU" dirty="0" err="1" smtClean="0"/>
              <a:t>розробки</a:t>
            </a:r>
            <a:r>
              <a:rPr lang="ru-RU" dirty="0" smtClean="0"/>
              <a:t> та </a:t>
            </a:r>
            <a:r>
              <a:rPr lang="ru-RU" dirty="0" err="1" smtClean="0"/>
              <a:t>вивчення</a:t>
            </a:r>
            <a:r>
              <a:rPr lang="ru-RU" dirty="0" smtClean="0"/>
              <a:t> БАД </a:t>
            </a:r>
            <a:r>
              <a:rPr lang="ru-RU" dirty="0" err="1" smtClean="0"/>
              <a:t>дещо</a:t>
            </a:r>
            <a:r>
              <a:rPr lang="ru-RU" dirty="0" smtClean="0"/>
              <a:t> </a:t>
            </a:r>
            <a:r>
              <a:rPr lang="ru-RU" dirty="0" err="1" smtClean="0"/>
              <a:t>спрощена</a:t>
            </a:r>
            <a:r>
              <a:rPr lang="ru-RU" dirty="0" smtClean="0"/>
              <a:t>. Через те </a:t>
            </a:r>
            <a:r>
              <a:rPr lang="ru-RU" dirty="0" err="1" smtClean="0"/>
              <a:t>біологічно</a:t>
            </a:r>
            <a:r>
              <a:rPr lang="ru-RU" dirty="0" smtClean="0"/>
              <a:t> </a:t>
            </a:r>
            <a:r>
              <a:rPr lang="ru-RU" dirty="0" err="1" smtClean="0"/>
              <a:t>активні</a:t>
            </a:r>
            <a:r>
              <a:rPr lang="ru-RU" dirty="0" smtClean="0"/>
              <a:t> добавки </a:t>
            </a:r>
            <a:r>
              <a:rPr lang="ru-RU" dirty="0" err="1" smtClean="0"/>
              <a:t>проходять</a:t>
            </a:r>
            <a:r>
              <a:rPr lang="ru-RU" dirty="0" smtClean="0"/>
              <a:t> </a:t>
            </a:r>
            <a:r>
              <a:rPr lang="ru-RU" dirty="0" err="1" smtClean="0"/>
              <a:t>коротший</a:t>
            </a:r>
            <a:r>
              <a:rPr lang="ru-RU" dirty="0" smtClean="0"/>
              <a:t>, а, </a:t>
            </a:r>
            <a:r>
              <a:rPr lang="ru-RU" dirty="0" err="1" smtClean="0"/>
              <a:t>отже</a:t>
            </a:r>
            <a:r>
              <a:rPr lang="ru-RU" dirty="0" smtClean="0"/>
              <a:t>, і </a:t>
            </a:r>
            <a:r>
              <a:rPr lang="ru-RU" dirty="0" err="1" smtClean="0"/>
              <a:t>дешевший</a:t>
            </a:r>
            <a:r>
              <a:rPr lang="ru-RU" dirty="0" smtClean="0"/>
              <a:t> шлях </a:t>
            </a:r>
            <a:r>
              <a:rPr lang="ru-RU" dirty="0" err="1" smtClean="0"/>
              <a:t>від</a:t>
            </a:r>
            <a:r>
              <a:rPr lang="ru-RU" dirty="0" smtClean="0"/>
              <a:t> </a:t>
            </a:r>
            <a:r>
              <a:rPr lang="ru-RU" dirty="0" err="1" smtClean="0"/>
              <a:t>створення</a:t>
            </a:r>
            <a:r>
              <a:rPr lang="ru-RU" dirty="0" smtClean="0"/>
              <a:t> до </a:t>
            </a:r>
            <a:r>
              <a:rPr lang="ru-RU" dirty="0" err="1" smtClean="0"/>
              <a:t>впровадження</a:t>
            </a:r>
            <a:r>
              <a:rPr lang="ru-RU" dirty="0" smtClean="0"/>
              <a:t> в </a:t>
            </a:r>
            <a:r>
              <a:rPr lang="ru-RU" dirty="0" err="1" smtClean="0"/>
              <a:t>харчування</a:t>
            </a:r>
            <a:r>
              <a:rPr lang="ru-RU" dirty="0" smtClean="0"/>
              <a:t> </a:t>
            </a:r>
            <a:r>
              <a:rPr lang="ru-RU" dirty="0" err="1" smtClean="0"/>
              <a:t>населення</a:t>
            </a:r>
            <a:r>
              <a:rPr lang="ru-RU" dirty="0" smtClean="0"/>
              <a:t> </a:t>
            </a:r>
            <a:r>
              <a:rPr lang="ru-RU" dirty="0" err="1" smtClean="0"/>
              <a:t>порівняно</a:t>
            </a:r>
            <a:r>
              <a:rPr lang="ru-RU" dirty="0" smtClean="0"/>
              <a:t> з </a:t>
            </a:r>
            <a:r>
              <a:rPr lang="ru-RU" dirty="0" err="1" smtClean="0"/>
              <a:t>лікарськими</a:t>
            </a:r>
            <a:r>
              <a:rPr lang="ru-RU" dirty="0" smtClean="0"/>
              <a:t> препаратами.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4504" y="1700808"/>
            <a:ext cx="3689261" cy="259228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4239452"/>
            <a:ext cx="3550816" cy="236721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1129" y="3702949"/>
            <a:ext cx="3810000" cy="283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5774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556792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dirty="0" err="1" smtClean="0"/>
              <a:t>Слід</a:t>
            </a:r>
            <a:r>
              <a:rPr lang="ru-RU" dirty="0" smtClean="0"/>
              <a:t> </a:t>
            </a:r>
            <a:r>
              <a:rPr lang="ru-RU" dirty="0" err="1" smtClean="0"/>
              <a:t>зазначити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оскільки</a:t>
            </a:r>
            <a:r>
              <a:rPr lang="ru-RU" dirty="0" smtClean="0"/>
              <a:t> БАД є </a:t>
            </a:r>
            <a:r>
              <a:rPr lang="ru-RU" dirty="0" err="1" smtClean="0"/>
              <a:t>безрецептурним</a:t>
            </a:r>
            <a:r>
              <a:rPr lang="ru-RU" dirty="0" smtClean="0"/>
              <a:t> </a:t>
            </a:r>
            <a:r>
              <a:rPr lang="ru-RU" dirty="0" err="1" smtClean="0"/>
              <a:t>засобом</a:t>
            </a:r>
            <a:r>
              <a:rPr lang="ru-RU" dirty="0" smtClean="0"/>
              <a:t>, то вони не </a:t>
            </a:r>
            <a:r>
              <a:rPr lang="ru-RU" dirty="0" err="1" smtClean="0"/>
              <a:t>повинні</a:t>
            </a:r>
            <a:r>
              <a:rPr lang="ru-RU" dirty="0" smtClean="0"/>
              <a:t> </a:t>
            </a:r>
            <a:r>
              <a:rPr lang="ru-RU" dirty="0" err="1" smtClean="0"/>
              <a:t>містити</a:t>
            </a:r>
            <a:r>
              <a:rPr lang="ru-RU" dirty="0" smtClean="0"/>
              <a:t>: </a:t>
            </a:r>
            <a:r>
              <a:rPr lang="ru-RU" dirty="0" err="1" smtClean="0"/>
              <a:t>наркотичні</a:t>
            </a:r>
            <a:r>
              <a:rPr lang="ru-RU" dirty="0" smtClean="0"/>
              <a:t> та </a:t>
            </a:r>
            <a:r>
              <a:rPr lang="ru-RU" dirty="0" err="1" smtClean="0"/>
              <a:t>психотропні</a:t>
            </a:r>
            <a:r>
              <a:rPr lang="ru-RU" dirty="0" smtClean="0"/>
              <a:t> </a:t>
            </a:r>
            <a:r>
              <a:rPr lang="ru-RU" dirty="0" err="1" smtClean="0"/>
              <a:t>речовини</a:t>
            </a:r>
            <a:r>
              <a:rPr lang="ru-RU" dirty="0" smtClean="0"/>
              <a:t>; </a:t>
            </a:r>
            <a:r>
              <a:rPr lang="ru-RU" dirty="0" err="1" smtClean="0"/>
              <a:t>сильнодіючі</a:t>
            </a:r>
            <a:r>
              <a:rPr lang="ru-RU" dirty="0" smtClean="0"/>
              <a:t> та </a:t>
            </a:r>
            <a:r>
              <a:rPr lang="ru-RU" dirty="0" err="1" smtClean="0"/>
              <a:t>отруйні</a:t>
            </a:r>
            <a:r>
              <a:rPr lang="ru-RU" dirty="0" smtClean="0"/>
              <a:t> </a:t>
            </a:r>
            <a:r>
              <a:rPr lang="ru-RU" dirty="0" err="1" smtClean="0"/>
              <a:t>речовини</a:t>
            </a:r>
            <a:r>
              <a:rPr lang="ru-RU" dirty="0" smtClean="0"/>
              <a:t>, в тому </a:t>
            </a:r>
            <a:r>
              <a:rPr lang="ru-RU" dirty="0" err="1" smtClean="0"/>
              <a:t>числі</a:t>
            </a:r>
            <a:r>
              <a:rPr lang="ru-RU" dirty="0" smtClean="0"/>
              <a:t> </a:t>
            </a:r>
            <a:r>
              <a:rPr lang="ru-RU" dirty="0" err="1" smtClean="0"/>
              <a:t>препарати</a:t>
            </a:r>
            <a:r>
              <a:rPr lang="ru-RU" dirty="0" smtClean="0"/>
              <a:t> списку А та Б; </a:t>
            </a:r>
            <a:r>
              <a:rPr lang="ru-RU" dirty="0" err="1" smtClean="0"/>
              <a:t>нефармакопейну</a:t>
            </a:r>
            <a:r>
              <a:rPr lang="ru-RU" dirty="0" smtClean="0"/>
              <a:t> </a:t>
            </a:r>
            <a:r>
              <a:rPr lang="ru-RU" dirty="0" err="1" smtClean="0"/>
              <a:t>рослинну</a:t>
            </a:r>
            <a:r>
              <a:rPr lang="ru-RU" dirty="0" smtClean="0"/>
              <a:t> </a:t>
            </a:r>
            <a:r>
              <a:rPr lang="ru-RU" dirty="0" err="1" smtClean="0"/>
              <a:t>сировину</a:t>
            </a:r>
            <a:r>
              <a:rPr lang="ru-RU" dirty="0" smtClean="0"/>
              <a:t> та </a:t>
            </a:r>
            <a:r>
              <a:rPr lang="ru-RU" dirty="0" err="1" smtClean="0"/>
              <a:t>рослинну</a:t>
            </a:r>
            <a:r>
              <a:rPr lang="ru-RU" dirty="0" smtClean="0"/>
              <a:t> </a:t>
            </a:r>
            <a:r>
              <a:rPr lang="ru-RU" dirty="0" err="1" smtClean="0"/>
              <a:t>сировину</a:t>
            </a:r>
            <a:r>
              <a:rPr lang="ru-RU" dirty="0" smtClean="0"/>
              <a:t>, яка не </a:t>
            </a:r>
            <a:r>
              <a:rPr lang="ru-RU" dirty="0" err="1" smtClean="0"/>
              <a:t>застосовується</a:t>
            </a:r>
            <a:r>
              <a:rPr lang="ru-RU" dirty="0" smtClean="0"/>
              <a:t> в </a:t>
            </a:r>
            <a:r>
              <a:rPr lang="ru-RU" dirty="0" err="1" smtClean="0"/>
              <a:t>харчуванні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7890" y="1700808"/>
            <a:ext cx="3794725" cy="335453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2390" y="3643809"/>
            <a:ext cx="4502862" cy="2823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3769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340768"/>
            <a:ext cx="475252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err="1" smtClean="0"/>
              <a:t>БАДи</a:t>
            </a:r>
            <a:r>
              <a:rPr lang="ru-RU" dirty="0" smtClean="0"/>
              <a:t> </a:t>
            </a:r>
            <a:r>
              <a:rPr lang="ru-RU" dirty="0" err="1" smtClean="0"/>
              <a:t>можуть</a:t>
            </a:r>
            <a:r>
              <a:rPr lang="ru-RU" dirty="0" smtClean="0"/>
              <a:t> </a:t>
            </a:r>
            <a:r>
              <a:rPr lang="ru-RU" dirty="0" err="1" smtClean="0"/>
              <a:t>використовуватися</a:t>
            </a:r>
            <a:r>
              <a:rPr lang="ru-RU" dirty="0" smtClean="0"/>
              <a:t> для </a:t>
            </a:r>
            <a:r>
              <a:rPr lang="ru-RU" dirty="0" err="1" smtClean="0"/>
              <a:t>профілактики</a:t>
            </a:r>
            <a:r>
              <a:rPr lang="ru-RU" dirty="0" smtClean="0"/>
              <a:t> та </a:t>
            </a:r>
            <a:r>
              <a:rPr lang="ru-RU" dirty="0" err="1" smtClean="0"/>
              <a:t>допоміжної</a:t>
            </a:r>
            <a:r>
              <a:rPr lang="ru-RU" dirty="0" smtClean="0"/>
              <a:t> </a:t>
            </a:r>
            <a:r>
              <a:rPr lang="ru-RU" dirty="0" err="1" smtClean="0"/>
              <a:t>терапії</a:t>
            </a:r>
            <a:r>
              <a:rPr lang="ru-RU" dirty="0" smtClean="0"/>
              <a:t> </a:t>
            </a:r>
            <a:r>
              <a:rPr lang="ru-RU" dirty="0" err="1" smtClean="0"/>
              <a:t>захворювань</a:t>
            </a:r>
            <a:r>
              <a:rPr lang="ru-RU" dirty="0" smtClean="0"/>
              <a:t>, а </a:t>
            </a:r>
            <a:r>
              <a:rPr lang="ru-RU" dirty="0" err="1" smtClean="0"/>
              <a:t>також</a:t>
            </a:r>
            <a:r>
              <a:rPr lang="ru-RU" dirty="0" smtClean="0"/>
              <a:t> </a:t>
            </a:r>
            <a:r>
              <a:rPr lang="ru-RU" dirty="0" err="1" smtClean="0"/>
              <a:t>нормалізації</a:t>
            </a:r>
            <a:r>
              <a:rPr lang="ru-RU" dirty="0" smtClean="0"/>
              <a:t> </a:t>
            </a:r>
            <a:r>
              <a:rPr lang="ru-RU" dirty="0" err="1" smtClean="0"/>
              <a:t>функцій</a:t>
            </a:r>
            <a:r>
              <a:rPr lang="ru-RU" dirty="0" smtClean="0"/>
              <a:t> </a:t>
            </a:r>
            <a:r>
              <a:rPr lang="ru-RU" dirty="0" err="1" smtClean="0"/>
              <a:t>організму</a:t>
            </a:r>
            <a:r>
              <a:rPr lang="ru-RU" dirty="0" smtClean="0"/>
              <a:t>, але </a:t>
            </a:r>
            <a:r>
              <a:rPr lang="ru-RU" dirty="0" err="1" smtClean="0"/>
              <a:t>ні</a:t>
            </a:r>
            <a:r>
              <a:rPr lang="ru-RU" dirty="0" smtClean="0"/>
              <a:t> в </a:t>
            </a:r>
            <a:r>
              <a:rPr lang="ru-RU" dirty="0" err="1" smtClean="0"/>
              <a:t>якому</a:t>
            </a:r>
            <a:r>
              <a:rPr lang="ru-RU" dirty="0" smtClean="0"/>
              <a:t>  </a:t>
            </a:r>
            <a:r>
              <a:rPr lang="ru-RU" dirty="0" err="1" smtClean="0"/>
              <a:t>випадку</a:t>
            </a:r>
            <a:r>
              <a:rPr lang="ru-RU" dirty="0" smtClean="0"/>
              <a:t>, добавки </a:t>
            </a:r>
            <a:r>
              <a:rPr lang="ru-RU" dirty="0" err="1" smtClean="0"/>
              <a:t>самі</a:t>
            </a:r>
            <a:r>
              <a:rPr lang="ru-RU" dirty="0" smtClean="0"/>
              <a:t> по </a:t>
            </a:r>
            <a:r>
              <a:rPr lang="ru-RU" dirty="0" err="1" smtClean="0"/>
              <a:t>собі</a:t>
            </a:r>
            <a:r>
              <a:rPr lang="ru-RU" dirty="0" smtClean="0"/>
              <a:t> не </a:t>
            </a:r>
            <a:r>
              <a:rPr lang="ru-RU" dirty="0" err="1" smtClean="0"/>
              <a:t>мають</a:t>
            </a:r>
            <a:r>
              <a:rPr lang="ru-RU" dirty="0" smtClean="0"/>
              <a:t> </a:t>
            </a:r>
            <a:r>
              <a:rPr lang="ru-RU" dirty="0" err="1" smtClean="0"/>
              <a:t>лікувального</a:t>
            </a:r>
            <a:r>
              <a:rPr lang="ru-RU" dirty="0" smtClean="0"/>
              <a:t> </a:t>
            </a:r>
            <a:r>
              <a:rPr lang="ru-RU" dirty="0" err="1" smtClean="0"/>
              <a:t>ефекту</a:t>
            </a:r>
            <a:r>
              <a:rPr lang="ru-RU" dirty="0" smtClean="0"/>
              <a:t> в </a:t>
            </a:r>
            <a:r>
              <a:rPr lang="ru-RU" dirty="0" err="1" smtClean="0"/>
              <a:t>цьому</a:t>
            </a:r>
            <a:r>
              <a:rPr lang="ru-RU" dirty="0" smtClean="0"/>
              <a:t> </a:t>
            </a:r>
            <a:r>
              <a:rPr lang="ru-RU" dirty="0" err="1" smtClean="0"/>
              <a:t>істотна</a:t>
            </a:r>
            <a:r>
              <a:rPr lang="ru-RU" dirty="0" smtClean="0"/>
              <a:t> </a:t>
            </a:r>
            <a:r>
              <a:rPr lang="ru-RU" dirty="0" err="1" smtClean="0"/>
              <a:t>відмінність</a:t>
            </a:r>
            <a:r>
              <a:rPr lang="ru-RU" dirty="0" smtClean="0"/>
              <a:t> БАД </a:t>
            </a:r>
            <a:r>
              <a:rPr lang="ru-RU" dirty="0" err="1" smtClean="0"/>
              <a:t>від</a:t>
            </a:r>
            <a:r>
              <a:rPr lang="ru-RU" dirty="0" smtClean="0"/>
              <a:t> </a:t>
            </a:r>
            <a:r>
              <a:rPr lang="ru-RU" dirty="0" err="1" smtClean="0"/>
              <a:t>ліків</a:t>
            </a:r>
            <a:r>
              <a:rPr lang="ru-RU" dirty="0" smtClean="0"/>
              <a:t>. Добавки не </a:t>
            </a:r>
            <a:r>
              <a:rPr lang="ru-RU" dirty="0" err="1" smtClean="0"/>
              <a:t>можуть</a:t>
            </a:r>
            <a:r>
              <a:rPr lang="ru-RU" dirty="0" smtClean="0"/>
              <a:t> </a:t>
            </a:r>
            <a:r>
              <a:rPr lang="ru-RU" dirty="0" err="1" smtClean="0"/>
              <a:t>лікувати</a:t>
            </a:r>
            <a:r>
              <a:rPr lang="ru-RU" dirty="0" smtClean="0"/>
              <a:t>, вони </a:t>
            </a:r>
            <a:r>
              <a:rPr lang="ru-RU" dirty="0" err="1" smtClean="0"/>
              <a:t>допомагають</a:t>
            </a:r>
            <a:r>
              <a:rPr lang="ru-RU" dirty="0" smtClean="0"/>
              <a:t> </a:t>
            </a:r>
            <a:r>
              <a:rPr lang="ru-RU" dirty="0" err="1" smtClean="0"/>
              <a:t>нашому</a:t>
            </a:r>
            <a:r>
              <a:rPr lang="ru-RU" dirty="0" smtClean="0"/>
              <a:t> </a:t>
            </a:r>
            <a:r>
              <a:rPr lang="ru-RU" dirty="0" err="1" smtClean="0"/>
              <a:t>організму</a:t>
            </a:r>
            <a:r>
              <a:rPr lang="ru-RU" dirty="0" smtClean="0"/>
              <a:t> </a:t>
            </a:r>
            <a:r>
              <a:rPr lang="ru-RU" dirty="0" err="1" smtClean="0"/>
              <a:t>протистояти</a:t>
            </a:r>
            <a:r>
              <a:rPr lang="ru-RU" dirty="0" smtClean="0"/>
              <a:t> </a:t>
            </a:r>
            <a:r>
              <a:rPr lang="ru-RU" dirty="0" err="1" smtClean="0"/>
              <a:t>різним</a:t>
            </a:r>
            <a:r>
              <a:rPr lang="ru-RU" dirty="0" smtClean="0"/>
              <a:t> </a:t>
            </a:r>
            <a:r>
              <a:rPr lang="ru-RU" dirty="0" err="1" smtClean="0"/>
              <a:t>несприятливим</a:t>
            </a:r>
            <a:r>
              <a:rPr lang="ru-RU" dirty="0" smtClean="0"/>
              <a:t> факторам.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0566" y="1570780"/>
            <a:ext cx="2448272" cy="244827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3693517"/>
            <a:ext cx="4253948" cy="283329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584" y="4149080"/>
            <a:ext cx="4354400" cy="2612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2079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346206"/>
            <a:ext cx="475252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err="1" smtClean="0"/>
              <a:t>Кожен</a:t>
            </a:r>
            <a:r>
              <a:rPr lang="ru-RU" dirty="0" smtClean="0"/>
              <a:t> </a:t>
            </a:r>
            <a:r>
              <a:rPr lang="ru-RU" dirty="0" err="1" smtClean="0"/>
              <a:t>вирішує</a:t>
            </a:r>
            <a:r>
              <a:rPr lang="ru-RU" dirty="0" smtClean="0"/>
              <a:t> сам, </a:t>
            </a:r>
            <a:r>
              <a:rPr lang="ru-RU" dirty="0" err="1" smtClean="0"/>
              <a:t>які</a:t>
            </a:r>
            <a:r>
              <a:rPr lang="ru-RU" dirty="0" smtClean="0"/>
              <a:t> </a:t>
            </a:r>
            <a:r>
              <a:rPr lang="ru-RU" dirty="0" err="1" smtClean="0"/>
              <a:t>активні</a:t>
            </a:r>
            <a:r>
              <a:rPr lang="ru-RU" dirty="0" smtClean="0"/>
              <a:t> добавки </a:t>
            </a:r>
            <a:r>
              <a:rPr lang="ru-RU" dirty="0" err="1" smtClean="0"/>
              <a:t>йому</a:t>
            </a:r>
            <a:r>
              <a:rPr lang="ru-RU" dirty="0" smtClean="0"/>
              <a:t> </a:t>
            </a:r>
            <a:r>
              <a:rPr lang="ru-RU" dirty="0" err="1" smtClean="0"/>
              <a:t>приймати</a:t>
            </a:r>
            <a:r>
              <a:rPr lang="ru-RU" dirty="0" smtClean="0"/>
              <a:t>. </a:t>
            </a:r>
            <a:r>
              <a:rPr lang="ru-RU" dirty="0" err="1" smtClean="0"/>
              <a:t>Адже</a:t>
            </a:r>
            <a:r>
              <a:rPr lang="ru-RU" dirty="0" smtClean="0"/>
              <a:t> на </a:t>
            </a:r>
            <a:r>
              <a:rPr lang="ru-RU" dirty="0" err="1" smtClean="0"/>
              <a:t>відміну</a:t>
            </a:r>
            <a:r>
              <a:rPr lang="ru-RU" dirty="0" smtClean="0"/>
              <a:t> </a:t>
            </a:r>
            <a:r>
              <a:rPr lang="ru-RU" dirty="0" err="1" smtClean="0"/>
              <a:t>від</a:t>
            </a:r>
            <a:r>
              <a:rPr lang="ru-RU" dirty="0" smtClean="0"/>
              <a:t> </a:t>
            </a:r>
            <a:r>
              <a:rPr lang="ru-RU" dirty="0" err="1" smtClean="0"/>
              <a:t>більшості</a:t>
            </a:r>
            <a:r>
              <a:rPr lang="ru-RU" dirty="0" smtClean="0"/>
              <a:t> </a:t>
            </a:r>
            <a:r>
              <a:rPr lang="ru-RU" dirty="0" err="1" smtClean="0"/>
              <a:t>лікарських</a:t>
            </a:r>
            <a:r>
              <a:rPr lang="ru-RU" dirty="0" smtClean="0"/>
              <a:t> </a:t>
            </a:r>
            <a:r>
              <a:rPr lang="ru-RU" dirty="0" err="1" smtClean="0"/>
              <a:t>засобів</a:t>
            </a:r>
            <a:r>
              <a:rPr lang="ru-RU" dirty="0" smtClean="0"/>
              <a:t>, для БАД не </a:t>
            </a:r>
            <a:r>
              <a:rPr lang="ru-RU" dirty="0" err="1" smtClean="0"/>
              <a:t>потрібно</a:t>
            </a:r>
            <a:r>
              <a:rPr lang="ru-RU" dirty="0" smtClean="0"/>
              <a:t> рецепт і </a:t>
            </a:r>
            <a:r>
              <a:rPr lang="ru-RU" dirty="0" err="1" smtClean="0"/>
              <a:t>призначення</a:t>
            </a:r>
            <a:r>
              <a:rPr lang="ru-RU" dirty="0" smtClean="0"/>
              <a:t> </a:t>
            </a:r>
            <a:r>
              <a:rPr lang="ru-RU" dirty="0" err="1" smtClean="0"/>
              <a:t>лікаря</a:t>
            </a:r>
            <a:r>
              <a:rPr lang="ru-RU" dirty="0" smtClean="0"/>
              <a:t>, але </a:t>
            </a:r>
            <a:r>
              <a:rPr lang="ru-RU" dirty="0" err="1" smtClean="0"/>
              <a:t>слід</a:t>
            </a:r>
            <a:r>
              <a:rPr lang="ru-RU" dirty="0" smtClean="0"/>
              <a:t> </a:t>
            </a:r>
            <a:r>
              <a:rPr lang="ru-RU" dirty="0" err="1" smtClean="0"/>
              <a:t>пам’ятати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тим</a:t>
            </a:r>
            <a:r>
              <a:rPr lang="ru-RU" dirty="0" smtClean="0"/>
              <a:t> самим ми </a:t>
            </a:r>
            <a:r>
              <a:rPr lang="ru-RU" dirty="0" err="1" smtClean="0"/>
              <a:t>беремо</a:t>
            </a:r>
            <a:r>
              <a:rPr lang="ru-RU" dirty="0" smtClean="0"/>
              <a:t> на себе </a:t>
            </a:r>
            <a:r>
              <a:rPr lang="ru-RU" dirty="0" err="1" smtClean="0"/>
              <a:t>відповідальність</a:t>
            </a:r>
            <a:r>
              <a:rPr lang="ru-RU" dirty="0" smtClean="0"/>
              <a:t> за </a:t>
            </a:r>
            <a:r>
              <a:rPr lang="ru-RU" dirty="0" err="1" smtClean="0"/>
              <a:t>своє</a:t>
            </a:r>
            <a:r>
              <a:rPr lang="ru-RU" dirty="0" smtClean="0"/>
              <a:t> </a:t>
            </a:r>
            <a:r>
              <a:rPr lang="ru-RU" dirty="0" err="1" smtClean="0"/>
              <a:t>самопочуття</a:t>
            </a:r>
            <a:r>
              <a:rPr lang="ru-RU" dirty="0" smtClean="0"/>
              <a:t> та </a:t>
            </a:r>
            <a:r>
              <a:rPr lang="ru-RU" dirty="0" err="1" smtClean="0"/>
              <a:t>здоров’я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1772816"/>
            <a:ext cx="3757960" cy="250075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3503772"/>
            <a:ext cx="4381500" cy="30003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25" y="3900330"/>
            <a:ext cx="4031729" cy="2816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3548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51</TotalTime>
  <Words>339</Words>
  <Application>Microsoft Office PowerPoint</Application>
  <PresentationFormat>Экран (4:3)</PresentationFormat>
  <Paragraphs>13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Волна</vt:lpstr>
      <vt:lpstr>Біологічно активні харчові добавки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Біологічно активні харчові добавки</dc:title>
  <dc:creator>Admin</dc:creator>
  <cp:lastModifiedBy>Admin</cp:lastModifiedBy>
  <cp:revision>5</cp:revision>
  <dcterms:created xsi:type="dcterms:W3CDTF">2014-05-12T05:14:15Z</dcterms:created>
  <dcterms:modified xsi:type="dcterms:W3CDTF">2014-05-12T06:05:58Z</dcterms:modified>
</cp:coreProperties>
</file>