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261" r:id="rId13"/>
    <p:sldId id="262" r:id="rId14"/>
    <p:sldId id="263" r:id="rId15"/>
    <p:sldId id="265" r:id="rId16"/>
    <p:sldId id="266" r:id="rId17"/>
    <p:sldId id="292" r:id="rId18"/>
    <p:sldId id="267" r:id="rId19"/>
    <p:sldId id="268" r:id="rId20"/>
    <p:sldId id="269" r:id="rId21"/>
    <p:sldId id="270" r:id="rId22"/>
    <p:sldId id="293" r:id="rId23"/>
    <p:sldId id="271" r:id="rId24"/>
    <p:sldId id="272" r:id="rId25"/>
    <p:sldId id="294" r:id="rId26"/>
    <p:sldId id="273" r:id="rId27"/>
    <p:sldId id="274" r:id="rId28"/>
    <p:sldId id="275" r:id="rId29"/>
    <p:sldId id="276" r:id="rId30"/>
    <p:sldId id="295" r:id="rId31"/>
    <p:sldId id="277" r:id="rId32"/>
    <p:sldId id="305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96" r:id="rId41"/>
    <p:sldId id="287" r:id="rId42"/>
    <p:sldId id="298" r:id="rId43"/>
    <p:sldId id="288" r:id="rId44"/>
    <p:sldId id="300" r:id="rId45"/>
    <p:sldId id="299" r:id="rId46"/>
    <p:sldId id="301" r:id="rId47"/>
    <p:sldId id="304" r:id="rId48"/>
    <p:sldId id="289" r:id="rId49"/>
    <p:sldId id="290" r:id="rId50"/>
    <p:sldId id="297" r:id="rId51"/>
    <p:sldId id="302" r:id="rId52"/>
    <p:sldId id="306" r:id="rId53"/>
    <p:sldId id="303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96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7A1D-B588-4ABE-831D-62D40A6F2CE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B02E-CC2D-4459-9611-696818C6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1B02E-CC2D-4459-9611-696818C6EB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5515A9-71EA-4EAC-950A-4F4646AC6ED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45A7A1-C577-4C6E-99FC-B8C334037D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Рисунки охрана труда\Расследование и учет\54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6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8868"/>
            <a:ext cx="8786842" cy="3286147"/>
          </a:xfrm>
        </p:spPr>
        <p:txBody>
          <a:bodyPr>
            <a:normAutofit/>
          </a:bodyPr>
          <a:lstStyle/>
          <a:p>
            <a:pPr marL="439738" indent="1588" algn="just">
              <a:tabLst>
                <a:tab pos="179388" algn="l"/>
              </a:tabLst>
            </a:pP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458200" cy="107157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Лекція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553480" cy="5643602"/>
          </a:xfrm>
        </p:spPr>
        <p:txBody>
          <a:bodyPr>
            <a:normAutofit/>
          </a:bodyPr>
          <a:lstStyle/>
          <a:p>
            <a:pPr marL="17463" lvl="1" indent="-17463" algn="just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пожеж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стихійного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лиха на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об'єктах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463" lvl="1" indent="-17463" algn="just"/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шефської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463" lvl="1" indent="-17463" algn="just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слідування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(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затвердженими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маршрутами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будь-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дорученням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463" lvl="1" indent="-17463" algn="just"/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слідування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назад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14356"/>
            <a:ext cx="8777318" cy="5904844"/>
          </a:xfrm>
        </p:spPr>
        <p:txBody>
          <a:bodyPr>
            <a:noAutofit/>
          </a:bodyPr>
          <a:lstStyle/>
          <a:p>
            <a:pPr marL="0" lvl="1" indent="0" algn="just"/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заподіяння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тілесних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ушкоджень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особою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вбивства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кримінальної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1" indent="0" algn="just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раптового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проходив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передбачений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робота, яка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виконувалася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протипоказана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потерпілому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стан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т.д.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ладимир\Desktop\Рисунки охрана труда\Расследование и учет\medicinskiy_profosmot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3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571744"/>
            <a:ext cx="8777318" cy="4286256"/>
          </a:xfrm>
        </p:spPr>
        <p:txBody>
          <a:bodyPr>
            <a:normAutofit/>
          </a:bodyPr>
          <a:lstStyle/>
          <a:p>
            <a:pPr marL="0" indent="557213" algn="just"/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роботодавець</a:t>
            </a:r>
            <a:r>
              <a:rPr lang="ru-RU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77318" cy="5286388"/>
          </a:xfrm>
        </p:spPr>
        <p:txBody>
          <a:bodyPr>
            <a:normAutofit/>
          </a:bodyPr>
          <a:lstStyle/>
          <a:p>
            <a:pPr marL="90488" indent="628650" algn="just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1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2012 року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постанови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листопада 2011 року № 1232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Autofit/>
          </a:bodyPr>
          <a:lstStyle/>
          <a:p>
            <a:pPr marL="0" indent="809625" algn="just"/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проводиться у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обмеженої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раптового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небезпечного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фактора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сталися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sz="4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шкоду </a:t>
            </a:r>
            <a:r>
              <a:rPr lang="ru-RU" sz="4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здоров'ю</a:t>
            </a:r>
            <a:r>
              <a:rPr lang="ru-RU" sz="4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463070"/>
            <a:ext cx="6786578" cy="6858000"/>
          </a:xfrm>
        </p:spPr>
        <p:txBody>
          <a:bodyPr>
            <a:normAutofit/>
          </a:bodyPr>
          <a:lstStyle/>
          <a:p>
            <a:pPr marL="0" indent="646113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-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станом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вжити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потерпілому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имир\Desktop\Рисунки охрана труда\Расследование и учет\1345365041_reanimacionnue-meropriyatiya-video-obu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2500298" cy="282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Владимир\Desktop\Рисунки охрана труда\Расследование и учет\middl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25238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991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безпосередній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терміново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невідкладної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потерпілому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доставку до </a:t>
            </a:r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лікувально-профілактичного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pPr algn="just"/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те, </a:t>
            </a:r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71480"/>
            <a:ext cx="8777318" cy="6000792"/>
          </a:xfrm>
        </p:spPr>
        <p:txBody>
          <a:bodyPr>
            <a:normAutofit/>
          </a:bodyPr>
          <a:lstStyle/>
          <a:p>
            <a:pPr marL="0" indent="557213" algn="just">
              <a:buFont typeface="Wingdings" pitchFamily="2" charset="2"/>
              <a:buChar char="ü"/>
            </a:pP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нещасного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обстановку на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такому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нещасного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здоров'ю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допустити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нещасних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Рисунки охрана труда\Расследование и учет\1288991770_1090108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566" y="548680"/>
            <a:ext cx="2928926" cy="202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500042"/>
            <a:ext cx="8914393" cy="6072230"/>
          </a:xfrm>
        </p:spPr>
        <p:txBody>
          <a:bodyPr>
            <a:normAutofit fontScale="92500"/>
          </a:bodyPr>
          <a:lstStyle/>
          <a:p>
            <a:pPr marL="3175" indent="0" algn="just">
              <a:buNone/>
            </a:pP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Лікувально-профілактичний</a:t>
            </a:r>
            <a:r>
              <a:rPr lang="ru-RU" sz="39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заклад </a:t>
            </a:r>
          </a:p>
          <a:p>
            <a:pPr marL="3175" indent="0" algn="just">
              <a:buNone/>
            </a:pPr>
            <a:r>
              <a:rPr lang="ru-RU" sz="39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9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endParaRPr lang="ru-RU" sz="3900" b="1" dirty="0" smtClean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0" algn="just">
              <a:buNone/>
            </a:pPr>
            <a:r>
              <a:rPr lang="ru-RU" sz="39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9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900" b="1" dirty="0" smtClean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0" algn="just">
              <a:buNone/>
            </a:pPr>
            <a:r>
              <a:rPr lang="ru-RU" sz="39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9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та на </a:t>
            </a:r>
            <a:r>
              <a:rPr lang="ru-RU" sz="39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паперовому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носії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екстрене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за формою </a:t>
            </a:r>
            <a:r>
              <a:rPr lang="ru-RU" sz="39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9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i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900" b="1" i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додатком</a:t>
            </a:r>
            <a:r>
              <a:rPr lang="ru-RU" sz="3900" b="1" i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1 Постанови № 1232:</a:t>
            </a:r>
          </a:p>
          <a:p>
            <a:pPr marL="3175" indent="0" algn="just">
              <a:buNone/>
            </a:pP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71480"/>
            <a:ext cx="8777318" cy="6000792"/>
          </a:xfrm>
        </p:spPr>
        <p:txBody>
          <a:bodyPr>
            <a:noAutofit/>
          </a:bodyPr>
          <a:lstStyle/>
          <a:p>
            <a:pPr marL="0" indent="557213" algn="just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дирекції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місцезнаходженням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трапився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особою -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підприємцем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/>
          </a:bodyPr>
          <a:lstStyle/>
          <a:p>
            <a:pPr marL="536575" indent="-536575" algn="just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травматизм»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6575" indent="-536575" algn="just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6575" indent="-536575" algn="just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6575" indent="-536575" algn="just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лікувально-профілактичного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pPr marL="536575" indent="-536575" algn="just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6575" indent="-536575" algn="just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6575" indent="-536575" algn="just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91600" cy="6429420"/>
          </a:xfrm>
        </p:spPr>
        <p:txBody>
          <a:bodyPr>
            <a:noAutofit/>
          </a:bodyPr>
          <a:lstStyle/>
          <a:p>
            <a:pPr marL="88900" indent="646113" algn="just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територіальному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Держгірпромнагляду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8900" indent="646113" algn="just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санітарно-епідеміологічної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установі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особою -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підприємцем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4714908"/>
          </a:xfrm>
        </p:spPr>
        <p:txBody>
          <a:bodyPr>
            <a:normAutofit/>
          </a:bodyPr>
          <a:lstStyle/>
          <a:p>
            <a:pPr marL="0" indent="557213" algn="just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Лікувально-профілактичний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проводить в порядку,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встановленому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протокол про </a:t>
            </a:r>
            <a:r>
              <a:rPr lang="ru-RU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алкоголю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наркотичних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сп'яніння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ладимир\Desktop\Рисунки охрана труда\Расследование и учет\12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4820"/>
            <a:ext cx="2928926" cy="189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Владимир\Desktop\Рисунки охрана труда\Расследование и учет\narkotiki-i-alko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929198"/>
            <a:ext cx="307180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Владимир\Desktop\Рисунки охрана труда\Расследование и учет\728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929198"/>
            <a:ext cx="314327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rmAutofit lnSpcReduction="10000"/>
          </a:bodyPr>
          <a:lstStyle/>
          <a:p>
            <a:pPr marL="88900" indent="557213" algn="just"/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витяг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протоколу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тяжкості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подаються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запит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Фонду </a:t>
            </a:r>
            <a:r>
              <a:rPr lang="ru-RU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моменту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запиту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4593"/>
            <a:ext cx="8777318" cy="664371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Роботодавець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одержавши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паперовому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носії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додатком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Постанови № 1232: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Фонду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місцезнаходженням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6072230"/>
          </a:xfrm>
        </p:spPr>
        <p:txBody>
          <a:bodyPr>
            <a:normAutofit/>
          </a:bodyPr>
          <a:lstStyle/>
          <a:p>
            <a:pPr marL="0" indent="646113" algn="just"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керівнику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членства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профспілці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646113" algn="just"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керівнику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580"/>
            <a:ext cx="8705880" cy="6429420"/>
          </a:xfrm>
        </p:spPr>
        <p:txBody>
          <a:bodyPr>
            <a:normAutofit/>
          </a:bodyPr>
          <a:lstStyle/>
          <a:p>
            <a:pPr marL="0" indent="646113" algn="just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г) органу державного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пожежного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646113" algn="just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установі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санітарно-епідеміологічної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санітарно-епідеміологічний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4290"/>
            <a:ext cx="8777318" cy="6143668"/>
          </a:xfrm>
        </p:spPr>
        <p:txBody>
          <a:bodyPr>
            <a:normAutofit/>
          </a:bodyPr>
          <a:lstStyle/>
          <a:p>
            <a:pPr marL="0" indent="557213" algn="just">
              <a:buNone/>
            </a:pP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Роботодавець</a:t>
            </a:r>
            <a:r>
              <a:rPr lang="ru-RU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належні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компенсувати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своєчасного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об'єктивного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77318" cy="6357958"/>
          </a:xfrm>
        </p:spPr>
        <p:txBody>
          <a:bodyPr>
            <a:normAutofit/>
          </a:bodyPr>
          <a:lstStyle/>
          <a:p>
            <a:pPr marL="0" indent="557213" algn="just"/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посадова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особа, на яку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роботодавцем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38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місцезнаходженням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особи.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77318" cy="6357982"/>
          </a:xfrm>
        </p:spPr>
        <p:txBody>
          <a:bodyPr>
            <a:normAutofit/>
          </a:bodyPr>
          <a:lstStyle/>
          <a:p>
            <a:pPr marL="0" indent="719138" algn="just"/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 складу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уповноважена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наймана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особа з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91600" cy="6357982"/>
          </a:xfrm>
        </p:spPr>
        <p:txBody>
          <a:bodyPr>
            <a:normAutofit/>
          </a:bodyPr>
          <a:lstStyle/>
          <a:p>
            <a:pPr marL="90488" indent="628650" algn="just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входити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безпосередній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488" indent="628650" algn="jus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входить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санітарно-епідеміологічної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429420"/>
          </a:xfrm>
        </p:spPr>
        <p:txBody>
          <a:bodyPr>
            <a:normAutofit/>
          </a:bodyPr>
          <a:lstStyle/>
          <a:p>
            <a:pPr marL="0" indent="557213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ДСТ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2293-00.ССБП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травматизм" і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ним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термінів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травматизм -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сукупністю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травм.</a:t>
            </a:r>
          </a:p>
          <a:p>
            <a:pPr algn="just"/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Виробнича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травма -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травма,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викликана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недотриманням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72560" cy="6429420"/>
          </a:xfrm>
        </p:spPr>
        <p:txBody>
          <a:bodyPr>
            <a:normAutofit/>
          </a:bodyPr>
          <a:lstStyle/>
          <a:p>
            <a:pPr marL="0" indent="557213" algn="just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підприємців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 складу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райдержадміністрації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77318" cy="6357982"/>
          </a:xfrm>
        </p:spPr>
        <p:txBody>
          <a:bodyPr>
            <a:normAutofit/>
          </a:bodyPr>
          <a:lstStyle/>
          <a:p>
            <a:pPr marL="0" indent="557213" algn="just">
              <a:buNone/>
            </a:pPr>
            <a:r>
              <a:rPr lang="ru-RU" sz="4800" b="1" dirty="0" err="1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48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8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уповноважена</a:t>
            </a:r>
            <a:r>
              <a:rPr lang="ru-RU" sz="48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 особа, яка </a:t>
            </a:r>
            <a:r>
              <a:rPr lang="ru-RU" sz="4800" b="1" dirty="0" err="1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sz="48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8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48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входить до складу </a:t>
            </a:r>
            <a:r>
              <a:rPr lang="ru-RU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право:</a:t>
            </a:r>
          </a:p>
          <a:p>
            <a:pPr algn="just"/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вносити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72230"/>
          </a:xfrm>
        </p:spPr>
        <p:txBody>
          <a:bodyPr>
            <a:normAutofit/>
          </a:bodyPr>
          <a:lstStyle/>
          <a:p>
            <a:pPr marL="0" indent="557213" algn="just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подавати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557213" algn="just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усній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письмовій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причин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557213" algn="just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Autofit/>
          </a:bodyPr>
          <a:lstStyle/>
          <a:p>
            <a:pPr marL="0" indent="736600" algn="ctr">
              <a:buNone/>
            </a:pPr>
            <a:r>
              <a:rPr lang="ru-RU" sz="3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Члени </a:t>
            </a:r>
            <a:r>
              <a:rPr lang="ru-RU" sz="3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коміс</a:t>
            </a:r>
            <a:r>
              <a:rPr lang="uk-UA" sz="3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3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мають </a:t>
            </a:r>
            <a:r>
              <a:rPr lang="ru-RU" sz="3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право: </a:t>
            </a:r>
          </a:p>
          <a:p>
            <a:pPr marL="0" indent="736600" algn="just"/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усні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736600" algn="just"/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осіб-свідків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причетних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736600" algn="just"/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запити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проведенням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19" y="197978"/>
            <a:ext cx="8674349" cy="66437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зобов'язана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моменту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обстежити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письмове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опитати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свідків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Autofit/>
          </a:bodyPr>
          <a:lstStyle/>
          <a:p>
            <a:pPr marL="0" indent="557213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з'ясувати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обставини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причини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557213" algn="just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первинну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документацію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травмпункту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пункту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амбулаторну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карту й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документацію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358246" cy="6357982"/>
          </a:xfrm>
        </p:spPr>
        <p:txBody>
          <a:bodyPr>
            <a:normAutofit/>
          </a:bodyPr>
          <a:lstStyle/>
          <a:p>
            <a:pPr marL="90488" indent="719138" algn="just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0488" indent="719138" algn="just">
              <a:buNone/>
            </a:pPr>
            <a:r>
              <a:rPr lang="ru-RU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допустили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4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357982"/>
          </a:xfrm>
        </p:spPr>
        <p:txBody>
          <a:bodyPr>
            <a:normAutofit lnSpcReduction="10000"/>
          </a:bodyPr>
          <a:lstStyle/>
          <a:p>
            <a:pPr marL="0" indent="646113" algn="just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формою Н-5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 про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формою Н-1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додатками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і 4 Постанови № 1232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роботодавцю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4290"/>
            <a:ext cx="8777318" cy="6643710"/>
          </a:xfrm>
        </p:spPr>
        <p:txBody>
          <a:bodyPr>
            <a:noAutofit/>
          </a:bodyPr>
          <a:lstStyle/>
          <a:p>
            <a:pPr marL="0" indent="557213" algn="just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8)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захво-рювання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пов'язаного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формою Н-5 і Н-1,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шести </a:t>
            </a:r>
            <a:r>
              <a:rPr lang="ru-RU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карту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формою П-5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4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додатком</a:t>
            </a:r>
            <a:r>
              <a:rPr lang="ru-RU" sz="4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Постанови № </a:t>
            </a:r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1232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Рисунки охрана труда\Расследование и учет\DETAIL_PICTURE_55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444" y="116632"/>
            <a:ext cx="3130529" cy="234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14290"/>
            <a:ext cx="8777318" cy="6215130"/>
          </a:xfrm>
        </p:spPr>
        <p:txBody>
          <a:bodyPr>
            <a:normAutofit lnSpcReduction="10000"/>
          </a:bodyPr>
          <a:lstStyle/>
          <a:p>
            <a:pPr marL="2868613" indent="0" algn="just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формою Н-5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Н-1п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дписуються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головою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членами 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3038" indent="0" algn="just">
              <a:buNone/>
            </a:pP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комісією</a:t>
            </a: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таким</a:t>
            </a:r>
            <a:r>
              <a:rPr lang="ru-RU" sz="4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4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акт за формою Н-5.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Рисунки охрана труда\Расследование и учет\oldmantra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000495" cy="30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777318" cy="4143380"/>
          </a:xfrm>
        </p:spPr>
        <p:txBody>
          <a:bodyPr>
            <a:normAutofit/>
          </a:bodyPr>
          <a:lstStyle/>
          <a:p>
            <a:pPr marL="0" indent="646113" algn="ctr">
              <a:buNone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травматизму на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 descr="C:\Users\Владимир\Desktop\Рисунки охрана труда\Расследование и учет\1138124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43404" cy="294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rmAutofit/>
          </a:bodyPr>
          <a:lstStyle/>
          <a:p>
            <a:pPr marL="0" indent="630238" algn="just"/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незгоди</a:t>
            </a:r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 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підписує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відміткою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викладає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письмово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додає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акта за формою Н-5 як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невід'ємну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777318" cy="4572032"/>
          </a:xfrm>
        </p:spPr>
        <p:txBody>
          <a:bodyPr>
            <a:normAutofit/>
          </a:bodyPr>
          <a:lstStyle/>
          <a:p>
            <a:pPr marL="0" indent="723900" algn="just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вимогою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уповноваженої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ним особи, яка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ознайомити</a:t>
            </a:r>
            <a:r>
              <a:rPr lang="ru-RU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5361" name="Picture 1" descr="C:\Users\Владимир\Desktop\Рисунки ОТ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3714776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Владимир\Desktop\Рисунки ОТ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3662370" cy="219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640"/>
            <a:ext cx="8777318" cy="6455070"/>
          </a:xfrm>
        </p:spPr>
        <p:txBody>
          <a:bodyPr>
            <a:noAutofit/>
          </a:bodyPr>
          <a:lstStyle/>
          <a:p>
            <a:pPr marL="1588" indent="557213" algn="just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реєструються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формою (</a:t>
            </a:r>
            <a:r>
              <a:rPr lang="ru-RU" sz="3600" b="1" i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600" b="1" i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i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додатком</a:t>
            </a:r>
            <a:r>
              <a:rPr lang="ru-RU" sz="3600" b="1" i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7 Постанови № </a:t>
            </a:r>
            <a:r>
              <a:rPr lang="ru-RU" sz="3600" b="1" i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1232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роботодавцем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особою-підприємцем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застрахованим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робочим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дирекції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зареєстровано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txBody>
          <a:bodyPr>
            <a:normAutofit/>
          </a:bodyPr>
          <a:lstStyle/>
          <a:p>
            <a:pPr marL="1588" indent="557213" algn="ctr">
              <a:buNone/>
            </a:pP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Примірники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затверджених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формою Н-5 і Н-1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направляються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роботодавцем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763" indent="498475" algn="just"/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керівникові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спеціалісту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посадовій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спеціалісту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на яку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роботодавцем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643710"/>
          </a:xfrm>
        </p:spPr>
        <p:txBody>
          <a:bodyPr>
            <a:noAutofit/>
          </a:bodyPr>
          <a:lstStyle/>
          <a:p>
            <a:pPr marL="1588" indent="557213" algn="just"/>
            <a:r>
              <a:rPr lang="ru-RU" sz="4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Фонду </a:t>
            </a:r>
            <a:r>
              <a:rPr lang="ru-RU" sz="4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4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4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місцезнаходженням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підприєм-ства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588" indent="557213" algn="just"/>
            <a:endParaRPr lang="ru-RU" sz="4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557213" algn="just"/>
            <a:r>
              <a:rPr lang="ru-RU" sz="4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територіальному</a:t>
            </a:r>
            <a:r>
              <a:rPr lang="ru-RU" sz="4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4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Держгірпромнагляду</a:t>
            </a:r>
            <a:r>
              <a:rPr lang="ru-RU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місце-знаходженням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ладимир\Desktop\Рисунки ОТ\logo.jpg"/>
          <p:cNvPicPr>
            <a:picLocks noChangeAspect="1" noChangeArrowheads="1"/>
          </p:cNvPicPr>
          <p:nvPr/>
        </p:nvPicPr>
        <p:blipFill>
          <a:blip r:embed="rId2" cstate="print"/>
          <a:srcRect l="8621" r="8045"/>
          <a:stretch>
            <a:fillRect/>
          </a:stretch>
        </p:blipFill>
        <p:spPr bwMode="auto">
          <a:xfrm>
            <a:off x="6429356" y="2081202"/>
            <a:ext cx="2714644" cy="173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ладимир\Desktop\Рисунки ОТ\images (9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081202"/>
            <a:ext cx="4214842" cy="181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86544"/>
          </a:xfrm>
        </p:spPr>
        <p:txBody>
          <a:bodyPr>
            <a:normAutofit lnSpcReduction="10000"/>
          </a:bodyPr>
          <a:lstStyle/>
          <a:p>
            <a:pPr marL="0" indent="650875" algn="just"/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первинній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брав участь в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уповноваженій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найманими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профспілка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відсутня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650875" algn="just"/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потерпілому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уповноваженій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txBody>
          <a:bodyPr>
            <a:normAutofit/>
          </a:bodyPr>
          <a:lstStyle/>
          <a:p>
            <a:pPr marL="0" indent="650875" algn="just"/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формою Н-5 і Н-1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надсилаються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місцевій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держадміністрації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ладимир\Desktop\Рисунки охрана труда\Расследование и учет\konve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35771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Владимир\Desktop\Рисунки охрана труда\Расследование и учет\6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435771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429420"/>
          </a:xfrm>
        </p:spPr>
        <p:txBody>
          <a:bodyPr>
            <a:noAutofit/>
          </a:bodyPr>
          <a:lstStyle/>
          <a:p>
            <a:pPr marL="0" indent="650875" algn="just"/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акта за формою Н-1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установі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санітарно-епідеміологічної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гострих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отруєнь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4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77318" cy="6357982"/>
          </a:xfrm>
        </p:spPr>
        <p:txBody>
          <a:bodyPr>
            <a:noAutofit/>
          </a:bodyPr>
          <a:lstStyle/>
          <a:p>
            <a:pPr marL="0" indent="725488" algn="just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Примірники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формою Н-5 і Н-1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пов'язаним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примірник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формою П-5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разом з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86544"/>
          </a:xfrm>
        </p:spPr>
        <p:txBody>
          <a:bodyPr>
            <a:normAutofit/>
          </a:bodyPr>
          <a:lstStyle/>
          <a:p>
            <a:pPr marL="0" indent="650875" algn="just"/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реорганізації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правонаступнику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до державного </a:t>
            </a:r>
            <a:r>
              <a:rPr lang="ru-RU" sz="5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8746"/>
            <a:ext cx="8686800" cy="5072098"/>
          </a:xfrm>
        </p:spPr>
        <p:txBody>
          <a:bodyPr>
            <a:normAutofit/>
          </a:bodyPr>
          <a:lstStyle/>
          <a:p>
            <a:pPr marL="0" indent="555625" algn="just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само, як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першу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55625" algn="just"/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хронічними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тривалому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впливі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невеликих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кількостей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гострими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Владимир\Desktop\Рисунки ОТ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3500462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Владимир\Desktop\Рисунки ОТ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3571900" cy="161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686800" cy="6643710"/>
          </a:xfrm>
        </p:spPr>
        <p:txBody>
          <a:bodyPr>
            <a:normAutofit/>
          </a:bodyPr>
          <a:lstStyle/>
          <a:p>
            <a:pPr marL="0" indent="650875" algn="ctr">
              <a:buNone/>
            </a:pPr>
            <a:r>
              <a:rPr lang="ru-RU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pPr algn="just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формою Н-5 і Н-1 (в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пов'язаним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наказ про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формою П-5 (в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осіб-свідків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причетних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77318" cy="6215106"/>
          </a:xfrm>
        </p:spPr>
        <p:txBody>
          <a:bodyPr>
            <a:normAutofit/>
          </a:bodyPr>
          <a:lstStyle/>
          <a:p>
            <a:pPr marL="0" indent="650875" algn="just"/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кваліфікацію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інструктажів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оглядів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(при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86544"/>
          </a:xfrm>
        </p:spPr>
        <p:txBody>
          <a:bodyPr>
            <a:normAutofit/>
          </a:bodyPr>
          <a:lstStyle/>
          <a:p>
            <a:pPr marL="0" indent="555625" algn="just">
              <a:buNone/>
            </a:pP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лікувально-профілактичного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закладу про стан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сп'яніння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алкоголю,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наркотичних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имир\Desktop\Рисунки охрана труда\Расследование и учет\pressfoto_1006439-largeа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4291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0875" algn="ctr"/>
            <a:r>
              <a:rPr lang="ru-RU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77318" cy="6286544"/>
          </a:xfrm>
        </p:spPr>
        <p:txBody>
          <a:bodyPr>
            <a:normAutofit fontScale="92500"/>
          </a:bodyPr>
          <a:lstStyle/>
          <a:p>
            <a:pPr marL="0" indent="555625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отруєнь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сталися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одноразового (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55625" algn="just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Гострі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спричиняються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іонізуючого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неіонізуючого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значним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навантаженням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перенапруженням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систем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55625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них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інфекційні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паразитарні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алергічні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тяжкістю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нещасні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77318" cy="5929330"/>
          </a:xfrm>
        </p:spPr>
        <p:txBody>
          <a:bodyPr>
            <a:noAutofit/>
          </a:bodyPr>
          <a:lstStyle/>
          <a:p>
            <a:pPr marL="1588" lvl="1" indent="439738" algn="just"/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невеликий травматизм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становить 70-80%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588" lvl="1" indent="439738" algn="just"/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легкі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тимчасовою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втратою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588" lvl="1" indent="439738" algn="just"/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тривалі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4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588" lvl="1" indent="439738" algn="just"/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нещасні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тяжкими </a:t>
            </a:r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часткова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часткова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інвалідність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lvl="1" indent="439738" algn="just"/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групові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тяжкості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тілесних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ушкоджень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588" lvl="1" indent="439738" algn="just"/>
            <a:r>
              <a:rPr lang="ru-RU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смертельні</a:t>
            </a: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3998" cy="1357298"/>
          </a:xfrm>
        </p:spPr>
        <p:txBody>
          <a:bodyPr>
            <a:normAutofit/>
          </a:bodyPr>
          <a:lstStyle/>
          <a:p>
            <a:pPr algn="just"/>
            <a:r>
              <a:rPr lang="ru-RU" sz="25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5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5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5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5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sz="25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страховий</a:t>
            </a:r>
            <a:r>
              <a:rPr lang="ru-RU" sz="25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25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викладено</a:t>
            </a:r>
            <a:r>
              <a:rPr lang="ru-RU" sz="25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b="1" i="1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5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15 і </a:t>
            </a:r>
            <a:r>
              <a:rPr lang="ru-RU" sz="2500" b="1" i="1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додатку</a:t>
            </a:r>
            <a:r>
              <a:rPr lang="ru-RU" sz="25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6 постанови № 1232</a:t>
            </a:r>
            <a:r>
              <a:rPr lang="ru-RU" sz="25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77318" cy="5214974"/>
          </a:xfrm>
        </p:spPr>
        <p:txBody>
          <a:bodyPr>
            <a:normAutofit fontScale="77500" lnSpcReduction="20000"/>
          </a:bodyPr>
          <a:lstStyle/>
          <a:p>
            <a:pPr marL="17463" indent="-17463" algn="ctr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страхових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сталися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час:</a:t>
            </a:r>
          </a:p>
          <a:p>
            <a:pPr algn="just"/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відрядженні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дорученням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неробочий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відпустки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святкові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порядок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знарядь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перед початком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643998" cy="6286544"/>
          </a:xfrm>
        </p:spPr>
        <p:txBody>
          <a:bodyPr>
            <a:normAutofit/>
          </a:bodyPr>
          <a:lstStyle/>
          <a:p>
            <a:pPr marL="17463" lvl="1" indent="-17463" algn="just"/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приїзду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роботу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транспортному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засобі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транспортному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засобі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надало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договором (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заявкою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розпорядження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463" lvl="1" indent="-17463" algn="just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транспортного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дорученням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роботодавця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463" lvl="1" indent="-17463" algn="just"/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потерпілий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1840</TotalTime>
  <Words>2257</Words>
  <Application>Microsoft Office PowerPoint</Application>
  <PresentationFormat>Экран (4:3)</PresentationFormat>
  <Paragraphs>120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Трек</vt:lpstr>
      <vt:lpstr>Тема: Розслідування та облік нещасних випадків, професійних захворювань і аварій на виробництві.   </vt:lpstr>
      <vt:lpstr>План лекції: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 За тяжкістю наслідків нещасні випадки поділяються на такі групи:</vt:lpstr>
      <vt:lpstr>Перелік обставин, за яких настає страховий випадок викладено в статті 15 і додатку 6 постанови № 1232.</vt:lpstr>
      <vt:lpstr>Презентация PowerPoint</vt:lpstr>
      <vt:lpstr>Презентация PowerPoint</vt:lpstr>
      <vt:lpstr>Презентация PowerPoint</vt:lpstr>
      <vt:lpstr>Презентация PowerPoint</vt:lpstr>
      <vt:lpstr>Розслідування та облік нещасних випадків, професійних захворювань і аварій на виробництві.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Тема:Расследование и учет несчастных случаев, профессиональных заболеваний и аварий на производстве производстве.  Кафедра токсикологической и неорганической химии</dc:title>
  <dc:creator>Владимир</dc:creator>
  <cp:lastModifiedBy>ЕЛЕНА</cp:lastModifiedBy>
  <cp:revision>186</cp:revision>
  <dcterms:created xsi:type="dcterms:W3CDTF">2013-09-24T06:21:43Z</dcterms:created>
  <dcterms:modified xsi:type="dcterms:W3CDTF">2021-02-01T16:52:47Z</dcterms:modified>
</cp:coreProperties>
</file>