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7" r:id="rId2"/>
    <p:sldId id="259" r:id="rId3"/>
    <p:sldId id="261" r:id="rId4"/>
    <p:sldId id="262" r:id="rId5"/>
    <p:sldId id="260" r:id="rId6"/>
    <p:sldId id="258" r:id="rId7"/>
    <p:sldId id="264" r:id="rId8"/>
    <p:sldId id="265" r:id="rId9"/>
    <p:sldId id="263" r:id="rId10"/>
    <p:sldId id="266" r:id="rId11"/>
    <p:sldId id="267" r:id="rId12"/>
    <p:sldId id="268" r:id="rId13"/>
    <p:sldId id="271" r:id="rId14"/>
    <p:sldId id="270" r:id="rId15"/>
    <p:sldId id="269" r:id="rId16"/>
    <p:sldId id="280" r:id="rId17"/>
    <p:sldId id="281" r:id="rId18"/>
    <p:sldId id="272" r:id="rId19"/>
    <p:sldId id="282" r:id="rId20"/>
    <p:sldId id="284" r:id="rId21"/>
    <p:sldId id="273" r:id="rId22"/>
    <p:sldId id="274" r:id="rId23"/>
    <p:sldId id="275" r:id="rId24"/>
    <p:sldId id="283" r:id="rId25"/>
    <p:sldId id="276" r:id="rId26"/>
    <p:sldId id="277" r:id="rId27"/>
    <p:sldId id="278" r:id="rId28"/>
    <p:sldId id="279" r:id="rId29"/>
    <p:sldId id="285" r:id="rId30"/>
    <p:sldId id="286" r:id="rId31"/>
    <p:sldId id="287" r:id="rId32"/>
    <p:sldId id="288" r:id="rId33"/>
    <p:sldId id="289" r:id="rId34"/>
    <p:sldId id="290" r:id="rId35"/>
    <p:sldId id="291" r:id="rId36"/>
    <p:sldId id="292" r:id="rId37"/>
    <p:sldId id="295" r:id="rId38"/>
    <p:sldId id="293" r:id="rId39"/>
    <p:sldId id="294" r:id="rId40"/>
    <p:sldId id="296" r:id="rId41"/>
    <p:sldId id="297"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1A1A"/>
    <a:srgbClr val="8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4660"/>
  </p:normalViewPr>
  <p:slideViewPr>
    <p:cSldViewPr>
      <p:cViewPr varScale="1">
        <p:scale>
          <a:sx n="126" d="100"/>
          <a:sy n="126" d="100"/>
        </p:scale>
        <p:origin x="-6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A17722-1604-41B8-95AB-6D1340D3551B}" type="datetimeFigureOut">
              <a:rPr lang="ru-RU" smtClean="0"/>
              <a:t>19.10.2016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256F46-71EC-4284-A8E4-9D5CF018EB2E}" type="slidenum">
              <a:rPr lang="ru-RU" smtClean="0"/>
              <a:t>‹#›</a:t>
            </a:fld>
            <a:endParaRPr lang="ru-RU"/>
          </a:p>
        </p:txBody>
      </p:sp>
    </p:spTree>
    <p:extLst>
      <p:ext uri="{BB962C8B-B14F-4D97-AF65-F5344CB8AC3E}">
        <p14:creationId xmlns:p14="http://schemas.microsoft.com/office/powerpoint/2010/main" val="7137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e-BY"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CD89ED-65CB-4FB8-8FAD-08A0B6F34909}" type="slidenum">
              <a:rPr lang="ru-RU" smtClean="0"/>
              <a:pPr eaLnBrk="1" hangingPunct="1"/>
              <a:t>30</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e-BY" smtClean="0"/>
          </a:p>
        </p:txBody>
      </p:sp>
      <p:sp>
        <p:nvSpPr>
          <p:cNvPr id="163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A3B88F-D434-4AAA-92C2-4EEF585CC055}" type="slidenum">
              <a:rPr lang="ru-RU" smtClean="0"/>
              <a:pPr eaLnBrk="1" hangingPunct="1"/>
              <a:t>38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C651E128-0FB1-45FB-B7AA-4E16CCE9E2F7}" type="datetimeFigureOut">
              <a:rPr lang="ru-RU" smtClean="0"/>
              <a:t>19.10.2016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C6C90D-0AA6-4DD7-B504-406800519F22}" type="slidenum">
              <a:rPr lang="ru-RU" smtClean="0"/>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651E128-0FB1-45FB-B7AA-4E16CCE9E2F7}" type="datetimeFigureOut">
              <a:rPr lang="ru-RU" smtClean="0"/>
              <a:t>19.10.2016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6C90D-0AA6-4DD7-B504-406800519F2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57C6C90D-0AA6-4DD7-B504-406800519F22}" type="slidenum">
              <a:rPr lang="ru-RU" smtClean="0"/>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651E128-0FB1-45FB-B7AA-4E16CCE9E2F7}" type="datetimeFigureOut">
              <a:rPr lang="ru-RU" smtClean="0"/>
              <a:t>19.10.2016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lIns="64291" tIns="32146" rIns="64291" bIns="32146"/>
          <a:lstStyle/>
          <a:p>
            <a:r>
              <a:t>Текст заголовка</a:t>
            </a:r>
          </a:p>
        </p:txBody>
      </p:sp>
      <p:sp>
        <p:nvSpPr>
          <p:cNvPr id="71" name="Shape 71"/>
          <p:cNvSpPr>
            <a:spLocks noGrp="1"/>
          </p:cNvSpPr>
          <p:nvPr>
            <p:ph type="body" idx="1"/>
          </p:nvPr>
        </p:nvSpPr>
        <p:spPr>
          <a:prstGeom prst="rect">
            <a:avLst/>
          </a:prstGeom>
        </p:spPr>
        <p:txBody>
          <a:bodyPr lIns="64291" tIns="32146" rIns="64291" bIns="32146"/>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2" name="Shape 72"/>
          <p:cNvSpPr>
            <a:spLocks noGrp="1"/>
          </p:cNvSpPr>
          <p:nvPr>
            <p:ph type="sldNum" sz="quarter" idx="2"/>
          </p:nvPr>
        </p:nvSpPr>
        <p:spPr>
          <a:prstGeom prst="rect">
            <a:avLst/>
          </a:prstGeom>
        </p:spPr>
        <p:txBody>
          <a:bodyPr tIns="32146" bIns="32146"/>
          <a:lstStyle/>
          <a:p>
            <a:fld id="{86CB4B4D-7CA3-9044-876B-883B54F8677D}" type="slidenum">
              <a:t>‹#›</a:t>
            </a:fld>
            <a:endParaRPr/>
          </a:p>
        </p:txBody>
      </p:sp>
    </p:spTree>
    <p:extLst>
      <p:ext uri="{BB962C8B-B14F-4D97-AF65-F5344CB8AC3E}">
        <p14:creationId xmlns:p14="http://schemas.microsoft.com/office/powerpoint/2010/main" val="40638297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C651E128-0FB1-45FB-B7AA-4E16CCE9E2F7}" type="datetimeFigureOut">
              <a:rPr lang="ru-RU" smtClean="0"/>
              <a:t>19.10.2016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57C6C90D-0AA6-4DD7-B504-406800519F22}" type="slidenum">
              <a:rPr lang="ru-RU" smtClean="0"/>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C651E128-0FB1-45FB-B7AA-4E16CCE9E2F7}" type="datetimeFigureOut">
              <a:rPr lang="ru-RU" smtClean="0"/>
              <a:t>19.10.2016</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C6C90D-0AA6-4DD7-B504-406800519F22}" type="slidenum">
              <a:rPr lang="ru-RU" smtClean="0"/>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C651E128-0FB1-45FB-B7AA-4E16CCE9E2F7}" type="datetimeFigureOut">
              <a:rPr lang="ru-RU" smtClean="0"/>
              <a:t>19.10.2016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C6C90D-0AA6-4DD7-B504-406800519F22}" type="slidenum">
              <a:rPr lang="ru-RU" smtClean="0"/>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C651E128-0FB1-45FB-B7AA-4E16CCE9E2F7}" type="datetimeFigureOut">
              <a:rPr lang="ru-RU" smtClean="0"/>
              <a:t>19.10.2016</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57C6C90D-0AA6-4DD7-B504-406800519F22}" type="slidenum">
              <a:rPr lang="ru-RU" smtClean="0"/>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651E128-0FB1-45FB-B7AA-4E16CCE9E2F7}" type="datetimeFigureOut">
              <a:rPr lang="ru-RU" smtClean="0"/>
              <a:t>19.10.2016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57C6C90D-0AA6-4DD7-B504-406800519F2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C651E128-0FB1-45FB-B7AA-4E16CCE9E2F7}" type="datetimeFigureOut">
              <a:rPr lang="ru-RU" smtClean="0"/>
              <a:t>19.10.2016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7C6C90D-0AA6-4DD7-B504-406800519F2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7C6C90D-0AA6-4DD7-B504-406800519F22}" type="slidenum">
              <a:rPr lang="ru-RU" smtClean="0"/>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C651E128-0FB1-45FB-B7AA-4E16CCE9E2F7}" type="datetimeFigureOut">
              <a:rPr lang="ru-RU" smtClean="0"/>
              <a:t>19.10.2016</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57C6C90D-0AA6-4DD7-B504-406800519F22}" type="slidenum">
              <a:rPr lang="ru-RU" smtClean="0"/>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C651E128-0FB1-45FB-B7AA-4E16CCE9E2F7}" type="datetimeFigureOut">
              <a:rPr lang="ru-RU" smtClean="0"/>
              <a:t>19.10.2016</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651E128-0FB1-45FB-B7AA-4E16CCE9E2F7}" type="datetimeFigureOut">
              <a:rPr lang="ru-RU" smtClean="0"/>
              <a:t>19.10.2016</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7C6C90D-0AA6-4DD7-B504-406800519F22}" type="slidenum">
              <a:rPr lang="ru-RU" smtClean="0"/>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bigtor.ru/%D0%A4%D0%B0%D0%B9%D0%BB:Jain_hand.p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60648"/>
            <a:ext cx="7772400" cy="1470025"/>
          </a:xfrm>
        </p:spPr>
        <p:txBody>
          <a:bodyPr>
            <a:normAutofit/>
          </a:bodyPr>
          <a:lstStyle/>
          <a:p>
            <a:r>
              <a:rPr lang="ru-RU" dirty="0" smtClean="0">
                <a:solidFill>
                  <a:srgbClr val="8E1A1A"/>
                </a:solidFill>
              </a:rPr>
              <a:t>ФІЛОСОФІЯ </a:t>
            </a:r>
            <a:r>
              <a:rPr lang="ru-RU" dirty="0" smtClean="0">
                <a:solidFill>
                  <a:srgbClr val="8E1A1A"/>
                </a:solidFill>
              </a:rPr>
              <a:t>СТАРОДАВНЬОГО СХОДУ</a:t>
            </a:r>
            <a:endParaRPr lang="ru-RU" dirty="0">
              <a:solidFill>
                <a:srgbClr val="8E1A1A"/>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852936"/>
            <a:ext cx="5306566" cy="3523891"/>
          </a:xfrm>
          <a:prstGeom prst="rect">
            <a:avLst/>
          </a:prstGeom>
        </p:spPr>
      </p:pic>
    </p:spTree>
    <p:extLst>
      <p:ext uri="{BB962C8B-B14F-4D97-AF65-F5344CB8AC3E}">
        <p14:creationId xmlns:p14="http://schemas.microsoft.com/office/powerpoint/2010/main" val="22638021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61151"/>
            <a:ext cx="6225461" cy="2331745"/>
          </a:xfrm>
          <a:prstGeom prst="rect">
            <a:avLst/>
          </a:prstGeom>
        </p:spPr>
      </p:pic>
      <p:pic>
        <p:nvPicPr>
          <p:cNvPr id="5" name="Рисунок 4" descr="9464184maya-society1.jpg"/>
          <p:cNvPicPr>
            <a:picLocks noChangeAspect="1"/>
          </p:cNvPicPr>
          <p:nvPr/>
        </p:nvPicPr>
        <p:blipFill>
          <a:blip r:embed="rId3" cstate="print"/>
          <a:stretch>
            <a:fillRect/>
          </a:stretch>
        </p:blipFill>
        <p:spPr>
          <a:xfrm>
            <a:off x="2068106" y="2492896"/>
            <a:ext cx="5184576" cy="3888432"/>
          </a:xfrm>
          <a:prstGeom prst="rect">
            <a:avLst/>
          </a:prstGeom>
        </p:spPr>
      </p:pic>
    </p:spTree>
    <p:extLst>
      <p:ext uri="{BB962C8B-B14F-4D97-AF65-F5344CB8AC3E}">
        <p14:creationId xmlns:p14="http://schemas.microsoft.com/office/powerpoint/2010/main" val="34606538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92480" cy="2952328"/>
          </a:xfrm>
        </p:spPr>
        <p:txBody>
          <a:bodyPr>
            <a:normAutofit fontScale="90000"/>
          </a:bodyPr>
          <a:lstStyle/>
          <a:p>
            <a:pPr algn="ctr"/>
            <a:r>
              <a:rPr lang="ru-RU" sz="2400" b="1" dirty="0" smtClean="0">
                <a:latin typeface="Monotype Corsiva" pitchFamily="66" charset="0"/>
              </a:rPr>
              <a:t/>
            </a:r>
            <a:br>
              <a:rPr lang="ru-RU" sz="2400" b="1" dirty="0" smtClean="0">
                <a:latin typeface="Monotype Corsiva" pitchFamily="66" charset="0"/>
              </a:rPr>
            </a:br>
            <a:r>
              <a:rPr lang="ru-RU" sz="2400" b="1" i="1" dirty="0" smtClean="0">
                <a:solidFill>
                  <a:schemeClr val="tx1"/>
                </a:solidFill>
                <a:latin typeface="Monotype Corsiva" pitchFamily="66" charset="0"/>
              </a:rPr>
              <a:t> </a:t>
            </a:r>
            <a:r>
              <a:rPr lang="ru-RU" sz="2400" b="1" i="1" dirty="0" smtClean="0">
                <a:solidFill>
                  <a:schemeClr val="tx1"/>
                </a:solidFill>
                <a:latin typeface="Monotype Corsiva" pitchFamily="66" charset="0"/>
              </a:rPr>
              <a:t/>
            </a:r>
            <a:br>
              <a:rPr lang="ru-RU" sz="2400" b="1" i="1" dirty="0" smtClean="0">
                <a:solidFill>
                  <a:schemeClr val="tx1"/>
                </a:solidFill>
                <a:latin typeface="Monotype Corsiva" pitchFamily="66" charset="0"/>
              </a:rPr>
            </a:br>
            <a:r>
              <a:rPr lang="ru-RU" sz="2400" b="1" i="1" dirty="0">
                <a:solidFill>
                  <a:schemeClr val="tx1"/>
                </a:solidFill>
                <a:latin typeface="Monotype Corsiva" pitchFamily="66" charset="0"/>
              </a:rPr>
              <a:t/>
            </a:r>
            <a:br>
              <a:rPr lang="ru-RU" sz="2400" b="1" i="1" dirty="0">
                <a:solidFill>
                  <a:schemeClr val="tx1"/>
                </a:solidFill>
                <a:latin typeface="Monotype Corsiva" pitchFamily="66" charset="0"/>
              </a:rPr>
            </a:br>
            <a:r>
              <a:rPr lang="ru-RU" sz="2400" b="1" i="1" dirty="0" smtClean="0">
                <a:solidFill>
                  <a:schemeClr val="tx1"/>
                </a:solidFill>
                <a:latin typeface="Monotype Corsiva" pitchFamily="66" charset="0"/>
              </a:rPr>
              <a:t/>
            </a:r>
            <a:br>
              <a:rPr lang="ru-RU" sz="2400" b="1" i="1" dirty="0" smtClean="0">
                <a:solidFill>
                  <a:schemeClr val="tx1"/>
                </a:solidFill>
                <a:latin typeface="Monotype Corsiva" pitchFamily="66" charset="0"/>
              </a:rPr>
            </a:b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Належність</a:t>
            </a:r>
            <a:r>
              <a:rPr lang="ru-RU" sz="2400" b="1" i="1" dirty="0" smtClean="0">
                <a:solidFill>
                  <a:schemeClr val="tx1"/>
                </a:solidFill>
                <a:latin typeface="Monotype Corsiva" pitchFamily="66" charset="0"/>
              </a:rPr>
              <a:t> до </a:t>
            </a:r>
            <a:r>
              <a:rPr lang="ru-RU" sz="2400" b="1" i="1" dirty="0" err="1" smtClean="0">
                <a:solidFill>
                  <a:schemeClr val="tx1"/>
                </a:solidFill>
                <a:latin typeface="Monotype Corsiva" pitchFamily="66" charset="0"/>
              </a:rPr>
              <a:t>певної</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касти</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визначалася</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походженням</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людини</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вмінням</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поводитися</a:t>
            </a:r>
            <a:r>
              <a:rPr lang="ru-RU" sz="2400" b="1" i="1" dirty="0" smtClean="0">
                <a:solidFill>
                  <a:schemeClr val="tx1"/>
                </a:solidFill>
                <a:latin typeface="Monotype Corsiva" pitchFamily="66" charset="0"/>
              </a:rPr>
              <a:t>, а </a:t>
            </a:r>
            <a:r>
              <a:rPr lang="ru-RU" sz="2400" b="1" i="1" dirty="0" err="1" smtClean="0">
                <a:solidFill>
                  <a:schemeClr val="tx1"/>
                </a:solidFill>
                <a:latin typeface="Monotype Corsiva" pitchFamily="66" charset="0"/>
              </a:rPr>
              <a:t>також</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одягом</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зачіскою</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символічною</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позначкою</a:t>
            </a:r>
            <a:r>
              <a:rPr lang="ru-RU" sz="2400" b="1" i="1" dirty="0" smtClean="0">
                <a:solidFill>
                  <a:schemeClr val="tx1"/>
                </a:solidFill>
                <a:latin typeface="Monotype Corsiva" pitchFamily="66" charset="0"/>
              </a:rPr>
              <a:t> на </a:t>
            </a:r>
            <a:r>
              <a:rPr lang="ru-RU" sz="2400" b="1" i="1" dirty="0" err="1" smtClean="0">
                <a:solidFill>
                  <a:schemeClr val="tx1"/>
                </a:solidFill>
                <a:latin typeface="Monotype Corsiva" pitchFamily="66" charset="0"/>
              </a:rPr>
              <a:t>чолі</a:t>
            </a:r>
            <a:r>
              <a:rPr lang="ru-RU" sz="2400" b="1" i="1" dirty="0" smtClean="0">
                <a:solidFill>
                  <a:schemeClr val="tx1"/>
                </a:solidFill>
                <a:latin typeface="Monotype Corsiva" pitchFamily="66" charset="0"/>
              </a:rPr>
              <a:t>, </a:t>
            </a:r>
            <a:r>
              <a:rPr lang="ru-RU" sz="2400" b="1" i="1" dirty="0" smtClean="0">
                <a:solidFill>
                  <a:schemeClr val="tx1"/>
                </a:solidFill>
                <a:latin typeface="Monotype Corsiva" pitchFamily="66" charset="0"/>
              </a:rPr>
              <a:t>культурою </a:t>
            </a:r>
            <a:r>
              <a:rPr lang="ru-RU" sz="2400" b="1" i="1" dirty="0" err="1" smtClean="0">
                <a:solidFill>
                  <a:schemeClr val="tx1"/>
                </a:solidFill>
                <a:latin typeface="Monotype Corsiva" pitchFamily="66" charset="0"/>
              </a:rPr>
              <a:t>харчування</a:t>
            </a:r>
            <a:r>
              <a:rPr lang="ru-RU" sz="2400" b="1" i="1" dirty="0" smtClean="0">
                <a:solidFill>
                  <a:schemeClr val="tx1"/>
                </a:solidFill>
                <a:latin typeface="Monotype Corsiva" pitchFamily="66" charset="0"/>
              </a:rPr>
              <a:t>. </a:t>
            </a:r>
            <a:r>
              <a:rPr lang="ru-RU" sz="2400" b="1" i="1" dirty="0" smtClean="0">
                <a:solidFill>
                  <a:schemeClr val="tx1"/>
                </a:solidFill>
                <a:latin typeface="Monotype Corsiva" pitchFamily="66" charset="0"/>
              </a:rPr>
              <a:t/>
            </a:r>
            <a:br>
              <a:rPr lang="ru-RU" sz="2400" b="1" i="1" dirty="0" smtClean="0">
                <a:solidFill>
                  <a:schemeClr val="tx1"/>
                </a:solidFill>
                <a:latin typeface="Monotype Corsiva" pitchFamily="66" charset="0"/>
              </a:rPr>
            </a:br>
            <a:r>
              <a:rPr lang="ru-RU" sz="2400" b="1" i="1" dirty="0" smtClean="0">
                <a:solidFill>
                  <a:schemeClr val="tx1"/>
                </a:solidFill>
                <a:latin typeface="Monotype Corsiva" pitchFamily="66" charset="0"/>
              </a:rPr>
              <a:t/>
            </a:r>
            <a:br>
              <a:rPr lang="ru-RU" sz="2400" b="1" i="1" dirty="0" smtClean="0">
                <a:solidFill>
                  <a:schemeClr val="tx1"/>
                </a:solidFill>
                <a:latin typeface="Monotype Corsiva" pitchFamily="66" charset="0"/>
              </a:rPr>
            </a:br>
            <a:r>
              <a:rPr lang="ru-RU" sz="2400" b="1" i="1" dirty="0" smtClean="0">
                <a:solidFill>
                  <a:schemeClr val="tx1"/>
                </a:solidFill>
                <a:latin typeface="Monotype Corsiva" pitchFamily="66" charset="0"/>
              </a:rPr>
              <a:t>Люди</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які</a:t>
            </a:r>
            <a:r>
              <a:rPr lang="ru-RU" sz="2400" b="1" i="1" dirty="0" smtClean="0">
                <a:solidFill>
                  <a:schemeClr val="tx1"/>
                </a:solidFill>
                <a:latin typeface="Monotype Corsiva" pitchFamily="66" charset="0"/>
              </a:rPr>
              <a:t> належали до </a:t>
            </a:r>
            <a:r>
              <a:rPr lang="ru-RU" sz="2400" b="1" i="1" dirty="0" err="1" smtClean="0">
                <a:solidFill>
                  <a:schemeClr val="tx1"/>
                </a:solidFill>
                <a:latin typeface="Monotype Corsiva" pitchFamily="66" charset="0"/>
              </a:rPr>
              <a:t>тієї</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чи</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іншої</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касти</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були</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несхожі</a:t>
            </a:r>
            <a:r>
              <a:rPr lang="ru-RU" sz="2400" b="1" i="1" dirty="0" smtClean="0">
                <a:solidFill>
                  <a:schemeClr val="tx1"/>
                </a:solidFill>
                <a:latin typeface="Monotype Corsiva" pitchFamily="66" charset="0"/>
              </a:rPr>
              <a:t> на </a:t>
            </a:r>
            <a:r>
              <a:rPr lang="ru-RU" sz="2400" b="1" i="1" dirty="0" err="1" smtClean="0">
                <a:solidFill>
                  <a:schemeClr val="tx1"/>
                </a:solidFill>
                <a:latin typeface="Monotype Corsiva" pitchFamily="66" charset="0"/>
              </a:rPr>
              <a:t>осіб</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належних</a:t>
            </a:r>
            <a:r>
              <a:rPr lang="ru-RU" sz="2400" b="1" i="1" dirty="0" smtClean="0">
                <a:solidFill>
                  <a:schemeClr val="tx1"/>
                </a:solidFill>
                <a:latin typeface="Monotype Corsiva" pitchFamily="66" charset="0"/>
              </a:rPr>
              <a:t> до </a:t>
            </a:r>
            <a:r>
              <a:rPr lang="ru-RU" sz="2400" b="1" i="1" dirty="0" err="1" smtClean="0">
                <a:solidFill>
                  <a:schemeClr val="tx1"/>
                </a:solidFill>
                <a:latin typeface="Monotype Corsiva" pitchFamily="66" charset="0"/>
              </a:rPr>
              <a:t>інших</a:t>
            </a:r>
            <a:r>
              <a:rPr lang="ru-RU" sz="2400" b="1" i="1" dirty="0" smtClean="0">
                <a:solidFill>
                  <a:schemeClr val="tx1"/>
                </a:solidFill>
                <a:latin typeface="Monotype Corsiva" pitchFamily="66" charset="0"/>
              </a:rPr>
              <a:t> каст. </a:t>
            </a:r>
            <a:r>
              <a:rPr lang="ru-RU" sz="2400" b="1" i="1" dirty="0" err="1" smtClean="0">
                <a:solidFill>
                  <a:schemeClr val="tx1"/>
                </a:solidFill>
                <a:latin typeface="Monotype Corsiva" pitchFamily="66" charset="0"/>
              </a:rPr>
              <a:t>Ніхто</a:t>
            </a:r>
            <a:r>
              <a:rPr lang="ru-RU" sz="2400" b="1" i="1" dirty="0" smtClean="0">
                <a:solidFill>
                  <a:schemeClr val="tx1"/>
                </a:solidFill>
                <a:latin typeface="Monotype Corsiva" pitchFamily="66" charset="0"/>
              </a:rPr>
              <a:t> не </a:t>
            </a:r>
            <a:r>
              <a:rPr lang="ru-RU" sz="2400" b="1" i="1" dirty="0" err="1" smtClean="0">
                <a:solidFill>
                  <a:schemeClr val="tx1"/>
                </a:solidFill>
                <a:latin typeface="Monotype Corsiva" pitchFamily="66" charset="0"/>
              </a:rPr>
              <a:t>мав</a:t>
            </a:r>
            <a:r>
              <a:rPr lang="ru-RU" sz="2400" b="1" i="1" dirty="0" smtClean="0">
                <a:solidFill>
                  <a:schemeClr val="tx1"/>
                </a:solidFill>
                <a:latin typeface="Monotype Corsiva" pitchFamily="66" charset="0"/>
              </a:rPr>
              <a:t> права </a:t>
            </a:r>
            <a:r>
              <a:rPr lang="ru-RU" sz="2400" b="1" i="1" dirty="0" err="1" smtClean="0">
                <a:solidFill>
                  <a:schemeClr val="tx1"/>
                </a:solidFill>
                <a:latin typeface="Monotype Corsiva" pitchFamily="66" charset="0"/>
              </a:rPr>
              <a:t>самовільно</a:t>
            </a:r>
            <a:r>
              <a:rPr lang="ru-RU" sz="2400" b="1" i="1" dirty="0" smtClean="0">
                <a:solidFill>
                  <a:schemeClr val="tx1"/>
                </a:solidFill>
                <a:latin typeface="Monotype Corsiva" pitchFamily="66" charset="0"/>
              </a:rPr>
              <a:t> перейти з </a:t>
            </a:r>
            <a:r>
              <a:rPr lang="ru-RU" sz="2400" b="1" i="1" dirty="0" err="1" smtClean="0">
                <a:solidFill>
                  <a:schemeClr val="tx1"/>
                </a:solidFill>
                <a:latin typeface="Monotype Corsiva" pitchFamily="66" charset="0"/>
              </a:rPr>
              <a:t>однієї</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касти</a:t>
            </a:r>
            <a:r>
              <a:rPr lang="ru-RU" sz="2400" b="1" i="1" dirty="0" smtClean="0">
                <a:solidFill>
                  <a:schemeClr val="tx1"/>
                </a:solidFill>
                <a:latin typeface="Monotype Corsiva" pitchFamily="66" charset="0"/>
              </a:rPr>
              <a:t> в </a:t>
            </a:r>
            <a:r>
              <a:rPr lang="ru-RU" sz="2400" b="1" i="1" dirty="0" err="1" smtClean="0">
                <a:solidFill>
                  <a:schemeClr val="tx1"/>
                </a:solidFill>
                <a:latin typeface="Monotype Corsiva" pitchFamily="66" charset="0"/>
              </a:rPr>
              <a:t>іншу</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Шлюби</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між</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представниками</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різних</a:t>
            </a:r>
            <a:r>
              <a:rPr lang="ru-RU" sz="2400" b="1" i="1" dirty="0" smtClean="0">
                <a:solidFill>
                  <a:schemeClr val="tx1"/>
                </a:solidFill>
                <a:latin typeface="Monotype Corsiva" pitchFamily="66" charset="0"/>
              </a:rPr>
              <a:t> каст, як правило, </a:t>
            </a:r>
            <a:r>
              <a:rPr lang="ru-RU" sz="2400" b="1" i="1" dirty="0" err="1" smtClean="0">
                <a:solidFill>
                  <a:schemeClr val="tx1"/>
                </a:solidFill>
                <a:latin typeface="Monotype Corsiva" pitchFamily="66" charset="0"/>
              </a:rPr>
              <a:t>заборонялися</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Однак</a:t>
            </a:r>
            <a:r>
              <a:rPr lang="ru-RU" sz="2400" b="1" i="1" dirty="0" smtClean="0">
                <a:solidFill>
                  <a:schemeClr val="tx1"/>
                </a:solidFill>
                <a:latin typeface="Monotype Corsiva" pitchFamily="66" charset="0"/>
              </a:rPr>
              <a:t> у </a:t>
            </a:r>
            <a:r>
              <a:rPr lang="ru-RU" sz="2400" b="1" i="1" dirty="0" err="1" smtClean="0">
                <a:solidFill>
                  <a:schemeClr val="tx1"/>
                </a:solidFill>
                <a:latin typeface="Monotype Corsiva" pitchFamily="66" charset="0"/>
              </a:rPr>
              <a:t>суспільстві</a:t>
            </a:r>
            <a:r>
              <a:rPr lang="ru-RU" sz="2400" b="1" i="1" dirty="0" smtClean="0">
                <a:solidFill>
                  <a:schemeClr val="tx1"/>
                </a:solidFill>
                <a:latin typeface="Monotype Corsiva" pitchFamily="66" charset="0"/>
              </a:rPr>
              <a:t> не </a:t>
            </a:r>
            <a:r>
              <a:rPr lang="ru-RU" sz="2400" b="1" i="1" dirty="0" err="1" smtClean="0">
                <a:solidFill>
                  <a:schemeClr val="tx1"/>
                </a:solidFill>
                <a:latin typeface="Monotype Corsiva" pitchFamily="66" charset="0"/>
              </a:rPr>
              <a:t>викликали</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осуду</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випадки</a:t>
            </a:r>
            <a:r>
              <a:rPr lang="ru-RU" sz="2400" b="1" i="1" dirty="0" smtClean="0">
                <a:solidFill>
                  <a:schemeClr val="tx1"/>
                </a:solidFill>
                <a:latin typeface="Monotype Corsiva" pitchFamily="66" charset="0"/>
              </a:rPr>
              <a:t>, коли </a:t>
            </a:r>
            <a:r>
              <a:rPr lang="ru-RU" sz="2400" b="1" i="1" dirty="0" err="1" smtClean="0">
                <a:solidFill>
                  <a:schemeClr val="tx1"/>
                </a:solidFill>
                <a:latin typeface="Monotype Corsiva" pitchFamily="66" charset="0"/>
              </a:rPr>
              <a:t>чоловік</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із</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вищої</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касти</a:t>
            </a:r>
            <a:r>
              <a:rPr lang="ru-RU" sz="2400" b="1" i="1" dirty="0" smtClean="0">
                <a:solidFill>
                  <a:schemeClr val="tx1"/>
                </a:solidFill>
                <a:latin typeface="Monotype Corsiva" pitchFamily="66" charset="0"/>
              </a:rPr>
              <a:t> брав дружину </a:t>
            </a:r>
            <a:r>
              <a:rPr lang="ru-RU" sz="2400" b="1" i="1" dirty="0" err="1" smtClean="0">
                <a:solidFill>
                  <a:schemeClr val="tx1"/>
                </a:solidFill>
                <a:latin typeface="Monotype Corsiva" pitchFamily="66" charset="0"/>
              </a:rPr>
              <a:t>з</a:t>
            </a:r>
            <a:r>
              <a:rPr lang="ru-RU" sz="24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нижчої</a:t>
            </a:r>
            <a:r>
              <a:rPr lang="ru-RU" sz="2400" b="1" i="1" dirty="0" smtClean="0">
                <a:solidFill>
                  <a:schemeClr val="tx1"/>
                </a:solidFill>
                <a:latin typeface="Monotype Corsiva" pitchFamily="66" charset="0"/>
              </a:rPr>
              <a:t>. </a:t>
            </a:r>
            <a:r>
              <a:rPr lang="ru-RU" sz="2400" b="1" dirty="0" smtClean="0">
                <a:latin typeface="Monotype Corsiva" pitchFamily="66" charset="0"/>
              </a:rPr>
              <a:t/>
            </a:r>
            <a:br>
              <a:rPr lang="ru-RU" sz="2400" b="1" dirty="0" smtClean="0">
                <a:latin typeface="Monotype Corsiva" pitchFamily="66" charset="0"/>
              </a:rPr>
            </a:br>
            <a:endParaRPr lang="ru-RU" sz="2400" b="1" dirty="0">
              <a:latin typeface="Monotype Corsiva" pitchFamily="66" charset="0"/>
            </a:endParaRPr>
          </a:p>
        </p:txBody>
      </p:sp>
      <p:pic>
        <p:nvPicPr>
          <p:cNvPr id="5" name="Рисунок 4" descr="e65fd032304e.jpg"/>
          <p:cNvPicPr>
            <a:picLocks noChangeAspect="1"/>
          </p:cNvPicPr>
          <p:nvPr/>
        </p:nvPicPr>
        <p:blipFill>
          <a:blip r:embed="rId2" cstate="print"/>
          <a:stretch>
            <a:fillRect/>
          </a:stretch>
        </p:blipFill>
        <p:spPr>
          <a:xfrm>
            <a:off x="4860032" y="3284984"/>
            <a:ext cx="4130824" cy="3396907"/>
          </a:xfrm>
          <a:prstGeom prst="rect">
            <a:avLst/>
          </a:prstGeom>
          <a:ln>
            <a:noFill/>
          </a:ln>
          <a:effectLst>
            <a:outerShdw blurRad="292100" dist="139700" dir="2700000" algn="tl" rotWithShape="0">
              <a:srgbClr val="333333">
                <a:alpha val="65000"/>
              </a:srgbClr>
            </a:outerShdw>
          </a:effectLst>
        </p:spPr>
      </p:pic>
      <p:pic>
        <p:nvPicPr>
          <p:cNvPr id="6" name="Рисунок 5" descr="0b226d5e9d0bfe3367bc7856be139dbd.jpg"/>
          <p:cNvPicPr>
            <a:picLocks noChangeAspect="1"/>
          </p:cNvPicPr>
          <p:nvPr/>
        </p:nvPicPr>
        <p:blipFill>
          <a:blip r:embed="rId3" cstate="print"/>
          <a:stretch>
            <a:fillRect/>
          </a:stretch>
        </p:blipFill>
        <p:spPr>
          <a:xfrm>
            <a:off x="179512" y="3284984"/>
            <a:ext cx="4666730" cy="3403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56937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518720" cy="1008112"/>
          </a:xfrm>
        </p:spPr>
        <p:txBody>
          <a:bodyPr>
            <a:normAutofit fontScale="90000"/>
          </a:bodyPr>
          <a:lstStyle/>
          <a:p>
            <a:r>
              <a:rPr lang="ru-RU" dirty="0" smtClean="0">
                <a:solidFill>
                  <a:srgbClr val="891919"/>
                </a:solidFill>
              </a:rPr>
              <a:t>ОСНОВНІ ПЕРІОДИ РОЗВИТКУ</a:t>
            </a:r>
            <a:br>
              <a:rPr lang="ru-RU" dirty="0" smtClean="0">
                <a:solidFill>
                  <a:srgbClr val="891919"/>
                </a:solidFill>
              </a:rPr>
            </a:br>
            <a:r>
              <a:rPr lang="ru-RU" dirty="0" smtClean="0">
                <a:solidFill>
                  <a:srgbClr val="891919"/>
                </a:solidFill>
              </a:rPr>
              <a:t>ІНДІЙСЬКОЇ ФІЛОСОФІЇ</a:t>
            </a:r>
            <a:r>
              <a:rPr lang="ru-RU" dirty="0" smtClean="0"/>
              <a:t/>
            </a:r>
            <a:br>
              <a:rPr lang="ru-RU" dirty="0" smtClean="0"/>
            </a:br>
            <a:endParaRPr lang="ru-RU" dirty="0"/>
          </a:p>
        </p:txBody>
      </p:sp>
      <p:sp>
        <p:nvSpPr>
          <p:cNvPr id="3" name="Содержимое 2"/>
          <p:cNvSpPr>
            <a:spLocks noGrp="1"/>
          </p:cNvSpPr>
          <p:nvPr>
            <p:ph sz="quarter" idx="1"/>
          </p:nvPr>
        </p:nvSpPr>
        <p:spPr/>
        <p:txBody>
          <a:bodyPr/>
          <a:lstStyle/>
          <a:p>
            <a:r>
              <a:rPr lang="ru-RU" dirty="0" smtClean="0"/>
              <a:t>І </a:t>
            </a:r>
            <a:r>
              <a:rPr lang="ru-RU" dirty="0" err="1" smtClean="0"/>
              <a:t>період</a:t>
            </a:r>
            <a:r>
              <a:rPr lang="ru-RU" dirty="0" smtClean="0"/>
              <a:t>: </a:t>
            </a:r>
            <a:r>
              <a:rPr lang="ru-RU" dirty="0" err="1" smtClean="0"/>
              <a:t>ведійський</a:t>
            </a:r>
            <a:r>
              <a:rPr lang="ru-RU" dirty="0" smtClean="0"/>
              <a:t> (</a:t>
            </a:r>
            <a:r>
              <a:rPr lang="ru-RU" dirty="0" err="1" smtClean="0"/>
              <a:t>ведичний</a:t>
            </a:r>
            <a:r>
              <a:rPr lang="ru-RU" dirty="0" smtClean="0"/>
              <a:t>) - </a:t>
            </a:r>
            <a:r>
              <a:rPr lang="en-US" dirty="0" smtClean="0"/>
              <a:t>XV - VI </a:t>
            </a:r>
            <a:r>
              <a:rPr lang="ru-RU" dirty="0" smtClean="0"/>
              <a:t>ст. до </a:t>
            </a:r>
            <a:r>
              <a:rPr lang="ru-RU" dirty="0" err="1" smtClean="0"/>
              <a:t>н.е</a:t>
            </a:r>
            <a:r>
              <a:rPr lang="ru-RU" dirty="0" smtClean="0"/>
              <a:t>.</a:t>
            </a:r>
          </a:p>
          <a:p>
            <a:pPr marL="0" indent="0">
              <a:buNone/>
            </a:pPr>
            <a:endParaRPr lang="ru-RU" dirty="0" smtClean="0"/>
          </a:p>
          <a:p>
            <a:r>
              <a:rPr lang="en-US" dirty="0" smtClean="0"/>
              <a:t>II </a:t>
            </a:r>
            <a:r>
              <a:rPr lang="ru-RU" dirty="0" err="1" smtClean="0"/>
              <a:t>період</a:t>
            </a:r>
            <a:r>
              <a:rPr lang="ru-RU" dirty="0" smtClean="0"/>
              <a:t>: </a:t>
            </a:r>
            <a:r>
              <a:rPr lang="ru-RU" dirty="0" err="1" smtClean="0"/>
              <a:t>класичний</a:t>
            </a:r>
            <a:r>
              <a:rPr lang="ru-RU" dirty="0" smtClean="0"/>
              <a:t> </a:t>
            </a:r>
            <a:r>
              <a:rPr lang="ru-RU" dirty="0" smtClean="0"/>
              <a:t>(</a:t>
            </a:r>
            <a:r>
              <a:rPr lang="en-US" dirty="0" smtClean="0"/>
              <a:t>VI </a:t>
            </a:r>
            <a:r>
              <a:rPr lang="ru-RU" dirty="0" err="1" smtClean="0"/>
              <a:t>ст</a:t>
            </a:r>
            <a:r>
              <a:rPr lang="ru-RU" dirty="0" smtClean="0"/>
              <a:t> до н.е. </a:t>
            </a:r>
            <a:r>
              <a:rPr lang="en-US" dirty="0" smtClean="0"/>
              <a:t>X </a:t>
            </a:r>
            <a:r>
              <a:rPr lang="uk-UA" dirty="0" smtClean="0"/>
              <a:t>ст.</a:t>
            </a:r>
            <a:r>
              <a:rPr lang="ru-RU" dirty="0" smtClean="0"/>
              <a:t> </a:t>
            </a:r>
            <a:r>
              <a:rPr lang="ru-RU" dirty="0" err="1" smtClean="0"/>
              <a:t>н.е</a:t>
            </a:r>
            <a:r>
              <a:rPr lang="ru-RU" dirty="0" smtClean="0"/>
              <a:t>.)</a:t>
            </a:r>
          </a:p>
          <a:p>
            <a:pPr marL="0" indent="0">
              <a:buNone/>
            </a:pPr>
            <a:endParaRPr lang="ru-RU" dirty="0" smtClean="0"/>
          </a:p>
          <a:p>
            <a:r>
              <a:rPr lang="en-US" dirty="0" smtClean="0"/>
              <a:t>III </a:t>
            </a:r>
            <a:r>
              <a:rPr lang="ru-RU" dirty="0" err="1" smtClean="0"/>
              <a:t>період</a:t>
            </a:r>
            <a:r>
              <a:rPr lang="ru-RU" dirty="0" smtClean="0"/>
              <a:t>: </a:t>
            </a:r>
            <a:r>
              <a:rPr lang="ru-RU" dirty="0" err="1" smtClean="0"/>
              <a:t>післякласичний</a:t>
            </a:r>
            <a:r>
              <a:rPr lang="ru-RU" dirty="0" smtClean="0"/>
              <a:t> (Х - Х</a:t>
            </a:r>
            <a:r>
              <a:rPr lang="en-US" dirty="0" smtClean="0"/>
              <a:t>VIII </a:t>
            </a:r>
            <a:r>
              <a:rPr lang="ru-RU" dirty="0" smtClean="0"/>
              <a:t>ст.)</a:t>
            </a:r>
          </a:p>
          <a:p>
            <a:pPr marL="0" indent="0">
              <a:buNone/>
            </a:pPr>
            <a:endParaRPr lang="ru-RU" dirty="0" smtClean="0"/>
          </a:p>
          <a:p>
            <a:r>
              <a:rPr lang="en-US" dirty="0" smtClean="0"/>
              <a:t>IV </a:t>
            </a:r>
            <a:r>
              <a:rPr lang="ru-RU" dirty="0" err="1" smtClean="0"/>
              <a:t>період</a:t>
            </a:r>
            <a:r>
              <a:rPr lang="ru-RU" dirty="0" smtClean="0"/>
              <a:t>: нова </a:t>
            </a:r>
            <a:r>
              <a:rPr lang="ru-RU" dirty="0" err="1" smtClean="0"/>
              <a:t>й</a:t>
            </a:r>
            <a:r>
              <a:rPr lang="ru-RU" dirty="0" smtClean="0"/>
              <a:t> </a:t>
            </a:r>
            <a:r>
              <a:rPr lang="ru-RU" dirty="0" err="1" smtClean="0"/>
              <a:t>сучасна</a:t>
            </a:r>
            <a:r>
              <a:rPr lang="ru-RU" dirty="0" smtClean="0"/>
              <a:t> </a:t>
            </a:r>
            <a:r>
              <a:rPr lang="ru-RU" dirty="0" err="1" smtClean="0"/>
              <a:t>індійська</a:t>
            </a:r>
            <a:r>
              <a:rPr lang="ru-RU" dirty="0" smtClean="0"/>
              <a:t> </a:t>
            </a:r>
            <a:r>
              <a:rPr lang="ru-RU" dirty="0" err="1" smtClean="0"/>
              <a:t>філософія</a:t>
            </a:r>
            <a:r>
              <a:rPr lang="ru-RU" dirty="0" smtClean="0"/>
              <a:t> (</a:t>
            </a:r>
            <a:r>
              <a:rPr lang="en-US" dirty="0" smtClean="0"/>
              <a:t>XIX </a:t>
            </a:r>
            <a:r>
              <a:rPr lang="en-US" dirty="0" smtClean="0"/>
              <a:t>– XXI</a:t>
            </a:r>
            <a:r>
              <a:rPr lang="uk-UA" dirty="0" smtClean="0"/>
              <a:t> ст.</a:t>
            </a:r>
            <a:r>
              <a:rPr lang="en-US" dirty="0" smtClean="0"/>
              <a:t>)</a:t>
            </a:r>
            <a:endParaRPr lang="ru-RU" dirty="0"/>
          </a:p>
        </p:txBody>
      </p:sp>
    </p:spTree>
    <p:extLst>
      <p:ext uri="{BB962C8B-B14F-4D97-AF65-F5344CB8AC3E}">
        <p14:creationId xmlns:p14="http://schemas.microsoft.com/office/powerpoint/2010/main" val="5758144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534400" cy="758952"/>
          </a:xfrm>
        </p:spPr>
        <p:txBody>
          <a:bodyPr>
            <a:normAutofit fontScale="90000"/>
          </a:bodyPr>
          <a:lstStyle/>
          <a:p>
            <a:r>
              <a:rPr lang="ru-RU" dirty="0" smtClean="0">
                <a:solidFill>
                  <a:srgbClr val="891919"/>
                </a:solidFill>
              </a:rPr>
              <a:t>ПОЛІГЕІЗМ У СТАРОДАВНЬОЇ ІНДІЇ</a:t>
            </a:r>
            <a:br>
              <a:rPr lang="ru-RU" dirty="0" smtClean="0">
                <a:solidFill>
                  <a:srgbClr val="891919"/>
                </a:solidFill>
              </a:rPr>
            </a:br>
            <a:r>
              <a:rPr lang="ru-RU" dirty="0" smtClean="0">
                <a:solidFill>
                  <a:srgbClr val="891919"/>
                </a:solidFill>
              </a:rPr>
              <a:t>В ПЕРІОД ЗАРОДЖЕННЯ ФІЛОСОФІЇ.</a:t>
            </a:r>
            <a:endParaRPr lang="ru-RU" dirty="0">
              <a:solidFill>
                <a:srgbClr val="891919"/>
              </a:solidFill>
            </a:endParaRPr>
          </a:p>
        </p:txBody>
      </p:sp>
      <p:sp>
        <p:nvSpPr>
          <p:cNvPr id="3" name="Содержимое 2"/>
          <p:cNvSpPr>
            <a:spLocks noGrp="1"/>
          </p:cNvSpPr>
          <p:nvPr>
            <p:ph sz="quarter" idx="1"/>
          </p:nvPr>
        </p:nvSpPr>
        <p:spPr/>
        <p:txBody>
          <a:bodyPr>
            <a:normAutofit lnSpcReduction="10000"/>
          </a:bodyPr>
          <a:lstStyle/>
          <a:p>
            <a:r>
              <a:rPr lang="ru-RU" dirty="0" smtClean="0"/>
              <a:t>Боги </a:t>
            </a:r>
            <a:r>
              <a:rPr lang="ru-RU" dirty="0" err="1" smtClean="0"/>
              <a:t>Рігведи</a:t>
            </a:r>
            <a:r>
              <a:rPr lang="ru-RU" dirty="0" smtClean="0"/>
              <a:t>:</a:t>
            </a:r>
          </a:p>
          <a:p>
            <a:r>
              <a:rPr lang="ru-RU" dirty="0" smtClean="0"/>
              <a:t>• </a:t>
            </a:r>
            <a:r>
              <a:rPr lang="ru-RU" dirty="0" err="1" smtClean="0"/>
              <a:t>Індра</a:t>
            </a:r>
            <a:r>
              <a:rPr lang="ru-RU" dirty="0" smtClean="0"/>
              <a:t> - бог грози </a:t>
            </a:r>
            <a:r>
              <a:rPr lang="ru-RU" dirty="0" err="1" smtClean="0"/>
              <a:t>і</a:t>
            </a:r>
            <a:r>
              <a:rPr lang="ru-RU" dirty="0" smtClean="0"/>
              <a:t> </a:t>
            </a:r>
            <a:r>
              <a:rPr lang="ru-RU" dirty="0" err="1" smtClean="0"/>
              <a:t>воїн</a:t>
            </a:r>
            <a:r>
              <a:rPr lang="ru-RU" dirty="0" smtClean="0"/>
              <a:t>,</a:t>
            </a:r>
          </a:p>
          <a:p>
            <a:r>
              <a:rPr lang="ru-RU" dirty="0" smtClean="0"/>
              <a:t>• </a:t>
            </a:r>
            <a:r>
              <a:rPr lang="ru-RU" dirty="0" err="1" smtClean="0"/>
              <a:t>Агні</a:t>
            </a:r>
            <a:r>
              <a:rPr lang="ru-RU" dirty="0" smtClean="0"/>
              <a:t> - бог </a:t>
            </a:r>
            <a:r>
              <a:rPr lang="ru-RU" dirty="0" err="1" smtClean="0"/>
              <a:t>вогню</a:t>
            </a:r>
            <a:r>
              <a:rPr lang="ru-RU" dirty="0" smtClean="0"/>
              <a:t>,</a:t>
            </a:r>
          </a:p>
          <a:p>
            <a:r>
              <a:rPr lang="ru-RU" dirty="0" smtClean="0"/>
              <a:t>• </a:t>
            </a:r>
            <a:r>
              <a:rPr lang="ru-RU" dirty="0" err="1" smtClean="0"/>
              <a:t>Сурья</a:t>
            </a:r>
            <a:r>
              <a:rPr lang="ru-RU" dirty="0" smtClean="0"/>
              <a:t> - бог </a:t>
            </a:r>
            <a:r>
              <a:rPr lang="ru-RU" dirty="0" err="1" smtClean="0"/>
              <a:t>сонця</a:t>
            </a:r>
            <a:r>
              <a:rPr lang="ru-RU" dirty="0" smtClean="0"/>
              <a:t>,</a:t>
            </a:r>
          </a:p>
          <a:p>
            <a:r>
              <a:rPr lang="ru-RU" dirty="0" smtClean="0"/>
              <a:t>• Сома - бог </a:t>
            </a:r>
            <a:r>
              <a:rPr lang="ru-RU" dirty="0" smtClean="0"/>
              <a:t>напою,</a:t>
            </a:r>
          </a:p>
          <a:p>
            <a:r>
              <a:rPr lang="ru-RU" dirty="0" err="1" smtClean="0"/>
              <a:t>використовуваного</a:t>
            </a:r>
            <a:r>
              <a:rPr lang="ru-RU" dirty="0" smtClean="0"/>
              <a:t> </a:t>
            </a:r>
            <a:r>
              <a:rPr lang="ru-RU" dirty="0" smtClean="0"/>
              <a:t>при </a:t>
            </a:r>
            <a:endParaRPr lang="ru-RU" dirty="0" smtClean="0"/>
          </a:p>
          <a:p>
            <a:r>
              <a:rPr lang="ru-RU" dirty="0" smtClean="0"/>
              <a:t>ритуалах</a:t>
            </a:r>
            <a:r>
              <a:rPr lang="ru-RU" dirty="0" smtClean="0"/>
              <a:t>,</a:t>
            </a:r>
          </a:p>
          <a:p>
            <a:r>
              <a:rPr lang="ru-RU" dirty="0" smtClean="0"/>
              <a:t>• </a:t>
            </a:r>
            <a:r>
              <a:rPr lang="ru-RU" dirty="0" err="1" smtClean="0"/>
              <a:t>Ушас</a:t>
            </a:r>
            <a:r>
              <a:rPr lang="ru-RU" dirty="0" smtClean="0"/>
              <a:t> - богиня </a:t>
            </a:r>
            <a:r>
              <a:rPr lang="ru-RU" dirty="0" err="1" smtClean="0"/>
              <a:t>ранкової</a:t>
            </a:r>
            <a:r>
              <a:rPr lang="ru-RU" dirty="0" smtClean="0"/>
              <a:t> </a:t>
            </a:r>
            <a:r>
              <a:rPr lang="ru-RU" dirty="0" err="1" smtClean="0"/>
              <a:t>зорі</a:t>
            </a:r>
            <a:r>
              <a:rPr lang="ru-RU" dirty="0" smtClean="0"/>
              <a:t>,</a:t>
            </a:r>
          </a:p>
          <a:p>
            <a:r>
              <a:rPr lang="ru-RU" dirty="0" smtClean="0"/>
              <a:t>• </a:t>
            </a:r>
            <a:r>
              <a:rPr lang="ru-RU" dirty="0" err="1" smtClean="0"/>
              <a:t>Дьяус</a:t>
            </a:r>
            <a:r>
              <a:rPr lang="ru-RU" dirty="0" smtClean="0"/>
              <a:t> - бог небес,</a:t>
            </a:r>
          </a:p>
          <a:p>
            <a:r>
              <a:rPr lang="ru-RU" dirty="0" smtClean="0"/>
              <a:t>• </a:t>
            </a:r>
            <a:r>
              <a:rPr lang="ru-RU" dirty="0" err="1" smtClean="0"/>
              <a:t>Ваю</a:t>
            </a:r>
            <a:r>
              <a:rPr lang="ru-RU" dirty="0" smtClean="0"/>
              <a:t> - бог </a:t>
            </a:r>
            <a:r>
              <a:rPr lang="ru-RU" dirty="0" err="1" smtClean="0"/>
              <a:t>вітрів</a:t>
            </a:r>
            <a:r>
              <a:rPr lang="ru-RU" dirty="0"/>
              <a:t> </a:t>
            </a:r>
            <a:r>
              <a:rPr lang="ru-RU" dirty="0" smtClean="0"/>
              <a:t>та</a:t>
            </a:r>
            <a:r>
              <a:rPr lang="ru-RU" dirty="0" smtClean="0"/>
              <a:t> </a:t>
            </a:r>
            <a:r>
              <a:rPr lang="ru-RU" dirty="0" err="1" smtClean="0"/>
              <a:t>інші</a:t>
            </a:r>
            <a:r>
              <a:rPr lang="ru-RU" dirty="0" smtClean="0"/>
              <a:t>…</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1556792"/>
            <a:ext cx="3213958" cy="4680520"/>
          </a:xfrm>
          <a:prstGeom prst="rect">
            <a:avLst/>
          </a:prstGeom>
        </p:spPr>
      </p:pic>
    </p:spTree>
    <p:extLst>
      <p:ext uri="{BB962C8B-B14F-4D97-AF65-F5344CB8AC3E}">
        <p14:creationId xmlns:p14="http://schemas.microsoft.com/office/powerpoint/2010/main" val="34586366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534400" cy="758952"/>
          </a:xfrm>
        </p:spPr>
        <p:txBody>
          <a:bodyPr>
            <a:noAutofit/>
          </a:bodyPr>
          <a:lstStyle/>
          <a:p>
            <a:r>
              <a:rPr lang="ru-RU" sz="2400" dirty="0" smtClean="0">
                <a:solidFill>
                  <a:srgbClr val="891919"/>
                </a:solidFill>
              </a:rPr>
              <a:t>ВЕДИЧНА ЛІТЕРАТУРА, ЯК ДЖЕРЕЛО ІНФОРМАЦІЇ ПРО РОЗВИТОК ФІЛОСОФСЬКОЇ </a:t>
            </a:r>
            <a:r>
              <a:rPr lang="ru-RU" sz="2400" dirty="0" smtClean="0">
                <a:solidFill>
                  <a:srgbClr val="891919"/>
                </a:solidFill>
              </a:rPr>
              <a:t>ДУМКИ СТАРОДАВНЬОЇ			 </a:t>
            </a:r>
            <a:r>
              <a:rPr lang="ru-RU" sz="2400" dirty="0" smtClean="0">
                <a:solidFill>
                  <a:srgbClr val="891919"/>
                </a:solidFill>
              </a:rPr>
              <a:t>ІНДІЇ.</a:t>
            </a:r>
            <a:endParaRPr lang="ru-RU" sz="2400" dirty="0">
              <a:solidFill>
                <a:srgbClr val="891919"/>
              </a:solidFill>
            </a:endParaRPr>
          </a:p>
        </p:txBody>
      </p:sp>
      <p:sp>
        <p:nvSpPr>
          <p:cNvPr id="3" name="Содержимое 2"/>
          <p:cNvSpPr>
            <a:spLocks noGrp="1"/>
          </p:cNvSpPr>
          <p:nvPr>
            <p:ph sz="quarter" idx="1"/>
          </p:nvPr>
        </p:nvSpPr>
        <p:spPr>
          <a:xfrm>
            <a:off x="251520" y="1556792"/>
            <a:ext cx="8575928" cy="4968552"/>
          </a:xfrm>
        </p:spPr>
        <p:txBody>
          <a:bodyPr>
            <a:normAutofit fontScale="92500" lnSpcReduction="10000"/>
          </a:bodyPr>
          <a:lstStyle/>
          <a:p>
            <a:r>
              <a:rPr lang="uk-UA" dirty="0" smtClean="0"/>
              <a:t>Веди </a:t>
            </a:r>
            <a:r>
              <a:rPr lang="uk-UA" dirty="0" smtClean="0"/>
              <a:t>від слова </a:t>
            </a:r>
            <a:r>
              <a:rPr lang="uk-UA" dirty="0" smtClean="0"/>
              <a:t>«відати», «знати». </a:t>
            </a:r>
          </a:p>
          <a:p>
            <a:r>
              <a:rPr lang="uk-UA" dirty="0" smtClean="0"/>
              <a:t>Стародавні </a:t>
            </a:r>
            <a:r>
              <a:rPr lang="uk-UA" dirty="0" smtClean="0"/>
              <a:t>збірники ритуальних матеріалів, гімни божествам. Виникли приблизно в XV-VI століттях до н.е. </a:t>
            </a:r>
            <a:endParaRPr lang="uk-UA" dirty="0" smtClean="0"/>
          </a:p>
          <a:p>
            <a:r>
              <a:rPr lang="uk-UA" dirty="0" smtClean="0"/>
              <a:t>Чудовий </a:t>
            </a:r>
            <a:r>
              <a:rPr lang="uk-UA" dirty="0" smtClean="0"/>
              <a:t>індійський письменник ХIX-ХХ століть - Рабіндранат Тагор назвав веди як </a:t>
            </a:r>
            <a:r>
              <a:rPr lang="uk-UA" dirty="0" smtClean="0"/>
              <a:t>«поетичне </a:t>
            </a:r>
            <a:r>
              <a:rPr lang="uk-UA" dirty="0" smtClean="0"/>
              <a:t>свідоцтво колективного вираження народного ентузіазму і побожного жаху перед </a:t>
            </a:r>
            <a:r>
              <a:rPr lang="uk-UA" dirty="0" smtClean="0"/>
              <a:t>життям».</a:t>
            </a:r>
            <a:endParaRPr lang="uk-UA" dirty="0" smtClean="0"/>
          </a:p>
          <a:p>
            <a:r>
              <a:rPr lang="uk-UA" dirty="0" smtClean="0"/>
              <a:t>Вся </a:t>
            </a:r>
            <a:r>
              <a:rPr lang="uk-UA" dirty="0" smtClean="0"/>
              <a:t>ведична література - це складний комплекс релігійних і міфологічних уявлень про світ, і хоча в цьому комплексі ще відсутня єдина система поглядів на світ, але є спроба пояснити існуюче і визначити місце людини в цьому світі. </a:t>
            </a:r>
            <a:r>
              <a:rPr lang="uk-UA" dirty="0" smtClean="0">
                <a:solidFill>
                  <a:srgbClr val="891919"/>
                </a:solidFill>
              </a:rPr>
              <a:t>А це вже філософія</a:t>
            </a:r>
            <a:r>
              <a:rPr lang="uk-UA" dirty="0" smtClean="0"/>
              <a:t>.</a:t>
            </a:r>
            <a:endParaRPr lang="uk-UA" dirty="0"/>
          </a:p>
        </p:txBody>
      </p:sp>
    </p:spTree>
    <p:extLst>
      <p:ext uri="{BB962C8B-B14F-4D97-AF65-F5344CB8AC3E}">
        <p14:creationId xmlns:p14="http://schemas.microsoft.com/office/powerpoint/2010/main" val="8450279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1"/>
          <p:cNvSpPr>
            <a:spLocks noGrp="1"/>
          </p:cNvSpPr>
          <p:nvPr>
            <p:ph idx="1"/>
          </p:nvPr>
        </p:nvSpPr>
        <p:spPr/>
        <p:txBody>
          <a:bodyPr/>
          <a:lstStyle/>
          <a:p>
            <a:pPr>
              <a:buNone/>
            </a:pPr>
            <a:r>
              <a:rPr lang="ru-RU" dirty="0" err="1" smtClean="0"/>
              <a:t>Діляться</a:t>
            </a:r>
            <a:r>
              <a:rPr lang="ru-RU" dirty="0" smtClean="0"/>
              <a:t> </a:t>
            </a:r>
            <a:r>
              <a:rPr lang="ru-RU" dirty="0"/>
              <a:t>на </a:t>
            </a:r>
            <a:r>
              <a:rPr lang="ru-RU" dirty="0" err="1"/>
              <a:t>чотири</a:t>
            </a:r>
            <a:r>
              <a:rPr lang="ru-RU" dirty="0"/>
              <a:t> </a:t>
            </a:r>
            <a:r>
              <a:rPr lang="ru-RU" dirty="0" err="1"/>
              <a:t>групи</a:t>
            </a:r>
            <a:r>
              <a:rPr lang="ru-RU" dirty="0"/>
              <a:t>, </a:t>
            </a:r>
            <a:r>
              <a:rPr lang="ru-RU" dirty="0" err="1"/>
              <a:t>або</a:t>
            </a:r>
            <a:r>
              <a:rPr lang="ru-RU" dirty="0"/>
              <a:t> </a:t>
            </a:r>
            <a:r>
              <a:rPr lang="ru-RU" dirty="0" err="1"/>
              <a:t>частини</a:t>
            </a:r>
            <a:r>
              <a:rPr lang="ru-RU" dirty="0"/>
              <a:t>:</a:t>
            </a:r>
          </a:p>
          <a:p>
            <a:r>
              <a:rPr lang="uk-UA" dirty="0" smtClean="0"/>
              <a:t>РІГВЕДА </a:t>
            </a:r>
            <a:r>
              <a:rPr lang="uk-UA" dirty="0"/>
              <a:t>(хвалебні гімни)</a:t>
            </a:r>
          </a:p>
          <a:p>
            <a:r>
              <a:rPr lang="uk-UA" dirty="0"/>
              <a:t>САМАВЕДА (пісні)</a:t>
            </a:r>
          </a:p>
          <a:p>
            <a:r>
              <a:rPr lang="uk-UA" dirty="0"/>
              <a:t>ЯДЖУРВЕДА </a:t>
            </a:r>
            <a:r>
              <a:rPr lang="uk-UA" dirty="0" smtClean="0"/>
              <a:t>(заклинання</a:t>
            </a:r>
          </a:p>
          <a:p>
            <a:pPr marL="0" indent="0">
              <a:buNone/>
            </a:pPr>
            <a:r>
              <a:rPr lang="uk-UA" dirty="0" smtClean="0"/>
              <a:t> </a:t>
            </a:r>
            <a:r>
              <a:rPr lang="uk-UA" dirty="0"/>
              <a:t>для жертвоприношення)</a:t>
            </a:r>
          </a:p>
          <a:p>
            <a:r>
              <a:rPr lang="uk-UA" dirty="0"/>
              <a:t>АТХАРВЕДА </a:t>
            </a:r>
            <a:endParaRPr lang="uk-UA" dirty="0" smtClean="0"/>
          </a:p>
          <a:p>
            <a:pPr marL="0" indent="0">
              <a:buNone/>
            </a:pPr>
            <a:r>
              <a:rPr lang="uk-UA" dirty="0" smtClean="0"/>
              <a:t>(магічні </a:t>
            </a:r>
            <a:r>
              <a:rPr lang="uk-UA" dirty="0"/>
              <a:t>заклинання)</a:t>
            </a:r>
            <a:endParaRPr lang="ru-RU" dirty="0"/>
          </a:p>
        </p:txBody>
      </p:sp>
      <p:sp>
        <p:nvSpPr>
          <p:cNvPr id="3" name="Заголовок 2"/>
          <p:cNvSpPr>
            <a:spLocks noGrp="1"/>
          </p:cNvSpPr>
          <p:nvPr>
            <p:ph type="title"/>
          </p:nvPr>
        </p:nvSpPr>
        <p:spPr>
          <a:xfrm>
            <a:off x="457200" y="152400"/>
            <a:ext cx="8229600" cy="776270"/>
          </a:xfrm>
        </p:spPr>
        <p:txBody>
          <a:bodyPr/>
          <a:lstStyle/>
          <a:p>
            <a:pPr algn="ctr" eaLnBrk="1" hangingPunct="1">
              <a:defRPr/>
            </a:pPr>
            <a:r>
              <a:rPr lang="ru-RU" dirty="0" smtClean="0">
                <a:solidFill>
                  <a:srgbClr val="891919"/>
                </a:solidFill>
              </a:rPr>
              <a:t>ВЕДИ</a:t>
            </a:r>
            <a:endParaRPr lang="ru-RU" dirty="0">
              <a:solidFill>
                <a:srgbClr val="891919"/>
              </a:solidFill>
            </a:endParaRPr>
          </a:p>
        </p:txBody>
      </p:sp>
      <p:pic>
        <p:nvPicPr>
          <p:cNvPr id="8196" name="Рисунок 4" descr="ved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132856"/>
            <a:ext cx="2857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9646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r>
              <a:rPr lang="uk-UA" sz="3200" dirty="0">
                <a:solidFill>
                  <a:srgbClr val="891919"/>
                </a:solidFill>
              </a:rPr>
              <a:t>ВЧЕННЯ ПРО КАРМУ І ПЕРЕВТІЛЕННЯ</a:t>
            </a:r>
            <a:endParaRPr lang="ru-RU" sz="3200" dirty="0">
              <a:solidFill>
                <a:srgbClr val="891919"/>
              </a:solidFill>
            </a:endParaRPr>
          </a:p>
        </p:txBody>
      </p:sp>
      <p:sp>
        <p:nvSpPr>
          <p:cNvPr id="114691" name="Rectangle 3"/>
          <p:cNvSpPr>
            <a:spLocks noGrp="1" noChangeArrowheads="1"/>
          </p:cNvSpPr>
          <p:nvPr>
            <p:ph type="body" idx="1"/>
          </p:nvPr>
        </p:nvSpPr>
        <p:spPr/>
        <p:txBody>
          <a:bodyPr/>
          <a:lstStyle/>
          <a:p>
            <a:r>
              <a:rPr lang="uk-UA" sz="2800" dirty="0"/>
              <a:t>КАРМА  -  перевтілення людини у нову форму на підставі своїх </a:t>
            </a:r>
            <a:r>
              <a:rPr lang="uk-UA" sz="2800" dirty="0" smtClean="0"/>
              <a:t>вчинків.</a:t>
            </a:r>
          </a:p>
          <a:p>
            <a:pPr marL="0" indent="0">
              <a:buNone/>
            </a:pPr>
            <a:endParaRPr lang="uk-UA" sz="2800" dirty="0"/>
          </a:p>
          <a:p>
            <a:r>
              <a:rPr lang="uk-UA" sz="2800" dirty="0"/>
              <a:t>САНСАРА </a:t>
            </a:r>
            <a:r>
              <a:rPr lang="uk-UA" sz="2800" dirty="0" smtClean="0"/>
              <a:t>(«рух, </a:t>
            </a:r>
            <a:r>
              <a:rPr lang="uk-UA" sz="2800" dirty="0"/>
              <a:t>що повертається до свого </a:t>
            </a:r>
            <a:r>
              <a:rPr lang="uk-UA" sz="2800" dirty="0" smtClean="0"/>
              <a:t>початку») </a:t>
            </a:r>
            <a:r>
              <a:rPr lang="uk-UA" sz="2800" dirty="0"/>
              <a:t>– вічний ланцюг перевтілень, круговорот перетворення </a:t>
            </a:r>
            <a:r>
              <a:rPr lang="uk-UA" sz="2800" dirty="0" smtClean="0"/>
              <a:t>душі.</a:t>
            </a:r>
          </a:p>
          <a:p>
            <a:pPr marL="0" indent="0">
              <a:buNone/>
            </a:pPr>
            <a:endParaRPr lang="uk-UA" sz="2800" dirty="0"/>
          </a:p>
          <a:p>
            <a:r>
              <a:rPr lang="uk-UA" sz="2800" dirty="0"/>
              <a:t>ДХАРМА – вічний всесвітній закон, який є </a:t>
            </a:r>
            <a:r>
              <a:rPr lang="uk-UA" sz="2800" dirty="0" err="1"/>
              <a:t>впорядковуючою</a:t>
            </a:r>
            <a:r>
              <a:rPr lang="uk-UA" sz="2800" dirty="0"/>
              <a:t> основою всіх космічних </a:t>
            </a:r>
            <a:r>
              <a:rPr lang="uk-UA" sz="2800" dirty="0" smtClean="0"/>
              <a:t>подій.</a:t>
            </a:r>
            <a:endParaRPr lang="ru-RU" sz="2800" dirty="0"/>
          </a:p>
        </p:txBody>
      </p:sp>
    </p:spTree>
    <p:extLst>
      <p:ext uri="{BB962C8B-B14F-4D97-AF65-F5344CB8AC3E}">
        <p14:creationId xmlns:p14="http://schemas.microsoft.com/office/powerpoint/2010/main" val="6989523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Изображение 005"/>
          <p:cNvPicPr>
            <a:picLocks noChangeAspect="1" noChangeArrowheads="1"/>
          </p:cNvPicPr>
          <p:nvPr/>
        </p:nvPicPr>
        <p:blipFill>
          <a:blip r:embed="rId2">
            <a:extLst>
              <a:ext uri="{28A0092B-C50C-407E-A947-70E740481C1C}">
                <a14:useLocalDpi xmlns:a14="http://schemas.microsoft.com/office/drawing/2010/main" val="0"/>
              </a:ext>
            </a:extLst>
          </a:blip>
          <a:srcRect l="8583" t="6625" r="8583" b="6625"/>
          <a:stretch>
            <a:fillRect/>
          </a:stretch>
        </p:blipFill>
        <p:spPr bwMode="auto">
          <a:xfrm>
            <a:off x="1043608" y="332656"/>
            <a:ext cx="6858000" cy="604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4367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1"/>
          <p:cNvSpPr>
            <a:spLocks noGrp="1"/>
          </p:cNvSpPr>
          <p:nvPr>
            <p:ph idx="1"/>
          </p:nvPr>
        </p:nvSpPr>
        <p:spPr>
          <a:xfrm>
            <a:off x="395536" y="1556792"/>
            <a:ext cx="8229600" cy="4572000"/>
          </a:xfrm>
        </p:spPr>
        <p:txBody>
          <a:bodyPr>
            <a:normAutofit/>
          </a:bodyPr>
          <a:lstStyle/>
          <a:p>
            <a:pPr>
              <a:buNone/>
            </a:pPr>
            <a:r>
              <a:rPr lang="ru-RU" sz="2000" dirty="0" smtClean="0"/>
              <a:t> </a:t>
            </a:r>
            <a:r>
              <a:rPr lang="ru-RU" sz="2000" dirty="0"/>
              <a:t>Для </a:t>
            </a:r>
            <a:r>
              <a:rPr lang="ru-RU" sz="2000" dirty="0" err="1"/>
              <a:t>давньоіндійської</a:t>
            </a:r>
            <a:r>
              <a:rPr lang="ru-RU" sz="2000" dirty="0"/>
              <a:t> </a:t>
            </a:r>
            <a:r>
              <a:rPr lang="ru-RU" sz="2000" dirty="0" err="1"/>
              <a:t>філософії</a:t>
            </a:r>
            <a:r>
              <a:rPr lang="ru-RU" sz="2000" dirty="0"/>
              <a:t> </a:t>
            </a:r>
            <a:r>
              <a:rPr lang="ru-RU" sz="2000" dirty="0" err="1"/>
              <a:t>характерний</a:t>
            </a:r>
            <a:r>
              <a:rPr lang="ru-RU" sz="2000" dirty="0"/>
              <a:t> </a:t>
            </a:r>
            <a:r>
              <a:rPr lang="ru-RU" sz="2000" dirty="0" err="1"/>
              <a:t>розвиток</a:t>
            </a:r>
            <a:r>
              <a:rPr lang="ru-RU" sz="2000" dirty="0"/>
              <a:t> в рамках </a:t>
            </a:r>
            <a:r>
              <a:rPr lang="ru-RU" sz="2000" dirty="0" err="1"/>
              <a:t>певних</a:t>
            </a:r>
            <a:r>
              <a:rPr lang="ru-RU" sz="2000" dirty="0"/>
              <a:t> систем, </a:t>
            </a:r>
            <a:r>
              <a:rPr lang="ru-RU" sz="2000" dirty="0" err="1"/>
              <a:t>або</a:t>
            </a:r>
            <a:r>
              <a:rPr lang="ru-RU" sz="2000" dirty="0"/>
              <a:t> </a:t>
            </a:r>
            <a:r>
              <a:rPr lang="ru-RU" sz="2000" dirty="0" err="1"/>
              <a:t>шкіл</a:t>
            </a:r>
            <a:r>
              <a:rPr lang="ru-RU" sz="2000" dirty="0"/>
              <a:t>, і </a:t>
            </a:r>
            <a:r>
              <a:rPr lang="ru-RU" sz="2000" dirty="0" err="1"/>
              <a:t>поділ</a:t>
            </a:r>
            <a:r>
              <a:rPr lang="ru-RU" sz="2000" dirty="0"/>
              <a:t> </a:t>
            </a:r>
            <a:r>
              <a:rPr lang="ru-RU" sz="2000" dirty="0" err="1"/>
              <a:t>їх</a:t>
            </a:r>
            <a:r>
              <a:rPr lang="ru-RU" sz="2000" dirty="0"/>
              <a:t> на </a:t>
            </a:r>
            <a:r>
              <a:rPr lang="ru-RU" sz="2000" dirty="0" err="1"/>
              <a:t>дві</a:t>
            </a:r>
            <a:r>
              <a:rPr lang="ru-RU" sz="2000" dirty="0"/>
              <a:t> </a:t>
            </a:r>
            <a:r>
              <a:rPr lang="ru-RU" sz="2000" dirty="0" err="1"/>
              <a:t>великі</a:t>
            </a:r>
            <a:r>
              <a:rPr lang="ru-RU" sz="2000" dirty="0"/>
              <a:t> </a:t>
            </a:r>
            <a:r>
              <a:rPr lang="ru-RU" sz="2000" dirty="0" err="1" smtClean="0"/>
              <a:t>групи</a:t>
            </a:r>
            <a:r>
              <a:rPr lang="ru-RU" sz="2000" dirty="0" smtClean="0"/>
              <a:t>:</a:t>
            </a:r>
          </a:p>
          <a:p>
            <a:pPr>
              <a:buNone/>
            </a:pPr>
            <a:r>
              <a:rPr lang="ru-RU" sz="2000" dirty="0" smtClean="0">
                <a:solidFill>
                  <a:srgbClr val="891919"/>
                </a:solidFill>
              </a:rPr>
              <a:t>            </a:t>
            </a:r>
            <a:r>
              <a:rPr lang="ru-RU" sz="2000" dirty="0" err="1" smtClean="0">
                <a:solidFill>
                  <a:srgbClr val="891919"/>
                </a:solidFill>
              </a:rPr>
              <a:t>ортодоксальні</a:t>
            </a:r>
            <a:r>
              <a:rPr lang="ru-RU" sz="2000" dirty="0" smtClean="0">
                <a:solidFill>
                  <a:srgbClr val="891919"/>
                </a:solidFill>
              </a:rPr>
              <a:t> </a:t>
            </a:r>
            <a:r>
              <a:rPr lang="ru-RU" sz="2000" dirty="0" smtClean="0"/>
              <a:t>			         </a:t>
            </a:r>
            <a:r>
              <a:rPr lang="ru-RU" sz="2000" dirty="0" err="1" smtClean="0">
                <a:solidFill>
                  <a:srgbClr val="891919"/>
                </a:solidFill>
              </a:rPr>
              <a:t>неортодоксальні</a:t>
            </a:r>
            <a:r>
              <a:rPr lang="ru-RU" sz="2000" dirty="0" smtClean="0"/>
              <a:t>  </a:t>
            </a:r>
            <a:r>
              <a:rPr lang="ru-RU" sz="2000" dirty="0" smtClean="0">
                <a:solidFill>
                  <a:srgbClr val="891919"/>
                </a:solidFill>
              </a:rPr>
              <a:t>(</a:t>
            </a:r>
            <a:r>
              <a:rPr lang="ru-RU" sz="2000" dirty="0" err="1" smtClean="0">
                <a:solidFill>
                  <a:srgbClr val="891919"/>
                </a:solidFill>
              </a:rPr>
              <a:t>визнають</a:t>
            </a:r>
            <a:r>
              <a:rPr lang="ru-RU" sz="2000" dirty="0" smtClean="0">
                <a:solidFill>
                  <a:srgbClr val="891919"/>
                </a:solidFill>
              </a:rPr>
              <a:t> авторитет Вед) </a:t>
            </a:r>
            <a:r>
              <a:rPr lang="ru-RU" sz="2000" dirty="0" smtClean="0"/>
              <a:t>		</a:t>
            </a:r>
            <a:r>
              <a:rPr lang="ru-RU" sz="2000" dirty="0" smtClean="0">
                <a:solidFill>
                  <a:srgbClr val="891919"/>
                </a:solidFill>
              </a:rPr>
              <a:t>(не </a:t>
            </a:r>
            <a:r>
              <a:rPr lang="ru-RU" sz="2000" dirty="0" err="1" smtClean="0">
                <a:solidFill>
                  <a:srgbClr val="891919"/>
                </a:solidFill>
              </a:rPr>
              <a:t>визнають</a:t>
            </a:r>
            <a:r>
              <a:rPr lang="ru-RU" sz="2000" dirty="0" smtClean="0">
                <a:solidFill>
                  <a:srgbClr val="891919"/>
                </a:solidFill>
              </a:rPr>
              <a:t> авторитет Вед)</a:t>
            </a:r>
          </a:p>
          <a:p>
            <a:pPr>
              <a:buNone/>
            </a:pPr>
            <a:r>
              <a:rPr lang="ru-RU" sz="2000" dirty="0" smtClean="0"/>
              <a:t>		Веданта</a:t>
            </a:r>
            <a:r>
              <a:rPr lang="ru-RU" sz="2000" dirty="0"/>
              <a:t>	</a:t>
            </a:r>
            <a:r>
              <a:rPr lang="ru-RU" sz="2000" dirty="0" smtClean="0"/>
              <a:t>			</a:t>
            </a:r>
            <a:r>
              <a:rPr lang="ru-RU" sz="2000" dirty="0" err="1" smtClean="0"/>
              <a:t>Джайнізм</a:t>
            </a:r>
            <a:endParaRPr lang="ru-RU" sz="2000" dirty="0"/>
          </a:p>
          <a:p>
            <a:pPr>
              <a:buNone/>
            </a:pPr>
            <a:r>
              <a:rPr lang="ru-RU" sz="2000" dirty="0" smtClean="0"/>
              <a:t>		</a:t>
            </a:r>
            <a:r>
              <a:rPr lang="ru-RU" sz="2000" dirty="0" err="1" smtClean="0"/>
              <a:t>Мімансу</a:t>
            </a:r>
            <a:r>
              <a:rPr lang="ru-RU" sz="2000" dirty="0"/>
              <a:t>	</a:t>
            </a:r>
            <a:r>
              <a:rPr lang="ru-RU" sz="2000" dirty="0" smtClean="0"/>
              <a:t>			Буддизм</a:t>
            </a:r>
            <a:endParaRPr lang="ru-RU" sz="2000" dirty="0"/>
          </a:p>
          <a:p>
            <a:pPr>
              <a:buNone/>
            </a:pPr>
            <a:r>
              <a:rPr lang="ru-RU" sz="2000" dirty="0" smtClean="0"/>
              <a:t>		</a:t>
            </a:r>
            <a:r>
              <a:rPr lang="ru-RU" sz="2000" dirty="0" err="1" smtClean="0"/>
              <a:t>Санкхья</a:t>
            </a:r>
            <a:r>
              <a:rPr lang="ru-RU" sz="2000" dirty="0"/>
              <a:t>	</a:t>
            </a:r>
            <a:r>
              <a:rPr lang="ru-RU" sz="2000" dirty="0" smtClean="0"/>
              <a:t>		     </a:t>
            </a:r>
            <a:r>
              <a:rPr lang="ru-RU" sz="2000" dirty="0" err="1" smtClean="0"/>
              <a:t>Чарвакі</a:t>
            </a:r>
            <a:r>
              <a:rPr lang="ru-RU" sz="2000" dirty="0"/>
              <a:t>, </a:t>
            </a:r>
            <a:r>
              <a:rPr lang="ru-RU" sz="2000" dirty="0" err="1"/>
              <a:t>або</a:t>
            </a:r>
            <a:r>
              <a:rPr lang="ru-RU" sz="2000" dirty="0"/>
              <a:t> </a:t>
            </a:r>
            <a:r>
              <a:rPr lang="ru-RU" sz="2000" dirty="0" err="1"/>
              <a:t>локаятики</a:t>
            </a:r>
            <a:endParaRPr lang="ru-RU" sz="2000" dirty="0"/>
          </a:p>
          <a:p>
            <a:pPr>
              <a:buNone/>
            </a:pPr>
            <a:r>
              <a:rPr lang="ru-RU" sz="2000" dirty="0" smtClean="0"/>
              <a:t>		Йога</a:t>
            </a:r>
            <a:endParaRPr lang="ru-RU" sz="2000" dirty="0"/>
          </a:p>
          <a:p>
            <a:pPr>
              <a:buNone/>
            </a:pPr>
            <a:r>
              <a:rPr lang="ru-RU" sz="2000" dirty="0" smtClean="0"/>
              <a:t>		</a:t>
            </a:r>
            <a:r>
              <a:rPr lang="ru-RU" sz="2000" dirty="0" err="1" smtClean="0"/>
              <a:t>Ньяя</a:t>
            </a:r>
            <a:endParaRPr lang="ru-RU" sz="2000" dirty="0"/>
          </a:p>
          <a:p>
            <a:pPr>
              <a:buNone/>
            </a:pPr>
            <a:r>
              <a:rPr lang="ru-RU" sz="2000" dirty="0" smtClean="0"/>
              <a:t>		</a:t>
            </a:r>
            <a:r>
              <a:rPr lang="ru-RU" sz="2000" dirty="0" err="1" smtClean="0"/>
              <a:t>Вайшешика</a:t>
            </a:r>
            <a:endParaRPr lang="ru-RU" sz="2000" dirty="0" smtClean="0"/>
          </a:p>
          <a:p>
            <a:pPr eaLnBrk="1" hangingPunct="1">
              <a:buFont typeface="Wingdings 2" pitchFamily="18" charset="2"/>
              <a:buNone/>
            </a:pPr>
            <a:r>
              <a:rPr lang="ru-RU" sz="2000" dirty="0" smtClean="0"/>
              <a:t>        </a:t>
            </a:r>
          </a:p>
          <a:p>
            <a:pPr eaLnBrk="1" hangingPunct="1">
              <a:buFont typeface="Wingdings 2" pitchFamily="18" charset="2"/>
              <a:buNone/>
            </a:pPr>
            <a:endParaRPr lang="ru-RU" sz="2000" dirty="0" smtClean="0"/>
          </a:p>
        </p:txBody>
      </p:sp>
      <p:pic>
        <p:nvPicPr>
          <p:cNvPr id="9219" name="Рисунок 3" descr="fractal.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77072"/>
            <a:ext cx="2880319" cy="226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Содержимое 1"/>
          <p:cNvSpPr txBox="1">
            <a:spLocks/>
          </p:cNvSpPr>
          <p:nvPr/>
        </p:nvSpPr>
        <p:spPr>
          <a:xfrm>
            <a:off x="395536" y="476672"/>
            <a:ext cx="8280919" cy="72008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buFont typeface="Wingdings 2" pitchFamily="18" charset="2"/>
              <a:buNone/>
            </a:pPr>
            <a:r>
              <a:rPr lang="uk-UA" sz="2800" dirty="0" smtClean="0">
                <a:solidFill>
                  <a:srgbClr val="891919"/>
                </a:solidFill>
                <a:latin typeface="+mj-lt"/>
              </a:rPr>
              <a:t>ФІЛОСОФСЬКІ ШКОЛИ ДАВНЬОЇ ІНДІЇ</a:t>
            </a:r>
            <a:endParaRPr lang="ru-RU" sz="2800" dirty="0" smtClean="0">
              <a:solidFill>
                <a:srgbClr val="891919"/>
              </a:solidFill>
              <a:latin typeface="+mj-lt"/>
            </a:endParaRPr>
          </a:p>
        </p:txBody>
      </p:sp>
    </p:spTree>
    <p:extLst>
      <p:ext uri="{BB962C8B-B14F-4D97-AF65-F5344CB8AC3E}">
        <p14:creationId xmlns:p14="http://schemas.microsoft.com/office/powerpoint/2010/main" val="25840087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23850" y="260351"/>
            <a:ext cx="8280598" cy="864394"/>
          </a:xfrm>
        </p:spPr>
        <p:txBody>
          <a:bodyPr>
            <a:normAutofit fontScale="90000"/>
          </a:bodyPr>
          <a:lstStyle/>
          <a:p>
            <a:r>
              <a:rPr lang="uk-UA" sz="3200" dirty="0" smtClean="0">
                <a:solidFill>
                  <a:srgbClr val="891919"/>
                </a:solidFill>
              </a:rPr>
              <a:t>ОРТОДОКСАЛЬНІ ШКОЛИ: ВІСІМ </a:t>
            </a:r>
            <a:r>
              <a:rPr lang="uk-UA" sz="3200" dirty="0">
                <a:solidFill>
                  <a:srgbClr val="891919"/>
                </a:solidFill>
              </a:rPr>
              <a:t>СТУПЕНІВ ЙОГИ</a:t>
            </a:r>
            <a:endParaRPr lang="ru-RU" sz="3200" dirty="0">
              <a:solidFill>
                <a:srgbClr val="891919"/>
              </a:solidFill>
            </a:endParaRPr>
          </a:p>
        </p:txBody>
      </p:sp>
      <p:sp>
        <p:nvSpPr>
          <p:cNvPr id="120835" name="Rectangle 3"/>
          <p:cNvSpPr>
            <a:spLocks noGrp="1" noChangeArrowheads="1"/>
          </p:cNvSpPr>
          <p:nvPr>
            <p:ph type="body" idx="1"/>
          </p:nvPr>
        </p:nvSpPr>
        <p:spPr>
          <a:xfrm>
            <a:off x="457200" y="1412875"/>
            <a:ext cx="8229600" cy="4968875"/>
          </a:xfrm>
        </p:spPr>
        <p:txBody>
          <a:bodyPr>
            <a:normAutofit/>
          </a:bodyPr>
          <a:lstStyle/>
          <a:p>
            <a:pPr>
              <a:lnSpc>
                <a:spcPct val="80000"/>
              </a:lnSpc>
            </a:pPr>
            <a:r>
              <a:rPr lang="uk-UA" sz="2800" dirty="0"/>
              <a:t>1. Стримування (дотримання моральних </a:t>
            </a:r>
            <a:r>
              <a:rPr lang="uk-UA" sz="2800" dirty="0" smtClean="0"/>
              <a:t>заповідей.</a:t>
            </a:r>
            <a:endParaRPr lang="uk-UA" sz="2800" dirty="0"/>
          </a:p>
          <a:p>
            <a:pPr>
              <a:lnSpc>
                <a:spcPct val="80000"/>
              </a:lnSpc>
            </a:pPr>
            <a:r>
              <a:rPr lang="uk-UA" sz="2800" dirty="0"/>
              <a:t>2. Дисципліна (інструкції з очищення, </a:t>
            </a:r>
            <a:r>
              <a:rPr lang="uk-UA" sz="2800" dirty="0" err="1"/>
              <a:t>аскеза</a:t>
            </a:r>
            <a:r>
              <a:rPr lang="uk-UA" sz="2800" dirty="0"/>
              <a:t>, навчання).</a:t>
            </a:r>
            <a:endParaRPr lang="ru-RU" sz="2800" dirty="0"/>
          </a:p>
          <a:p>
            <a:pPr>
              <a:lnSpc>
                <a:spcPct val="80000"/>
              </a:lnSpc>
            </a:pPr>
            <a:r>
              <a:rPr lang="ru-RU" sz="2800" dirty="0"/>
              <a:t>3. </a:t>
            </a:r>
            <a:r>
              <a:rPr lang="ru-RU" sz="2800" dirty="0" err="1"/>
              <a:t>Правильне</a:t>
            </a:r>
            <a:r>
              <a:rPr lang="ru-RU" sz="2800" dirty="0"/>
              <a:t> </a:t>
            </a:r>
            <a:r>
              <a:rPr lang="ru-RU" sz="2800" dirty="0" err="1"/>
              <a:t>положення</a:t>
            </a:r>
            <a:r>
              <a:rPr lang="ru-RU" sz="2800" dirty="0"/>
              <a:t> </a:t>
            </a:r>
            <a:r>
              <a:rPr lang="ru-RU" sz="2800" dirty="0" err="1"/>
              <a:t>тіла</a:t>
            </a:r>
            <a:r>
              <a:rPr lang="ru-RU" sz="2800" dirty="0"/>
              <a:t>.</a:t>
            </a:r>
          </a:p>
          <a:p>
            <a:pPr>
              <a:lnSpc>
                <a:spcPct val="80000"/>
              </a:lnSpc>
            </a:pPr>
            <a:r>
              <a:rPr lang="ru-RU" sz="2800" dirty="0"/>
              <a:t>4. Контроль за </a:t>
            </a:r>
            <a:r>
              <a:rPr lang="ru-RU" sz="2800" dirty="0" err="1"/>
              <a:t>диханням</a:t>
            </a:r>
            <a:r>
              <a:rPr lang="ru-RU" sz="2800" dirty="0"/>
              <a:t>.</a:t>
            </a:r>
          </a:p>
          <a:p>
            <a:pPr>
              <a:lnSpc>
                <a:spcPct val="80000"/>
              </a:lnSpc>
            </a:pPr>
            <a:r>
              <a:rPr lang="ru-RU" sz="2800" dirty="0"/>
              <a:t>5.Відволікання </a:t>
            </a:r>
            <a:r>
              <a:rPr lang="ru-RU" sz="2800" dirty="0" err="1"/>
              <a:t>почуттів</a:t>
            </a:r>
            <a:r>
              <a:rPr lang="ru-RU" sz="2800" dirty="0"/>
              <a:t> </a:t>
            </a:r>
            <a:r>
              <a:rPr lang="ru-RU" sz="2800" dirty="0" err="1"/>
              <a:t>від</a:t>
            </a:r>
            <a:r>
              <a:rPr lang="ru-RU" sz="2800" dirty="0"/>
              <a:t> </a:t>
            </a:r>
            <a:r>
              <a:rPr lang="ru-RU" sz="2800" dirty="0" err="1"/>
              <a:t>зовнішніх</a:t>
            </a:r>
            <a:r>
              <a:rPr lang="ru-RU" sz="2800" dirty="0"/>
              <a:t> </a:t>
            </a:r>
            <a:r>
              <a:rPr lang="ru-RU" sz="2800" dirty="0" err="1" smtClean="0"/>
              <a:t>об’єктів</a:t>
            </a:r>
            <a:r>
              <a:rPr lang="ru-RU" sz="2800" dirty="0"/>
              <a:t>.</a:t>
            </a:r>
          </a:p>
          <a:p>
            <a:pPr>
              <a:lnSpc>
                <a:spcPct val="80000"/>
              </a:lnSpc>
            </a:pPr>
            <a:r>
              <a:rPr lang="ru-RU" sz="2800" dirty="0"/>
              <a:t>6. </a:t>
            </a:r>
            <a:r>
              <a:rPr lang="ru-RU" sz="2800" dirty="0" err="1"/>
              <a:t>Концентрація</a:t>
            </a:r>
            <a:r>
              <a:rPr lang="ru-RU" sz="2800" dirty="0"/>
              <a:t> думок на </a:t>
            </a:r>
            <a:r>
              <a:rPr lang="ru-RU" sz="2800" dirty="0" err="1"/>
              <a:t>певній</a:t>
            </a:r>
            <a:r>
              <a:rPr lang="ru-RU" sz="2800" dirty="0"/>
              <a:t> </a:t>
            </a:r>
            <a:r>
              <a:rPr lang="ru-RU" sz="2800" dirty="0" err="1"/>
              <a:t>точці</a:t>
            </a:r>
            <a:r>
              <a:rPr lang="ru-RU" sz="2800" dirty="0"/>
              <a:t>.</a:t>
            </a:r>
          </a:p>
          <a:p>
            <a:pPr>
              <a:lnSpc>
                <a:spcPct val="80000"/>
              </a:lnSpc>
            </a:pPr>
            <a:r>
              <a:rPr lang="ru-RU" sz="2800" dirty="0"/>
              <a:t>7. </a:t>
            </a:r>
            <a:r>
              <a:rPr lang="ru-RU" sz="2800" dirty="0" err="1"/>
              <a:t>Медитація</a:t>
            </a:r>
            <a:r>
              <a:rPr lang="ru-RU" sz="2800" dirty="0"/>
              <a:t>.</a:t>
            </a:r>
          </a:p>
          <a:p>
            <a:pPr>
              <a:lnSpc>
                <a:spcPct val="80000"/>
              </a:lnSpc>
            </a:pPr>
            <a:r>
              <a:rPr lang="ru-RU" sz="2800" dirty="0"/>
              <a:t>8. </a:t>
            </a:r>
            <a:r>
              <a:rPr lang="ru-RU" sz="2800" dirty="0" err="1"/>
              <a:t>Занурення</a:t>
            </a:r>
            <a:r>
              <a:rPr lang="ru-RU" sz="2800" dirty="0"/>
              <a:t> (</a:t>
            </a:r>
            <a:r>
              <a:rPr lang="ru-RU" sz="2800" dirty="0" err="1"/>
              <a:t>злиття</a:t>
            </a:r>
            <a:r>
              <a:rPr lang="ru-RU" sz="2800" dirty="0"/>
              <a:t> духу з </a:t>
            </a:r>
            <a:r>
              <a:rPr lang="ru-RU" sz="2800" dirty="0" err="1"/>
              <a:t>божественним</a:t>
            </a:r>
            <a:r>
              <a:rPr lang="ru-RU" sz="2800" dirty="0"/>
              <a:t>, </a:t>
            </a:r>
            <a:r>
              <a:rPr lang="ru-RU" sz="2800" dirty="0" err="1"/>
              <a:t>припинення</a:t>
            </a:r>
            <a:r>
              <a:rPr lang="ru-RU" sz="2800" dirty="0"/>
              <a:t> </a:t>
            </a:r>
            <a:r>
              <a:rPr lang="ru-RU" sz="2800" dirty="0" err="1"/>
              <a:t>індивідуального</a:t>
            </a:r>
            <a:r>
              <a:rPr lang="ru-RU" sz="2800" dirty="0"/>
              <a:t> </a:t>
            </a:r>
            <a:r>
              <a:rPr lang="ru-RU" sz="2800" dirty="0" err="1"/>
              <a:t>буття</a:t>
            </a:r>
            <a:r>
              <a:rPr lang="ru-RU" sz="2800" dirty="0"/>
              <a:t>).</a:t>
            </a:r>
          </a:p>
        </p:txBody>
      </p:sp>
    </p:spTree>
    <p:extLst>
      <p:ext uri="{BB962C8B-B14F-4D97-AF65-F5344CB8AC3E}">
        <p14:creationId xmlns:p14="http://schemas.microsoft.com/office/powerpoint/2010/main" val="4261157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534400" cy="758952"/>
          </a:xfrm>
        </p:spPr>
        <p:txBody>
          <a:bodyPr/>
          <a:lstStyle/>
          <a:p>
            <a:r>
              <a:rPr lang="uk-UA" dirty="0" smtClean="0">
                <a:solidFill>
                  <a:srgbClr val="891919"/>
                </a:solidFill>
              </a:rPr>
              <a:t>ПЛАН</a:t>
            </a:r>
            <a:r>
              <a:rPr lang="uk-UA" dirty="0" smtClean="0">
                <a:solidFill>
                  <a:schemeClr val="tx1"/>
                </a:solidFill>
              </a:rPr>
              <a:t> </a:t>
            </a:r>
            <a:endParaRPr lang="ru-RU" dirty="0">
              <a:solidFill>
                <a:schemeClr val="tx1"/>
              </a:solidFill>
            </a:endParaRPr>
          </a:p>
        </p:txBody>
      </p:sp>
      <p:sp>
        <p:nvSpPr>
          <p:cNvPr id="3" name="Заголовок 1"/>
          <p:cNvSpPr txBox="1">
            <a:spLocks/>
          </p:cNvSpPr>
          <p:nvPr/>
        </p:nvSpPr>
        <p:spPr>
          <a:xfrm>
            <a:off x="467544" y="1556792"/>
            <a:ext cx="8606408" cy="432048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dirty="0" smtClean="0"/>
              <a:t> </a:t>
            </a:r>
            <a:endParaRPr lang="ru-RU" dirty="0"/>
          </a:p>
        </p:txBody>
      </p:sp>
      <p:sp>
        <p:nvSpPr>
          <p:cNvPr id="4" name="Заголовок 1"/>
          <p:cNvSpPr txBox="1">
            <a:spLocks/>
          </p:cNvSpPr>
          <p:nvPr/>
        </p:nvSpPr>
        <p:spPr>
          <a:xfrm>
            <a:off x="323528" y="1556792"/>
            <a:ext cx="8496944" cy="3240360"/>
          </a:xfrm>
          <a:prstGeom prst="rect">
            <a:avLst/>
          </a:prstGeom>
        </p:spPr>
        <p:txBody>
          <a:bodyPr vert="horz" anchor="b">
            <a:normAutofit fontScale="92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514350" indent="-514350" algn="just">
              <a:buAutoNum type="arabicPeriod"/>
            </a:pPr>
            <a:r>
              <a:rPr lang="uk-UA" sz="4800" dirty="0" smtClean="0">
                <a:solidFill>
                  <a:schemeClr val="tx1"/>
                </a:solidFill>
                <a:latin typeface="+mn-lt"/>
              </a:rPr>
              <a:t>Філософія Стародавньої Індії.</a:t>
            </a:r>
          </a:p>
          <a:p>
            <a:pPr algn="just"/>
            <a:endParaRPr lang="uk-UA" sz="4800" dirty="0" smtClean="0">
              <a:solidFill>
                <a:schemeClr val="tx1"/>
              </a:solidFill>
            </a:endParaRPr>
          </a:p>
          <a:p>
            <a:pPr algn="l"/>
            <a:r>
              <a:rPr lang="uk-UA" sz="4800" dirty="0" smtClean="0">
                <a:solidFill>
                  <a:schemeClr val="tx1"/>
                </a:solidFill>
              </a:rPr>
              <a:t>2</a:t>
            </a:r>
            <a:r>
              <a:rPr lang="uk-UA" sz="4800" dirty="0" smtClean="0">
                <a:solidFill>
                  <a:schemeClr val="tx1"/>
                </a:solidFill>
                <a:latin typeface="+mn-lt"/>
              </a:rPr>
              <a:t>. Філософія Стародавнього Китаю</a:t>
            </a:r>
            <a:r>
              <a:rPr lang="uk-UA" dirty="0" smtClean="0">
                <a:solidFill>
                  <a:schemeClr val="tx1"/>
                </a:solidFill>
                <a:latin typeface="+mn-lt"/>
              </a:rPr>
              <a:t>. </a:t>
            </a:r>
            <a:endParaRPr lang="ru-RU" dirty="0">
              <a:solidFill>
                <a:schemeClr val="tx1"/>
              </a:solidFill>
              <a:latin typeface="+mn-lt"/>
            </a:endParaRPr>
          </a:p>
        </p:txBody>
      </p:sp>
    </p:spTree>
    <p:extLst>
      <p:ext uri="{BB962C8B-B14F-4D97-AF65-F5344CB8AC3E}">
        <p14:creationId xmlns:p14="http://schemas.microsoft.com/office/powerpoint/2010/main" val="29568115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332656"/>
            <a:ext cx="8534400" cy="758952"/>
          </a:xfrm>
        </p:spPr>
        <p:txBody>
          <a:bodyPr>
            <a:normAutofit fontScale="90000"/>
          </a:bodyPr>
          <a:lstStyle/>
          <a:p>
            <a:pPr eaLnBrk="1" hangingPunct="1"/>
            <a:r>
              <a:rPr lang="ru-RU" dirty="0" smtClean="0"/>
              <a:t>ОРТОДОКСАЛЬНІ ШКОЛИ. АТОМІЗМ  </a:t>
            </a:r>
            <a:r>
              <a:rPr lang="ru-RU" dirty="0" smtClean="0"/>
              <a:t>ВАЙШЕШИКИ</a:t>
            </a:r>
          </a:p>
        </p:txBody>
      </p:sp>
      <p:sp>
        <p:nvSpPr>
          <p:cNvPr id="20483" name="Rectangle 3"/>
          <p:cNvSpPr>
            <a:spLocks noGrp="1" noChangeArrowheads="1"/>
          </p:cNvSpPr>
          <p:nvPr>
            <p:ph type="body" idx="1"/>
          </p:nvPr>
        </p:nvSpPr>
        <p:spPr/>
        <p:txBody>
          <a:bodyPr/>
          <a:lstStyle/>
          <a:p>
            <a:pPr>
              <a:lnSpc>
                <a:spcPct val="80000"/>
              </a:lnSpc>
            </a:pPr>
            <a:r>
              <a:rPr lang="ru-RU" sz="2800" dirty="0" smtClean="0"/>
              <a:t>     </a:t>
            </a:r>
            <a:r>
              <a:rPr lang="ru-RU" sz="2800" dirty="0" err="1"/>
              <a:t>Атомістична</a:t>
            </a:r>
            <a:r>
              <a:rPr lang="ru-RU" sz="2800" dirty="0"/>
              <a:t> </a:t>
            </a:r>
            <a:r>
              <a:rPr lang="ru-RU" sz="2800" dirty="0" err="1"/>
              <a:t>теорія</a:t>
            </a:r>
            <a:r>
              <a:rPr lang="ru-RU" sz="2800" dirty="0"/>
              <a:t> </a:t>
            </a:r>
            <a:r>
              <a:rPr lang="ru-RU" sz="2800" dirty="0" err="1"/>
              <a:t>В</a:t>
            </a:r>
            <a:r>
              <a:rPr lang="ru-RU" sz="2800" dirty="0" err="1" smtClean="0"/>
              <a:t>айшешики</a:t>
            </a:r>
            <a:r>
              <a:rPr lang="ru-RU" sz="2800" dirty="0" smtClean="0"/>
              <a:t> </a:t>
            </a:r>
            <a:r>
              <a:rPr lang="ru-RU" sz="2800" dirty="0" err="1"/>
              <a:t>пояснює</a:t>
            </a:r>
            <a:r>
              <a:rPr lang="ru-RU" sz="2800" dirty="0"/>
              <a:t> ту </a:t>
            </a:r>
            <a:r>
              <a:rPr lang="ru-RU" sz="2800" dirty="0" err="1"/>
              <a:t>частину</a:t>
            </a:r>
            <a:r>
              <a:rPr lang="ru-RU" sz="2800" dirty="0"/>
              <a:t> </a:t>
            </a:r>
            <a:r>
              <a:rPr lang="ru-RU" sz="2800" dirty="0" err="1"/>
              <a:t>Всесвіту</a:t>
            </a:r>
            <a:r>
              <a:rPr lang="ru-RU" sz="2800" dirty="0"/>
              <a:t>, яка </a:t>
            </a:r>
            <a:r>
              <a:rPr lang="ru-RU" sz="2800" dirty="0" err="1"/>
              <a:t>складається</a:t>
            </a:r>
            <a:r>
              <a:rPr lang="ru-RU" sz="2800" dirty="0"/>
              <a:t> з </a:t>
            </a:r>
            <a:r>
              <a:rPr lang="ru-RU" sz="2800" dirty="0" err="1"/>
              <a:t>фізичних</a:t>
            </a:r>
            <a:r>
              <a:rPr lang="ru-RU" sz="2800" dirty="0"/>
              <a:t> </a:t>
            </a:r>
            <a:r>
              <a:rPr lang="ru-RU" sz="2800" dirty="0" err="1"/>
              <a:t>елементів</a:t>
            </a:r>
            <a:r>
              <a:rPr lang="ru-RU" sz="2800" dirty="0"/>
              <a:t> і </a:t>
            </a:r>
            <a:r>
              <a:rPr lang="ru-RU" sz="2800" dirty="0" err="1"/>
              <a:t>схильна</a:t>
            </a:r>
            <a:r>
              <a:rPr lang="ru-RU" sz="2800" dirty="0"/>
              <a:t> до </a:t>
            </a:r>
            <a:r>
              <a:rPr lang="ru-RU" sz="2800" dirty="0" err="1"/>
              <a:t>виникнення</a:t>
            </a:r>
            <a:r>
              <a:rPr lang="ru-RU" sz="2800" dirty="0"/>
              <a:t> і </a:t>
            </a:r>
            <a:r>
              <a:rPr lang="ru-RU" sz="2800" dirty="0" err="1"/>
              <a:t>руйнування</a:t>
            </a:r>
            <a:r>
              <a:rPr lang="ru-RU" sz="2800" dirty="0"/>
              <a:t>. </a:t>
            </a:r>
            <a:endParaRPr lang="ru-RU" sz="2800" dirty="0" smtClean="0"/>
          </a:p>
          <a:p>
            <a:pPr>
              <a:lnSpc>
                <a:spcPct val="80000"/>
              </a:lnSpc>
            </a:pPr>
            <a:r>
              <a:rPr lang="ru-RU" sz="2800" dirty="0" err="1" smtClean="0"/>
              <a:t>Атомів</a:t>
            </a:r>
            <a:r>
              <a:rPr lang="ru-RU" sz="2800" dirty="0" smtClean="0"/>
              <a:t> </a:t>
            </a:r>
            <a:r>
              <a:rPr lang="ru-RU" sz="2800" dirty="0" err="1"/>
              <a:t>чотири</a:t>
            </a:r>
            <a:r>
              <a:rPr lang="ru-RU" sz="2800" dirty="0"/>
              <a:t> </a:t>
            </a:r>
            <a:r>
              <a:rPr lang="ru-RU" sz="2800" dirty="0" err="1"/>
              <a:t>види</a:t>
            </a:r>
            <a:r>
              <a:rPr lang="ru-RU" sz="2800" dirty="0"/>
              <a:t>. Вони </a:t>
            </a:r>
            <a:r>
              <a:rPr lang="ru-RU" sz="2800" dirty="0" err="1"/>
              <a:t>з'єднуються</a:t>
            </a:r>
            <a:r>
              <a:rPr lang="ru-RU" sz="2800" dirty="0"/>
              <a:t> в </a:t>
            </a:r>
            <a:r>
              <a:rPr lang="ru-RU" sz="2800" dirty="0" err="1"/>
              <a:t>двійки</a:t>
            </a:r>
            <a:r>
              <a:rPr lang="ru-RU" sz="2800" dirty="0"/>
              <a:t>, </a:t>
            </a:r>
            <a:r>
              <a:rPr lang="ru-RU" sz="2800" dirty="0" err="1"/>
              <a:t>трійки</a:t>
            </a:r>
            <a:r>
              <a:rPr lang="ru-RU" sz="2800" dirty="0"/>
              <a:t> і </a:t>
            </a:r>
            <a:r>
              <a:rPr lang="ru-RU" sz="2800" dirty="0" err="1"/>
              <a:t>інші</a:t>
            </a:r>
            <a:r>
              <a:rPr lang="ru-RU" sz="2800" dirty="0"/>
              <a:t> </a:t>
            </a:r>
            <a:r>
              <a:rPr lang="ru-RU" sz="2800" dirty="0" err="1"/>
              <a:t>типи</a:t>
            </a:r>
            <a:r>
              <a:rPr lang="ru-RU" sz="2800" dirty="0"/>
              <a:t> </a:t>
            </a:r>
            <a:r>
              <a:rPr lang="ru-RU" sz="2800" dirty="0" err="1"/>
              <a:t>організації</a:t>
            </a:r>
            <a:r>
              <a:rPr lang="ru-RU" sz="2800" dirty="0"/>
              <a:t>. </a:t>
            </a:r>
            <a:r>
              <a:rPr lang="ru-RU" sz="2800" dirty="0" err="1"/>
              <a:t>Самі</a:t>
            </a:r>
            <a:r>
              <a:rPr lang="ru-RU" sz="2800" dirty="0"/>
              <a:t> ж </a:t>
            </a:r>
            <a:r>
              <a:rPr lang="ru-RU" sz="2800" dirty="0" err="1"/>
              <a:t>атоми</a:t>
            </a:r>
            <a:r>
              <a:rPr lang="ru-RU" sz="2800" dirty="0"/>
              <a:t> - </a:t>
            </a:r>
            <a:r>
              <a:rPr lang="ru-RU" sz="2800" dirty="0" err="1"/>
              <a:t>нестворене</a:t>
            </a:r>
            <a:r>
              <a:rPr lang="ru-RU" sz="2800" dirty="0"/>
              <a:t> і </a:t>
            </a:r>
            <a:r>
              <a:rPr lang="ru-RU" sz="2800" dirty="0" err="1"/>
              <a:t>вічні</a:t>
            </a:r>
            <a:r>
              <a:rPr lang="ru-RU" sz="2800" dirty="0"/>
              <a:t> </a:t>
            </a:r>
            <a:r>
              <a:rPr lang="ru-RU" sz="2800" dirty="0" err="1"/>
              <a:t>елементи</a:t>
            </a:r>
            <a:r>
              <a:rPr lang="ru-RU" sz="2800" dirty="0"/>
              <a:t>, </a:t>
            </a:r>
            <a:r>
              <a:rPr lang="ru-RU" sz="2800" dirty="0" err="1" smtClean="0"/>
              <a:t>межі</a:t>
            </a:r>
            <a:r>
              <a:rPr lang="ru-RU" sz="2800" dirty="0" smtClean="0"/>
              <a:t> </a:t>
            </a:r>
            <a:r>
              <a:rPr lang="ru-RU" sz="2800" dirty="0" err="1"/>
              <a:t>членування</a:t>
            </a:r>
            <a:r>
              <a:rPr lang="ru-RU" sz="2800" dirty="0"/>
              <a:t> </a:t>
            </a:r>
            <a:r>
              <a:rPr lang="ru-RU" sz="2800" dirty="0" err="1"/>
              <a:t>матеріальних</a:t>
            </a:r>
            <a:r>
              <a:rPr lang="ru-RU" sz="2800" dirty="0"/>
              <a:t> </a:t>
            </a:r>
            <a:r>
              <a:rPr lang="ru-RU" sz="2800" dirty="0" err="1"/>
              <a:t>об'єктів</a:t>
            </a:r>
            <a:r>
              <a:rPr lang="ru-RU" sz="2800" dirty="0"/>
              <a:t>.</a:t>
            </a:r>
          </a:p>
          <a:p>
            <a:pPr>
              <a:lnSpc>
                <a:spcPct val="80000"/>
              </a:lnSpc>
            </a:pPr>
            <a:r>
              <a:rPr lang="ru-RU" sz="2800" dirty="0"/>
              <a:t>      </a:t>
            </a:r>
            <a:r>
              <a:rPr lang="ru-RU" sz="2800" dirty="0" err="1"/>
              <a:t>Світ</a:t>
            </a:r>
            <a:r>
              <a:rPr lang="ru-RU" sz="2800" dirty="0"/>
              <a:t> </a:t>
            </a:r>
            <a:r>
              <a:rPr lang="ru-RU" sz="2800" dirty="0" err="1"/>
              <a:t>створений</a:t>
            </a:r>
            <a:r>
              <a:rPr lang="ru-RU" sz="2800" dirty="0"/>
              <a:t> з </a:t>
            </a:r>
            <a:r>
              <a:rPr lang="ru-RU" sz="2800" dirty="0" err="1"/>
              <a:t>атомів</a:t>
            </a:r>
            <a:r>
              <a:rPr lang="ru-RU" sz="2800" dirty="0"/>
              <a:t>, але </a:t>
            </a:r>
            <a:endParaRPr lang="ru-RU" sz="2800" dirty="0" smtClean="0"/>
          </a:p>
          <a:p>
            <a:pPr marL="0" indent="0">
              <a:lnSpc>
                <a:spcPct val="80000"/>
              </a:lnSpc>
              <a:buNone/>
            </a:pPr>
            <a:r>
              <a:rPr lang="ru-RU" sz="2800" dirty="0" err="1" smtClean="0"/>
              <a:t>рушійна</a:t>
            </a:r>
            <a:r>
              <a:rPr lang="ru-RU" sz="2800" dirty="0" smtClean="0"/>
              <a:t> </a:t>
            </a:r>
            <a:r>
              <a:rPr lang="ru-RU" sz="2800" dirty="0"/>
              <a:t>сила - бог. </a:t>
            </a:r>
            <a:r>
              <a:rPr lang="ru-RU" sz="2800" dirty="0" err="1"/>
              <a:t>Він</a:t>
            </a:r>
            <a:r>
              <a:rPr lang="ru-RU" sz="2800" dirty="0"/>
              <a:t> </a:t>
            </a:r>
            <a:r>
              <a:rPr lang="ru-RU" sz="2800" dirty="0" err="1"/>
              <a:t>діє</a:t>
            </a:r>
            <a:r>
              <a:rPr lang="ru-RU" sz="2800" dirty="0"/>
              <a:t> </a:t>
            </a:r>
            <a:endParaRPr lang="ru-RU" sz="2800" dirty="0" smtClean="0"/>
          </a:p>
          <a:p>
            <a:pPr marL="0" indent="0">
              <a:lnSpc>
                <a:spcPct val="80000"/>
              </a:lnSpc>
              <a:buNone/>
            </a:pPr>
            <a:r>
              <a:rPr lang="ru-RU" sz="2800" dirty="0" err="1" smtClean="0"/>
              <a:t>відповідно</a:t>
            </a:r>
            <a:r>
              <a:rPr lang="ru-RU" sz="2800" dirty="0" smtClean="0"/>
              <a:t> </a:t>
            </a:r>
            <a:r>
              <a:rPr lang="ru-RU" sz="2800" dirty="0"/>
              <a:t>до </a:t>
            </a:r>
            <a:r>
              <a:rPr lang="ru-RU" sz="2800" dirty="0" err="1"/>
              <a:t>законів</a:t>
            </a:r>
            <a:r>
              <a:rPr lang="ru-RU" sz="2800" dirty="0"/>
              <a:t> </a:t>
            </a:r>
            <a:r>
              <a:rPr lang="ru-RU" sz="2800" dirty="0" err="1"/>
              <a:t>карми</a:t>
            </a:r>
            <a:r>
              <a:rPr lang="ru-RU" sz="2800" dirty="0"/>
              <a:t>.</a:t>
            </a:r>
            <a:endParaRPr lang="ru-RU" sz="2800" dirty="0" smtClean="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4077072"/>
            <a:ext cx="2743350" cy="2455298"/>
          </a:xfrm>
          <a:prstGeom prst="rect">
            <a:avLst/>
          </a:prstGeom>
        </p:spPr>
      </p:pic>
    </p:spTree>
    <p:extLst>
      <p:ext uri="{BB962C8B-B14F-4D97-AF65-F5344CB8AC3E}">
        <p14:creationId xmlns:p14="http://schemas.microsoft.com/office/powerpoint/2010/main" val="13727655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1"/>
          <p:cNvSpPr>
            <a:spLocks noGrp="1"/>
          </p:cNvSpPr>
          <p:nvPr>
            <p:ph idx="1"/>
          </p:nvPr>
        </p:nvSpPr>
        <p:spPr>
          <a:xfrm>
            <a:off x="457200" y="1857375"/>
            <a:ext cx="8229600" cy="4238625"/>
          </a:xfrm>
        </p:spPr>
        <p:txBody>
          <a:bodyPr/>
          <a:lstStyle/>
          <a:p>
            <a:r>
              <a:rPr lang="ru-RU" dirty="0" err="1"/>
              <a:t>Школи</a:t>
            </a:r>
            <a:r>
              <a:rPr lang="ru-RU" dirty="0"/>
              <a:t> - локаята - </a:t>
            </a:r>
            <a:r>
              <a:rPr lang="ru-RU" dirty="0" err="1"/>
              <a:t>вважають</a:t>
            </a:r>
            <a:r>
              <a:rPr lang="ru-RU" dirty="0"/>
              <a:t> </a:t>
            </a:r>
            <a:r>
              <a:rPr lang="ru-RU" dirty="0" err="1"/>
              <a:t>що</a:t>
            </a:r>
            <a:r>
              <a:rPr lang="ru-RU" dirty="0"/>
              <a:t> </a:t>
            </a:r>
            <a:r>
              <a:rPr lang="ru-RU" dirty="0" err="1"/>
              <a:t>світова</a:t>
            </a:r>
            <a:r>
              <a:rPr lang="ru-RU" dirty="0"/>
              <a:t> </a:t>
            </a:r>
            <a:r>
              <a:rPr lang="ru-RU" dirty="0" err="1"/>
              <a:t>релігія</a:t>
            </a:r>
            <a:r>
              <a:rPr lang="ru-RU" dirty="0"/>
              <a:t> не </a:t>
            </a:r>
            <a:r>
              <a:rPr lang="ru-RU" dirty="0" err="1"/>
              <a:t>потрібна</a:t>
            </a:r>
            <a:r>
              <a:rPr lang="ru-RU" dirty="0"/>
              <a:t>, </a:t>
            </a:r>
            <a:r>
              <a:rPr lang="ru-RU" dirty="0" err="1"/>
              <a:t>існує</a:t>
            </a:r>
            <a:r>
              <a:rPr lang="ru-RU" dirty="0"/>
              <a:t> </a:t>
            </a:r>
            <a:r>
              <a:rPr lang="ru-RU" dirty="0" err="1"/>
              <a:t>тільки</a:t>
            </a:r>
            <a:r>
              <a:rPr lang="ru-RU" dirty="0"/>
              <a:t> те </a:t>
            </a:r>
            <a:r>
              <a:rPr lang="ru-RU" dirty="0" err="1"/>
              <a:t>що</a:t>
            </a:r>
            <a:r>
              <a:rPr lang="ru-RU" dirty="0"/>
              <a:t> </a:t>
            </a:r>
            <a:r>
              <a:rPr lang="ru-RU" dirty="0" err="1"/>
              <a:t>відчуваємо</a:t>
            </a:r>
            <a:r>
              <a:rPr lang="ru-RU" dirty="0"/>
              <a:t>, душа є </a:t>
            </a:r>
            <a:r>
              <a:rPr lang="ru-RU" dirty="0" err="1"/>
              <a:t>тіло</a:t>
            </a:r>
            <a:r>
              <a:rPr lang="ru-RU" dirty="0"/>
              <a:t>. </a:t>
            </a:r>
            <a:endParaRPr lang="ru-RU" dirty="0" smtClean="0"/>
          </a:p>
          <a:p>
            <a:r>
              <a:rPr lang="ru-RU" dirty="0" smtClean="0"/>
              <a:t>Мета </a:t>
            </a:r>
            <a:r>
              <a:rPr lang="ru-RU" dirty="0" err="1"/>
              <a:t>життя</a:t>
            </a:r>
            <a:r>
              <a:rPr lang="ru-RU" dirty="0"/>
              <a:t> - </a:t>
            </a:r>
            <a:r>
              <a:rPr lang="ru-RU" dirty="0" err="1"/>
              <a:t>отримання</a:t>
            </a:r>
            <a:r>
              <a:rPr lang="ru-RU" dirty="0"/>
              <a:t> </a:t>
            </a:r>
            <a:endParaRPr lang="ru-RU" dirty="0" smtClean="0"/>
          </a:p>
          <a:p>
            <a:r>
              <a:rPr lang="ru-RU" dirty="0" err="1" smtClean="0"/>
              <a:t>задоволення</a:t>
            </a:r>
            <a:r>
              <a:rPr lang="ru-RU" dirty="0" smtClean="0"/>
              <a:t> </a:t>
            </a:r>
          </a:p>
          <a:p>
            <a:r>
              <a:rPr lang="ru-RU" dirty="0" smtClean="0"/>
              <a:t>(</a:t>
            </a:r>
            <a:r>
              <a:rPr lang="ru-RU" dirty="0" err="1"/>
              <a:t>гедоністична</a:t>
            </a:r>
            <a:r>
              <a:rPr lang="ru-RU" dirty="0"/>
              <a:t> </a:t>
            </a:r>
            <a:r>
              <a:rPr lang="ru-RU" dirty="0" err="1"/>
              <a:t>філософія</a:t>
            </a:r>
            <a:r>
              <a:rPr lang="ru-RU" dirty="0"/>
              <a:t>)</a:t>
            </a:r>
            <a:endParaRPr lang="ru-RU" dirty="0" smtClean="0"/>
          </a:p>
        </p:txBody>
      </p:sp>
      <p:sp>
        <p:nvSpPr>
          <p:cNvPr id="3" name="Заголовок 2"/>
          <p:cNvSpPr>
            <a:spLocks noGrp="1"/>
          </p:cNvSpPr>
          <p:nvPr>
            <p:ph type="title"/>
          </p:nvPr>
        </p:nvSpPr>
        <p:spPr>
          <a:xfrm>
            <a:off x="755576" y="620688"/>
            <a:ext cx="7869560" cy="648072"/>
          </a:xfrm>
        </p:spPr>
        <p:txBody>
          <a:bodyPr>
            <a:normAutofit fontScale="90000"/>
          </a:bodyPr>
          <a:lstStyle/>
          <a:p>
            <a:pPr>
              <a:defRPr/>
            </a:pPr>
            <a:r>
              <a:rPr lang="ru-RU" sz="4400" dirty="0" err="1">
                <a:solidFill>
                  <a:srgbClr val="891919"/>
                </a:solidFill>
              </a:rPr>
              <a:t>Неортодоксальні</a:t>
            </a:r>
            <a:r>
              <a:rPr lang="ru-RU" sz="4400" dirty="0">
                <a:solidFill>
                  <a:srgbClr val="891919"/>
                </a:solidFill>
              </a:rPr>
              <a:t> </a:t>
            </a:r>
            <a:r>
              <a:rPr lang="ru-RU" sz="4400" dirty="0" err="1">
                <a:solidFill>
                  <a:srgbClr val="891919"/>
                </a:solidFill>
              </a:rPr>
              <a:t>школи</a:t>
            </a:r>
            <a:r>
              <a:rPr lang="ru-RU" sz="4400" dirty="0">
                <a:solidFill>
                  <a:srgbClr val="891919"/>
                </a:solidFill>
              </a:rPr>
              <a:t>. </a:t>
            </a:r>
            <a:r>
              <a:rPr lang="ru-RU" sz="4400" dirty="0" err="1">
                <a:solidFill>
                  <a:srgbClr val="891919"/>
                </a:solidFill>
              </a:rPr>
              <a:t>Вчення</a:t>
            </a:r>
            <a:r>
              <a:rPr lang="ru-RU" sz="4400" dirty="0">
                <a:solidFill>
                  <a:srgbClr val="891919"/>
                </a:solidFill>
              </a:rPr>
              <a:t> Локаята (</a:t>
            </a:r>
            <a:r>
              <a:rPr lang="ru-RU" sz="4400" dirty="0" err="1">
                <a:solidFill>
                  <a:srgbClr val="891919"/>
                </a:solidFill>
              </a:rPr>
              <a:t>Чарвака</a:t>
            </a:r>
            <a:r>
              <a:rPr lang="ru-RU" sz="4400" dirty="0">
                <a:solidFill>
                  <a:srgbClr val="891919"/>
                </a:solidFill>
              </a:rPr>
              <a:t>)</a:t>
            </a:r>
            <a:endParaRPr lang="ru-RU" dirty="0">
              <a:solidFill>
                <a:srgbClr val="891919"/>
              </a:solidFill>
            </a:endParaRPr>
          </a:p>
        </p:txBody>
      </p:sp>
      <p:pic>
        <p:nvPicPr>
          <p:cNvPr id="10244" name="Рисунок 3" descr="bu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780928"/>
            <a:ext cx="2846594" cy="397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639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1"/>
          <p:cNvSpPr>
            <a:spLocks noGrp="1"/>
          </p:cNvSpPr>
          <p:nvPr>
            <p:ph idx="1"/>
          </p:nvPr>
        </p:nvSpPr>
        <p:spPr/>
        <p:txBody>
          <a:bodyPr/>
          <a:lstStyle/>
          <a:p>
            <a:r>
              <a:rPr lang="ru-RU" b="1" dirty="0"/>
              <a:t>Буддизм. </a:t>
            </a:r>
            <a:r>
              <a:rPr lang="ru-RU" dirty="0" err="1"/>
              <a:t>Чотири</a:t>
            </a:r>
            <a:r>
              <a:rPr lang="ru-RU" dirty="0"/>
              <a:t> </a:t>
            </a:r>
            <a:r>
              <a:rPr lang="ru-RU" dirty="0" err="1"/>
              <a:t>благородних</a:t>
            </a:r>
            <a:r>
              <a:rPr lang="ru-RU" dirty="0"/>
              <a:t> </a:t>
            </a:r>
            <a:r>
              <a:rPr lang="ru-RU" dirty="0" err="1"/>
              <a:t>істини</a:t>
            </a:r>
            <a:r>
              <a:rPr lang="ru-RU" dirty="0"/>
              <a:t> </a:t>
            </a:r>
            <a:r>
              <a:rPr lang="ru-RU" dirty="0" err="1" smtClean="0"/>
              <a:t>Будди</a:t>
            </a:r>
            <a:r>
              <a:rPr lang="ru-RU" dirty="0" smtClean="0"/>
              <a:t>:</a:t>
            </a:r>
          </a:p>
          <a:p>
            <a:pPr marL="0" indent="0">
              <a:buNone/>
            </a:pPr>
            <a:r>
              <a:rPr lang="ru-RU" dirty="0" smtClean="0"/>
              <a:t>1</a:t>
            </a:r>
            <a:r>
              <a:rPr lang="ru-RU" dirty="0"/>
              <a:t>) </a:t>
            </a:r>
            <a:r>
              <a:rPr lang="ru-RU" dirty="0" err="1"/>
              <a:t>життя</a:t>
            </a:r>
            <a:r>
              <a:rPr lang="ru-RU" dirty="0"/>
              <a:t> </a:t>
            </a:r>
            <a:r>
              <a:rPr lang="ru-RU" dirty="0" err="1" smtClean="0"/>
              <a:t>наповнене</a:t>
            </a:r>
            <a:r>
              <a:rPr lang="ru-RU" dirty="0" smtClean="0"/>
              <a:t> </a:t>
            </a:r>
            <a:r>
              <a:rPr lang="ru-RU" dirty="0" err="1" smtClean="0"/>
              <a:t>стражданням</a:t>
            </a:r>
            <a:r>
              <a:rPr lang="ru-RU" dirty="0" smtClean="0"/>
              <a:t>;</a:t>
            </a:r>
            <a:endParaRPr lang="ru-RU" dirty="0"/>
          </a:p>
          <a:p>
            <a:pPr marL="0" indent="0">
              <a:buNone/>
            </a:pPr>
            <a:r>
              <a:rPr lang="ru-RU" dirty="0" smtClean="0"/>
              <a:t>2</a:t>
            </a:r>
            <a:r>
              <a:rPr lang="ru-RU" dirty="0"/>
              <a:t>) </a:t>
            </a:r>
            <a:r>
              <a:rPr lang="ru-RU" dirty="0" err="1"/>
              <a:t>існує</a:t>
            </a:r>
            <a:r>
              <a:rPr lang="ru-RU" dirty="0"/>
              <a:t> причина </a:t>
            </a:r>
            <a:r>
              <a:rPr lang="ru-RU" dirty="0" err="1"/>
              <a:t>виникнення</a:t>
            </a:r>
            <a:r>
              <a:rPr lang="ru-RU" dirty="0"/>
              <a:t> </a:t>
            </a:r>
            <a:r>
              <a:rPr lang="ru-RU" dirty="0" err="1" smtClean="0"/>
              <a:t>страждань</a:t>
            </a:r>
            <a:r>
              <a:rPr lang="ru-RU" dirty="0" smtClean="0"/>
              <a:t> - </a:t>
            </a:r>
            <a:r>
              <a:rPr lang="ru-RU" dirty="0" err="1" smtClean="0"/>
              <a:t>емоції</a:t>
            </a:r>
            <a:r>
              <a:rPr lang="ru-RU" dirty="0" smtClean="0"/>
              <a:t>;</a:t>
            </a:r>
            <a:endParaRPr lang="ru-RU" dirty="0"/>
          </a:p>
          <a:p>
            <a:pPr marL="0" indent="0">
              <a:buNone/>
            </a:pPr>
            <a:r>
              <a:rPr lang="ru-RU" dirty="0" smtClean="0"/>
              <a:t>3</a:t>
            </a:r>
            <a:r>
              <a:rPr lang="ru-RU" dirty="0"/>
              <a:t>) є </a:t>
            </a:r>
            <a:r>
              <a:rPr lang="ru-RU" dirty="0" err="1"/>
              <a:t>можливість</a:t>
            </a:r>
            <a:r>
              <a:rPr lang="ru-RU" dirty="0"/>
              <a:t> </a:t>
            </a:r>
            <a:r>
              <a:rPr lang="ru-RU" dirty="0" err="1"/>
              <a:t>припинення</a:t>
            </a:r>
            <a:r>
              <a:rPr lang="ru-RU" dirty="0"/>
              <a:t> </a:t>
            </a:r>
            <a:r>
              <a:rPr lang="ru-RU" dirty="0" err="1"/>
              <a:t>страждань</a:t>
            </a:r>
            <a:r>
              <a:rPr lang="ru-RU" dirty="0"/>
              <a:t>;</a:t>
            </a:r>
          </a:p>
          <a:p>
            <a:pPr marL="0" indent="0">
              <a:buNone/>
            </a:pPr>
            <a:r>
              <a:rPr lang="ru-RU" dirty="0" smtClean="0"/>
              <a:t>4</a:t>
            </a:r>
            <a:r>
              <a:rPr lang="ru-RU" dirty="0"/>
              <a:t>) </a:t>
            </a:r>
            <a:r>
              <a:rPr lang="ru-RU" dirty="0" err="1"/>
              <a:t>існує</a:t>
            </a:r>
            <a:r>
              <a:rPr lang="ru-RU" dirty="0"/>
              <a:t> шлях, </a:t>
            </a:r>
            <a:r>
              <a:rPr lang="ru-RU" dirty="0" err="1"/>
              <a:t>йдучи</a:t>
            </a:r>
            <a:r>
              <a:rPr lang="ru-RU" dirty="0"/>
              <a:t> по </a:t>
            </a:r>
            <a:r>
              <a:rPr lang="ru-RU" dirty="0" err="1"/>
              <a:t>якому</a:t>
            </a:r>
            <a:r>
              <a:rPr lang="ru-RU" dirty="0"/>
              <a:t> </a:t>
            </a:r>
            <a:r>
              <a:rPr lang="ru-RU" dirty="0" err="1"/>
              <a:t>можна</a:t>
            </a:r>
            <a:r>
              <a:rPr lang="ru-RU" dirty="0"/>
              <a:t> </a:t>
            </a:r>
            <a:r>
              <a:rPr lang="ru-RU" dirty="0" err="1"/>
              <a:t>позбутися</a:t>
            </a:r>
            <a:r>
              <a:rPr lang="ru-RU" dirty="0"/>
              <a:t> </a:t>
            </a:r>
            <a:r>
              <a:rPr lang="ru-RU" dirty="0" err="1"/>
              <a:t>від</a:t>
            </a:r>
            <a:r>
              <a:rPr lang="ru-RU" dirty="0"/>
              <a:t> </a:t>
            </a:r>
            <a:r>
              <a:rPr lang="ru-RU" dirty="0" err="1" smtClean="0"/>
              <a:t>страждань</a:t>
            </a:r>
            <a:r>
              <a:rPr lang="ru-RU" dirty="0" smtClean="0"/>
              <a:t> і </a:t>
            </a:r>
            <a:r>
              <a:rPr lang="ru-RU" dirty="0" err="1" smtClean="0"/>
              <a:t>досягнути</a:t>
            </a:r>
            <a:r>
              <a:rPr lang="ru-RU" dirty="0" smtClean="0"/>
              <a:t> «</a:t>
            </a:r>
            <a:r>
              <a:rPr lang="ru-RU" dirty="0" err="1" smtClean="0"/>
              <a:t>нірвани</a:t>
            </a:r>
            <a:r>
              <a:rPr lang="ru-RU" dirty="0" smtClean="0"/>
              <a:t>».</a:t>
            </a:r>
            <a:endParaRPr lang="ru-RU" dirty="0" smtClean="0"/>
          </a:p>
        </p:txBody>
      </p:sp>
      <p:sp>
        <p:nvSpPr>
          <p:cNvPr id="3" name="Заголовок 2"/>
          <p:cNvSpPr>
            <a:spLocks noGrp="1"/>
          </p:cNvSpPr>
          <p:nvPr>
            <p:ph type="title"/>
          </p:nvPr>
        </p:nvSpPr>
        <p:spPr>
          <a:xfrm>
            <a:off x="428596" y="285728"/>
            <a:ext cx="8229600" cy="800120"/>
          </a:xfrm>
        </p:spPr>
        <p:txBody>
          <a:bodyPr>
            <a:normAutofit fontScale="90000"/>
          </a:bodyPr>
          <a:lstStyle/>
          <a:p>
            <a:pPr>
              <a:defRPr/>
            </a:pPr>
            <a:r>
              <a:rPr lang="ru-RU" sz="4000" dirty="0" err="1">
                <a:solidFill>
                  <a:srgbClr val="891919"/>
                </a:solidFill>
              </a:rPr>
              <a:t>Неортодоксальні</a:t>
            </a:r>
            <a:r>
              <a:rPr lang="ru-RU" sz="4000" dirty="0">
                <a:solidFill>
                  <a:srgbClr val="891919"/>
                </a:solidFill>
              </a:rPr>
              <a:t> </a:t>
            </a:r>
            <a:r>
              <a:rPr lang="ru-RU" sz="4000" dirty="0" err="1">
                <a:solidFill>
                  <a:srgbClr val="891919"/>
                </a:solidFill>
              </a:rPr>
              <a:t>школи</a:t>
            </a:r>
            <a:r>
              <a:rPr lang="ru-RU" sz="4000" dirty="0">
                <a:solidFill>
                  <a:srgbClr val="891919"/>
                </a:solidFill>
              </a:rPr>
              <a:t>. </a:t>
            </a:r>
            <a:r>
              <a:rPr lang="ru-RU" sz="4000" dirty="0" smtClean="0">
                <a:solidFill>
                  <a:srgbClr val="891919"/>
                </a:solidFill>
              </a:rPr>
              <a:t>Буддизм</a:t>
            </a:r>
            <a:endParaRPr lang="ru-RU" dirty="0">
              <a:solidFill>
                <a:srgbClr val="891919"/>
              </a:solidFill>
            </a:endParaRPr>
          </a:p>
        </p:txBody>
      </p:sp>
      <p:pic>
        <p:nvPicPr>
          <p:cNvPr id="11268" name="Рисунок 3" descr="Buddhis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72188" y="4429125"/>
            <a:ext cx="264318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Рисунок 4" descr="Buddhism-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4357688"/>
            <a:ext cx="22113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Рисунок 5" descr="buddha-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4429125"/>
            <a:ext cx="19685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2979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1"/>
          <p:cNvSpPr>
            <a:spLocks noGrp="1"/>
          </p:cNvSpPr>
          <p:nvPr>
            <p:ph idx="1"/>
          </p:nvPr>
        </p:nvSpPr>
        <p:spPr>
          <a:xfrm>
            <a:off x="323528" y="1556792"/>
            <a:ext cx="8229600" cy="4143375"/>
          </a:xfrm>
        </p:spPr>
        <p:txBody>
          <a:bodyPr>
            <a:normAutofit fontScale="92500" lnSpcReduction="10000"/>
          </a:bodyPr>
          <a:lstStyle/>
          <a:p>
            <a:pPr>
              <a:buNone/>
            </a:pPr>
            <a:r>
              <a:rPr lang="ru-RU" b="1" dirty="0"/>
              <a:t>Мета </a:t>
            </a:r>
            <a:r>
              <a:rPr lang="ru-RU" b="1" dirty="0" err="1"/>
              <a:t>пізнання</a:t>
            </a:r>
            <a:r>
              <a:rPr lang="ru-RU" b="1" dirty="0"/>
              <a:t> - </a:t>
            </a:r>
            <a:r>
              <a:rPr lang="ru-RU" dirty="0" err="1"/>
              <a:t>звільнення</a:t>
            </a:r>
            <a:r>
              <a:rPr lang="ru-RU" dirty="0"/>
              <a:t> </a:t>
            </a:r>
            <a:r>
              <a:rPr lang="ru-RU" dirty="0" err="1"/>
              <a:t>людини</a:t>
            </a:r>
            <a:r>
              <a:rPr lang="ru-RU" dirty="0"/>
              <a:t> </a:t>
            </a:r>
            <a:r>
              <a:rPr lang="ru-RU" dirty="0" err="1"/>
              <a:t>від</a:t>
            </a:r>
            <a:r>
              <a:rPr lang="ru-RU" dirty="0"/>
              <a:t> </a:t>
            </a:r>
            <a:r>
              <a:rPr lang="ru-RU" dirty="0" err="1"/>
              <a:t>страждань</a:t>
            </a:r>
            <a:r>
              <a:rPr lang="ru-RU" dirty="0"/>
              <a:t>. </a:t>
            </a:r>
            <a:endParaRPr lang="ru-RU" dirty="0" smtClean="0"/>
          </a:p>
          <a:p>
            <a:pPr>
              <a:buNone/>
            </a:pPr>
            <a:r>
              <a:rPr lang="ru-RU" dirty="0" err="1" smtClean="0"/>
              <a:t>Позбавлення</a:t>
            </a:r>
            <a:r>
              <a:rPr lang="ru-RU" dirty="0" smtClean="0"/>
              <a:t> </a:t>
            </a:r>
            <a:r>
              <a:rPr lang="ru-RU" dirty="0" err="1"/>
              <a:t>від</a:t>
            </a:r>
            <a:r>
              <a:rPr lang="ru-RU" dirty="0"/>
              <a:t> </a:t>
            </a:r>
            <a:r>
              <a:rPr lang="ru-RU" dirty="0" err="1"/>
              <a:t>страждань</a:t>
            </a:r>
            <a:r>
              <a:rPr lang="ru-RU" dirty="0"/>
              <a:t> </a:t>
            </a:r>
            <a:r>
              <a:rPr lang="ru-RU" dirty="0" err="1"/>
              <a:t>можна</a:t>
            </a:r>
            <a:r>
              <a:rPr lang="ru-RU" dirty="0"/>
              <a:t> </a:t>
            </a:r>
            <a:r>
              <a:rPr lang="ru-RU" dirty="0" err="1"/>
              <a:t>досягти</a:t>
            </a:r>
            <a:r>
              <a:rPr lang="ru-RU" dirty="0"/>
              <a:t> не в загробному, а в реальному </a:t>
            </a:r>
            <a:r>
              <a:rPr lang="ru-RU" dirty="0" err="1"/>
              <a:t>житті</a:t>
            </a:r>
            <a:r>
              <a:rPr lang="ru-RU" dirty="0"/>
              <a:t>. </a:t>
            </a:r>
            <a:r>
              <a:rPr lang="ru-RU" dirty="0" err="1"/>
              <a:t>Таке</a:t>
            </a:r>
            <a:r>
              <a:rPr lang="ru-RU" dirty="0"/>
              <a:t> </a:t>
            </a:r>
            <a:r>
              <a:rPr lang="ru-RU" dirty="0" err="1"/>
              <a:t>припинення</a:t>
            </a:r>
            <a:r>
              <a:rPr lang="ru-RU" dirty="0"/>
              <a:t> </a:t>
            </a:r>
            <a:r>
              <a:rPr lang="ru-RU" dirty="0" err="1"/>
              <a:t>страждань</a:t>
            </a:r>
            <a:r>
              <a:rPr lang="ru-RU" dirty="0"/>
              <a:t> </a:t>
            </a:r>
            <a:r>
              <a:rPr lang="ru-RU" dirty="0" err="1"/>
              <a:t>називається</a:t>
            </a:r>
            <a:r>
              <a:rPr lang="ru-RU" dirty="0"/>
              <a:t> у </a:t>
            </a:r>
            <a:r>
              <a:rPr lang="ru-RU" dirty="0" err="1"/>
              <a:t>буддистів</a:t>
            </a:r>
            <a:r>
              <a:rPr lang="ru-RU" dirty="0"/>
              <a:t> </a:t>
            </a:r>
            <a:r>
              <a:rPr lang="ru-RU" dirty="0" smtClean="0"/>
              <a:t>«</a:t>
            </a:r>
            <a:r>
              <a:rPr lang="ru-RU" dirty="0" err="1" smtClean="0"/>
              <a:t>нірваною</a:t>
            </a:r>
            <a:r>
              <a:rPr lang="ru-RU" dirty="0" smtClean="0"/>
              <a:t>». </a:t>
            </a:r>
          </a:p>
          <a:p>
            <a:pPr>
              <a:buNone/>
            </a:pPr>
            <a:r>
              <a:rPr lang="ru-RU" dirty="0" err="1" smtClean="0"/>
              <a:t>Буквальне</a:t>
            </a:r>
            <a:r>
              <a:rPr lang="ru-RU" dirty="0" smtClean="0"/>
              <a:t> </a:t>
            </a:r>
            <a:r>
              <a:rPr lang="ru-RU" dirty="0" err="1"/>
              <a:t>значення</a:t>
            </a:r>
            <a:r>
              <a:rPr lang="ru-RU" dirty="0"/>
              <a:t> </a:t>
            </a:r>
            <a:r>
              <a:rPr lang="ru-RU" dirty="0" err="1"/>
              <a:t>цього</a:t>
            </a:r>
            <a:r>
              <a:rPr lang="ru-RU" dirty="0"/>
              <a:t> слова «</a:t>
            </a:r>
            <a:r>
              <a:rPr lang="ru-RU" dirty="0" err="1"/>
              <a:t>угашения</a:t>
            </a:r>
            <a:r>
              <a:rPr lang="ru-RU" dirty="0"/>
              <a:t>». </a:t>
            </a:r>
            <a:endParaRPr lang="ru-RU" dirty="0" smtClean="0"/>
          </a:p>
          <a:p>
            <a:pPr>
              <a:buNone/>
            </a:pPr>
            <a:r>
              <a:rPr lang="ru-RU" dirty="0" err="1" smtClean="0"/>
              <a:t>Під</a:t>
            </a:r>
            <a:r>
              <a:rPr lang="ru-RU" dirty="0" smtClean="0"/>
              <a:t> </a:t>
            </a:r>
            <a:r>
              <a:rPr lang="ru-RU" dirty="0" err="1"/>
              <a:t>нірваною</a:t>
            </a:r>
            <a:r>
              <a:rPr lang="ru-RU" dirty="0"/>
              <a:t> </a:t>
            </a:r>
            <a:r>
              <a:rPr lang="ru-RU" dirty="0" err="1"/>
              <a:t>буддисти</a:t>
            </a:r>
            <a:r>
              <a:rPr lang="ru-RU" dirty="0"/>
              <a:t> </a:t>
            </a:r>
            <a:r>
              <a:rPr lang="ru-RU" dirty="0" err="1"/>
              <a:t>розуміють</a:t>
            </a:r>
            <a:r>
              <a:rPr lang="ru-RU" dirty="0"/>
              <a:t> стан </a:t>
            </a:r>
            <a:r>
              <a:rPr lang="ru-RU" dirty="0" err="1" smtClean="0"/>
              <a:t>повної</a:t>
            </a:r>
            <a:endParaRPr lang="ru-RU" dirty="0" smtClean="0"/>
          </a:p>
          <a:p>
            <a:pPr>
              <a:buNone/>
            </a:pPr>
            <a:r>
              <a:rPr lang="ru-RU" dirty="0" err="1" smtClean="0"/>
              <a:t>незворушності</a:t>
            </a:r>
            <a:r>
              <a:rPr lang="ru-RU" dirty="0"/>
              <a:t>, </a:t>
            </a:r>
            <a:r>
              <a:rPr lang="ru-RU" dirty="0" err="1"/>
              <a:t>звільнення</a:t>
            </a:r>
            <a:r>
              <a:rPr lang="ru-RU" dirty="0"/>
              <a:t> </a:t>
            </a:r>
            <a:r>
              <a:rPr lang="ru-RU" dirty="0" err="1"/>
              <a:t>від</a:t>
            </a:r>
            <a:r>
              <a:rPr lang="ru-RU" dirty="0"/>
              <a:t> </a:t>
            </a:r>
            <a:endParaRPr lang="ru-RU" dirty="0" smtClean="0"/>
          </a:p>
          <a:p>
            <a:pPr>
              <a:buNone/>
            </a:pPr>
            <a:r>
              <a:rPr lang="ru-RU" dirty="0" err="1" smtClean="0"/>
              <a:t>усього</a:t>
            </a:r>
            <a:r>
              <a:rPr lang="ru-RU" dirty="0"/>
              <a:t>, </a:t>
            </a:r>
            <a:r>
              <a:rPr lang="ru-RU" dirty="0" err="1"/>
              <a:t>що</a:t>
            </a:r>
            <a:r>
              <a:rPr lang="ru-RU" dirty="0"/>
              <a:t> приносить </a:t>
            </a:r>
            <a:r>
              <a:rPr lang="ru-RU" dirty="0" err="1"/>
              <a:t>біль</a:t>
            </a:r>
            <a:r>
              <a:rPr lang="ru-RU" dirty="0"/>
              <a:t>, </a:t>
            </a:r>
          </a:p>
          <a:p>
            <a:pPr>
              <a:buNone/>
            </a:pPr>
            <a:r>
              <a:rPr lang="ru-RU" dirty="0" err="1" smtClean="0"/>
              <a:t>відволікання</a:t>
            </a:r>
            <a:r>
              <a:rPr lang="ru-RU" dirty="0" smtClean="0"/>
              <a:t> </a:t>
            </a:r>
            <a:r>
              <a:rPr lang="ru-RU" dirty="0" err="1"/>
              <a:t>від</a:t>
            </a:r>
            <a:r>
              <a:rPr lang="ru-RU" dirty="0"/>
              <a:t> </a:t>
            </a:r>
            <a:r>
              <a:rPr lang="ru-RU" dirty="0" err="1"/>
              <a:t>зовнішнього</a:t>
            </a:r>
            <a:r>
              <a:rPr lang="ru-RU" dirty="0"/>
              <a:t> </a:t>
            </a:r>
            <a:endParaRPr lang="ru-RU" dirty="0" smtClean="0"/>
          </a:p>
          <a:p>
            <a:pPr>
              <a:buNone/>
            </a:pPr>
            <a:r>
              <a:rPr lang="ru-RU" dirty="0" err="1" smtClean="0"/>
              <a:t>світу</a:t>
            </a:r>
            <a:r>
              <a:rPr lang="ru-RU" dirty="0"/>
              <a:t>, а </a:t>
            </a:r>
            <a:r>
              <a:rPr lang="ru-RU" dirty="0" err="1"/>
              <a:t>також</a:t>
            </a:r>
            <a:r>
              <a:rPr lang="ru-RU" dirty="0"/>
              <a:t> </a:t>
            </a:r>
            <a:r>
              <a:rPr lang="ru-RU" dirty="0" err="1"/>
              <a:t>від</a:t>
            </a:r>
            <a:r>
              <a:rPr lang="ru-RU" dirty="0"/>
              <a:t> </a:t>
            </a:r>
            <a:r>
              <a:rPr lang="ru-RU" dirty="0" err="1"/>
              <a:t>світу</a:t>
            </a:r>
            <a:r>
              <a:rPr lang="ru-RU" dirty="0"/>
              <a:t> думок.</a:t>
            </a:r>
            <a:endParaRPr lang="ru-RU" dirty="0" smtClean="0"/>
          </a:p>
        </p:txBody>
      </p:sp>
      <p:sp>
        <p:nvSpPr>
          <p:cNvPr id="3" name="Заголовок 2"/>
          <p:cNvSpPr>
            <a:spLocks noGrp="1"/>
          </p:cNvSpPr>
          <p:nvPr>
            <p:ph type="title"/>
          </p:nvPr>
        </p:nvSpPr>
        <p:spPr>
          <a:xfrm>
            <a:off x="457200" y="152400"/>
            <a:ext cx="8229600" cy="776270"/>
          </a:xfrm>
        </p:spPr>
        <p:txBody>
          <a:bodyPr>
            <a:normAutofit fontScale="90000"/>
          </a:bodyPr>
          <a:lstStyle/>
          <a:p>
            <a:pPr>
              <a:defRPr/>
            </a:pPr>
            <a:r>
              <a:rPr lang="ru-RU" sz="4000" dirty="0" err="1">
                <a:solidFill>
                  <a:srgbClr val="891919"/>
                </a:solidFill>
              </a:rPr>
              <a:t>Неортодоксальні</a:t>
            </a:r>
            <a:r>
              <a:rPr lang="ru-RU" sz="4400" dirty="0">
                <a:solidFill>
                  <a:srgbClr val="891919"/>
                </a:solidFill>
              </a:rPr>
              <a:t> </a:t>
            </a:r>
            <a:r>
              <a:rPr lang="ru-RU" sz="4400" dirty="0" err="1" smtClean="0">
                <a:solidFill>
                  <a:srgbClr val="891919"/>
                </a:solidFill>
              </a:rPr>
              <a:t>школи</a:t>
            </a:r>
            <a:r>
              <a:rPr lang="ru-RU" sz="4400" dirty="0" smtClean="0">
                <a:solidFill>
                  <a:srgbClr val="891919"/>
                </a:solidFill>
              </a:rPr>
              <a:t>. Буддизм</a:t>
            </a:r>
            <a:endParaRPr lang="ru-RU" dirty="0"/>
          </a:p>
        </p:txBody>
      </p:sp>
      <p:pic>
        <p:nvPicPr>
          <p:cNvPr id="12292" name="Рисунок 3" descr="48481302_18440326_00041792_copy.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078" y="3933056"/>
            <a:ext cx="3498429"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3831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395536" y="404664"/>
            <a:ext cx="8440616" cy="582888"/>
          </a:xfrm>
        </p:spPr>
        <p:txBody>
          <a:bodyPr>
            <a:normAutofit fontScale="90000"/>
          </a:bodyPr>
          <a:lstStyle/>
          <a:p>
            <a:r>
              <a:rPr lang="ru-RU" b="1" dirty="0">
                <a:solidFill>
                  <a:srgbClr val="891919"/>
                </a:solidFill>
                <a:latin typeface="Times New Roman" pitchFamily="18" charset="0"/>
              </a:rPr>
              <a:t>Шлях </a:t>
            </a:r>
            <a:r>
              <a:rPr lang="ru-RU" b="1" dirty="0" err="1">
                <a:solidFill>
                  <a:srgbClr val="891919"/>
                </a:solidFill>
                <a:latin typeface="Times New Roman" pitchFamily="18" charset="0"/>
              </a:rPr>
              <a:t>порятунку</a:t>
            </a:r>
            <a:r>
              <a:rPr lang="ru-RU" b="1" dirty="0">
                <a:solidFill>
                  <a:srgbClr val="891919"/>
                </a:solidFill>
                <a:latin typeface="Times New Roman" pitchFamily="18" charset="0"/>
              </a:rPr>
              <a:t> в </a:t>
            </a:r>
            <a:r>
              <a:rPr lang="ru-RU" b="1" dirty="0" err="1">
                <a:solidFill>
                  <a:srgbClr val="891919"/>
                </a:solidFill>
                <a:latin typeface="Times New Roman" pitchFamily="18" charset="0"/>
              </a:rPr>
              <a:t>буддизмі</a:t>
            </a:r>
            <a:endParaRPr lang="ru-RU" dirty="0" smtClean="0">
              <a:solidFill>
                <a:srgbClr val="891919"/>
              </a:solidFill>
            </a:endParaRPr>
          </a:p>
        </p:txBody>
      </p:sp>
      <p:sp>
        <p:nvSpPr>
          <p:cNvPr id="3" name="Объект 2"/>
          <p:cNvSpPr>
            <a:spLocks noGrp="1"/>
          </p:cNvSpPr>
          <p:nvPr>
            <p:ph idx="1"/>
          </p:nvPr>
        </p:nvSpPr>
        <p:spPr>
          <a:xfrm>
            <a:off x="539552" y="1628800"/>
            <a:ext cx="8338128" cy="4038200"/>
          </a:xfrm>
          <a:ln>
            <a:solidFill>
              <a:srgbClr val="CC9900"/>
            </a:solidFill>
          </a:ln>
        </p:spPr>
        <p:txBody>
          <a:bodyPr/>
          <a:lstStyle/>
          <a:p>
            <a:pPr marL="0" indent="0">
              <a:lnSpc>
                <a:spcPct val="80000"/>
              </a:lnSpc>
              <a:buClr>
                <a:schemeClr val="tx1"/>
              </a:buClr>
              <a:buNone/>
              <a:defRPr/>
            </a:pPr>
            <a:r>
              <a:rPr lang="ru-RU" b="1" dirty="0" smtClean="0">
                <a:latin typeface="Times New Roman" pitchFamily="18" charset="0"/>
              </a:rPr>
              <a:t>1</a:t>
            </a:r>
            <a:r>
              <a:rPr lang="ru-RU" b="1" dirty="0">
                <a:latin typeface="Times New Roman" pitchFamily="18" charset="0"/>
              </a:rPr>
              <a:t>) </a:t>
            </a:r>
            <a:r>
              <a:rPr lang="ru-RU" b="1" dirty="0" err="1">
                <a:latin typeface="Times New Roman" pitchFamily="18" charset="0"/>
              </a:rPr>
              <a:t>правильне</a:t>
            </a:r>
            <a:r>
              <a:rPr lang="ru-RU" b="1" dirty="0">
                <a:latin typeface="Times New Roman" pitchFamily="18" charset="0"/>
              </a:rPr>
              <a:t> </a:t>
            </a:r>
            <a:r>
              <a:rPr lang="ru-RU" b="1" dirty="0" err="1">
                <a:latin typeface="Times New Roman" pitchFamily="18" charset="0"/>
              </a:rPr>
              <a:t>мислення</a:t>
            </a:r>
            <a:r>
              <a:rPr lang="ru-RU" b="1" dirty="0">
                <a:latin typeface="Times New Roman" pitchFamily="18" charset="0"/>
              </a:rPr>
              <a:t>;</a:t>
            </a:r>
          </a:p>
          <a:p>
            <a:pPr marL="0" indent="0">
              <a:lnSpc>
                <a:spcPct val="80000"/>
              </a:lnSpc>
              <a:buClr>
                <a:schemeClr val="tx1"/>
              </a:buClr>
              <a:buNone/>
              <a:defRPr/>
            </a:pPr>
            <a:r>
              <a:rPr lang="ru-RU" b="1" dirty="0" smtClean="0">
                <a:latin typeface="Times New Roman" pitchFamily="18" charset="0"/>
              </a:rPr>
              <a:t>2</a:t>
            </a:r>
            <a:r>
              <a:rPr lang="ru-RU" b="1" dirty="0">
                <a:latin typeface="Times New Roman" pitchFamily="18" charset="0"/>
              </a:rPr>
              <a:t>) правильна </a:t>
            </a:r>
            <a:r>
              <a:rPr lang="ru-RU" b="1" dirty="0" err="1">
                <a:latin typeface="Times New Roman" pitchFamily="18" charset="0"/>
              </a:rPr>
              <a:t>мова</a:t>
            </a:r>
            <a:r>
              <a:rPr lang="ru-RU" b="1" dirty="0">
                <a:latin typeface="Times New Roman" pitchFamily="18" charset="0"/>
              </a:rPr>
              <a:t>;</a:t>
            </a:r>
          </a:p>
          <a:p>
            <a:pPr marL="0" indent="0">
              <a:lnSpc>
                <a:spcPct val="80000"/>
              </a:lnSpc>
              <a:buClr>
                <a:schemeClr val="tx1"/>
              </a:buClr>
              <a:buNone/>
              <a:defRPr/>
            </a:pPr>
            <a:r>
              <a:rPr lang="ru-RU" b="1" dirty="0" smtClean="0">
                <a:latin typeface="Times New Roman" pitchFamily="18" charset="0"/>
              </a:rPr>
              <a:t>3</a:t>
            </a:r>
            <a:r>
              <a:rPr lang="ru-RU" b="1" dirty="0">
                <a:latin typeface="Times New Roman" pitchFamily="18" charset="0"/>
              </a:rPr>
              <a:t>) </a:t>
            </a:r>
            <a:r>
              <a:rPr lang="ru-RU" b="1" dirty="0" err="1" smtClean="0">
                <a:latin typeface="Times New Roman" pitchFamily="18" charset="0"/>
              </a:rPr>
              <a:t>правильні</a:t>
            </a:r>
            <a:r>
              <a:rPr lang="ru-RU" b="1" dirty="0" smtClean="0">
                <a:latin typeface="Times New Roman" pitchFamily="18" charset="0"/>
              </a:rPr>
              <a:t> </a:t>
            </a:r>
            <a:r>
              <a:rPr lang="ru-RU" b="1" dirty="0" err="1" smtClean="0">
                <a:latin typeface="Times New Roman" pitchFamily="18" charset="0"/>
              </a:rPr>
              <a:t>дії</a:t>
            </a:r>
            <a:r>
              <a:rPr lang="ru-RU" b="1" dirty="0" smtClean="0">
                <a:latin typeface="Times New Roman" pitchFamily="18" charset="0"/>
              </a:rPr>
              <a:t>;</a:t>
            </a:r>
            <a:endParaRPr lang="ru-RU" b="1" dirty="0">
              <a:latin typeface="Times New Roman" pitchFamily="18" charset="0"/>
            </a:endParaRPr>
          </a:p>
          <a:p>
            <a:pPr marL="0" indent="0">
              <a:lnSpc>
                <a:spcPct val="80000"/>
              </a:lnSpc>
              <a:buClr>
                <a:schemeClr val="tx1"/>
              </a:buClr>
              <a:buNone/>
              <a:defRPr/>
            </a:pPr>
            <a:r>
              <a:rPr lang="ru-RU" b="1" dirty="0" smtClean="0">
                <a:latin typeface="Times New Roman" pitchFamily="18" charset="0"/>
              </a:rPr>
              <a:t>4</a:t>
            </a:r>
            <a:r>
              <a:rPr lang="ru-RU" b="1" dirty="0">
                <a:latin typeface="Times New Roman" pitchFamily="18" charset="0"/>
              </a:rPr>
              <a:t>) </a:t>
            </a:r>
            <a:r>
              <a:rPr lang="ru-RU" b="1" dirty="0" err="1">
                <a:latin typeface="Times New Roman" pitchFamily="18" charset="0"/>
              </a:rPr>
              <a:t>правильний</a:t>
            </a:r>
            <a:r>
              <a:rPr lang="ru-RU" b="1" dirty="0">
                <a:latin typeface="Times New Roman" pitchFamily="18" charset="0"/>
              </a:rPr>
              <a:t> </a:t>
            </a:r>
            <a:r>
              <a:rPr lang="ru-RU" b="1" dirty="0" err="1">
                <a:latin typeface="Times New Roman" pitchFamily="18" charset="0"/>
              </a:rPr>
              <a:t>спосіб</a:t>
            </a:r>
            <a:r>
              <a:rPr lang="ru-RU" b="1" dirty="0">
                <a:latin typeface="Times New Roman" pitchFamily="18" charset="0"/>
              </a:rPr>
              <a:t> </a:t>
            </a:r>
            <a:r>
              <a:rPr lang="ru-RU" b="1" dirty="0" err="1">
                <a:latin typeface="Times New Roman" pitchFamily="18" charset="0"/>
              </a:rPr>
              <a:t>життя</a:t>
            </a:r>
            <a:r>
              <a:rPr lang="ru-RU" b="1" dirty="0">
                <a:latin typeface="Times New Roman" pitchFamily="18" charset="0"/>
              </a:rPr>
              <a:t>;</a:t>
            </a:r>
          </a:p>
          <a:p>
            <a:pPr marL="0" indent="0">
              <a:lnSpc>
                <a:spcPct val="80000"/>
              </a:lnSpc>
              <a:buClr>
                <a:schemeClr val="tx1"/>
              </a:buClr>
              <a:buNone/>
              <a:defRPr/>
            </a:pPr>
            <a:r>
              <a:rPr lang="ru-RU" b="1" dirty="0" smtClean="0">
                <a:latin typeface="Times New Roman" pitchFamily="18" charset="0"/>
              </a:rPr>
              <a:t>5</a:t>
            </a:r>
            <a:r>
              <a:rPr lang="ru-RU" b="1" dirty="0">
                <a:latin typeface="Times New Roman" pitchFamily="18" charset="0"/>
              </a:rPr>
              <a:t>) </a:t>
            </a:r>
            <a:r>
              <a:rPr lang="ru-RU" b="1" dirty="0" err="1">
                <a:latin typeface="Times New Roman" pitchFamily="18" charset="0"/>
              </a:rPr>
              <a:t>правильне</a:t>
            </a:r>
            <a:r>
              <a:rPr lang="ru-RU" b="1" dirty="0">
                <a:latin typeface="Times New Roman" pitchFamily="18" charset="0"/>
              </a:rPr>
              <a:t> </a:t>
            </a:r>
            <a:r>
              <a:rPr lang="ru-RU" b="1" dirty="0" err="1">
                <a:latin typeface="Times New Roman" pitchFamily="18" charset="0"/>
              </a:rPr>
              <a:t>бачення</a:t>
            </a:r>
            <a:r>
              <a:rPr lang="ru-RU" b="1" dirty="0">
                <a:latin typeface="Times New Roman" pitchFamily="18" charset="0"/>
              </a:rPr>
              <a:t>;</a:t>
            </a:r>
          </a:p>
          <a:p>
            <a:pPr marL="0" indent="0">
              <a:lnSpc>
                <a:spcPct val="80000"/>
              </a:lnSpc>
              <a:buClr>
                <a:schemeClr val="tx1"/>
              </a:buClr>
              <a:buNone/>
              <a:defRPr/>
            </a:pPr>
            <a:r>
              <a:rPr lang="ru-RU" b="1" dirty="0" smtClean="0">
                <a:latin typeface="Times New Roman" pitchFamily="18" charset="0"/>
              </a:rPr>
              <a:t>6</a:t>
            </a:r>
            <a:r>
              <a:rPr lang="ru-RU" b="1" dirty="0">
                <a:latin typeface="Times New Roman" pitchFamily="18" charset="0"/>
              </a:rPr>
              <a:t>) </a:t>
            </a:r>
            <a:r>
              <a:rPr lang="ru-RU" b="1" dirty="0" err="1">
                <a:latin typeface="Times New Roman" pitchFamily="18" charset="0"/>
              </a:rPr>
              <a:t>правильне</a:t>
            </a:r>
            <a:r>
              <a:rPr lang="ru-RU" b="1" dirty="0">
                <a:latin typeface="Times New Roman" pitchFamily="18" charset="0"/>
              </a:rPr>
              <a:t> </a:t>
            </a:r>
            <a:r>
              <a:rPr lang="ru-RU" b="1" dirty="0" err="1">
                <a:latin typeface="Times New Roman" pitchFamily="18" charset="0"/>
              </a:rPr>
              <a:t>враження</a:t>
            </a:r>
            <a:r>
              <a:rPr lang="ru-RU" b="1" dirty="0">
                <a:latin typeface="Times New Roman" pitchFamily="18" charset="0"/>
              </a:rPr>
              <a:t>;</a:t>
            </a:r>
          </a:p>
          <a:p>
            <a:pPr marL="0" indent="0">
              <a:lnSpc>
                <a:spcPct val="80000"/>
              </a:lnSpc>
              <a:buClr>
                <a:schemeClr val="tx1"/>
              </a:buClr>
              <a:buNone/>
              <a:defRPr/>
            </a:pPr>
            <a:r>
              <a:rPr lang="ru-RU" b="1" dirty="0" smtClean="0">
                <a:latin typeface="Times New Roman" pitchFamily="18" charset="0"/>
              </a:rPr>
              <a:t>7</a:t>
            </a:r>
            <a:r>
              <a:rPr lang="ru-RU" b="1" dirty="0">
                <a:latin typeface="Times New Roman" pitchFamily="18" charset="0"/>
              </a:rPr>
              <a:t>) </a:t>
            </a:r>
            <a:r>
              <a:rPr lang="ru-RU" b="1" dirty="0" err="1">
                <a:latin typeface="Times New Roman" pitchFamily="18" charset="0"/>
              </a:rPr>
              <a:t>правильне</a:t>
            </a:r>
            <a:r>
              <a:rPr lang="ru-RU" b="1" dirty="0">
                <a:latin typeface="Times New Roman" pitchFamily="18" charset="0"/>
              </a:rPr>
              <a:t> </a:t>
            </a:r>
            <a:r>
              <a:rPr lang="ru-RU" b="1" dirty="0" err="1">
                <a:latin typeface="Times New Roman" pitchFamily="18" charset="0"/>
              </a:rPr>
              <a:t>зусилля</a:t>
            </a:r>
            <a:r>
              <a:rPr lang="ru-RU" b="1" dirty="0">
                <a:latin typeface="Times New Roman" pitchFamily="18" charset="0"/>
              </a:rPr>
              <a:t>;</a:t>
            </a:r>
          </a:p>
          <a:p>
            <a:pPr marL="0" indent="0">
              <a:lnSpc>
                <a:spcPct val="80000"/>
              </a:lnSpc>
              <a:buClr>
                <a:schemeClr val="tx1"/>
              </a:buClr>
              <a:buNone/>
              <a:defRPr/>
            </a:pPr>
            <a:r>
              <a:rPr lang="ru-RU" b="1" dirty="0" smtClean="0">
                <a:latin typeface="Times New Roman" pitchFamily="18" charset="0"/>
              </a:rPr>
              <a:t>8</a:t>
            </a:r>
            <a:r>
              <a:rPr lang="ru-RU" b="1" dirty="0">
                <a:latin typeface="Times New Roman" pitchFamily="18" charset="0"/>
              </a:rPr>
              <a:t>) </a:t>
            </a:r>
            <a:r>
              <a:rPr lang="ru-RU" b="1" dirty="0" err="1">
                <a:latin typeface="Times New Roman" pitchFamily="18" charset="0"/>
              </a:rPr>
              <a:t>правильне</a:t>
            </a:r>
            <a:r>
              <a:rPr lang="ru-RU" b="1" dirty="0">
                <a:latin typeface="Times New Roman" pitchFamily="18" charset="0"/>
              </a:rPr>
              <a:t> </a:t>
            </a:r>
            <a:r>
              <a:rPr lang="ru-RU" b="1" dirty="0" err="1">
                <a:latin typeface="Times New Roman" pitchFamily="18" charset="0"/>
              </a:rPr>
              <a:t>зосередження</a:t>
            </a:r>
            <a:r>
              <a:rPr lang="ru-RU" b="1" dirty="0">
                <a:latin typeface="Times New Roman" pitchFamily="18" charset="0"/>
              </a:rPr>
              <a:t>.</a:t>
            </a:r>
            <a:endParaRPr lang="ru-RU" b="1" dirty="0"/>
          </a:p>
          <a:p>
            <a:pPr>
              <a:defRPr/>
            </a:pP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8" y="4149080"/>
            <a:ext cx="4041005" cy="226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257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1"/>
          <p:cNvSpPr>
            <a:spLocks noGrp="1"/>
          </p:cNvSpPr>
          <p:nvPr>
            <p:ph idx="1"/>
          </p:nvPr>
        </p:nvSpPr>
        <p:spPr>
          <a:xfrm>
            <a:off x="467544" y="1484783"/>
            <a:ext cx="8424936" cy="4896545"/>
          </a:xfrm>
        </p:spPr>
        <p:txBody>
          <a:bodyPr>
            <a:normAutofit/>
          </a:bodyPr>
          <a:lstStyle/>
          <a:p>
            <a:r>
              <a:rPr lang="ru-RU" sz="2000" dirty="0" err="1"/>
              <a:t>Джайнізм</a:t>
            </a:r>
            <a:r>
              <a:rPr lang="ru-RU" sz="2000" dirty="0"/>
              <a:t> ( «</a:t>
            </a:r>
            <a:r>
              <a:rPr lang="ru-RU" sz="2000" dirty="0" err="1"/>
              <a:t>переможець</a:t>
            </a:r>
            <a:r>
              <a:rPr lang="ru-RU" sz="2000" dirty="0"/>
              <a:t>») - </a:t>
            </a:r>
            <a:r>
              <a:rPr lang="ru-RU" sz="2000" dirty="0" err="1"/>
              <a:t>релігійно-філософське</a:t>
            </a:r>
            <a:r>
              <a:rPr lang="ru-RU" sz="2000" dirty="0"/>
              <a:t> </a:t>
            </a:r>
            <a:r>
              <a:rPr lang="ru-RU" sz="2000" dirty="0" err="1"/>
              <a:t>вчення</a:t>
            </a:r>
            <a:r>
              <a:rPr lang="ru-RU" sz="2000" dirty="0"/>
              <a:t>, </a:t>
            </a:r>
            <a:r>
              <a:rPr lang="ru-RU" sz="2000" dirty="0" err="1"/>
              <a:t>що</a:t>
            </a:r>
            <a:r>
              <a:rPr lang="ru-RU" sz="2000" dirty="0"/>
              <a:t> </a:t>
            </a:r>
            <a:r>
              <a:rPr lang="ru-RU" sz="2000" dirty="0" err="1"/>
              <a:t>виникло</a:t>
            </a:r>
            <a:r>
              <a:rPr lang="ru-RU" sz="2000" dirty="0"/>
              <a:t> в </a:t>
            </a:r>
            <a:r>
              <a:rPr lang="ru-RU" sz="2000" dirty="0" err="1"/>
              <a:t>Індії</a:t>
            </a:r>
            <a:r>
              <a:rPr lang="ru-RU" sz="2000" dirty="0"/>
              <a:t> </a:t>
            </a:r>
            <a:r>
              <a:rPr lang="ru-RU" sz="2000" dirty="0" err="1"/>
              <a:t>приблизно</a:t>
            </a:r>
            <a:r>
              <a:rPr lang="ru-RU" sz="2000" dirty="0"/>
              <a:t> в </a:t>
            </a:r>
            <a:r>
              <a:rPr lang="en-US" sz="2000" dirty="0"/>
              <a:t>VI </a:t>
            </a:r>
            <a:r>
              <a:rPr lang="ru-RU" sz="2000" dirty="0" err="1"/>
              <a:t>столітті</a:t>
            </a:r>
            <a:r>
              <a:rPr lang="ru-RU" sz="2000" dirty="0"/>
              <a:t> до н. е. </a:t>
            </a:r>
            <a:endParaRPr lang="ru-RU" sz="2000" dirty="0" smtClean="0"/>
          </a:p>
          <a:p>
            <a:r>
              <a:rPr lang="ru-RU" sz="2000" dirty="0" err="1" smtClean="0"/>
              <a:t>Засновник</a:t>
            </a:r>
            <a:r>
              <a:rPr lang="ru-RU" sz="2000" dirty="0" smtClean="0"/>
              <a:t> </a:t>
            </a:r>
            <a:r>
              <a:rPr lang="ru-RU" sz="2000" dirty="0"/>
              <a:t>- </a:t>
            </a:r>
            <a:r>
              <a:rPr lang="ru-RU" sz="2000" dirty="0" err="1"/>
              <a:t>Вардхамана</a:t>
            </a:r>
            <a:r>
              <a:rPr lang="ru-RU" sz="2000" dirty="0"/>
              <a:t> </a:t>
            </a:r>
            <a:r>
              <a:rPr lang="ru-RU" sz="2000" dirty="0" err="1"/>
              <a:t>або</a:t>
            </a:r>
            <a:r>
              <a:rPr lang="ru-RU" sz="2000" dirty="0"/>
              <a:t> </a:t>
            </a:r>
            <a:r>
              <a:rPr lang="ru-RU" sz="2000" b="1" dirty="0">
                <a:solidFill>
                  <a:srgbClr val="891919"/>
                </a:solidFill>
              </a:rPr>
              <a:t>Джина </a:t>
            </a:r>
            <a:r>
              <a:rPr lang="ru-RU" sz="2000" b="1" dirty="0" err="1">
                <a:solidFill>
                  <a:srgbClr val="891919"/>
                </a:solidFill>
              </a:rPr>
              <a:t>Махавіра</a:t>
            </a:r>
            <a:r>
              <a:rPr lang="ru-RU" sz="2000" dirty="0"/>
              <a:t>. </a:t>
            </a:r>
            <a:endParaRPr lang="ru-RU" sz="2000" dirty="0" smtClean="0"/>
          </a:p>
          <a:p>
            <a:r>
              <a:rPr lang="ru-RU" sz="2000" dirty="0" err="1" smtClean="0"/>
              <a:t>Налічує</a:t>
            </a:r>
            <a:r>
              <a:rPr lang="ru-RU" sz="2000" dirty="0" smtClean="0"/>
              <a:t> </a:t>
            </a:r>
            <a:r>
              <a:rPr lang="ru-RU" sz="2000" dirty="0" err="1"/>
              <a:t>приблизно</a:t>
            </a:r>
            <a:r>
              <a:rPr lang="ru-RU" sz="2000" dirty="0"/>
              <a:t> 8 млн </a:t>
            </a:r>
            <a:r>
              <a:rPr lang="ru-RU" sz="2000" dirty="0" err="1"/>
              <a:t>прихильників</a:t>
            </a:r>
            <a:r>
              <a:rPr lang="ru-RU" sz="2000" dirty="0"/>
              <a:t>, з </a:t>
            </a:r>
            <a:r>
              <a:rPr lang="ru-RU" sz="2000" dirty="0" err="1"/>
              <a:t>яких</a:t>
            </a:r>
            <a:r>
              <a:rPr lang="ru-RU" sz="2000" dirty="0"/>
              <a:t> 4 млн в </a:t>
            </a:r>
            <a:r>
              <a:rPr lang="ru-RU" sz="2000" dirty="0" err="1"/>
              <a:t>Індії</a:t>
            </a:r>
            <a:r>
              <a:rPr lang="ru-RU" sz="2000" dirty="0"/>
              <a:t>.</a:t>
            </a:r>
          </a:p>
          <a:p>
            <a:r>
              <a:rPr lang="ru-RU" sz="2000" b="1" dirty="0" smtClean="0">
                <a:solidFill>
                  <a:srgbClr val="891919"/>
                </a:solidFill>
              </a:rPr>
              <a:t>Мета </a:t>
            </a:r>
            <a:r>
              <a:rPr lang="ru-RU" sz="2000" b="1" dirty="0" err="1">
                <a:solidFill>
                  <a:srgbClr val="891919"/>
                </a:solidFill>
              </a:rPr>
              <a:t>філософії</a:t>
            </a:r>
            <a:r>
              <a:rPr lang="ru-RU" sz="2000" b="1" dirty="0">
                <a:solidFill>
                  <a:srgbClr val="891919"/>
                </a:solidFill>
              </a:rPr>
              <a:t> </a:t>
            </a:r>
            <a:r>
              <a:rPr lang="ru-RU" sz="2000" b="1" dirty="0" err="1">
                <a:solidFill>
                  <a:srgbClr val="891919"/>
                </a:solidFill>
              </a:rPr>
              <a:t>джайнізму</a:t>
            </a:r>
            <a:r>
              <a:rPr lang="ru-RU" sz="2000" b="1" dirty="0">
                <a:solidFill>
                  <a:srgbClr val="891919"/>
                </a:solidFill>
              </a:rPr>
              <a:t> </a:t>
            </a:r>
            <a:r>
              <a:rPr lang="ru-RU" sz="2000" dirty="0"/>
              <a:t>- «</a:t>
            </a:r>
            <a:r>
              <a:rPr lang="ru-RU" sz="2000" dirty="0" err="1"/>
              <a:t>святість</a:t>
            </a:r>
            <a:r>
              <a:rPr lang="ru-RU" sz="2000" dirty="0"/>
              <a:t>», </a:t>
            </a:r>
            <a:r>
              <a:rPr lang="ru-RU" sz="2000" dirty="0" err="1"/>
              <a:t>особливий</a:t>
            </a:r>
            <a:r>
              <a:rPr lang="ru-RU" sz="2000" dirty="0"/>
              <a:t> образ </a:t>
            </a:r>
            <a:r>
              <a:rPr lang="ru-RU" sz="2000" dirty="0" err="1"/>
              <a:t>поведінки</a:t>
            </a:r>
            <a:r>
              <a:rPr lang="ru-RU" sz="2000" dirty="0"/>
              <a:t>, за </a:t>
            </a:r>
            <a:r>
              <a:rPr lang="ru-RU" sz="2000" dirty="0" err="1"/>
              <a:t>допомогою</a:t>
            </a:r>
            <a:r>
              <a:rPr lang="ru-RU" sz="2000" dirty="0"/>
              <a:t> </a:t>
            </a:r>
            <a:r>
              <a:rPr lang="ru-RU" sz="2000" dirty="0" err="1"/>
              <a:t>якого</a:t>
            </a:r>
            <a:r>
              <a:rPr lang="ru-RU" sz="2000" dirty="0"/>
              <a:t> </a:t>
            </a:r>
            <a:r>
              <a:rPr lang="ru-RU" sz="2000" dirty="0" err="1"/>
              <a:t>досягається</a:t>
            </a:r>
            <a:r>
              <a:rPr lang="ru-RU" sz="2000" dirty="0"/>
              <a:t> </a:t>
            </a:r>
            <a:r>
              <a:rPr lang="ru-RU" sz="2000" dirty="0" err="1"/>
              <a:t>зазначене</a:t>
            </a:r>
            <a:r>
              <a:rPr lang="ru-RU" sz="2000" dirty="0"/>
              <a:t> </a:t>
            </a:r>
            <a:r>
              <a:rPr lang="ru-RU" sz="2000" dirty="0" err="1"/>
              <a:t>звільнення</a:t>
            </a:r>
            <a:r>
              <a:rPr lang="ru-RU" sz="2000" dirty="0"/>
              <a:t>. </a:t>
            </a:r>
            <a:endParaRPr lang="ru-RU" sz="2000" dirty="0" smtClean="0"/>
          </a:p>
          <a:p>
            <a:r>
              <a:rPr lang="ru-RU" sz="2000" dirty="0" err="1" smtClean="0"/>
              <a:t>Джерелом</a:t>
            </a:r>
            <a:r>
              <a:rPr lang="ru-RU" sz="2000" dirty="0" smtClean="0"/>
              <a:t> </a:t>
            </a:r>
            <a:r>
              <a:rPr lang="ru-RU" sz="2000" dirty="0" err="1"/>
              <a:t>мудрості</a:t>
            </a:r>
            <a:r>
              <a:rPr lang="ru-RU" sz="2000" dirty="0"/>
              <a:t> в </a:t>
            </a:r>
            <a:r>
              <a:rPr lang="ru-RU" sz="2000" dirty="0" err="1" smtClean="0"/>
              <a:t>джайнизмі</a:t>
            </a:r>
            <a:r>
              <a:rPr lang="ru-RU" sz="2000" dirty="0" smtClean="0"/>
              <a:t> </a:t>
            </a:r>
            <a:r>
              <a:rPr lang="ru-RU" sz="2000" dirty="0" err="1"/>
              <a:t>вважається</a:t>
            </a:r>
            <a:r>
              <a:rPr lang="ru-RU" sz="2000" dirty="0"/>
              <a:t> не бог, а </a:t>
            </a:r>
            <a:r>
              <a:rPr lang="ru-RU" sz="2000" dirty="0" err="1"/>
              <a:t>особливі</a:t>
            </a:r>
            <a:r>
              <a:rPr lang="ru-RU" sz="2000" dirty="0"/>
              <a:t> </a:t>
            </a:r>
            <a:r>
              <a:rPr lang="ru-RU" sz="2000" dirty="0" err="1"/>
              <a:t>святі</a:t>
            </a:r>
            <a:r>
              <a:rPr lang="ru-RU" sz="2000" dirty="0"/>
              <a:t>, </a:t>
            </a:r>
            <a:r>
              <a:rPr lang="ru-RU" sz="2000" dirty="0" err="1"/>
              <a:t>які</a:t>
            </a:r>
            <a:r>
              <a:rPr lang="ru-RU" sz="2000" dirty="0"/>
              <a:t> </a:t>
            </a:r>
            <a:r>
              <a:rPr lang="ru-RU" sz="2000" dirty="0" err="1"/>
              <a:t>досягли</a:t>
            </a:r>
            <a:r>
              <a:rPr lang="ru-RU" sz="2000" dirty="0"/>
              <a:t> </a:t>
            </a:r>
            <a:r>
              <a:rPr lang="ru-RU" sz="2000" dirty="0" err="1"/>
              <a:t>сили</a:t>
            </a:r>
            <a:r>
              <a:rPr lang="ru-RU" sz="2000" dirty="0"/>
              <a:t> і </a:t>
            </a:r>
            <a:r>
              <a:rPr lang="ru-RU" sz="2000" dirty="0" err="1"/>
              <a:t>щастя</a:t>
            </a:r>
            <a:r>
              <a:rPr lang="ru-RU" sz="2000" dirty="0"/>
              <a:t> на </a:t>
            </a:r>
            <a:r>
              <a:rPr lang="ru-RU" sz="2000" dirty="0" err="1"/>
              <a:t>основі</a:t>
            </a:r>
            <a:r>
              <a:rPr lang="ru-RU" sz="2000" dirty="0"/>
              <a:t> </a:t>
            </a:r>
            <a:r>
              <a:rPr lang="ru-RU" sz="2000" dirty="0" err="1"/>
              <a:t>досконалого</a:t>
            </a:r>
            <a:r>
              <a:rPr lang="ru-RU" sz="2000" dirty="0"/>
              <a:t> </a:t>
            </a:r>
            <a:r>
              <a:rPr lang="ru-RU" sz="2000" dirty="0" err="1"/>
              <a:t>знання</a:t>
            </a:r>
            <a:r>
              <a:rPr lang="ru-RU" sz="2000" dirty="0"/>
              <a:t> і за </a:t>
            </a:r>
            <a:r>
              <a:rPr lang="ru-RU" sz="2000" dirty="0" err="1"/>
              <a:t>допомогою</a:t>
            </a:r>
            <a:r>
              <a:rPr lang="ru-RU" sz="2000" dirty="0"/>
              <a:t> </a:t>
            </a:r>
            <a:r>
              <a:rPr lang="ru-RU" sz="2000" dirty="0" err="1" smtClean="0"/>
              <a:t>певної</a:t>
            </a:r>
            <a:r>
              <a:rPr lang="ru-RU" sz="2000" dirty="0" smtClean="0"/>
              <a:t> </a:t>
            </a:r>
            <a:r>
              <a:rPr lang="ru-RU" sz="2000" dirty="0" err="1" smtClean="0"/>
              <a:t>поведінки</a:t>
            </a:r>
            <a:r>
              <a:rPr lang="ru-RU" sz="2000" dirty="0" smtClean="0"/>
              <a:t>.</a:t>
            </a:r>
          </a:p>
          <a:p>
            <a:r>
              <a:rPr lang="ru-RU" sz="2000" dirty="0" err="1" smtClean="0"/>
              <a:t>Джайнізм</a:t>
            </a:r>
            <a:r>
              <a:rPr lang="ru-RU" sz="2000" dirty="0" smtClean="0"/>
              <a:t> </a:t>
            </a:r>
            <a:r>
              <a:rPr lang="ru-RU" sz="2000" dirty="0"/>
              <a:t>як </a:t>
            </a:r>
            <a:r>
              <a:rPr lang="ru-RU" sz="2000" dirty="0" err="1"/>
              <a:t>етичне</a:t>
            </a:r>
            <a:r>
              <a:rPr lang="ru-RU" sz="2000" dirty="0"/>
              <a:t> </a:t>
            </a:r>
            <a:r>
              <a:rPr lang="ru-RU" sz="2000" dirty="0" err="1"/>
              <a:t>вчення</a:t>
            </a:r>
            <a:r>
              <a:rPr lang="ru-RU" sz="2000" dirty="0"/>
              <a:t> </a:t>
            </a:r>
            <a:r>
              <a:rPr lang="ru-RU" sz="2000" dirty="0" err="1"/>
              <a:t>спирається</a:t>
            </a:r>
            <a:r>
              <a:rPr lang="ru-RU" sz="2000" dirty="0"/>
              <a:t> на </a:t>
            </a:r>
            <a:r>
              <a:rPr lang="ru-RU" sz="2000" dirty="0" err="1"/>
              <a:t>особливе</a:t>
            </a:r>
            <a:r>
              <a:rPr lang="ru-RU" sz="2000" dirty="0"/>
              <a:t> </a:t>
            </a:r>
            <a:r>
              <a:rPr lang="ru-RU" sz="2000" dirty="0" err="1"/>
              <a:t>вчення</a:t>
            </a:r>
            <a:r>
              <a:rPr lang="ru-RU" sz="2000" dirty="0"/>
              <a:t> про </a:t>
            </a:r>
            <a:r>
              <a:rPr lang="ru-RU" sz="2000" dirty="0" err="1"/>
              <a:t>буття</a:t>
            </a:r>
            <a:r>
              <a:rPr lang="ru-RU" sz="2000" dirty="0"/>
              <a:t>. </a:t>
            </a:r>
            <a:r>
              <a:rPr lang="ru-RU" sz="2000" dirty="0" err="1"/>
              <a:t>Згідно</a:t>
            </a:r>
            <a:r>
              <a:rPr lang="ru-RU" sz="2000" dirty="0"/>
              <a:t> з </a:t>
            </a:r>
            <a:r>
              <a:rPr lang="ru-RU" sz="2000" dirty="0" err="1"/>
              <a:t>цим</a:t>
            </a:r>
            <a:r>
              <a:rPr lang="ru-RU" sz="2000" dirty="0"/>
              <a:t> </a:t>
            </a:r>
            <a:r>
              <a:rPr lang="ru-RU" sz="2000" dirty="0" err="1"/>
              <a:t>вченням</a:t>
            </a:r>
            <a:r>
              <a:rPr lang="ru-RU" sz="2000" dirty="0"/>
              <a:t>, </a:t>
            </a:r>
            <a:r>
              <a:rPr lang="ru-RU" sz="2000" dirty="0" err="1"/>
              <a:t>існує</a:t>
            </a:r>
            <a:r>
              <a:rPr lang="ru-RU" sz="2000" dirty="0"/>
              <a:t> </a:t>
            </a:r>
            <a:r>
              <a:rPr lang="ru-RU" sz="2000" dirty="0" err="1"/>
              <a:t>безліч</a:t>
            </a:r>
            <a:r>
              <a:rPr lang="ru-RU" sz="2000" dirty="0"/>
              <a:t> речей, </a:t>
            </a:r>
            <a:r>
              <a:rPr lang="ru-RU" sz="2000" dirty="0" err="1"/>
              <a:t>наділених</a:t>
            </a:r>
            <a:r>
              <a:rPr lang="ru-RU" sz="2000" dirty="0"/>
              <a:t> </a:t>
            </a:r>
            <a:r>
              <a:rPr lang="ru-RU" sz="2000" dirty="0" err="1" smtClean="0"/>
              <a:t>реальністю</a:t>
            </a:r>
            <a:r>
              <a:rPr lang="ru-RU" sz="2000" dirty="0" smtClean="0"/>
              <a:t>, </a:t>
            </a:r>
            <a:r>
              <a:rPr lang="ru-RU" sz="2000" dirty="0" err="1" smtClean="0"/>
              <a:t>що</a:t>
            </a:r>
            <a:r>
              <a:rPr lang="ru-RU" sz="2000" dirty="0" smtClean="0"/>
              <a:t> </a:t>
            </a:r>
            <a:r>
              <a:rPr lang="ru-RU" sz="2000" dirty="0" err="1"/>
              <a:t>володіють</a:t>
            </a:r>
            <a:r>
              <a:rPr lang="ru-RU" sz="2000" dirty="0"/>
              <a:t>, з одного боку, </a:t>
            </a:r>
            <a:r>
              <a:rPr lang="ru-RU" sz="2000" dirty="0" err="1"/>
              <a:t>постійними</a:t>
            </a:r>
            <a:r>
              <a:rPr lang="ru-RU" sz="2000" dirty="0"/>
              <a:t>, </a:t>
            </a:r>
            <a:r>
              <a:rPr lang="ru-RU" sz="2000" dirty="0" err="1"/>
              <a:t>або</a:t>
            </a:r>
            <a:r>
              <a:rPr lang="ru-RU" sz="2000" dirty="0"/>
              <a:t> </a:t>
            </a:r>
            <a:r>
              <a:rPr lang="ru-RU" sz="2000" dirty="0" err="1"/>
              <a:t>субстанціальним</a:t>
            </a:r>
            <a:r>
              <a:rPr lang="ru-RU" sz="2000" dirty="0"/>
              <a:t>, з </a:t>
            </a:r>
            <a:r>
              <a:rPr lang="ru-RU" sz="2000" dirty="0" err="1"/>
              <a:t>іншого</a:t>
            </a:r>
            <a:r>
              <a:rPr lang="ru-RU" sz="2000" dirty="0"/>
              <a:t> - </a:t>
            </a:r>
            <a:r>
              <a:rPr lang="ru-RU" sz="2000" dirty="0" err="1"/>
              <a:t>випадковими</a:t>
            </a:r>
            <a:r>
              <a:rPr lang="ru-RU" sz="2000" dirty="0"/>
              <a:t>, </a:t>
            </a:r>
            <a:r>
              <a:rPr lang="ru-RU" sz="2000" dirty="0" err="1"/>
              <a:t>або</a:t>
            </a:r>
            <a:r>
              <a:rPr lang="ru-RU" sz="2000" dirty="0"/>
              <a:t> </a:t>
            </a:r>
            <a:r>
              <a:rPr lang="ru-RU" sz="2000" dirty="0" err="1"/>
              <a:t>минущими</a:t>
            </a:r>
            <a:r>
              <a:rPr lang="ru-RU" sz="2000" dirty="0"/>
              <a:t> </a:t>
            </a:r>
            <a:r>
              <a:rPr lang="ru-RU" sz="2000" dirty="0" err="1"/>
              <a:t>властивостями</a:t>
            </a:r>
            <a:r>
              <a:rPr lang="ru-RU" sz="2000" dirty="0"/>
              <a:t>.</a:t>
            </a:r>
            <a:endParaRPr lang="ru-RU" sz="2000" dirty="0" smtClean="0"/>
          </a:p>
        </p:txBody>
      </p:sp>
      <p:sp>
        <p:nvSpPr>
          <p:cNvPr id="3" name="Заголовок 2"/>
          <p:cNvSpPr>
            <a:spLocks noGrp="1"/>
          </p:cNvSpPr>
          <p:nvPr>
            <p:ph type="title"/>
          </p:nvPr>
        </p:nvSpPr>
        <p:spPr>
          <a:xfrm>
            <a:off x="457200" y="152400"/>
            <a:ext cx="8229600" cy="704832"/>
          </a:xfrm>
        </p:spPr>
        <p:txBody>
          <a:bodyPr>
            <a:noAutofit/>
          </a:bodyPr>
          <a:lstStyle/>
          <a:p>
            <a:pPr eaLnBrk="1" hangingPunct="1">
              <a:defRPr/>
            </a:pPr>
            <a:r>
              <a:rPr lang="ru-RU" sz="3600" dirty="0" err="1" smtClean="0">
                <a:solidFill>
                  <a:srgbClr val="891919"/>
                </a:solidFill>
              </a:rPr>
              <a:t>Неортодоксальні</a:t>
            </a:r>
            <a:r>
              <a:rPr lang="ru-RU" sz="3600" dirty="0" smtClean="0">
                <a:solidFill>
                  <a:srgbClr val="891919"/>
                </a:solidFill>
              </a:rPr>
              <a:t> </a:t>
            </a:r>
            <a:r>
              <a:rPr lang="ru-RU" sz="3600" dirty="0" err="1" smtClean="0">
                <a:solidFill>
                  <a:srgbClr val="891919"/>
                </a:solidFill>
              </a:rPr>
              <a:t>школи.Джайнізм</a:t>
            </a:r>
            <a:endParaRPr lang="ru-RU" sz="3600" dirty="0">
              <a:solidFill>
                <a:srgbClr val="891919"/>
              </a:solidFill>
            </a:endParaRPr>
          </a:p>
        </p:txBody>
      </p:sp>
    </p:spTree>
    <p:extLst>
      <p:ext uri="{BB962C8B-B14F-4D97-AF65-F5344CB8AC3E}">
        <p14:creationId xmlns:p14="http://schemas.microsoft.com/office/powerpoint/2010/main" val="21074246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1"/>
          <p:cNvSpPr>
            <a:spLocks noGrp="1"/>
          </p:cNvSpPr>
          <p:nvPr>
            <p:ph idx="1"/>
          </p:nvPr>
        </p:nvSpPr>
        <p:spPr>
          <a:xfrm>
            <a:off x="467544" y="1412776"/>
            <a:ext cx="8229600" cy="4214812"/>
          </a:xfrm>
        </p:spPr>
        <p:txBody>
          <a:bodyPr>
            <a:normAutofit lnSpcReduction="10000"/>
          </a:bodyPr>
          <a:lstStyle/>
          <a:p>
            <a:r>
              <a:rPr lang="ru-RU" sz="2000" dirty="0" err="1"/>
              <a:t>Об'єкти</a:t>
            </a:r>
            <a:r>
              <a:rPr lang="ru-RU" sz="2000" dirty="0"/>
              <a:t> </a:t>
            </a:r>
            <a:r>
              <a:rPr lang="ru-RU" sz="2000" dirty="0" err="1"/>
              <a:t>шанування</a:t>
            </a:r>
            <a:r>
              <a:rPr lang="ru-RU" sz="2000" dirty="0"/>
              <a:t> -24 </a:t>
            </a:r>
            <a:r>
              <a:rPr lang="ru-RU" sz="2000" dirty="0" smtClean="0"/>
              <a:t>пророка.</a:t>
            </a:r>
          </a:p>
          <a:p>
            <a:r>
              <a:rPr lang="ru-RU" sz="2000" dirty="0" err="1" smtClean="0"/>
              <a:t>Джайнізм</a:t>
            </a:r>
            <a:r>
              <a:rPr lang="ru-RU" sz="2000" dirty="0"/>
              <a:t>, як і буддизм, </a:t>
            </a:r>
            <a:r>
              <a:rPr lang="ru-RU" sz="2000" dirty="0" err="1"/>
              <a:t>відкинув</a:t>
            </a:r>
            <a:r>
              <a:rPr lang="ru-RU" sz="2000" dirty="0"/>
              <a:t> догмат про </a:t>
            </a:r>
            <a:r>
              <a:rPr lang="ru-RU" sz="2000" dirty="0" err="1"/>
              <a:t>непогрішимість</a:t>
            </a:r>
            <a:r>
              <a:rPr lang="ru-RU" sz="2000" dirty="0"/>
              <a:t> вед (</a:t>
            </a:r>
            <a:r>
              <a:rPr lang="ru-RU" sz="2000" dirty="0" err="1"/>
              <a:t>найдавніших</a:t>
            </a:r>
            <a:r>
              <a:rPr lang="ru-RU" sz="2000" dirty="0"/>
              <a:t> </a:t>
            </a:r>
            <a:r>
              <a:rPr lang="ru-RU" sz="2000" dirty="0" err="1"/>
              <a:t>збірників</a:t>
            </a:r>
            <a:r>
              <a:rPr lang="ru-RU" sz="2000" dirty="0"/>
              <a:t> </a:t>
            </a:r>
            <a:r>
              <a:rPr lang="ru-RU" sz="2000" dirty="0" err="1"/>
              <a:t>релігійних</a:t>
            </a:r>
            <a:r>
              <a:rPr lang="ru-RU" sz="2000" dirty="0"/>
              <a:t> </a:t>
            </a:r>
            <a:r>
              <a:rPr lang="ru-RU" sz="2000" dirty="0" err="1"/>
              <a:t>текстів</a:t>
            </a:r>
            <a:r>
              <a:rPr lang="ru-RU" sz="2000" dirty="0"/>
              <a:t>, </a:t>
            </a:r>
            <a:r>
              <a:rPr lang="ru-RU" sz="2000" dirty="0" err="1"/>
              <a:t>які</a:t>
            </a:r>
            <a:r>
              <a:rPr lang="ru-RU" sz="2000" dirty="0"/>
              <a:t> </a:t>
            </a:r>
            <a:r>
              <a:rPr lang="ru-RU" sz="2000" dirty="0" err="1"/>
              <a:t>надають</a:t>
            </a:r>
            <a:r>
              <a:rPr lang="ru-RU" sz="2000" dirty="0"/>
              <a:t> авторитет </a:t>
            </a:r>
            <a:r>
              <a:rPr lang="ru-RU" sz="2000" dirty="0" err="1"/>
              <a:t>жерцям</a:t>
            </a:r>
            <a:r>
              <a:rPr lang="ru-RU" sz="2000" dirty="0" smtClean="0"/>
              <a:t>).</a:t>
            </a:r>
          </a:p>
          <a:p>
            <a:r>
              <a:rPr lang="ru-RU" sz="2000" dirty="0" smtClean="0"/>
              <a:t> </a:t>
            </a:r>
            <a:r>
              <a:rPr lang="ru-RU" sz="2000" dirty="0" err="1"/>
              <a:t>Основоположним</a:t>
            </a:r>
            <a:r>
              <a:rPr lang="ru-RU" sz="2000" dirty="0"/>
              <a:t> моментом </a:t>
            </a:r>
            <a:r>
              <a:rPr lang="ru-RU" sz="2000" dirty="0" err="1"/>
              <a:t>доктрини</a:t>
            </a:r>
            <a:r>
              <a:rPr lang="ru-RU" sz="2000" dirty="0"/>
              <a:t> </a:t>
            </a:r>
            <a:r>
              <a:rPr lang="ru-RU" sz="2000" dirty="0" err="1"/>
              <a:t>джайнізму</a:t>
            </a:r>
            <a:r>
              <a:rPr lang="ru-RU" sz="2000" dirty="0"/>
              <a:t> є </a:t>
            </a:r>
            <a:r>
              <a:rPr lang="ru-RU" sz="2000" dirty="0" err="1"/>
              <a:t>положення</a:t>
            </a:r>
            <a:r>
              <a:rPr lang="ru-RU" sz="2000" dirty="0"/>
              <a:t> про те, </a:t>
            </a:r>
            <a:r>
              <a:rPr lang="ru-RU" sz="2000" dirty="0" err="1"/>
              <a:t>що</a:t>
            </a:r>
            <a:r>
              <a:rPr lang="ru-RU" sz="2000" dirty="0"/>
              <a:t> </a:t>
            </a:r>
            <a:r>
              <a:rPr lang="ru-RU" sz="2000" dirty="0" err="1"/>
              <a:t>заподіяння</a:t>
            </a:r>
            <a:r>
              <a:rPr lang="ru-RU" sz="2000" dirty="0"/>
              <a:t> </a:t>
            </a:r>
            <a:r>
              <a:rPr lang="ru-RU" sz="2000" dirty="0" err="1"/>
              <a:t>шкоди</a:t>
            </a:r>
            <a:r>
              <a:rPr lang="ru-RU" sz="2000" dirty="0"/>
              <a:t> живим </a:t>
            </a:r>
            <a:r>
              <a:rPr lang="ru-RU" sz="2000" dirty="0" err="1"/>
              <a:t>істотам</a:t>
            </a:r>
            <a:r>
              <a:rPr lang="ru-RU" sz="2000" dirty="0"/>
              <a:t> є </a:t>
            </a:r>
            <a:r>
              <a:rPr lang="ru-RU" sz="2000" dirty="0" err="1"/>
              <a:t>найбільшим</a:t>
            </a:r>
            <a:r>
              <a:rPr lang="ru-RU" sz="2000" dirty="0"/>
              <a:t> </a:t>
            </a:r>
            <a:r>
              <a:rPr lang="ru-RU" sz="2000" dirty="0" err="1"/>
              <a:t>гріхом</a:t>
            </a:r>
            <a:r>
              <a:rPr lang="ru-RU" sz="2000" dirty="0"/>
              <a:t>, а строгий аскетизм і </a:t>
            </a:r>
            <a:r>
              <a:rPr lang="ru-RU" sz="2000" dirty="0" err="1"/>
              <a:t>відмова</a:t>
            </a:r>
            <a:r>
              <a:rPr lang="ru-RU" sz="2000" dirty="0"/>
              <a:t> </a:t>
            </a:r>
            <a:r>
              <a:rPr lang="ru-RU" sz="2000" dirty="0" err="1"/>
              <a:t>від</a:t>
            </a:r>
            <a:r>
              <a:rPr lang="ru-RU" sz="2000" dirty="0"/>
              <a:t> бренной </a:t>
            </a:r>
            <a:r>
              <a:rPr lang="ru-RU" sz="2000" dirty="0" err="1"/>
              <a:t>власності</a:t>
            </a:r>
            <a:r>
              <a:rPr lang="ru-RU" sz="2000" dirty="0"/>
              <a:t> - </a:t>
            </a:r>
            <a:r>
              <a:rPr lang="ru-RU" sz="2000" dirty="0" err="1"/>
              <a:t>найбільшої</a:t>
            </a:r>
            <a:r>
              <a:rPr lang="ru-RU" sz="2000" dirty="0"/>
              <a:t> </a:t>
            </a:r>
            <a:r>
              <a:rPr lang="ru-RU" sz="2000" dirty="0" err="1"/>
              <a:t>чеснотою</a:t>
            </a:r>
            <a:r>
              <a:rPr lang="ru-RU" sz="2000" dirty="0"/>
              <a:t>.</a:t>
            </a:r>
          </a:p>
          <a:p>
            <a:r>
              <a:rPr lang="ru-RU" sz="2000" dirty="0"/>
              <a:t> </a:t>
            </a:r>
            <a:r>
              <a:rPr lang="ru-RU" sz="2000" dirty="0" err="1"/>
              <a:t>Одягнені</a:t>
            </a:r>
            <a:r>
              <a:rPr lang="ru-RU" sz="2000" dirty="0"/>
              <a:t> </a:t>
            </a:r>
            <a:r>
              <a:rPr lang="ru-RU" sz="2000" dirty="0" err="1"/>
              <a:t>джайни</a:t>
            </a:r>
            <a:r>
              <a:rPr lang="ru-RU" sz="2000" dirty="0"/>
              <a:t> в </a:t>
            </a:r>
            <a:r>
              <a:rPr lang="ru-RU" sz="2000" dirty="0" err="1"/>
              <a:t>білі</a:t>
            </a:r>
            <a:r>
              <a:rPr lang="ru-RU" sz="2000" dirty="0"/>
              <a:t> </a:t>
            </a:r>
            <a:r>
              <a:rPr lang="ru-RU" sz="2000" dirty="0" smtClean="0"/>
              <a:t>тоги.</a:t>
            </a:r>
          </a:p>
          <a:p>
            <a:r>
              <a:rPr lang="ru-RU" sz="2000" dirty="0" err="1" smtClean="0"/>
              <a:t>Чоловіки</a:t>
            </a:r>
            <a:r>
              <a:rPr lang="ru-RU" sz="2000" dirty="0" smtClean="0"/>
              <a:t> з </a:t>
            </a:r>
            <a:r>
              <a:rPr lang="ru-RU" sz="2000" dirty="0" err="1"/>
              <a:t>непокритою</a:t>
            </a:r>
            <a:r>
              <a:rPr lang="ru-RU" sz="2000" dirty="0"/>
              <a:t> головою, </a:t>
            </a:r>
            <a:r>
              <a:rPr lang="ru-RU" sz="2000" dirty="0" err="1"/>
              <a:t>жінки</a:t>
            </a:r>
            <a:r>
              <a:rPr lang="ru-RU" sz="2000" dirty="0"/>
              <a:t> </a:t>
            </a:r>
            <a:r>
              <a:rPr lang="ru-RU" sz="2000" dirty="0" smtClean="0"/>
              <a:t>– в </a:t>
            </a:r>
            <a:r>
              <a:rPr lang="ru-RU" sz="2000" dirty="0" err="1"/>
              <a:t>білих</a:t>
            </a:r>
            <a:r>
              <a:rPr lang="ru-RU" sz="2000" dirty="0"/>
              <a:t> </a:t>
            </a:r>
            <a:r>
              <a:rPr lang="ru-RU" sz="2000" dirty="0" err="1" smtClean="0"/>
              <a:t>хустках</a:t>
            </a:r>
            <a:r>
              <a:rPr lang="ru-RU" sz="2000" dirty="0" smtClean="0"/>
              <a:t>. У </a:t>
            </a:r>
            <a:r>
              <a:rPr lang="ru-RU" sz="2000" dirty="0"/>
              <a:t>кожного на </a:t>
            </a:r>
            <a:r>
              <a:rPr lang="ru-RU" sz="2000" dirty="0" err="1"/>
              <a:t>шиї</a:t>
            </a:r>
            <a:r>
              <a:rPr lang="ru-RU" sz="2000" dirty="0"/>
              <a:t> </a:t>
            </a:r>
            <a:r>
              <a:rPr lang="ru-RU" sz="2000" dirty="0" err="1"/>
              <a:t>білий</a:t>
            </a:r>
            <a:r>
              <a:rPr lang="ru-RU" sz="2000" dirty="0"/>
              <a:t> шарф. </a:t>
            </a:r>
            <a:endParaRPr lang="ru-RU" sz="2000" dirty="0" smtClean="0"/>
          </a:p>
          <a:p>
            <a:r>
              <a:rPr lang="ru-RU" sz="2000" dirty="0" err="1" smtClean="0"/>
              <a:t>Джайни</a:t>
            </a:r>
            <a:r>
              <a:rPr lang="ru-RU" sz="2000" dirty="0" smtClean="0"/>
              <a:t> </a:t>
            </a:r>
            <a:r>
              <a:rPr lang="ru-RU" sz="2000" dirty="0" err="1"/>
              <a:t>постійно</a:t>
            </a:r>
            <a:r>
              <a:rPr lang="ru-RU" sz="2000" dirty="0"/>
              <a:t> </a:t>
            </a:r>
            <a:r>
              <a:rPr lang="ru-RU" sz="2000" dirty="0" err="1"/>
              <a:t>закривають</a:t>
            </a:r>
            <a:r>
              <a:rPr lang="ru-RU" sz="2000" dirty="0"/>
              <a:t> </a:t>
            </a:r>
            <a:r>
              <a:rPr lang="ru-RU" sz="2000" dirty="0" err="1"/>
              <a:t>їм</a:t>
            </a:r>
            <a:r>
              <a:rPr lang="ru-RU" sz="2000" dirty="0"/>
              <a:t> </a:t>
            </a:r>
            <a:r>
              <a:rPr lang="ru-RU" sz="2000" dirty="0" smtClean="0"/>
              <a:t>рот, </a:t>
            </a:r>
            <a:r>
              <a:rPr lang="ru-RU" sz="2000" dirty="0" err="1" smtClean="0"/>
              <a:t>їх</a:t>
            </a:r>
            <a:r>
              <a:rPr lang="ru-RU" sz="2000" dirty="0" smtClean="0"/>
              <a:t> </a:t>
            </a:r>
            <a:r>
              <a:rPr lang="ru-RU" sz="2000" dirty="0" err="1" smtClean="0"/>
              <a:t>знімають</a:t>
            </a:r>
            <a:r>
              <a:rPr lang="ru-RU" sz="2000" dirty="0" smtClean="0"/>
              <a:t> </a:t>
            </a:r>
          </a:p>
          <a:p>
            <a:pPr marL="0" indent="0">
              <a:buNone/>
            </a:pPr>
            <a:r>
              <a:rPr lang="ru-RU" sz="2000" dirty="0" err="1" smtClean="0"/>
              <a:t>лише</a:t>
            </a:r>
            <a:r>
              <a:rPr lang="ru-RU" sz="2000" dirty="0" smtClean="0"/>
              <a:t> </a:t>
            </a:r>
            <a:r>
              <a:rPr lang="ru-RU" sz="2000" dirty="0" err="1"/>
              <a:t>під</a:t>
            </a:r>
            <a:r>
              <a:rPr lang="ru-RU" sz="2000" dirty="0"/>
              <a:t> час </a:t>
            </a:r>
            <a:r>
              <a:rPr lang="ru-RU" sz="2000" dirty="0" err="1"/>
              <a:t>молитви</a:t>
            </a:r>
            <a:r>
              <a:rPr lang="ru-RU" sz="2000" dirty="0"/>
              <a:t> </a:t>
            </a:r>
            <a:r>
              <a:rPr lang="ru-RU" sz="2000" dirty="0" err="1"/>
              <a:t>або</a:t>
            </a:r>
            <a:r>
              <a:rPr lang="ru-RU" sz="2000" dirty="0"/>
              <a:t> </a:t>
            </a:r>
            <a:r>
              <a:rPr lang="ru-RU" sz="2000" dirty="0" err="1"/>
              <a:t>їжі</a:t>
            </a:r>
            <a:r>
              <a:rPr lang="ru-RU" sz="2000" dirty="0"/>
              <a:t>.</a:t>
            </a:r>
            <a:endParaRPr lang="ru-RU" sz="2000" dirty="0" smtClean="0"/>
          </a:p>
        </p:txBody>
      </p:sp>
      <p:sp>
        <p:nvSpPr>
          <p:cNvPr id="3" name="Заголовок 2"/>
          <p:cNvSpPr>
            <a:spLocks noGrp="1"/>
          </p:cNvSpPr>
          <p:nvPr>
            <p:ph type="title"/>
          </p:nvPr>
        </p:nvSpPr>
        <p:spPr>
          <a:xfrm>
            <a:off x="285720" y="142852"/>
            <a:ext cx="8472518" cy="785818"/>
          </a:xfrm>
        </p:spPr>
        <p:txBody>
          <a:bodyPr>
            <a:normAutofit fontScale="90000"/>
          </a:bodyPr>
          <a:lstStyle/>
          <a:p>
            <a:pPr>
              <a:defRPr/>
            </a:pPr>
            <a:r>
              <a:rPr lang="ru-RU" sz="4000" dirty="0" err="1">
                <a:solidFill>
                  <a:srgbClr val="891919"/>
                </a:solidFill>
              </a:rPr>
              <a:t>Неортодоксальні</a:t>
            </a:r>
            <a:r>
              <a:rPr lang="ru-RU" sz="4000" dirty="0">
                <a:solidFill>
                  <a:srgbClr val="891919"/>
                </a:solidFill>
              </a:rPr>
              <a:t> </a:t>
            </a:r>
            <a:r>
              <a:rPr lang="ru-RU" sz="4000" dirty="0" err="1">
                <a:solidFill>
                  <a:srgbClr val="891919"/>
                </a:solidFill>
              </a:rPr>
              <a:t>школи.Джайнізм</a:t>
            </a:r>
            <a:endParaRPr lang="ru-RU" sz="4000" dirty="0"/>
          </a:p>
        </p:txBody>
      </p:sp>
      <p:pic>
        <p:nvPicPr>
          <p:cNvPr id="14340" name="Рисунок 4" descr="http://bigtor.ru/images/9/9c/Jain_hand.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221088"/>
            <a:ext cx="1477938" cy="252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5852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Содержимое 3" descr="09052d5b50e5a4972090e6dee6f1ff17.jpe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7175" y="1524000"/>
            <a:ext cx="6089650" cy="4572000"/>
          </a:xfrm>
        </p:spPr>
      </p:pic>
      <p:sp>
        <p:nvSpPr>
          <p:cNvPr id="3" name="Заголовок 2"/>
          <p:cNvSpPr>
            <a:spLocks noGrp="1"/>
          </p:cNvSpPr>
          <p:nvPr>
            <p:ph type="title"/>
          </p:nvPr>
        </p:nvSpPr>
        <p:spPr>
          <a:xfrm>
            <a:off x="428596" y="357166"/>
            <a:ext cx="8229600" cy="633394"/>
          </a:xfrm>
        </p:spPr>
        <p:txBody>
          <a:bodyPr>
            <a:normAutofit fontScale="90000"/>
          </a:bodyPr>
          <a:lstStyle/>
          <a:p>
            <a:pPr algn="ctr" eaLnBrk="1" hangingPunct="1">
              <a:defRPr/>
            </a:pPr>
            <a:r>
              <a:rPr lang="ru-RU" sz="4400" dirty="0" err="1" smtClean="0">
                <a:solidFill>
                  <a:srgbClr val="891919"/>
                </a:solidFill>
              </a:rPr>
              <a:t>Джайни</a:t>
            </a:r>
            <a:endParaRPr lang="ru-RU" dirty="0">
              <a:solidFill>
                <a:srgbClr val="891919"/>
              </a:solidFill>
            </a:endParaRPr>
          </a:p>
        </p:txBody>
      </p:sp>
    </p:spTree>
    <p:extLst>
      <p:ext uri="{BB962C8B-B14F-4D97-AF65-F5344CB8AC3E}">
        <p14:creationId xmlns:p14="http://schemas.microsoft.com/office/powerpoint/2010/main" val="14992357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1"/>
          <p:cNvSpPr>
            <a:spLocks noGrp="1"/>
          </p:cNvSpPr>
          <p:nvPr>
            <p:ph idx="1"/>
          </p:nvPr>
        </p:nvSpPr>
        <p:spPr>
          <a:xfrm>
            <a:off x="426972" y="1412776"/>
            <a:ext cx="8283641" cy="3096344"/>
          </a:xfrm>
        </p:spPr>
        <p:txBody>
          <a:bodyPr>
            <a:normAutofit lnSpcReduction="10000"/>
          </a:bodyPr>
          <a:lstStyle/>
          <a:p>
            <a:r>
              <a:rPr lang="ru-RU" sz="2000" dirty="0"/>
              <a:t>В </a:t>
            </a:r>
            <a:r>
              <a:rPr lang="ru-RU" sz="2000" dirty="0" err="1"/>
              <a:t>основі</a:t>
            </a:r>
            <a:r>
              <a:rPr lang="ru-RU" sz="2000" dirty="0"/>
              <a:t> </a:t>
            </a:r>
            <a:r>
              <a:rPr lang="ru-RU" sz="2000" dirty="0" err="1" smtClean="0"/>
              <a:t>джайністського</a:t>
            </a:r>
            <a:r>
              <a:rPr lang="ru-RU" sz="2000" dirty="0" smtClean="0"/>
              <a:t> </a:t>
            </a:r>
            <a:r>
              <a:rPr lang="ru-RU" sz="2000" dirty="0" err="1"/>
              <a:t>вчення</a:t>
            </a:r>
            <a:r>
              <a:rPr lang="ru-RU" sz="2000" dirty="0"/>
              <a:t> лежать 4 </a:t>
            </a:r>
            <a:r>
              <a:rPr lang="ru-RU" sz="2000" dirty="0" err="1" smtClean="0"/>
              <a:t>принципи</a:t>
            </a:r>
            <a:r>
              <a:rPr lang="ru-RU" sz="2000" dirty="0" smtClean="0"/>
              <a:t>: </a:t>
            </a:r>
            <a:r>
              <a:rPr lang="ru-RU" sz="2000" b="1" dirty="0" err="1">
                <a:solidFill>
                  <a:srgbClr val="891919"/>
                </a:solidFill>
              </a:rPr>
              <a:t>Ахісма</a:t>
            </a:r>
            <a:r>
              <a:rPr lang="ru-RU" sz="2000" dirty="0">
                <a:solidFill>
                  <a:srgbClr val="891919"/>
                </a:solidFill>
              </a:rPr>
              <a:t> </a:t>
            </a:r>
            <a:r>
              <a:rPr lang="ru-RU" sz="2000" dirty="0"/>
              <a:t>- </a:t>
            </a:r>
            <a:r>
              <a:rPr lang="ru-RU" sz="2000" dirty="0" err="1"/>
              <a:t>ненасильство</a:t>
            </a:r>
            <a:r>
              <a:rPr lang="ru-RU" sz="2000" dirty="0"/>
              <a:t> і </a:t>
            </a:r>
            <a:r>
              <a:rPr lang="ru-RU" sz="2000" dirty="0" err="1"/>
              <a:t>непротивлення</a:t>
            </a:r>
            <a:r>
              <a:rPr lang="ru-RU" sz="2000" dirty="0"/>
              <a:t> злу </a:t>
            </a:r>
            <a:r>
              <a:rPr lang="ru-RU" sz="2000" dirty="0" err="1"/>
              <a:t>насильством</a:t>
            </a:r>
            <a:r>
              <a:rPr lang="ru-RU" sz="2000" dirty="0"/>
              <a:t>, </a:t>
            </a:r>
            <a:r>
              <a:rPr lang="ru-RU" sz="2000" b="1" dirty="0" err="1" smtClean="0">
                <a:solidFill>
                  <a:srgbClr val="891919"/>
                </a:solidFill>
              </a:rPr>
              <a:t>Сат’я</a:t>
            </a:r>
            <a:r>
              <a:rPr lang="ru-RU" sz="2000" dirty="0" smtClean="0">
                <a:solidFill>
                  <a:srgbClr val="891919"/>
                </a:solidFill>
              </a:rPr>
              <a:t> </a:t>
            </a:r>
            <a:r>
              <a:rPr lang="ru-RU" sz="2000" dirty="0"/>
              <a:t>- </a:t>
            </a:r>
            <a:r>
              <a:rPr lang="ru-RU" sz="2000" dirty="0" err="1"/>
              <a:t>правдивість</a:t>
            </a:r>
            <a:r>
              <a:rPr lang="ru-RU" sz="2000" dirty="0"/>
              <a:t> думки й </a:t>
            </a:r>
            <a:r>
              <a:rPr lang="ru-RU" sz="2000" dirty="0" err="1"/>
              <a:t>мови</a:t>
            </a:r>
            <a:r>
              <a:rPr lang="ru-RU" sz="2000" dirty="0"/>
              <a:t>, </a:t>
            </a:r>
            <a:r>
              <a:rPr lang="ru-RU" sz="2000" b="1" dirty="0" err="1">
                <a:solidFill>
                  <a:srgbClr val="891919"/>
                </a:solidFill>
              </a:rPr>
              <a:t>Астей</a:t>
            </a:r>
            <a:r>
              <a:rPr lang="ru-RU" sz="2000" dirty="0">
                <a:solidFill>
                  <a:srgbClr val="891919"/>
                </a:solidFill>
              </a:rPr>
              <a:t> </a:t>
            </a:r>
            <a:r>
              <a:rPr lang="ru-RU" sz="2000" dirty="0"/>
              <a:t>- заборона </a:t>
            </a:r>
            <a:r>
              <a:rPr lang="ru-RU" sz="2000" dirty="0" err="1"/>
              <a:t>злодійства</a:t>
            </a:r>
            <a:r>
              <a:rPr lang="ru-RU" sz="2000" dirty="0"/>
              <a:t> </a:t>
            </a:r>
            <a:r>
              <a:rPr lang="ru-RU" sz="2000" dirty="0" smtClean="0"/>
              <a:t>(«не </a:t>
            </a:r>
            <a:r>
              <a:rPr lang="ru-RU" sz="2000" dirty="0" err="1" smtClean="0"/>
              <a:t>вкради</a:t>
            </a:r>
            <a:r>
              <a:rPr lang="ru-RU" sz="2000" dirty="0" smtClean="0"/>
              <a:t>») </a:t>
            </a:r>
            <a:r>
              <a:rPr lang="ru-RU" sz="2000" dirty="0"/>
              <a:t>і </a:t>
            </a:r>
            <a:r>
              <a:rPr lang="ru-RU" sz="2000" b="1" dirty="0" err="1">
                <a:solidFill>
                  <a:srgbClr val="891919"/>
                </a:solidFill>
              </a:rPr>
              <a:t>Апаріграха</a:t>
            </a:r>
            <a:r>
              <a:rPr lang="ru-RU" sz="2000" dirty="0">
                <a:solidFill>
                  <a:srgbClr val="891919"/>
                </a:solidFill>
              </a:rPr>
              <a:t> </a:t>
            </a:r>
            <a:r>
              <a:rPr lang="ru-RU" sz="2000" dirty="0"/>
              <a:t>(аскетизм) - </a:t>
            </a:r>
            <a:r>
              <a:rPr lang="ru-RU" sz="2000" dirty="0" err="1" smtClean="0"/>
              <a:t>відмова</a:t>
            </a:r>
            <a:r>
              <a:rPr lang="ru-RU" sz="2000" dirty="0" smtClean="0"/>
              <a:t> </a:t>
            </a:r>
            <a:r>
              <a:rPr lang="ru-RU" sz="2000" dirty="0" err="1"/>
              <a:t>від</a:t>
            </a:r>
            <a:r>
              <a:rPr lang="ru-RU" sz="2000" dirty="0"/>
              <a:t> </a:t>
            </a:r>
            <a:r>
              <a:rPr lang="ru-RU" sz="2000" dirty="0" err="1"/>
              <a:t>мирської</a:t>
            </a:r>
            <a:r>
              <a:rPr lang="ru-RU" sz="2000" dirty="0"/>
              <a:t> </a:t>
            </a:r>
            <a:r>
              <a:rPr lang="ru-RU" sz="2000" dirty="0" err="1"/>
              <a:t>суєти</a:t>
            </a:r>
            <a:r>
              <a:rPr lang="ru-RU" sz="2000" dirty="0"/>
              <a:t>. </a:t>
            </a:r>
            <a:endParaRPr lang="ru-RU" sz="2000" dirty="0" smtClean="0"/>
          </a:p>
          <a:p>
            <a:r>
              <a:rPr lang="ru-RU" sz="2000" dirty="0" err="1" smtClean="0"/>
              <a:t>Джайністи</a:t>
            </a:r>
            <a:r>
              <a:rPr lang="ru-RU" sz="2000" dirty="0" smtClean="0"/>
              <a:t> </a:t>
            </a:r>
            <a:r>
              <a:rPr lang="ru-RU" sz="2000" dirty="0" err="1"/>
              <a:t>дотримуються</a:t>
            </a:r>
            <a:r>
              <a:rPr lang="ru-RU" sz="2000" dirty="0"/>
              <a:t> </a:t>
            </a:r>
            <a:r>
              <a:rPr lang="ru-RU" sz="2000" dirty="0" err="1" smtClean="0"/>
              <a:t>найсуворішої</a:t>
            </a:r>
            <a:r>
              <a:rPr lang="ru-RU" sz="2000" dirty="0" smtClean="0"/>
              <a:t> заборони </a:t>
            </a:r>
            <a:r>
              <a:rPr lang="ru-RU" sz="2000" dirty="0"/>
              <a:t>на </a:t>
            </a:r>
            <a:r>
              <a:rPr lang="ru-RU" sz="2000" dirty="0" err="1"/>
              <a:t>вживання</a:t>
            </a:r>
            <a:r>
              <a:rPr lang="ru-RU" sz="2000" dirty="0"/>
              <a:t> в </a:t>
            </a:r>
            <a:r>
              <a:rPr lang="ru-RU" sz="2000" dirty="0" err="1"/>
              <a:t>їжу</a:t>
            </a:r>
            <a:r>
              <a:rPr lang="ru-RU" sz="2000" dirty="0"/>
              <a:t> </a:t>
            </a:r>
            <a:r>
              <a:rPr lang="ru-RU" sz="2000" dirty="0" err="1"/>
              <a:t>м'яса</a:t>
            </a:r>
            <a:r>
              <a:rPr lang="ru-RU" sz="2000" dirty="0"/>
              <a:t>. Вони </a:t>
            </a:r>
            <a:r>
              <a:rPr lang="ru-RU" sz="2000" dirty="0" err="1"/>
              <a:t>ніколи</a:t>
            </a:r>
            <a:r>
              <a:rPr lang="ru-RU" sz="2000" dirty="0"/>
              <a:t> не </a:t>
            </a:r>
            <a:r>
              <a:rPr lang="ru-RU" sz="2000" dirty="0" err="1"/>
              <a:t>торкаються</a:t>
            </a:r>
            <a:r>
              <a:rPr lang="ru-RU" sz="2000" dirty="0"/>
              <a:t> до </a:t>
            </a:r>
            <a:r>
              <a:rPr lang="ru-RU" sz="2000" dirty="0" err="1"/>
              <a:t>м'яса</a:t>
            </a:r>
            <a:r>
              <a:rPr lang="ru-RU" sz="2000" dirty="0"/>
              <a:t> </a:t>
            </a:r>
            <a:r>
              <a:rPr lang="ru-RU" sz="2000" dirty="0" err="1"/>
              <a:t>або</a:t>
            </a:r>
            <a:r>
              <a:rPr lang="ru-RU" sz="2000" dirty="0"/>
              <a:t> до </a:t>
            </a:r>
            <a:r>
              <a:rPr lang="ru-RU" sz="2000" dirty="0" err="1"/>
              <a:t>тіла</a:t>
            </a:r>
            <a:r>
              <a:rPr lang="ru-RU" sz="2000" dirty="0"/>
              <a:t> </a:t>
            </a:r>
            <a:r>
              <a:rPr lang="ru-RU" sz="2000" dirty="0" err="1"/>
              <a:t>вбитої</a:t>
            </a:r>
            <a:r>
              <a:rPr lang="ru-RU" sz="2000" dirty="0"/>
              <a:t> </a:t>
            </a:r>
            <a:r>
              <a:rPr lang="ru-RU" sz="2000" dirty="0" err="1"/>
              <a:t>тварини</a:t>
            </a:r>
            <a:r>
              <a:rPr lang="ru-RU" sz="2000" dirty="0"/>
              <a:t>, не </a:t>
            </a:r>
            <a:r>
              <a:rPr lang="ru-RU" sz="2000" dirty="0" err="1"/>
              <a:t>беруть</a:t>
            </a:r>
            <a:r>
              <a:rPr lang="ru-RU" sz="2000" dirty="0"/>
              <a:t> </a:t>
            </a:r>
            <a:r>
              <a:rPr lang="ru-RU" sz="2000" dirty="0" err="1"/>
              <a:t>участі</a:t>
            </a:r>
            <a:r>
              <a:rPr lang="ru-RU" sz="2000" dirty="0"/>
              <a:t> в справах </a:t>
            </a:r>
            <a:r>
              <a:rPr lang="ru-RU" sz="2000" dirty="0" err="1"/>
              <a:t>або</a:t>
            </a:r>
            <a:r>
              <a:rPr lang="ru-RU" sz="2000" dirty="0"/>
              <a:t> </a:t>
            </a:r>
            <a:r>
              <a:rPr lang="ru-RU" sz="2000" dirty="0" err="1"/>
              <a:t>діях</a:t>
            </a:r>
            <a:r>
              <a:rPr lang="ru-RU" sz="2000" dirty="0"/>
              <a:t>, </a:t>
            </a:r>
            <a:r>
              <a:rPr lang="ru-RU" sz="2000" dirty="0" err="1"/>
              <a:t>що</a:t>
            </a:r>
            <a:r>
              <a:rPr lang="ru-RU" sz="2000" dirty="0"/>
              <a:t> </a:t>
            </a:r>
            <a:r>
              <a:rPr lang="ru-RU" sz="2000" dirty="0" err="1"/>
              <a:t>можуть</a:t>
            </a:r>
            <a:r>
              <a:rPr lang="ru-RU" sz="2000" dirty="0"/>
              <a:t> </a:t>
            </a:r>
            <a:r>
              <a:rPr lang="ru-RU" sz="2000" dirty="0" err="1"/>
              <a:t>спричинити</a:t>
            </a:r>
            <a:r>
              <a:rPr lang="ru-RU" sz="2000" dirty="0"/>
              <a:t> за собою </a:t>
            </a:r>
            <a:r>
              <a:rPr lang="ru-RU" sz="2000" dirty="0" err="1"/>
              <a:t>насильство</a:t>
            </a:r>
            <a:r>
              <a:rPr lang="ru-RU" sz="2000" dirty="0"/>
              <a:t> </a:t>
            </a:r>
            <a:r>
              <a:rPr lang="ru-RU" sz="2000" dirty="0" err="1"/>
              <a:t>або</a:t>
            </a:r>
            <a:r>
              <a:rPr lang="ru-RU" sz="2000" dirty="0"/>
              <a:t> </a:t>
            </a:r>
            <a:r>
              <a:rPr lang="ru-RU" sz="2000" dirty="0" err="1"/>
              <a:t>вбивство</a:t>
            </a:r>
            <a:r>
              <a:rPr lang="ru-RU" sz="2000" dirty="0"/>
              <a:t> </a:t>
            </a:r>
            <a:r>
              <a:rPr lang="ru-RU" sz="2000" dirty="0" smtClean="0"/>
              <a:t>будь-</a:t>
            </a:r>
            <a:r>
              <a:rPr lang="ru-RU" sz="2000" dirty="0" err="1" smtClean="0"/>
              <a:t>якого</a:t>
            </a:r>
            <a:r>
              <a:rPr lang="ru-RU" sz="2000" dirty="0" smtClean="0"/>
              <a:t> </a:t>
            </a:r>
            <a:r>
              <a:rPr lang="ru-RU" sz="2000" dirty="0" err="1"/>
              <a:t>життя</a:t>
            </a:r>
            <a:r>
              <a:rPr lang="ru-RU" sz="2000" dirty="0"/>
              <a:t> (будь </a:t>
            </a:r>
            <a:r>
              <a:rPr lang="ru-RU" sz="2000" dirty="0" err="1"/>
              <a:t>це</a:t>
            </a:r>
            <a:r>
              <a:rPr lang="ru-RU" sz="2000" dirty="0"/>
              <a:t> </a:t>
            </a:r>
            <a:r>
              <a:rPr lang="ru-RU" sz="2000" dirty="0" err="1"/>
              <a:t>людина</a:t>
            </a:r>
            <a:r>
              <a:rPr lang="ru-RU" sz="2000" dirty="0"/>
              <a:t>, </a:t>
            </a:r>
            <a:r>
              <a:rPr lang="ru-RU" sz="2000" dirty="0" err="1"/>
              <a:t>тварина</a:t>
            </a:r>
            <a:r>
              <a:rPr lang="ru-RU" sz="2000" dirty="0"/>
              <a:t>, </a:t>
            </a:r>
            <a:r>
              <a:rPr lang="ru-RU" sz="2000" dirty="0" err="1"/>
              <a:t>комаха</a:t>
            </a:r>
            <a:r>
              <a:rPr lang="ru-RU" sz="2000" dirty="0"/>
              <a:t> </a:t>
            </a:r>
            <a:r>
              <a:rPr lang="ru-RU" sz="2000" dirty="0" err="1"/>
              <a:t>або</a:t>
            </a:r>
            <a:r>
              <a:rPr lang="ru-RU" sz="2000" dirty="0"/>
              <a:t> </a:t>
            </a:r>
            <a:r>
              <a:rPr lang="ru-RU" sz="2000" dirty="0" err="1"/>
              <a:t>мікроб</a:t>
            </a:r>
            <a:r>
              <a:rPr lang="ru-RU" sz="2000" dirty="0"/>
              <a:t>).</a:t>
            </a:r>
            <a:r>
              <a:rPr lang="ru-RU" sz="2000" dirty="0" smtClean="0"/>
              <a:t/>
            </a:r>
            <a:br>
              <a:rPr lang="ru-RU" sz="2000" dirty="0" smtClean="0"/>
            </a:br>
            <a:endParaRPr lang="ru-RU" sz="2000" dirty="0" smtClean="0"/>
          </a:p>
        </p:txBody>
      </p:sp>
      <p:sp>
        <p:nvSpPr>
          <p:cNvPr id="3" name="Заголовок 2"/>
          <p:cNvSpPr>
            <a:spLocks noGrp="1"/>
          </p:cNvSpPr>
          <p:nvPr>
            <p:ph type="title"/>
          </p:nvPr>
        </p:nvSpPr>
        <p:spPr>
          <a:xfrm>
            <a:off x="457200" y="152400"/>
            <a:ext cx="8229600" cy="704832"/>
          </a:xfrm>
        </p:spPr>
        <p:txBody>
          <a:bodyPr>
            <a:normAutofit fontScale="90000"/>
          </a:bodyPr>
          <a:lstStyle/>
          <a:p>
            <a:pPr algn="ctr" eaLnBrk="1" hangingPunct="1">
              <a:defRPr/>
            </a:pPr>
            <a:r>
              <a:rPr lang="ru-RU" sz="4400" dirty="0" err="1" smtClean="0">
                <a:solidFill>
                  <a:srgbClr val="891919"/>
                </a:solidFill>
              </a:rPr>
              <a:t>Джайнізм</a:t>
            </a:r>
            <a:endParaRPr lang="ru-RU" dirty="0">
              <a:solidFill>
                <a:srgbClr val="891919"/>
              </a:solidFill>
            </a:endParaRPr>
          </a:p>
        </p:txBody>
      </p:sp>
      <p:pic>
        <p:nvPicPr>
          <p:cNvPr id="16388" name="Рисунок 3" descr="150px-D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4429125"/>
            <a:ext cx="14287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Рисунок 4" descr="20280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4071938"/>
            <a:ext cx="1905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Рисунок 5" descr="pict14.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4714875"/>
            <a:ext cx="16192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Рисунок 6" descr="imageрррs.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4092743"/>
            <a:ext cx="1618333" cy="2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5623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627784" y="3068960"/>
            <a:ext cx="6400800" cy="2232248"/>
          </a:xfrm>
        </p:spPr>
        <p:txBody>
          <a:bodyPr>
            <a:normAutofit fontScale="92500" lnSpcReduction="20000"/>
          </a:bodyPr>
          <a:lstStyle/>
          <a:p>
            <a:r>
              <a:rPr lang="ru-RU" dirty="0" smtClean="0"/>
              <a:t/>
            </a:r>
            <a:br>
              <a:rPr lang="ru-RU" dirty="0" smtClean="0"/>
            </a:br>
            <a:r>
              <a:rPr lang="ru-RU" dirty="0" smtClean="0"/>
              <a:t/>
            </a:r>
            <a:br>
              <a:rPr lang="ru-RU" dirty="0" smtClean="0"/>
            </a:br>
            <a:r>
              <a:rPr lang="ru-RU" dirty="0" smtClean="0">
                <a:solidFill>
                  <a:schemeClr val="tx1"/>
                </a:solidFill>
              </a:rPr>
              <a:t>«</a:t>
            </a:r>
            <a:r>
              <a:rPr lang="ru-RU" dirty="0">
                <a:solidFill>
                  <a:schemeClr val="tx1"/>
                </a:solidFill>
              </a:rPr>
              <a:t>Не </a:t>
            </a:r>
            <a:r>
              <a:rPr lang="ru-RU" dirty="0" err="1">
                <a:solidFill>
                  <a:schemeClr val="tx1"/>
                </a:solidFill>
              </a:rPr>
              <a:t>можна</a:t>
            </a:r>
            <a:r>
              <a:rPr lang="ru-RU" dirty="0">
                <a:solidFill>
                  <a:schemeClr val="tx1"/>
                </a:solidFill>
              </a:rPr>
              <a:t> </a:t>
            </a:r>
            <a:r>
              <a:rPr lang="ru-RU" dirty="0" err="1">
                <a:solidFill>
                  <a:schemeClr val="tx1"/>
                </a:solidFill>
              </a:rPr>
              <a:t>навчитися</a:t>
            </a:r>
            <a:r>
              <a:rPr lang="ru-RU" dirty="0">
                <a:solidFill>
                  <a:schemeClr val="tx1"/>
                </a:solidFill>
              </a:rPr>
              <a:t> </a:t>
            </a:r>
            <a:r>
              <a:rPr lang="ru-RU" dirty="0" err="1">
                <a:solidFill>
                  <a:schemeClr val="tx1"/>
                </a:solidFill>
              </a:rPr>
              <a:t>управляти</a:t>
            </a:r>
            <a:r>
              <a:rPr lang="ru-RU" dirty="0">
                <a:solidFill>
                  <a:schemeClr val="tx1"/>
                </a:solidFill>
              </a:rPr>
              <a:t> державою і людьми, </a:t>
            </a:r>
            <a:r>
              <a:rPr lang="ru-RU" dirty="0" err="1">
                <a:solidFill>
                  <a:schemeClr val="tx1"/>
                </a:solidFill>
              </a:rPr>
              <a:t>якщо</a:t>
            </a:r>
            <a:r>
              <a:rPr lang="ru-RU" dirty="0">
                <a:solidFill>
                  <a:schemeClr val="tx1"/>
                </a:solidFill>
              </a:rPr>
              <a:t> </a:t>
            </a:r>
            <a:r>
              <a:rPr lang="ru-RU" dirty="0" smtClean="0">
                <a:solidFill>
                  <a:schemeClr val="tx1"/>
                </a:solidFill>
              </a:rPr>
              <a:t>не </a:t>
            </a:r>
            <a:r>
              <a:rPr lang="ru-RU" dirty="0" err="1" smtClean="0">
                <a:solidFill>
                  <a:schemeClr val="tx1"/>
                </a:solidFill>
              </a:rPr>
              <a:t>вмієш</a:t>
            </a:r>
            <a:r>
              <a:rPr lang="ru-RU" dirty="0" smtClean="0">
                <a:solidFill>
                  <a:schemeClr val="tx1"/>
                </a:solidFill>
              </a:rPr>
              <a:t> </a:t>
            </a:r>
            <a:r>
              <a:rPr lang="ru-RU" dirty="0" err="1">
                <a:solidFill>
                  <a:schemeClr val="tx1"/>
                </a:solidFill>
              </a:rPr>
              <a:t>управляти</a:t>
            </a:r>
            <a:r>
              <a:rPr lang="ru-RU" dirty="0">
                <a:solidFill>
                  <a:schemeClr val="tx1"/>
                </a:solidFill>
              </a:rPr>
              <a:t> собою, </a:t>
            </a:r>
            <a:r>
              <a:rPr lang="ru-RU" dirty="0" err="1">
                <a:solidFill>
                  <a:schemeClr val="tx1"/>
                </a:solidFill>
              </a:rPr>
              <a:t>своєю</a:t>
            </a:r>
            <a:r>
              <a:rPr lang="ru-RU" dirty="0">
                <a:solidFill>
                  <a:schemeClr val="tx1"/>
                </a:solidFill>
              </a:rPr>
              <a:t> </a:t>
            </a:r>
            <a:r>
              <a:rPr lang="ru-RU" dirty="0" err="1" smtClean="0">
                <a:solidFill>
                  <a:schemeClr val="tx1"/>
                </a:solidFill>
              </a:rPr>
              <a:t>психікою</a:t>
            </a:r>
            <a:r>
              <a:rPr lang="ru-RU" dirty="0" smtClean="0">
                <a:solidFill>
                  <a:schemeClr val="tx1"/>
                </a:solidFill>
              </a:rPr>
              <a:t>. </a:t>
            </a:r>
            <a:r>
              <a:rPr lang="ru-RU" dirty="0" err="1">
                <a:solidFill>
                  <a:schemeClr val="tx1"/>
                </a:solidFill>
              </a:rPr>
              <a:t>Спочатку</a:t>
            </a:r>
            <a:r>
              <a:rPr lang="ru-RU" dirty="0">
                <a:solidFill>
                  <a:schemeClr val="tx1"/>
                </a:solidFill>
              </a:rPr>
              <a:t> </a:t>
            </a:r>
            <a:r>
              <a:rPr lang="ru-RU" dirty="0" err="1">
                <a:solidFill>
                  <a:schemeClr val="tx1"/>
                </a:solidFill>
              </a:rPr>
              <a:t>лю­дина</a:t>
            </a:r>
            <a:r>
              <a:rPr lang="ru-RU" dirty="0">
                <a:solidFill>
                  <a:schemeClr val="tx1"/>
                </a:solidFill>
              </a:rPr>
              <a:t> повинна навести порядок в </a:t>
            </a:r>
            <a:r>
              <a:rPr lang="ru-RU" dirty="0" err="1">
                <a:solidFill>
                  <a:schemeClr val="tx1"/>
                </a:solidFill>
              </a:rPr>
              <a:t>собі</a:t>
            </a:r>
            <a:r>
              <a:rPr lang="ru-RU" dirty="0">
                <a:solidFill>
                  <a:schemeClr val="tx1"/>
                </a:solidFill>
              </a:rPr>
              <a:t>, </a:t>
            </a:r>
            <a:r>
              <a:rPr lang="ru-RU" dirty="0" err="1">
                <a:solidFill>
                  <a:schemeClr val="tx1"/>
                </a:solidFill>
              </a:rPr>
              <a:t>потім</a:t>
            </a:r>
            <a:r>
              <a:rPr lang="ru-RU" dirty="0">
                <a:solidFill>
                  <a:schemeClr val="tx1"/>
                </a:solidFill>
              </a:rPr>
              <a:t> у </a:t>
            </a:r>
            <a:r>
              <a:rPr lang="ru-RU" dirty="0" err="1">
                <a:solidFill>
                  <a:schemeClr val="tx1"/>
                </a:solidFill>
              </a:rPr>
              <a:t>своїй</a:t>
            </a:r>
            <a:r>
              <a:rPr lang="ru-RU" dirty="0">
                <a:solidFill>
                  <a:schemeClr val="tx1"/>
                </a:solidFill>
              </a:rPr>
              <a:t> </a:t>
            </a:r>
            <a:r>
              <a:rPr lang="ru-RU" dirty="0" err="1">
                <a:solidFill>
                  <a:schemeClr val="tx1"/>
                </a:solidFill>
              </a:rPr>
              <a:t>сім'ї</a:t>
            </a:r>
            <a:r>
              <a:rPr lang="ru-RU" dirty="0">
                <a:solidFill>
                  <a:schemeClr val="tx1"/>
                </a:solidFill>
              </a:rPr>
              <a:t> і </a:t>
            </a:r>
            <a:r>
              <a:rPr lang="ru-RU" dirty="0" err="1">
                <a:solidFill>
                  <a:schemeClr val="tx1"/>
                </a:solidFill>
              </a:rPr>
              <a:t>тільки</a:t>
            </a:r>
            <a:r>
              <a:rPr lang="ru-RU" dirty="0">
                <a:solidFill>
                  <a:schemeClr val="tx1"/>
                </a:solidFill>
              </a:rPr>
              <a:t> </a:t>
            </a:r>
            <a:r>
              <a:rPr lang="ru-RU" dirty="0" err="1">
                <a:solidFill>
                  <a:schemeClr val="tx1"/>
                </a:solidFill>
              </a:rPr>
              <a:t>після</a:t>
            </a:r>
            <a:r>
              <a:rPr lang="ru-RU" dirty="0">
                <a:solidFill>
                  <a:schemeClr val="tx1"/>
                </a:solidFill>
              </a:rPr>
              <a:t> того у </a:t>
            </a:r>
            <a:r>
              <a:rPr lang="ru-RU" dirty="0" err="1" smtClean="0">
                <a:solidFill>
                  <a:schemeClr val="tx1"/>
                </a:solidFill>
              </a:rPr>
              <a:t>державі</a:t>
            </a:r>
            <a:r>
              <a:rPr lang="ru-RU" dirty="0" smtClean="0">
                <a:solidFill>
                  <a:schemeClr val="tx1"/>
                </a:solidFill>
              </a:rPr>
              <a:t>»</a:t>
            </a:r>
          </a:p>
          <a:p>
            <a:pPr algn="r"/>
            <a:endParaRPr lang="uk-UA" dirty="0" smtClean="0">
              <a:solidFill>
                <a:schemeClr val="tx1"/>
              </a:solidFill>
            </a:endParaRPr>
          </a:p>
          <a:p>
            <a:pPr algn="r"/>
            <a:r>
              <a:rPr lang="uk-UA" dirty="0" smtClean="0">
                <a:solidFill>
                  <a:schemeClr val="tx1"/>
                </a:solidFill>
              </a:rPr>
              <a:t>Конфуцій.</a:t>
            </a:r>
            <a:endParaRPr lang="ru-RU" dirty="0">
              <a:solidFill>
                <a:schemeClr val="tx1"/>
              </a:solidFill>
            </a:endParaRPr>
          </a:p>
        </p:txBody>
      </p:sp>
      <p:sp>
        <p:nvSpPr>
          <p:cNvPr id="2" name="Заголовок 1"/>
          <p:cNvSpPr>
            <a:spLocks noGrp="1"/>
          </p:cNvSpPr>
          <p:nvPr>
            <p:ph type="ctrTitle"/>
          </p:nvPr>
        </p:nvSpPr>
        <p:spPr>
          <a:xfrm>
            <a:off x="827584" y="260648"/>
            <a:ext cx="7772400" cy="1470025"/>
          </a:xfrm>
        </p:spPr>
        <p:txBody>
          <a:bodyPr>
            <a:normAutofit/>
          </a:bodyPr>
          <a:lstStyle/>
          <a:p>
            <a:r>
              <a:rPr lang="ru-RU" dirty="0" smtClean="0">
                <a:solidFill>
                  <a:srgbClr val="891919"/>
                </a:solidFill>
              </a:rPr>
              <a:t>ФІЛОСОФІЯ </a:t>
            </a:r>
            <a:r>
              <a:rPr lang="ru-RU" dirty="0" smtClean="0">
                <a:solidFill>
                  <a:srgbClr val="891919"/>
                </a:solidFill>
              </a:rPr>
              <a:t>СТАРОДАВНЬОГО КИТАЮ</a:t>
            </a:r>
            <a:endParaRPr lang="ru-RU" dirty="0">
              <a:solidFill>
                <a:srgbClr val="891919"/>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852936"/>
            <a:ext cx="2306497" cy="3024336"/>
          </a:xfrm>
          <a:prstGeom prst="rect">
            <a:avLst/>
          </a:prstGeom>
        </p:spPr>
      </p:pic>
    </p:spTree>
    <p:extLst>
      <p:ext uri="{BB962C8B-B14F-4D97-AF65-F5344CB8AC3E}">
        <p14:creationId xmlns:p14="http://schemas.microsoft.com/office/powerpoint/2010/main" val="29955149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Изображение 004"/>
          <p:cNvPicPr>
            <a:picLocks noChangeAspect="1" noChangeArrowheads="1"/>
          </p:cNvPicPr>
          <p:nvPr/>
        </p:nvPicPr>
        <p:blipFill>
          <a:blip r:embed="rId2">
            <a:extLst>
              <a:ext uri="{28A0092B-C50C-407E-A947-70E740481C1C}">
                <a14:useLocalDpi xmlns:a14="http://schemas.microsoft.com/office/drawing/2010/main" val="0"/>
              </a:ext>
            </a:extLst>
          </a:blip>
          <a:srcRect l="5127" t="6151" r="4614" b="7030"/>
          <a:stretch>
            <a:fillRect/>
          </a:stretch>
        </p:blipFill>
        <p:spPr bwMode="auto">
          <a:xfrm>
            <a:off x="250825" y="620713"/>
            <a:ext cx="8497888" cy="554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740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476672"/>
            <a:ext cx="8534400" cy="648072"/>
          </a:xfrm>
        </p:spPr>
        <p:txBody>
          <a:bodyPr>
            <a:normAutofit fontScale="90000"/>
          </a:bodyPr>
          <a:lstStyle/>
          <a:p>
            <a:r>
              <a:rPr lang="ru-RU" sz="4000" b="1" dirty="0" err="1">
                <a:solidFill>
                  <a:srgbClr val="891919"/>
                </a:solidFill>
              </a:rPr>
              <a:t>Відмінні</a:t>
            </a:r>
            <a:r>
              <a:rPr lang="ru-RU" sz="4000" b="1" dirty="0">
                <a:solidFill>
                  <a:srgbClr val="891919"/>
                </a:solidFill>
              </a:rPr>
              <a:t> </a:t>
            </a:r>
            <a:r>
              <a:rPr lang="ru-RU" sz="4000" b="1" dirty="0" err="1">
                <a:solidFill>
                  <a:srgbClr val="891919"/>
                </a:solidFill>
              </a:rPr>
              <a:t>риси</a:t>
            </a:r>
            <a:r>
              <a:rPr lang="ru-RU" sz="4000" b="1" dirty="0">
                <a:solidFill>
                  <a:srgbClr val="891919"/>
                </a:solidFill>
              </a:rPr>
              <a:t> </a:t>
            </a:r>
            <a:r>
              <a:rPr lang="ru-RU" sz="4000" b="1" dirty="0" err="1">
                <a:solidFill>
                  <a:srgbClr val="891919"/>
                </a:solidFill>
              </a:rPr>
              <a:t>старокитайської</a:t>
            </a:r>
            <a:r>
              <a:rPr lang="ru-RU" sz="4000" b="1" dirty="0">
                <a:solidFill>
                  <a:srgbClr val="891919"/>
                </a:solidFill>
              </a:rPr>
              <a:t> </a:t>
            </a:r>
            <a:r>
              <a:rPr lang="ru-RU" sz="4000" b="1" dirty="0" err="1">
                <a:solidFill>
                  <a:srgbClr val="891919"/>
                </a:solidFill>
              </a:rPr>
              <a:t>філософії</a:t>
            </a:r>
            <a:endParaRPr lang="ru-RU" sz="4000" b="1" dirty="0" smtClean="0">
              <a:solidFill>
                <a:srgbClr val="891919"/>
              </a:solidFill>
            </a:endParaRPr>
          </a:p>
        </p:txBody>
      </p:sp>
      <p:sp>
        <p:nvSpPr>
          <p:cNvPr id="4099" name="Rectangle 3"/>
          <p:cNvSpPr>
            <a:spLocks noGrp="1" noChangeArrowheads="1"/>
          </p:cNvSpPr>
          <p:nvPr>
            <p:ph idx="1"/>
          </p:nvPr>
        </p:nvSpPr>
        <p:spPr>
          <a:xfrm>
            <a:off x="467544" y="1628800"/>
            <a:ext cx="8229600" cy="4568825"/>
          </a:xfrm>
        </p:spPr>
        <p:txBody>
          <a:bodyPr/>
          <a:lstStyle/>
          <a:p>
            <a:pPr marL="0" indent="0">
              <a:lnSpc>
                <a:spcPct val="90000"/>
              </a:lnSpc>
              <a:buClr>
                <a:srgbClr val="1E190D"/>
              </a:buClr>
              <a:buNone/>
              <a:defRPr/>
            </a:pPr>
            <a:r>
              <a:rPr lang="ru-RU" sz="2600" dirty="0" smtClean="0">
                <a:solidFill>
                  <a:srgbClr val="1E190D"/>
                </a:solidFill>
              </a:rPr>
              <a:t>1. </a:t>
            </a:r>
            <a:r>
              <a:rPr lang="ru-RU" sz="2600" dirty="0" err="1" smtClean="0">
                <a:solidFill>
                  <a:srgbClr val="1E190D"/>
                </a:solidFill>
              </a:rPr>
              <a:t>Життєво</a:t>
            </a:r>
            <a:r>
              <a:rPr lang="ru-RU" sz="2600" dirty="0" smtClean="0">
                <a:solidFill>
                  <a:srgbClr val="1E190D"/>
                </a:solidFill>
              </a:rPr>
              <a:t>-практична </a:t>
            </a:r>
            <a:r>
              <a:rPr lang="ru-RU" sz="2600" dirty="0" err="1">
                <a:solidFill>
                  <a:srgbClr val="1E190D"/>
                </a:solidFill>
              </a:rPr>
              <a:t>спрямованість</a:t>
            </a:r>
            <a:r>
              <a:rPr lang="ru-RU" sz="2600" dirty="0">
                <a:solidFill>
                  <a:srgbClr val="1E190D"/>
                </a:solidFill>
              </a:rPr>
              <a:t>. </a:t>
            </a:r>
            <a:r>
              <a:rPr lang="ru-RU" sz="2600" dirty="0" err="1" smtClean="0">
                <a:solidFill>
                  <a:srgbClr val="1E190D"/>
                </a:solidFill>
              </a:rPr>
              <a:t>Давньокитайска</a:t>
            </a:r>
            <a:r>
              <a:rPr lang="ru-RU" sz="2600" dirty="0" smtClean="0">
                <a:solidFill>
                  <a:srgbClr val="1E190D"/>
                </a:solidFill>
              </a:rPr>
              <a:t> </a:t>
            </a:r>
            <a:r>
              <a:rPr lang="ru-RU" sz="2600" dirty="0" err="1">
                <a:solidFill>
                  <a:srgbClr val="1E190D"/>
                </a:solidFill>
              </a:rPr>
              <a:t>філософія</a:t>
            </a:r>
            <a:r>
              <a:rPr lang="ru-RU" sz="2600" dirty="0">
                <a:solidFill>
                  <a:srgbClr val="1E190D"/>
                </a:solidFill>
              </a:rPr>
              <a:t> </a:t>
            </a:r>
            <a:r>
              <a:rPr lang="ru-RU" sz="2600" dirty="0" err="1">
                <a:solidFill>
                  <a:srgbClr val="1E190D"/>
                </a:solidFill>
              </a:rPr>
              <a:t>шукає</a:t>
            </a:r>
            <a:r>
              <a:rPr lang="ru-RU" sz="2600" dirty="0">
                <a:solidFill>
                  <a:srgbClr val="1E190D"/>
                </a:solidFill>
              </a:rPr>
              <a:t> </a:t>
            </a:r>
            <a:r>
              <a:rPr lang="ru-RU" sz="2600" dirty="0" err="1">
                <a:solidFill>
                  <a:srgbClr val="1E190D"/>
                </a:solidFill>
              </a:rPr>
              <a:t>відповідь</a:t>
            </a:r>
            <a:r>
              <a:rPr lang="ru-RU" sz="2600" dirty="0">
                <a:solidFill>
                  <a:srgbClr val="1E190D"/>
                </a:solidFill>
              </a:rPr>
              <a:t> на два </a:t>
            </a:r>
            <a:r>
              <a:rPr lang="ru-RU" sz="2600" dirty="0" err="1">
                <a:solidFill>
                  <a:srgbClr val="1E190D"/>
                </a:solidFill>
              </a:rPr>
              <a:t>основних</a:t>
            </a:r>
            <a:r>
              <a:rPr lang="ru-RU" sz="2600" dirty="0">
                <a:solidFill>
                  <a:srgbClr val="1E190D"/>
                </a:solidFill>
              </a:rPr>
              <a:t> </a:t>
            </a:r>
            <a:r>
              <a:rPr lang="ru-RU" sz="2600" dirty="0" err="1">
                <a:solidFill>
                  <a:srgbClr val="1E190D"/>
                </a:solidFill>
              </a:rPr>
              <a:t>питання</a:t>
            </a:r>
            <a:r>
              <a:rPr lang="ru-RU" sz="2600" dirty="0">
                <a:solidFill>
                  <a:srgbClr val="1E190D"/>
                </a:solidFill>
              </a:rPr>
              <a:t>:</a:t>
            </a:r>
          </a:p>
          <a:p>
            <a:pPr marL="0" indent="0">
              <a:lnSpc>
                <a:spcPct val="90000"/>
              </a:lnSpc>
              <a:buClr>
                <a:srgbClr val="1E190D"/>
              </a:buClr>
              <a:buNone/>
              <a:defRPr/>
            </a:pPr>
            <a:r>
              <a:rPr lang="ru-RU" sz="2600" dirty="0" smtClean="0">
                <a:solidFill>
                  <a:srgbClr val="1E190D"/>
                </a:solidFill>
              </a:rPr>
              <a:t>- в </a:t>
            </a:r>
            <a:r>
              <a:rPr lang="ru-RU" sz="2600" dirty="0" err="1">
                <a:solidFill>
                  <a:srgbClr val="1E190D"/>
                </a:solidFill>
              </a:rPr>
              <a:t>чому</a:t>
            </a:r>
            <a:r>
              <a:rPr lang="ru-RU" sz="2600" dirty="0">
                <a:solidFill>
                  <a:srgbClr val="1E190D"/>
                </a:solidFill>
              </a:rPr>
              <a:t> причина зла, </a:t>
            </a:r>
            <a:r>
              <a:rPr lang="ru-RU" sz="2600" dirty="0" err="1">
                <a:solidFill>
                  <a:srgbClr val="1E190D"/>
                </a:solidFill>
              </a:rPr>
              <a:t>страждань</a:t>
            </a:r>
            <a:r>
              <a:rPr lang="ru-RU" sz="2600" dirty="0">
                <a:solidFill>
                  <a:srgbClr val="1E190D"/>
                </a:solidFill>
              </a:rPr>
              <a:t>, як </a:t>
            </a:r>
            <a:r>
              <a:rPr lang="ru-RU" sz="2600" dirty="0" err="1">
                <a:solidFill>
                  <a:srgbClr val="1E190D"/>
                </a:solidFill>
              </a:rPr>
              <a:t>їх</a:t>
            </a:r>
            <a:r>
              <a:rPr lang="ru-RU" sz="2600" dirty="0">
                <a:solidFill>
                  <a:srgbClr val="1E190D"/>
                </a:solidFill>
              </a:rPr>
              <a:t> </a:t>
            </a:r>
            <a:r>
              <a:rPr lang="ru-RU" sz="2600" dirty="0" err="1">
                <a:solidFill>
                  <a:srgbClr val="1E190D"/>
                </a:solidFill>
              </a:rPr>
              <a:t>уникнути</a:t>
            </a:r>
            <a:r>
              <a:rPr lang="ru-RU" sz="2600" dirty="0">
                <a:solidFill>
                  <a:srgbClr val="1E190D"/>
                </a:solidFill>
              </a:rPr>
              <a:t> і стати </a:t>
            </a:r>
            <a:r>
              <a:rPr lang="ru-RU" sz="2600" dirty="0" err="1">
                <a:solidFill>
                  <a:srgbClr val="1E190D"/>
                </a:solidFill>
              </a:rPr>
              <a:t>щасливим</a:t>
            </a:r>
            <a:r>
              <a:rPr lang="ru-RU" sz="2600" dirty="0">
                <a:solidFill>
                  <a:srgbClr val="1E190D"/>
                </a:solidFill>
              </a:rPr>
              <a:t>?</a:t>
            </a:r>
          </a:p>
          <a:p>
            <a:pPr marL="0" indent="0">
              <a:lnSpc>
                <a:spcPct val="90000"/>
              </a:lnSpc>
              <a:buClr>
                <a:srgbClr val="1E190D"/>
              </a:buClr>
              <a:buNone/>
              <a:defRPr/>
            </a:pPr>
            <a:r>
              <a:rPr lang="ru-RU" sz="2600" dirty="0" smtClean="0">
                <a:solidFill>
                  <a:srgbClr val="1E190D"/>
                </a:solidFill>
              </a:rPr>
              <a:t>- як </a:t>
            </a:r>
            <a:r>
              <a:rPr lang="ru-RU" sz="2600" dirty="0" err="1">
                <a:solidFill>
                  <a:srgbClr val="1E190D"/>
                </a:solidFill>
              </a:rPr>
              <a:t>ефективно</a:t>
            </a:r>
            <a:r>
              <a:rPr lang="ru-RU" sz="2600" dirty="0">
                <a:solidFill>
                  <a:srgbClr val="1E190D"/>
                </a:solidFill>
              </a:rPr>
              <a:t> </a:t>
            </a:r>
            <a:r>
              <a:rPr lang="ru-RU" sz="2600" dirty="0" err="1">
                <a:solidFill>
                  <a:srgbClr val="1E190D"/>
                </a:solidFill>
              </a:rPr>
              <a:t>управляти</a:t>
            </a:r>
            <a:r>
              <a:rPr lang="ru-RU" sz="2600" dirty="0">
                <a:solidFill>
                  <a:srgbClr val="1E190D"/>
                </a:solidFill>
              </a:rPr>
              <a:t> державою?</a:t>
            </a:r>
          </a:p>
          <a:p>
            <a:pPr marL="0" indent="0">
              <a:lnSpc>
                <a:spcPct val="90000"/>
              </a:lnSpc>
              <a:buClr>
                <a:srgbClr val="1E190D"/>
              </a:buClr>
              <a:buNone/>
              <a:defRPr/>
            </a:pPr>
            <a:r>
              <a:rPr lang="ru-RU" sz="2600" dirty="0">
                <a:solidFill>
                  <a:srgbClr val="1E190D"/>
                </a:solidFill>
              </a:rPr>
              <a:t>2. </a:t>
            </a:r>
            <a:r>
              <a:rPr lang="ru-RU" sz="2600" dirty="0" err="1">
                <a:solidFill>
                  <a:srgbClr val="1E190D"/>
                </a:solidFill>
              </a:rPr>
              <a:t>Слабкий</a:t>
            </a:r>
            <a:r>
              <a:rPr lang="ru-RU" sz="2600" dirty="0">
                <a:solidFill>
                  <a:srgbClr val="1E190D"/>
                </a:solidFill>
              </a:rPr>
              <a:t> </a:t>
            </a:r>
            <a:r>
              <a:rPr lang="ru-RU" sz="2600" dirty="0" err="1">
                <a:solidFill>
                  <a:srgbClr val="1E190D"/>
                </a:solidFill>
              </a:rPr>
              <a:t>зв'язок</a:t>
            </a:r>
            <a:r>
              <a:rPr lang="ru-RU" sz="2600" dirty="0">
                <a:solidFill>
                  <a:srgbClr val="1E190D"/>
                </a:solidFill>
              </a:rPr>
              <a:t> з наукою.</a:t>
            </a:r>
          </a:p>
          <a:p>
            <a:pPr marL="0" indent="0">
              <a:lnSpc>
                <a:spcPct val="90000"/>
              </a:lnSpc>
              <a:buClr>
                <a:srgbClr val="1E190D"/>
              </a:buClr>
              <a:buNone/>
              <a:defRPr/>
            </a:pPr>
            <a:r>
              <a:rPr lang="ru-RU" sz="2600" dirty="0">
                <a:solidFill>
                  <a:srgbClr val="1E190D"/>
                </a:solidFill>
              </a:rPr>
              <a:t>3. </a:t>
            </a:r>
            <a:r>
              <a:rPr lang="ru-RU" sz="2600" dirty="0" err="1">
                <a:solidFill>
                  <a:srgbClr val="1E190D"/>
                </a:solidFill>
              </a:rPr>
              <a:t>Тісний</a:t>
            </a:r>
            <a:r>
              <a:rPr lang="ru-RU" sz="2600" dirty="0">
                <a:solidFill>
                  <a:srgbClr val="1E190D"/>
                </a:solidFill>
              </a:rPr>
              <a:t> </a:t>
            </a:r>
            <a:r>
              <a:rPr lang="ru-RU" sz="2600" dirty="0" err="1">
                <a:solidFill>
                  <a:srgbClr val="1E190D"/>
                </a:solidFill>
              </a:rPr>
              <a:t>зв'язок</a:t>
            </a:r>
            <a:r>
              <a:rPr lang="ru-RU" sz="2600" dirty="0">
                <a:solidFill>
                  <a:srgbClr val="1E190D"/>
                </a:solidFill>
              </a:rPr>
              <a:t> з </a:t>
            </a:r>
            <a:r>
              <a:rPr lang="ru-RU" sz="2600" dirty="0" err="1">
                <a:solidFill>
                  <a:srgbClr val="1E190D"/>
                </a:solidFill>
              </a:rPr>
              <a:t>політикою</a:t>
            </a:r>
            <a:r>
              <a:rPr lang="ru-RU" sz="2600" dirty="0">
                <a:solidFill>
                  <a:srgbClr val="1E190D"/>
                </a:solidFill>
              </a:rPr>
              <a:t>.</a:t>
            </a:r>
          </a:p>
          <a:p>
            <a:pPr marL="0" indent="0">
              <a:lnSpc>
                <a:spcPct val="90000"/>
              </a:lnSpc>
              <a:buClr>
                <a:srgbClr val="1E190D"/>
              </a:buClr>
              <a:buNone/>
              <a:defRPr/>
            </a:pPr>
            <a:r>
              <a:rPr lang="ru-RU" sz="2600" dirty="0">
                <a:solidFill>
                  <a:srgbClr val="1E190D"/>
                </a:solidFill>
              </a:rPr>
              <a:t>4. </a:t>
            </a:r>
            <a:r>
              <a:rPr lang="ru-RU" sz="2600" dirty="0" err="1">
                <a:solidFill>
                  <a:srgbClr val="1E190D"/>
                </a:solidFill>
              </a:rPr>
              <a:t>Існування</a:t>
            </a:r>
            <a:r>
              <a:rPr lang="ru-RU" sz="2600" dirty="0">
                <a:solidFill>
                  <a:srgbClr val="1E190D"/>
                </a:solidFill>
              </a:rPr>
              <a:t> </a:t>
            </a:r>
            <a:r>
              <a:rPr lang="ru-RU" sz="2600" dirty="0" err="1">
                <a:solidFill>
                  <a:srgbClr val="1E190D"/>
                </a:solidFill>
              </a:rPr>
              <a:t>безлічі</a:t>
            </a:r>
            <a:r>
              <a:rPr lang="ru-RU" sz="2600" dirty="0">
                <a:solidFill>
                  <a:srgbClr val="1E190D"/>
                </a:solidFill>
              </a:rPr>
              <a:t> </a:t>
            </a:r>
            <a:r>
              <a:rPr lang="ru-RU" sz="2600" dirty="0" err="1" smtClean="0">
                <a:solidFill>
                  <a:srgbClr val="1E190D"/>
                </a:solidFill>
              </a:rPr>
              <a:t>шкіл</a:t>
            </a:r>
            <a:r>
              <a:rPr lang="ru-RU" sz="2600" dirty="0" smtClean="0">
                <a:solidFill>
                  <a:srgbClr val="1E190D"/>
                </a:solidFill>
              </a:rPr>
              <a:t>, </a:t>
            </a:r>
            <a:r>
              <a:rPr lang="ru-RU" sz="2600" dirty="0" err="1" smtClean="0">
                <a:solidFill>
                  <a:srgbClr val="1E190D"/>
                </a:solidFill>
              </a:rPr>
              <a:t>що</a:t>
            </a:r>
            <a:r>
              <a:rPr lang="ru-RU" sz="2600" dirty="0" smtClean="0">
                <a:solidFill>
                  <a:srgbClr val="1E190D"/>
                </a:solidFill>
              </a:rPr>
              <a:t> </a:t>
            </a:r>
            <a:r>
              <a:rPr lang="ru-RU" sz="2600" dirty="0" err="1" smtClean="0">
                <a:solidFill>
                  <a:srgbClr val="1E190D"/>
                </a:solidFill>
              </a:rPr>
              <a:t>борються</a:t>
            </a:r>
            <a:r>
              <a:rPr lang="ru-RU" sz="2600" dirty="0" smtClean="0">
                <a:solidFill>
                  <a:srgbClr val="1E190D"/>
                </a:solidFill>
              </a:rPr>
              <a:t> </a:t>
            </a:r>
            <a:r>
              <a:rPr lang="ru-RU" sz="2600" dirty="0" err="1">
                <a:solidFill>
                  <a:srgbClr val="1E190D"/>
                </a:solidFill>
              </a:rPr>
              <a:t>між</a:t>
            </a:r>
            <a:r>
              <a:rPr lang="ru-RU" sz="2600" dirty="0">
                <a:solidFill>
                  <a:srgbClr val="1E190D"/>
                </a:solidFill>
              </a:rPr>
              <a:t> </a:t>
            </a:r>
            <a:r>
              <a:rPr lang="ru-RU" sz="2600" dirty="0" smtClean="0">
                <a:solidFill>
                  <a:srgbClr val="1E190D"/>
                </a:solidFill>
              </a:rPr>
              <a:t>собою.</a:t>
            </a:r>
            <a:endParaRPr lang="ru-RU" sz="2600" dirty="0">
              <a:solidFill>
                <a:srgbClr val="1E190D"/>
              </a:solidFill>
            </a:endParaRPr>
          </a:p>
          <a:p>
            <a:pPr marL="0" indent="0">
              <a:lnSpc>
                <a:spcPct val="90000"/>
              </a:lnSpc>
              <a:buClr>
                <a:srgbClr val="1E190D"/>
              </a:buClr>
              <a:buNone/>
              <a:defRPr/>
            </a:pPr>
            <a:r>
              <a:rPr lang="ru-RU" sz="2600" dirty="0">
                <a:solidFill>
                  <a:srgbClr val="1E190D"/>
                </a:solidFill>
              </a:rPr>
              <a:t>5. Не </a:t>
            </a:r>
            <a:r>
              <a:rPr lang="ru-RU" sz="2600" dirty="0" err="1">
                <a:solidFill>
                  <a:srgbClr val="1E190D"/>
                </a:solidFill>
              </a:rPr>
              <a:t>систематизована</a:t>
            </a:r>
            <a:r>
              <a:rPr lang="ru-RU" sz="2600" dirty="0">
                <a:solidFill>
                  <a:srgbClr val="1E190D"/>
                </a:solidFill>
              </a:rPr>
              <a:t>.</a:t>
            </a:r>
            <a:endParaRPr lang="ru-RU" sz="2800" dirty="0" smtClean="0"/>
          </a:p>
        </p:txBody>
      </p:sp>
    </p:spTree>
    <p:extLst>
      <p:ext uri="{BB962C8B-B14F-4D97-AF65-F5344CB8AC3E}">
        <p14:creationId xmlns:p14="http://schemas.microsoft.com/office/powerpoint/2010/main" val="15406607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1520" y="188640"/>
            <a:ext cx="8534400" cy="902968"/>
          </a:xfrm>
        </p:spPr>
        <p:txBody>
          <a:bodyPr>
            <a:normAutofit fontScale="90000"/>
          </a:bodyPr>
          <a:lstStyle/>
          <a:p>
            <a:r>
              <a:rPr lang="ru-RU" b="1" dirty="0" err="1">
                <a:solidFill>
                  <a:srgbClr val="891919"/>
                </a:solidFill>
              </a:rPr>
              <a:t>Основні</a:t>
            </a:r>
            <a:r>
              <a:rPr lang="ru-RU" b="1" dirty="0">
                <a:solidFill>
                  <a:srgbClr val="891919"/>
                </a:solidFill>
              </a:rPr>
              <a:t> </a:t>
            </a:r>
            <a:r>
              <a:rPr lang="ru-RU" b="1" dirty="0" err="1">
                <a:solidFill>
                  <a:srgbClr val="891919"/>
                </a:solidFill>
              </a:rPr>
              <a:t>філософські</a:t>
            </a:r>
            <a:r>
              <a:rPr lang="ru-RU" b="1" dirty="0">
                <a:solidFill>
                  <a:srgbClr val="891919"/>
                </a:solidFill>
              </a:rPr>
              <a:t> </a:t>
            </a:r>
            <a:r>
              <a:rPr lang="ru-RU" b="1" dirty="0" err="1">
                <a:solidFill>
                  <a:srgbClr val="891919"/>
                </a:solidFill>
              </a:rPr>
              <a:t>школи</a:t>
            </a:r>
            <a:r>
              <a:rPr lang="ru-RU" b="1" dirty="0">
                <a:solidFill>
                  <a:srgbClr val="891919"/>
                </a:solidFill>
              </a:rPr>
              <a:t> </a:t>
            </a:r>
            <a:r>
              <a:rPr lang="ru-RU" b="1" dirty="0" err="1">
                <a:solidFill>
                  <a:srgbClr val="891919"/>
                </a:solidFill>
              </a:rPr>
              <a:t>Стародавнього</a:t>
            </a:r>
            <a:r>
              <a:rPr lang="ru-RU" b="1" dirty="0">
                <a:solidFill>
                  <a:srgbClr val="891919"/>
                </a:solidFill>
              </a:rPr>
              <a:t> Китаю</a:t>
            </a:r>
            <a:endParaRPr lang="ru-RU" b="1" dirty="0" smtClean="0">
              <a:solidFill>
                <a:srgbClr val="891919"/>
              </a:solidFill>
            </a:endParaRPr>
          </a:p>
        </p:txBody>
      </p:sp>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642" y="2132856"/>
            <a:ext cx="8561829" cy="3349538"/>
          </a:xfrm>
        </p:spPr>
      </p:pic>
    </p:spTree>
    <p:extLst>
      <p:ext uri="{BB962C8B-B14F-4D97-AF65-F5344CB8AC3E}">
        <p14:creationId xmlns:p14="http://schemas.microsoft.com/office/powerpoint/2010/main" val="832048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528" y="188640"/>
            <a:ext cx="8534400" cy="974976"/>
          </a:xfrm>
        </p:spPr>
        <p:txBody>
          <a:bodyPr>
            <a:normAutofit fontScale="90000"/>
          </a:bodyPr>
          <a:lstStyle/>
          <a:p>
            <a:r>
              <a:rPr lang="ru-RU" b="1" dirty="0" smtClean="0">
                <a:solidFill>
                  <a:srgbClr val="8E1A1A"/>
                </a:solidFill>
              </a:rPr>
              <a:t>Даосизм- </a:t>
            </a:r>
            <a:r>
              <a:rPr lang="ru-RU" b="1" dirty="0" err="1">
                <a:solidFill>
                  <a:srgbClr val="8E1A1A"/>
                </a:solidFill>
              </a:rPr>
              <a:t>традиційне</a:t>
            </a:r>
            <a:r>
              <a:rPr lang="ru-RU" b="1" dirty="0">
                <a:solidFill>
                  <a:srgbClr val="8E1A1A"/>
                </a:solidFill>
              </a:rPr>
              <a:t> </a:t>
            </a:r>
            <a:r>
              <a:rPr lang="ru-RU" b="1" dirty="0" err="1">
                <a:solidFill>
                  <a:srgbClr val="8E1A1A"/>
                </a:solidFill>
              </a:rPr>
              <a:t>китайське</a:t>
            </a:r>
            <a:r>
              <a:rPr lang="ru-RU" b="1" dirty="0">
                <a:solidFill>
                  <a:srgbClr val="8E1A1A"/>
                </a:solidFill>
              </a:rPr>
              <a:t> </a:t>
            </a:r>
            <a:r>
              <a:rPr lang="ru-RU" b="1" dirty="0" smtClean="0">
                <a:solidFill>
                  <a:srgbClr val="8E1A1A"/>
                </a:solidFill>
              </a:rPr>
              <a:t/>
            </a:r>
            <a:br>
              <a:rPr lang="ru-RU" b="1" dirty="0" smtClean="0">
                <a:solidFill>
                  <a:srgbClr val="8E1A1A"/>
                </a:solidFill>
              </a:rPr>
            </a:br>
            <a:r>
              <a:rPr lang="ru-RU" b="1" dirty="0" err="1" smtClean="0">
                <a:solidFill>
                  <a:srgbClr val="8E1A1A"/>
                </a:solidFill>
              </a:rPr>
              <a:t>вчення</a:t>
            </a:r>
            <a:endParaRPr lang="ru-RU" sz="3600" b="1" dirty="0" smtClean="0">
              <a:solidFill>
                <a:srgbClr val="8E1A1A"/>
              </a:solidFill>
            </a:endParaRPr>
          </a:p>
        </p:txBody>
      </p:sp>
      <p:sp>
        <p:nvSpPr>
          <p:cNvPr id="6147" name="Rectangle 3"/>
          <p:cNvSpPr>
            <a:spLocks noGrp="1" noChangeArrowheads="1"/>
          </p:cNvSpPr>
          <p:nvPr>
            <p:ph idx="1"/>
          </p:nvPr>
        </p:nvSpPr>
        <p:spPr/>
        <p:txBody>
          <a:bodyPr>
            <a:normAutofit fontScale="85000" lnSpcReduction="20000"/>
          </a:bodyPr>
          <a:lstStyle/>
          <a:p>
            <a:pPr marL="381000" indent="-381000">
              <a:lnSpc>
                <a:spcPct val="80000"/>
              </a:lnSpc>
              <a:buNone/>
              <a:defRPr/>
            </a:pPr>
            <a:r>
              <a:rPr lang="ru-RU" dirty="0" err="1">
                <a:solidFill>
                  <a:srgbClr val="1E190D"/>
                </a:solidFill>
              </a:rPr>
              <a:t>Засновник</a:t>
            </a:r>
            <a:r>
              <a:rPr lang="ru-RU" dirty="0">
                <a:solidFill>
                  <a:srgbClr val="1E190D"/>
                </a:solidFill>
              </a:rPr>
              <a:t> - </a:t>
            </a:r>
            <a:r>
              <a:rPr lang="ru-RU" dirty="0" err="1">
                <a:solidFill>
                  <a:srgbClr val="1E190D"/>
                </a:solidFill>
              </a:rPr>
              <a:t>Лао-цзи</a:t>
            </a:r>
            <a:r>
              <a:rPr lang="ru-RU" dirty="0">
                <a:solidFill>
                  <a:srgbClr val="1E190D"/>
                </a:solidFill>
              </a:rPr>
              <a:t>.</a:t>
            </a:r>
          </a:p>
          <a:p>
            <a:pPr marL="381000" indent="-381000">
              <a:lnSpc>
                <a:spcPct val="80000"/>
              </a:lnSpc>
              <a:buNone/>
              <a:defRPr/>
            </a:pPr>
            <a:endParaRPr lang="ru-RU" dirty="0" smtClean="0">
              <a:solidFill>
                <a:srgbClr val="1E190D"/>
              </a:solidFill>
            </a:endParaRPr>
          </a:p>
          <a:p>
            <a:pPr marL="381000" indent="-381000">
              <a:lnSpc>
                <a:spcPct val="80000"/>
              </a:lnSpc>
              <a:buNone/>
              <a:defRPr/>
            </a:pPr>
            <a:r>
              <a:rPr lang="ru-RU" dirty="0" smtClean="0">
                <a:solidFill>
                  <a:srgbClr val="1E190D"/>
                </a:solidFill>
              </a:rPr>
              <a:t>Головна </a:t>
            </a:r>
            <a:r>
              <a:rPr lang="ru-RU" dirty="0">
                <a:solidFill>
                  <a:srgbClr val="1E190D"/>
                </a:solidFill>
              </a:rPr>
              <a:t>робота </a:t>
            </a:r>
            <a:r>
              <a:rPr lang="ru-RU" dirty="0" smtClean="0">
                <a:solidFill>
                  <a:srgbClr val="1E190D"/>
                </a:solidFill>
              </a:rPr>
              <a:t>– «</a:t>
            </a:r>
            <a:r>
              <a:rPr lang="ru-RU" dirty="0" err="1" smtClean="0">
                <a:solidFill>
                  <a:srgbClr val="1E190D"/>
                </a:solidFill>
              </a:rPr>
              <a:t>Даодецзін</a:t>
            </a:r>
            <a:r>
              <a:rPr lang="ru-RU" dirty="0" smtClean="0">
                <a:solidFill>
                  <a:srgbClr val="1E190D"/>
                </a:solidFill>
              </a:rPr>
              <a:t>» </a:t>
            </a:r>
            <a:r>
              <a:rPr lang="ru-RU" dirty="0">
                <a:solidFill>
                  <a:srgbClr val="1E190D"/>
                </a:solidFill>
              </a:rPr>
              <a:t>(Книга про </a:t>
            </a:r>
            <a:r>
              <a:rPr lang="ru-RU" dirty="0" err="1">
                <a:solidFill>
                  <a:srgbClr val="1E190D"/>
                </a:solidFill>
              </a:rPr>
              <a:t>дао</a:t>
            </a:r>
            <a:r>
              <a:rPr lang="ru-RU" dirty="0">
                <a:solidFill>
                  <a:srgbClr val="1E190D"/>
                </a:solidFill>
              </a:rPr>
              <a:t> і де).</a:t>
            </a:r>
          </a:p>
          <a:p>
            <a:pPr marL="381000" indent="-381000">
              <a:lnSpc>
                <a:spcPct val="80000"/>
              </a:lnSpc>
              <a:buNone/>
              <a:defRPr/>
            </a:pPr>
            <a:r>
              <a:rPr lang="ru-RU" dirty="0" err="1">
                <a:solidFill>
                  <a:srgbClr val="1E190D"/>
                </a:solidFill>
              </a:rPr>
              <a:t>Представників</a:t>
            </a:r>
            <a:r>
              <a:rPr lang="ru-RU" dirty="0">
                <a:solidFill>
                  <a:srgbClr val="1E190D"/>
                </a:solidFill>
              </a:rPr>
              <a:t> </a:t>
            </a:r>
            <a:r>
              <a:rPr lang="ru-RU" dirty="0" err="1">
                <a:solidFill>
                  <a:srgbClr val="1E190D"/>
                </a:solidFill>
              </a:rPr>
              <a:t>цієї</a:t>
            </a:r>
            <a:r>
              <a:rPr lang="ru-RU" dirty="0">
                <a:solidFill>
                  <a:srgbClr val="1E190D"/>
                </a:solidFill>
              </a:rPr>
              <a:t> </a:t>
            </a:r>
            <a:r>
              <a:rPr lang="ru-RU" dirty="0" err="1">
                <a:solidFill>
                  <a:srgbClr val="1E190D"/>
                </a:solidFill>
              </a:rPr>
              <a:t>школи</a:t>
            </a:r>
            <a:r>
              <a:rPr lang="ru-RU" dirty="0">
                <a:solidFill>
                  <a:srgbClr val="1E190D"/>
                </a:solidFill>
              </a:rPr>
              <a:t> </a:t>
            </a:r>
            <a:r>
              <a:rPr lang="ru-RU" dirty="0" err="1">
                <a:solidFill>
                  <a:srgbClr val="1E190D"/>
                </a:solidFill>
              </a:rPr>
              <a:t>називають</a:t>
            </a:r>
            <a:r>
              <a:rPr lang="ru-RU" dirty="0">
                <a:solidFill>
                  <a:srgbClr val="1E190D"/>
                </a:solidFill>
              </a:rPr>
              <a:t> </a:t>
            </a:r>
            <a:r>
              <a:rPr lang="ru-RU" dirty="0" err="1">
                <a:solidFill>
                  <a:srgbClr val="1E190D"/>
                </a:solidFill>
              </a:rPr>
              <a:t>даосами</a:t>
            </a:r>
            <a:r>
              <a:rPr lang="ru-RU" dirty="0">
                <a:solidFill>
                  <a:srgbClr val="1E190D"/>
                </a:solidFill>
              </a:rPr>
              <a:t>.</a:t>
            </a:r>
          </a:p>
          <a:p>
            <a:pPr marL="381000" indent="-381000">
              <a:lnSpc>
                <a:spcPct val="80000"/>
              </a:lnSpc>
              <a:buNone/>
              <a:defRPr/>
            </a:pPr>
            <a:endParaRPr lang="ru-RU" dirty="0">
              <a:solidFill>
                <a:srgbClr val="1E190D"/>
              </a:solidFill>
            </a:endParaRPr>
          </a:p>
          <a:p>
            <a:pPr marL="381000" indent="-381000">
              <a:lnSpc>
                <a:spcPct val="80000"/>
              </a:lnSpc>
              <a:buNone/>
              <a:defRPr/>
            </a:pPr>
            <a:r>
              <a:rPr lang="ru-RU" dirty="0" err="1">
                <a:solidFill>
                  <a:srgbClr val="1E190D"/>
                </a:solidFill>
              </a:rPr>
              <a:t>Центральне</a:t>
            </a:r>
            <a:r>
              <a:rPr lang="ru-RU" dirty="0">
                <a:solidFill>
                  <a:srgbClr val="1E190D"/>
                </a:solidFill>
              </a:rPr>
              <a:t> </a:t>
            </a:r>
            <a:r>
              <a:rPr lang="ru-RU" dirty="0" err="1">
                <a:solidFill>
                  <a:srgbClr val="1E190D"/>
                </a:solidFill>
              </a:rPr>
              <a:t>поняття</a:t>
            </a:r>
            <a:r>
              <a:rPr lang="ru-RU" dirty="0">
                <a:solidFill>
                  <a:srgbClr val="1E190D"/>
                </a:solidFill>
              </a:rPr>
              <a:t> даосизму -</a:t>
            </a:r>
          </a:p>
          <a:p>
            <a:pPr marL="381000" indent="-381000">
              <a:lnSpc>
                <a:spcPct val="80000"/>
              </a:lnSpc>
              <a:buNone/>
              <a:defRPr/>
            </a:pPr>
            <a:r>
              <a:rPr lang="ru-RU" dirty="0">
                <a:solidFill>
                  <a:srgbClr val="1E190D"/>
                </a:solidFill>
              </a:rPr>
              <a:t>«Дао» (</a:t>
            </a:r>
            <a:r>
              <a:rPr lang="ru-RU" dirty="0" err="1">
                <a:solidFill>
                  <a:srgbClr val="1E190D"/>
                </a:solidFill>
              </a:rPr>
              <a:t>дослівно</a:t>
            </a:r>
            <a:r>
              <a:rPr lang="ru-RU" dirty="0">
                <a:solidFill>
                  <a:srgbClr val="1E190D"/>
                </a:solidFill>
              </a:rPr>
              <a:t> «шлях», «дорога»).</a:t>
            </a:r>
          </a:p>
          <a:p>
            <a:pPr marL="381000" indent="-381000">
              <a:lnSpc>
                <a:spcPct val="80000"/>
              </a:lnSpc>
              <a:buNone/>
              <a:defRPr/>
            </a:pPr>
            <a:endParaRPr lang="ru-RU" dirty="0" smtClean="0">
              <a:solidFill>
                <a:srgbClr val="1E190D"/>
              </a:solidFill>
            </a:endParaRPr>
          </a:p>
          <a:p>
            <a:pPr marL="381000" indent="-381000">
              <a:lnSpc>
                <a:spcPct val="80000"/>
              </a:lnSpc>
              <a:buNone/>
              <a:defRPr/>
            </a:pPr>
            <a:r>
              <a:rPr lang="ru-RU" dirty="0" smtClean="0">
                <a:solidFill>
                  <a:srgbClr val="1E190D"/>
                </a:solidFill>
              </a:rPr>
              <a:t>Дао </a:t>
            </a:r>
            <a:r>
              <a:rPr lang="ru-RU" dirty="0" err="1">
                <a:solidFill>
                  <a:srgbClr val="1E190D"/>
                </a:solidFill>
              </a:rPr>
              <a:t>розуміється</a:t>
            </a:r>
            <a:r>
              <a:rPr lang="ru-RU" dirty="0">
                <a:solidFill>
                  <a:srgbClr val="1E190D"/>
                </a:solidFill>
              </a:rPr>
              <a:t> </a:t>
            </a:r>
            <a:r>
              <a:rPr lang="ru-RU" dirty="0" smtClean="0">
                <a:solidFill>
                  <a:srgbClr val="1E190D"/>
                </a:solidFill>
              </a:rPr>
              <a:t>як: початок </a:t>
            </a:r>
            <a:r>
              <a:rPr lang="ru-RU" dirty="0">
                <a:solidFill>
                  <a:srgbClr val="1E190D"/>
                </a:solidFill>
              </a:rPr>
              <a:t>і </a:t>
            </a:r>
            <a:r>
              <a:rPr lang="ru-RU" dirty="0" err="1">
                <a:solidFill>
                  <a:srgbClr val="1E190D"/>
                </a:solidFill>
              </a:rPr>
              <a:t>завершення</a:t>
            </a:r>
            <a:r>
              <a:rPr lang="ru-RU" dirty="0">
                <a:solidFill>
                  <a:srgbClr val="1E190D"/>
                </a:solidFill>
              </a:rPr>
              <a:t> </a:t>
            </a:r>
            <a:endParaRPr lang="ru-RU" dirty="0" smtClean="0">
              <a:solidFill>
                <a:srgbClr val="1E190D"/>
              </a:solidFill>
            </a:endParaRPr>
          </a:p>
          <a:p>
            <a:pPr marL="381000" indent="-381000">
              <a:lnSpc>
                <a:spcPct val="80000"/>
              </a:lnSpc>
              <a:buNone/>
              <a:defRPr/>
            </a:pPr>
            <a:r>
              <a:rPr lang="ru-RU" dirty="0" err="1" smtClean="0">
                <a:solidFill>
                  <a:srgbClr val="1E190D"/>
                </a:solidFill>
              </a:rPr>
              <a:t>всього</a:t>
            </a:r>
            <a:r>
              <a:rPr lang="ru-RU" dirty="0" smtClean="0">
                <a:solidFill>
                  <a:srgbClr val="1E190D"/>
                </a:solidFill>
              </a:rPr>
              <a:t> </a:t>
            </a:r>
            <a:r>
              <a:rPr lang="ru-RU" dirty="0" err="1" smtClean="0">
                <a:solidFill>
                  <a:srgbClr val="1E190D"/>
                </a:solidFill>
              </a:rPr>
              <a:t>існуючого</a:t>
            </a:r>
            <a:r>
              <a:rPr lang="ru-RU" dirty="0" smtClean="0">
                <a:solidFill>
                  <a:srgbClr val="1E190D"/>
                </a:solidFill>
              </a:rPr>
              <a:t>; </a:t>
            </a:r>
            <a:r>
              <a:rPr lang="ru-RU" dirty="0" err="1" smtClean="0">
                <a:solidFill>
                  <a:srgbClr val="1E190D"/>
                </a:solidFill>
              </a:rPr>
              <a:t>загальний</a:t>
            </a:r>
            <a:r>
              <a:rPr lang="ru-RU" dirty="0" smtClean="0">
                <a:solidFill>
                  <a:srgbClr val="1E190D"/>
                </a:solidFill>
              </a:rPr>
              <a:t> </a:t>
            </a:r>
            <a:r>
              <a:rPr lang="ru-RU" dirty="0" err="1">
                <a:solidFill>
                  <a:srgbClr val="1E190D"/>
                </a:solidFill>
              </a:rPr>
              <a:t>універсальний</a:t>
            </a:r>
            <a:r>
              <a:rPr lang="ru-RU" dirty="0">
                <a:solidFill>
                  <a:srgbClr val="1E190D"/>
                </a:solidFill>
              </a:rPr>
              <a:t> </a:t>
            </a:r>
            <a:endParaRPr lang="ru-RU" dirty="0" smtClean="0">
              <a:solidFill>
                <a:srgbClr val="1E190D"/>
              </a:solidFill>
            </a:endParaRPr>
          </a:p>
          <a:p>
            <a:pPr marL="381000" indent="-381000">
              <a:lnSpc>
                <a:spcPct val="80000"/>
              </a:lnSpc>
              <a:buNone/>
              <a:defRPr/>
            </a:pPr>
            <a:r>
              <a:rPr lang="ru-RU" dirty="0" smtClean="0">
                <a:solidFill>
                  <a:srgbClr val="1E190D"/>
                </a:solidFill>
              </a:rPr>
              <a:t>закон</a:t>
            </a:r>
            <a:r>
              <a:rPr lang="ru-RU" dirty="0">
                <a:solidFill>
                  <a:srgbClr val="1E190D"/>
                </a:solidFill>
              </a:rPr>
              <a:t>, </a:t>
            </a:r>
            <a:r>
              <a:rPr lang="ru-RU" dirty="0" err="1">
                <a:solidFill>
                  <a:srgbClr val="1E190D"/>
                </a:solidFill>
              </a:rPr>
              <a:t>яким</a:t>
            </a:r>
            <a:r>
              <a:rPr lang="ru-RU" dirty="0">
                <a:solidFill>
                  <a:srgbClr val="1E190D"/>
                </a:solidFill>
              </a:rPr>
              <a:t> все </a:t>
            </a:r>
            <a:r>
              <a:rPr lang="ru-RU" dirty="0" err="1">
                <a:solidFill>
                  <a:srgbClr val="1E190D"/>
                </a:solidFill>
              </a:rPr>
              <a:t>підпорядковується</a:t>
            </a:r>
            <a:r>
              <a:rPr lang="ru-RU" dirty="0">
                <a:solidFill>
                  <a:srgbClr val="1E190D"/>
                </a:solidFill>
              </a:rPr>
              <a:t>;</a:t>
            </a:r>
          </a:p>
          <a:p>
            <a:pPr marL="381000" indent="-381000">
              <a:lnSpc>
                <a:spcPct val="80000"/>
              </a:lnSpc>
              <a:buNone/>
              <a:defRPr/>
            </a:pPr>
            <a:endParaRPr lang="ru-RU" dirty="0">
              <a:solidFill>
                <a:srgbClr val="1E190D"/>
              </a:solidFill>
            </a:endParaRPr>
          </a:p>
          <a:p>
            <a:pPr marL="381000" indent="-381000">
              <a:lnSpc>
                <a:spcPct val="80000"/>
              </a:lnSpc>
              <a:buNone/>
              <a:defRPr/>
            </a:pPr>
            <a:r>
              <a:rPr lang="ru-RU" dirty="0">
                <a:solidFill>
                  <a:srgbClr val="1E190D"/>
                </a:solidFill>
              </a:rPr>
              <a:t>Де - </a:t>
            </a:r>
            <a:r>
              <a:rPr lang="ru-RU" dirty="0" err="1">
                <a:solidFill>
                  <a:srgbClr val="1E190D"/>
                </a:solidFill>
              </a:rPr>
              <a:t>це</a:t>
            </a:r>
            <a:r>
              <a:rPr lang="ru-RU" dirty="0">
                <a:solidFill>
                  <a:srgbClr val="1E190D"/>
                </a:solidFill>
              </a:rPr>
              <a:t> Дао в </a:t>
            </a:r>
            <a:r>
              <a:rPr lang="ru-RU" dirty="0" err="1">
                <a:solidFill>
                  <a:srgbClr val="1E190D"/>
                </a:solidFill>
              </a:rPr>
              <a:t>світі</a:t>
            </a:r>
            <a:r>
              <a:rPr lang="ru-RU" dirty="0">
                <a:solidFill>
                  <a:srgbClr val="1E190D"/>
                </a:solidFill>
              </a:rPr>
              <a:t> </a:t>
            </a:r>
            <a:r>
              <a:rPr lang="ru-RU" dirty="0" err="1">
                <a:solidFill>
                  <a:srgbClr val="1E190D"/>
                </a:solidFill>
              </a:rPr>
              <a:t>буття</a:t>
            </a:r>
            <a:r>
              <a:rPr lang="ru-RU" dirty="0">
                <a:solidFill>
                  <a:srgbClr val="1E190D"/>
                </a:solidFill>
              </a:rPr>
              <a:t>, </a:t>
            </a:r>
            <a:r>
              <a:rPr lang="ru-RU" dirty="0" err="1">
                <a:solidFill>
                  <a:srgbClr val="1E190D"/>
                </a:solidFill>
              </a:rPr>
              <a:t>воно</a:t>
            </a:r>
            <a:r>
              <a:rPr lang="ru-RU" dirty="0">
                <a:solidFill>
                  <a:srgbClr val="1E190D"/>
                </a:solidFill>
              </a:rPr>
              <a:t> є </a:t>
            </a:r>
            <a:r>
              <a:rPr lang="ru-RU" dirty="0" err="1" smtClean="0">
                <a:solidFill>
                  <a:srgbClr val="1E190D"/>
                </a:solidFill>
              </a:rPr>
              <a:t>сприйняттям</a:t>
            </a:r>
            <a:endParaRPr lang="ru-RU" dirty="0">
              <a:solidFill>
                <a:srgbClr val="1E190D"/>
              </a:solidFill>
            </a:endParaRPr>
          </a:p>
          <a:p>
            <a:pPr marL="381000" indent="-381000">
              <a:lnSpc>
                <a:spcPct val="80000"/>
              </a:lnSpc>
              <a:buNone/>
              <a:defRPr/>
            </a:pPr>
            <a:r>
              <a:rPr lang="ru-RU" dirty="0">
                <a:solidFill>
                  <a:srgbClr val="1E190D"/>
                </a:solidFill>
              </a:rPr>
              <a:t>(На </a:t>
            </a:r>
            <a:r>
              <a:rPr lang="ru-RU" dirty="0" err="1">
                <a:solidFill>
                  <a:srgbClr val="1E190D"/>
                </a:solidFill>
              </a:rPr>
              <a:t>відміну</a:t>
            </a:r>
            <a:r>
              <a:rPr lang="ru-RU" dirty="0">
                <a:solidFill>
                  <a:srgbClr val="1E190D"/>
                </a:solidFill>
              </a:rPr>
              <a:t> </a:t>
            </a:r>
            <a:r>
              <a:rPr lang="ru-RU" dirty="0" err="1">
                <a:solidFill>
                  <a:srgbClr val="1E190D"/>
                </a:solidFill>
              </a:rPr>
              <a:t>від</a:t>
            </a:r>
            <a:r>
              <a:rPr lang="ru-RU" dirty="0">
                <a:solidFill>
                  <a:srgbClr val="1E190D"/>
                </a:solidFill>
              </a:rPr>
              <a:t> Дао) і </a:t>
            </a:r>
            <a:r>
              <a:rPr lang="ru-RU" dirty="0" err="1">
                <a:solidFill>
                  <a:srgbClr val="1E190D"/>
                </a:solidFill>
              </a:rPr>
              <a:t>проявляється</a:t>
            </a:r>
            <a:r>
              <a:rPr lang="ru-RU" dirty="0">
                <a:solidFill>
                  <a:srgbClr val="1E190D"/>
                </a:solidFill>
              </a:rPr>
              <a:t> в </a:t>
            </a:r>
            <a:r>
              <a:rPr lang="ru-RU" dirty="0" err="1">
                <a:solidFill>
                  <a:srgbClr val="1E190D"/>
                </a:solidFill>
              </a:rPr>
              <a:t>моральних</a:t>
            </a:r>
            <a:r>
              <a:rPr lang="ru-RU" dirty="0">
                <a:solidFill>
                  <a:srgbClr val="1E190D"/>
                </a:solidFill>
              </a:rPr>
              <a:t> </a:t>
            </a:r>
            <a:r>
              <a:rPr lang="ru-RU" dirty="0" err="1" smtClean="0">
                <a:solidFill>
                  <a:srgbClr val="1E190D"/>
                </a:solidFill>
              </a:rPr>
              <a:t>вчинках</a:t>
            </a:r>
            <a:r>
              <a:rPr lang="ru-RU" dirty="0" smtClean="0">
                <a:solidFill>
                  <a:srgbClr val="1E190D"/>
                </a:solidFill>
              </a:rPr>
              <a:t> </a:t>
            </a:r>
            <a:r>
              <a:rPr lang="ru-RU" dirty="0" err="1" smtClean="0">
                <a:solidFill>
                  <a:srgbClr val="1E190D"/>
                </a:solidFill>
              </a:rPr>
              <a:t>людини</a:t>
            </a:r>
            <a:r>
              <a:rPr lang="ru-RU" dirty="0">
                <a:solidFill>
                  <a:srgbClr val="1E190D"/>
                </a:solidFill>
              </a:rPr>
              <a:t>.</a:t>
            </a:r>
            <a:endParaRPr lang="ru-RU" sz="2000" dirty="0" smtClean="0">
              <a:solidFill>
                <a:srgbClr val="0D0D0D"/>
              </a:solidFill>
            </a:endParaRPr>
          </a:p>
        </p:txBody>
      </p:sp>
      <p:pic>
        <p:nvPicPr>
          <p:cNvPr id="5" name="Рисунок 4" descr="220px-Tao_character.svg.png"/>
          <p:cNvPicPr>
            <a:picLocks noChangeAspect="1"/>
          </p:cNvPicPr>
          <p:nvPr/>
        </p:nvPicPr>
        <p:blipFill>
          <a:blip r:embed="rId2"/>
          <a:stretch>
            <a:fillRect/>
          </a:stretch>
        </p:blipFill>
        <p:spPr>
          <a:xfrm>
            <a:off x="6660232" y="2780928"/>
            <a:ext cx="2232397" cy="19281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01996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1"/>
          <p:cNvSpPr>
            <a:spLocks noGrp="1"/>
          </p:cNvSpPr>
          <p:nvPr>
            <p:ph idx="4294967295"/>
          </p:nvPr>
        </p:nvSpPr>
        <p:spPr>
          <a:xfrm>
            <a:off x="0" y="357188"/>
            <a:ext cx="8229600" cy="5951537"/>
          </a:xfrm>
        </p:spPr>
        <p:txBody>
          <a:bodyPr>
            <a:normAutofit/>
          </a:bodyPr>
          <a:lstStyle/>
          <a:p>
            <a:pPr marL="0" indent="0" algn="ctr">
              <a:lnSpc>
                <a:spcPct val="80000"/>
              </a:lnSpc>
              <a:buNone/>
            </a:pPr>
            <a:r>
              <a:rPr lang="ru-RU" sz="2200" b="1" dirty="0" smtClean="0">
                <a:solidFill>
                  <a:schemeClr val="tx2"/>
                </a:solidFill>
              </a:rPr>
              <a:t> </a:t>
            </a:r>
            <a:r>
              <a:rPr lang="ru-RU" sz="4500" b="1" dirty="0" err="1">
                <a:solidFill>
                  <a:srgbClr val="8E1A1A"/>
                </a:solidFill>
                <a:latin typeface="+mj-lt"/>
              </a:rPr>
              <a:t>Концепція</a:t>
            </a:r>
            <a:r>
              <a:rPr lang="ru-RU" sz="4500" b="1" dirty="0">
                <a:solidFill>
                  <a:srgbClr val="8E1A1A"/>
                </a:solidFill>
                <a:latin typeface="+mj-lt"/>
              </a:rPr>
              <a:t> </a:t>
            </a:r>
            <a:r>
              <a:rPr lang="ru-RU" sz="4500" b="1" dirty="0" err="1">
                <a:solidFill>
                  <a:srgbClr val="8E1A1A"/>
                </a:solidFill>
                <a:latin typeface="+mj-lt"/>
              </a:rPr>
              <a:t>управління</a:t>
            </a:r>
            <a:r>
              <a:rPr lang="ru-RU" sz="4500" b="1" dirty="0">
                <a:solidFill>
                  <a:srgbClr val="8E1A1A"/>
                </a:solidFill>
                <a:latin typeface="+mj-lt"/>
              </a:rPr>
              <a:t> </a:t>
            </a:r>
            <a:r>
              <a:rPr lang="ru-RU" sz="4500" b="1" dirty="0" err="1" smtClean="0">
                <a:solidFill>
                  <a:srgbClr val="8E1A1A"/>
                </a:solidFill>
                <a:latin typeface="+mj-lt"/>
              </a:rPr>
              <a:t>даосів</a:t>
            </a:r>
            <a:endParaRPr lang="ru-RU" sz="4500" b="1" dirty="0" smtClean="0">
              <a:solidFill>
                <a:srgbClr val="8E1A1A"/>
              </a:solidFill>
              <a:latin typeface="+mj-lt"/>
            </a:endParaRPr>
          </a:p>
          <a:p>
            <a:pPr marL="0" indent="0" algn="ctr">
              <a:lnSpc>
                <a:spcPct val="80000"/>
              </a:lnSpc>
              <a:buNone/>
            </a:pPr>
            <a:r>
              <a:rPr lang="ru-RU" sz="4500" b="1" dirty="0">
                <a:solidFill>
                  <a:schemeClr val="tx2"/>
                </a:solidFill>
              </a:rPr>
              <a:t>     </a:t>
            </a:r>
            <a:r>
              <a:rPr lang="ru-RU" sz="3000" b="1" dirty="0">
                <a:solidFill>
                  <a:schemeClr val="tx2"/>
                </a:solidFill>
              </a:rPr>
              <a:t> </a:t>
            </a:r>
            <a:r>
              <a:rPr lang="ru-RU" sz="3000" dirty="0"/>
              <a:t>Причину </a:t>
            </a:r>
            <a:r>
              <a:rPr lang="ru-RU" sz="3000" dirty="0" err="1"/>
              <a:t>всіх</a:t>
            </a:r>
            <a:r>
              <a:rPr lang="ru-RU" sz="3000" dirty="0"/>
              <a:t> </a:t>
            </a:r>
            <a:r>
              <a:rPr lang="ru-RU" sz="3000" dirty="0" err="1"/>
              <a:t>негараздів</a:t>
            </a:r>
            <a:r>
              <a:rPr lang="ru-RU" sz="3000" dirty="0"/>
              <a:t> і </a:t>
            </a:r>
            <a:r>
              <a:rPr lang="ru-RU" sz="3000" dirty="0" err="1"/>
              <a:t>страждань</a:t>
            </a:r>
            <a:r>
              <a:rPr lang="ru-RU" sz="3000" dirty="0"/>
              <a:t> даосизм </a:t>
            </a:r>
            <a:r>
              <a:rPr lang="ru-RU" sz="3000" dirty="0" err="1"/>
              <a:t>бачить</a:t>
            </a:r>
            <a:r>
              <a:rPr lang="ru-RU" sz="3000" dirty="0"/>
              <a:t> в </a:t>
            </a:r>
            <a:r>
              <a:rPr lang="ru-RU" sz="3000" dirty="0" err="1"/>
              <a:t>порушенні</a:t>
            </a:r>
            <a:r>
              <a:rPr lang="ru-RU" sz="3000" dirty="0"/>
              <a:t> </a:t>
            </a:r>
            <a:r>
              <a:rPr lang="ru-RU" sz="3000" dirty="0" err="1"/>
              <a:t>дії</a:t>
            </a:r>
            <a:r>
              <a:rPr lang="ru-RU" sz="3000" dirty="0"/>
              <a:t> Дао.</a:t>
            </a:r>
          </a:p>
          <a:p>
            <a:pPr marL="0" indent="0" algn="ctr">
              <a:lnSpc>
                <a:spcPct val="80000"/>
              </a:lnSpc>
              <a:buNone/>
            </a:pPr>
            <a:r>
              <a:rPr lang="ru-RU" sz="3000" dirty="0"/>
              <a:t>     </a:t>
            </a:r>
            <a:r>
              <a:rPr lang="ru-RU" sz="3000" dirty="0" err="1"/>
              <a:t>Щоб</a:t>
            </a:r>
            <a:r>
              <a:rPr lang="ru-RU" sz="3000" dirty="0"/>
              <a:t> стати </a:t>
            </a:r>
            <a:r>
              <a:rPr lang="ru-RU" sz="3000" dirty="0" err="1" smtClean="0"/>
              <a:t>щасливою</a:t>
            </a:r>
            <a:r>
              <a:rPr lang="ru-RU" sz="3000" dirty="0" smtClean="0"/>
              <a:t>, </a:t>
            </a:r>
            <a:r>
              <a:rPr lang="ru-RU" sz="3000" dirty="0" err="1"/>
              <a:t>людина</a:t>
            </a:r>
            <a:r>
              <a:rPr lang="ru-RU" sz="3000" dirty="0"/>
              <a:t> повинна </a:t>
            </a:r>
            <a:r>
              <a:rPr lang="ru-RU" sz="3000" dirty="0" err="1"/>
              <a:t>спробувати</a:t>
            </a:r>
            <a:r>
              <a:rPr lang="ru-RU" sz="3000" dirty="0"/>
              <a:t> </a:t>
            </a:r>
            <a:r>
              <a:rPr lang="ru-RU" sz="3000" dirty="0" err="1"/>
              <a:t>пізнати</a:t>
            </a:r>
            <a:r>
              <a:rPr lang="ru-RU" sz="3000" dirty="0"/>
              <a:t> Дао, </a:t>
            </a:r>
            <a:r>
              <a:rPr lang="ru-RU" sz="3000" dirty="0" err="1"/>
              <a:t>встати</a:t>
            </a:r>
            <a:r>
              <a:rPr lang="ru-RU" sz="3000" dirty="0"/>
              <a:t> на </a:t>
            </a:r>
            <a:r>
              <a:rPr lang="ru-RU" sz="3000" dirty="0" err="1"/>
              <a:t>цей</a:t>
            </a:r>
            <a:r>
              <a:rPr lang="ru-RU" sz="3000" dirty="0"/>
              <a:t> шлях, і </a:t>
            </a:r>
            <a:r>
              <a:rPr lang="ru-RU" sz="3000" dirty="0" err="1"/>
              <a:t>слідувати</a:t>
            </a:r>
            <a:r>
              <a:rPr lang="ru-RU" sz="3000" dirty="0"/>
              <a:t> за ним </a:t>
            </a:r>
            <a:r>
              <a:rPr lang="ru-RU" sz="3000" dirty="0" err="1"/>
              <a:t>завжди</a:t>
            </a:r>
            <a:r>
              <a:rPr lang="ru-RU" sz="3000" dirty="0"/>
              <a:t>. </a:t>
            </a:r>
            <a:endParaRPr lang="ru-RU" sz="3000" dirty="0" smtClean="0"/>
          </a:p>
          <a:p>
            <a:pPr marL="0" indent="0" algn="ctr">
              <a:lnSpc>
                <a:spcPct val="80000"/>
              </a:lnSpc>
              <a:buNone/>
            </a:pPr>
            <a:r>
              <a:rPr lang="ru-RU" sz="3000" dirty="0" smtClean="0"/>
              <a:t>Люди </a:t>
            </a:r>
            <a:r>
              <a:rPr lang="ru-RU" sz="3000" dirty="0"/>
              <a:t>не </a:t>
            </a:r>
            <a:r>
              <a:rPr lang="ru-RU" sz="3000" dirty="0" err="1"/>
              <a:t>повинні</a:t>
            </a:r>
            <a:r>
              <a:rPr lang="ru-RU" sz="3000" dirty="0"/>
              <a:t> </a:t>
            </a:r>
            <a:r>
              <a:rPr lang="ru-RU" sz="3000" dirty="0" err="1"/>
              <a:t>протидіяти</a:t>
            </a:r>
            <a:r>
              <a:rPr lang="ru-RU" sz="3000" dirty="0"/>
              <a:t> </a:t>
            </a:r>
            <a:r>
              <a:rPr lang="ru-RU" sz="3000" dirty="0" err="1"/>
              <a:t>дії</a:t>
            </a:r>
            <a:r>
              <a:rPr lang="ru-RU" sz="3000" dirty="0"/>
              <a:t> Дао, так як </a:t>
            </a:r>
            <a:r>
              <a:rPr lang="ru-RU" sz="3000" dirty="0" err="1"/>
              <a:t>їх</a:t>
            </a:r>
            <a:r>
              <a:rPr lang="ru-RU" sz="3000" dirty="0"/>
              <a:t> </a:t>
            </a:r>
            <a:r>
              <a:rPr lang="ru-RU" sz="3000" dirty="0" err="1"/>
              <a:t>зусилля</a:t>
            </a:r>
            <a:r>
              <a:rPr lang="ru-RU" sz="3000" dirty="0"/>
              <a:t> </a:t>
            </a:r>
            <a:r>
              <a:rPr lang="ru-RU" sz="3000" dirty="0" err="1"/>
              <a:t>можуть</a:t>
            </a:r>
            <a:r>
              <a:rPr lang="ru-RU" sz="3000" dirty="0"/>
              <a:t> привести до </a:t>
            </a:r>
            <a:r>
              <a:rPr lang="ru-RU" sz="3000" dirty="0" err="1"/>
              <a:t>зворотних</a:t>
            </a:r>
            <a:r>
              <a:rPr lang="ru-RU" sz="3000" dirty="0"/>
              <a:t>, </a:t>
            </a:r>
            <a:r>
              <a:rPr lang="ru-RU" sz="3000" dirty="0" err="1"/>
              <a:t>небажаних</a:t>
            </a:r>
            <a:r>
              <a:rPr lang="ru-RU" sz="3000" dirty="0"/>
              <a:t> </a:t>
            </a:r>
            <a:r>
              <a:rPr lang="ru-RU" sz="3000" dirty="0" err="1"/>
              <a:t>результатів</a:t>
            </a:r>
            <a:r>
              <a:rPr lang="ru-RU" sz="3000" dirty="0"/>
              <a:t>.</a:t>
            </a:r>
            <a:endParaRPr lang="en-US" sz="3000" dirty="0" smtClean="0"/>
          </a:p>
          <a:p>
            <a:pPr marL="0" indent="0" eaLnBrk="1" hangingPunct="1">
              <a:lnSpc>
                <a:spcPct val="80000"/>
              </a:lnSpc>
              <a:buClr>
                <a:srgbClr val="1E190D"/>
              </a:buClr>
            </a:pPr>
            <a:endParaRPr lang="ru-RU" sz="1800" b="1" dirty="0" smtClean="0">
              <a:solidFill>
                <a:srgbClr val="1E190D"/>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941167"/>
            <a:ext cx="4320480" cy="1551243"/>
          </a:xfrm>
          <a:prstGeom prst="rect">
            <a:avLst/>
          </a:prstGeom>
        </p:spPr>
      </p:pic>
    </p:spTree>
    <p:extLst>
      <p:ext uri="{BB962C8B-B14F-4D97-AF65-F5344CB8AC3E}">
        <p14:creationId xmlns:p14="http://schemas.microsoft.com/office/powerpoint/2010/main" val="1663064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1"/>
          <p:cNvSpPr>
            <a:spLocks noGrp="1"/>
          </p:cNvSpPr>
          <p:nvPr>
            <p:ph idx="4294967295"/>
          </p:nvPr>
        </p:nvSpPr>
        <p:spPr>
          <a:xfrm>
            <a:off x="251520" y="332656"/>
            <a:ext cx="8712968" cy="5976069"/>
          </a:xfrm>
        </p:spPr>
        <p:txBody>
          <a:bodyPr/>
          <a:lstStyle/>
          <a:p>
            <a:pPr marL="0" indent="0" algn="ctr">
              <a:buClr>
                <a:srgbClr val="1E190D"/>
              </a:buClr>
              <a:buNone/>
            </a:pPr>
            <a:r>
              <a:rPr lang="ru-RU" sz="2200" b="1" dirty="0" smtClean="0">
                <a:solidFill>
                  <a:schemeClr val="tx2"/>
                </a:solidFill>
              </a:rPr>
              <a:t> </a:t>
            </a:r>
            <a:r>
              <a:rPr lang="ru-RU" sz="4800" b="1" dirty="0" err="1">
                <a:solidFill>
                  <a:srgbClr val="1E190D"/>
                </a:solidFill>
              </a:rPr>
              <a:t>Щоб</a:t>
            </a:r>
            <a:r>
              <a:rPr lang="ru-RU" sz="4800" b="1" dirty="0">
                <a:solidFill>
                  <a:srgbClr val="1E190D"/>
                </a:solidFill>
              </a:rPr>
              <a:t> не </a:t>
            </a:r>
            <a:r>
              <a:rPr lang="ru-RU" sz="4800" b="1" dirty="0" err="1">
                <a:solidFill>
                  <a:srgbClr val="1E190D"/>
                </a:solidFill>
              </a:rPr>
              <a:t>збитися</a:t>
            </a:r>
            <a:r>
              <a:rPr lang="ru-RU" sz="4800" b="1" dirty="0">
                <a:solidFill>
                  <a:srgbClr val="1E190D"/>
                </a:solidFill>
              </a:rPr>
              <a:t> </a:t>
            </a:r>
            <a:r>
              <a:rPr lang="ru-RU" sz="4800" b="1" dirty="0" err="1" smtClean="0">
                <a:solidFill>
                  <a:srgbClr val="1E190D"/>
                </a:solidFill>
              </a:rPr>
              <a:t>зі</a:t>
            </a:r>
            <a:r>
              <a:rPr lang="ru-RU" sz="4800" b="1" dirty="0" smtClean="0">
                <a:solidFill>
                  <a:srgbClr val="1E190D"/>
                </a:solidFill>
              </a:rPr>
              <a:t> </a:t>
            </a:r>
            <a:r>
              <a:rPr lang="ru-RU" sz="4800" b="1" dirty="0">
                <a:solidFill>
                  <a:srgbClr val="1E190D"/>
                </a:solidFill>
              </a:rPr>
              <a:t>шляху Дао, </a:t>
            </a:r>
            <a:r>
              <a:rPr lang="ru-RU" sz="4800" b="1" dirty="0" err="1">
                <a:solidFill>
                  <a:srgbClr val="1E190D"/>
                </a:solidFill>
              </a:rPr>
              <a:t>потрібно</a:t>
            </a:r>
            <a:r>
              <a:rPr lang="ru-RU" sz="4800" b="1" dirty="0">
                <a:solidFill>
                  <a:srgbClr val="1E190D"/>
                </a:solidFill>
              </a:rPr>
              <a:t> </a:t>
            </a:r>
            <a:r>
              <a:rPr lang="ru-RU" sz="4800" b="1" dirty="0" err="1">
                <a:solidFill>
                  <a:srgbClr val="1E190D"/>
                </a:solidFill>
              </a:rPr>
              <a:t>дотримуватися</a:t>
            </a:r>
            <a:r>
              <a:rPr lang="ru-RU" sz="4800" b="1" dirty="0">
                <a:solidFill>
                  <a:srgbClr val="1E190D"/>
                </a:solidFill>
              </a:rPr>
              <a:t> принципу «у-вей» (</a:t>
            </a:r>
            <a:r>
              <a:rPr lang="ru-RU" sz="4800" b="1" dirty="0" err="1">
                <a:solidFill>
                  <a:srgbClr val="1E190D"/>
                </a:solidFill>
              </a:rPr>
              <a:t>дослівно</a:t>
            </a:r>
            <a:r>
              <a:rPr lang="ru-RU" sz="4800" b="1" dirty="0">
                <a:solidFill>
                  <a:srgbClr val="1E190D"/>
                </a:solidFill>
              </a:rPr>
              <a:t> </a:t>
            </a:r>
            <a:r>
              <a:rPr lang="ru-RU" sz="4800" b="1" dirty="0" smtClean="0">
                <a:solidFill>
                  <a:srgbClr val="1E190D"/>
                </a:solidFill>
              </a:rPr>
              <a:t>– «</a:t>
            </a:r>
            <a:r>
              <a:rPr lang="ru-RU" sz="4800" b="1" dirty="0" err="1" smtClean="0">
                <a:solidFill>
                  <a:srgbClr val="1E190D"/>
                </a:solidFill>
              </a:rPr>
              <a:t>недіяння</a:t>
            </a:r>
            <a:r>
              <a:rPr lang="ru-RU" sz="4800" b="1" dirty="0" smtClean="0">
                <a:solidFill>
                  <a:srgbClr val="1E190D"/>
                </a:solidFill>
              </a:rPr>
              <a:t>»).</a:t>
            </a:r>
          </a:p>
          <a:p>
            <a:pPr marL="0" indent="0" algn="ctr">
              <a:buClr>
                <a:srgbClr val="1E190D"/>
              </a:buClr>
              <a:buNone/>
            </a:pPr>
            <a:r>
              <a:rPr lang="en-US" sz="8000" dirty="0" err="1" smtClean="0">
                <a:solidFill>
                  <a:srgbClr val="1E190D"/>
                </a:solidFill>
              </a:rPr>
              <a:t>無為</a:t>
            </a:r>
            <a:r>
              <a:rPr lang="ru-RU" sz="6000" dirty="0" smtClean="0">
                <a:solidFill>
                  <a:srgbClr val="1E190D"/>
                </a:solidFill>
              </a:rPr>
              <a:t> </a:t>
            </a:r>
            <a:r>
              <a:rPr lang="ru-RU" sz="4800" dirty="0" smtClean="0">
                <a:solidFill>
                  <a:srgbClr val="1E190D"/>
                </a:solidFill>
              </a:rPr>
              <a:t>– «у </a:t>
            </a:r>
            <a:r>
              <a:rPr lang="ru-RU" sz="4800" dirty="0" smtClean="0">
                <a:solidFill>
                  <a:srgbClr val="1E190D"/>
                </a:solidFill>
              </a:rPr>
              <a:t>вей</a:t>
            </a:r>
            <a:r>
              <a:rPr lang="ru-RU" sz="4800" dirty="0" smtClean="0">
                <a:solidFill>
                  <a:srgbClr val="1E190D"/>
                </a:solidFill>
              </a:rPr>
              <a:t>»</a:t>
            </a:r>
            <a:endParaRPr lang="ru-RU" sz="4800" b="1" dirty="0" smtClean="0">
              <a:solidFill>
                <a:srgbClr val="1E190D"/>
              </a:solidFill>
            </a:endParaRPr>
          </a:p>
          <a:p>
            <a:pPr marL="0" indent="0" eaLnBrk="1" hangingPunct="1">
              <a:lnSpc>
                <a:spcPct val="80000"/>
              </a:lnSpc>
              <a:buClr>
                <a:srgbClr val="1E190D"/>
              </a:buClr>
            </a:pPr>
            <a:endParaRPr lang="ru-RU" sz="1800" b="1" dirty="0" smtClean="0">
              <a:solidFill>
                <a:srgbClr val="1E190D"/>
              </a:solidFill>
            </a:endParaRPr>
          </a:p>
        </p:txBody>
      </p:sp>
    </p:spTree>
    <p:extLst>
      <p:ext uri="{BB962C8B-B14F-4D97-AF65-F5344CB8AC3E}">
        <p14:creationId xmlns:p14="http://schemas.microsoft.com/office/powerpoint/2010/main" val="25188670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ru-RU" sz="4800" b="1" dirty="0" err="1" smtClean="0">
                <a:solidFill>
                  <a:srgbClr val="8E1A1A"/>
                </a:solidFill>
              </a:rPr>
              <a:t>Конфуціанство</a:t>
            </a:r>
            <a:endParaRPr lang="ru-RU" sz="4800" b="1" dirty="0" smtClean="0">
              <a:solidFill>
                <a:srgbClr val="8E1A1A"/>
              </a:solidFill>
            </a:endParaRPr>
          </a:p>
        </p:txBody>
      </p:sp>
      <p:pic>
        <p:nvPicPr>
          <p:cNvPr id="4" name="Рисунок 3" descr="Confucius2.jpg"/>
          <p:cNvPicPr>
            <a:picLocks noChangeAspect="1"/>
          </p:cNvPicPr>
          <p:nvPr/>
        </p:nvPicPr>
        <p:blipFill>
          <a:blip r:embed="rId2" cstate="print"/>
          <a:stretch>
            <a:fillRect/>
          </a:stretch>
        </p:blipFill>
        <p:spPr>
          <a:xfrm rot="315457">
            <a:off x="6044766" y="1329043"/>
            <a:ext cx="2701436" cy="4821725"/>
          </a:xfrm>
          <a:prstGeom prst="rect">
            <a:avLst/>
          </a:prstGeom>
          <a:ln>
            <a:noFill/>
          </a:ln>
          <a:effectLst>
            <a:softEdge rad="112500"/>
          </a:effectLst>
          <a:scene3d>
            <a:camera prst="orthographicFront">
              <a:rot lat="0" lon="690507" rev="343504"/>
            </a:camera>
            <a:lightRig rig="threePt" dir="t"/>
          </a:scene3d>
        </p:spPr>
      </p:pic>
      <p:sp>
        <p:nvSpPr>
          <p:cNvPr id="9220" name="Rectangle 5"/>
          <p:cNvSpPr>
            <a:spLocks noChangeArrowheads="1"/>
          </p:cNvSpPr>
          <p:nvPr/>
        </p:nvSpPr>
        <p:spPr bwMode="auto">
          <a:xfrm>
            <a:off x="107504" y="2185633"/>
            <a:ext cx="655272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ctr"/>
            <a:r>
              <a:rPr lang="ru-RU" sz="2800" dirty="0" err="1"/>
              <a:t>З</a:t>
            </a:r>
            <a:r>
              <a:rPr lang="ru-RU" sz="2800" dirty="0" err="1" smtClean="0"/>
              <a:t>асновник</a:t>
            </a:r>
            <a:r>
              <a:rPr lang="ru-RU" sz="2800" dirty="0" smtClean="0"/>
              <a:t>:</a:t>
            </a:r>
          </a:p>
          <a:p>
            <a:pPr marL="342900" indent="-342900" algn="ctr"/>
            <a:r>
              <a:rPr lang="ru-RU" sz="2800" dirty="0" smtClean="0"/>
              <a:t>Кун Фу-</a:t>
            </a:r>
            <a:r>
              <a:rPr lang="ru-RU" sz="2800" dirty="0" err="1" smtClean="0"/>
              <a:t>цзи</a:t>
            </a:r>
            <a:r>
              <a:rPr lang="ru-RU" sz="2800" dirty="0" smtClean="0"/>
              <a:t> (</a:t>
            </a:r>
            <a:r>
              <a:rPr lang="ru-RU" sz="2800" dirty="0" err="1" smtClean="0"/>
              <a:t>Конфуцій</a:t>
            </a:r>
            <a:r>
              <a:rPr lang="ru-RU" sz="2800" dirty="0" smtClean="0"/>
              <a:t>).</a:t>
            </a:r>
          </a:p>
          <a:p>
            <a:pPr marL="342900" indent="-342900" algn="ctr"/>
            <a:r>
              <a:rPr lang="ru-RU" sz="2800" dirty="0" smtClean="0"/>
              <a:t>Жив в 551-479 </a:t>
            </a:r>
            <a:r>
              <a:rPr lang="ru-RU" sz="2800" dirty="0" err="1" smtClean="0"/>
              <a:t>рр</a:t>
            </a:r>
            <a:r>
              <a:rPr lang="ru-RU" sz="2800" dirty="0" smtClean="0"/>
              <a:t>. до </a:t>
            </a:r>
            <a:r>
              <a:rPr lang="ru-RU" sz="2800" dirty="0" err="1" smtClean="0"/>
              <a:t>н.е</a:t>
            </a:r>
            <a:r>
              <a:rPr lang="ru-RU" sz="2800" dirty="0" smtClean="0"/>
              <a:t>.</a:t>
            </a:r>
          </a:p>
          <a:p>
            <a:pPr marL="342900" indent="-342900" algn="ctr"/>
            <a:endParaRPr lang="ru-RU" sz="2800" dirty="0" smtClean="0"/>
          </a:p>
          <a:p>
            <a:pPr marL="342900" indent="-342900" algn="ctr"/>
            <a:r>
              <a:rPr lang="ru-RU" sz="2800" dirty="0" err="1" smtClean="0"/>
              <a:t>Основна</a:t>
            </a:r>
            <a:r>
              <a:rPr lang="ru-RU" sz="2800" dirty="0" smtClean="0"/>
              <a:t> робота </a:t>
            </a:r>
            <a:r>
              <a:rPr lang="ru-RU" sz="2800" dirty="0" err="1" smtClean="0"/>
              <a:t>Конфуція</a:t>
            </a:r>
            <a:r>
              <a:rPr lang="ru-RU" sz="2800" dirty="0" smtClean="0"/>
              <a:t> – «Лунь </a:t>
            </a:r>
            <a:r>
              <a:rPr lang="ru-RU" sz="2800" dirty="0" err="1" smtClean="0"/>
              <a:t>Юй</a:t>
            </a:r>
            <a:r>
              <a:rPr lang="ru-RU" sz="2800" dirty="0" smtClean="0"/>
              <a:t>» («</a:t>
            </a:r>
            <a:r>
              <a:rPr lang="ru-RU" sz="2800" dirty="0" err="1" smtClean="0"/>
              <a:t>Бесіди</a:t>
            </a:r>
            <a:r>
              <a:rPr lang="ru-RU" sz="2800" dirty="0" smtClean="0"/>
              <a:t> і </a:t>
            </a:r>
            <a:r>
              <a:rPr lang="ru-RU" sz="2800" dirty="0" err="1" smtClean="0"/>
              <a:t>висловлювання</a:t>
            </a:r>
            <a:r>
              <a:rPr lang="ru-RU" sz="2800" dirty="0" smtClean="0"/>
              <a:t>»).</a:t>
            </a:r>
            <a:endParaRPr lang="en-US" sz="2800" dirty="0"/>
          </a:p>
          <a:p>
            <a:pPr marL="342900" indent="-342900"/>
            <a:endParaRPr lang="ru-RU" sz="2800" dirty="0"/>
          </a:p>
        </p:txBody>
      </p:sp>
    </p:spTree>
    <p:extLst>
      <p:ext uri="{BB962C8B-B14F-4D97-AF65-F5344CB8AC3E}">
        <p14:creationId xmlns:p14="http://schemas.microsoft.com/office/powerpoint/2010/main" val="40074765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ru-RU" b="1" dirty="0" err="1" smtClean="0">
                <a:solidFill>
                  <a:srgbClr val="8E1A1A"/>
                </a:solidFill>
              </a:rPr>
              <a:t>Основні</a:t>
            </a:r>
            <a:r>
              <a:rPr lang="ru-RU" b="1" dirty="0" smtClean="0">
                <a:solidFill>
                  <a:srgbClr val="8E1A1A"/>
                </a:solidFill>
              </a:rPr>
              <a:t> </a:t>
            </a:r>
            <a:r>
              <a:rPr lang="ru-RU" b="1" dirty="0" err="1" smtClean="0">
                <a:solidFill>
                  <a:srgbClr val="8E1A1A"/>
                </a:solidFill>
              </a:rPr>
              <a:t>ідеї</a:t>
            </a:r>
            <a:r>
              <a:rPr lang="ru-RU" b="1" dirty="0" smtClean="0">
                <a:solidFill>
                  <a:srgbClr val="8E1A1A"/>
                </a:solidFill>
              </a:rPr>
              <a:t> </a:t>
            </a:r>
            <a:r>
              <a:rPr lang="ru-RU" b="1" dirty="0" err="1" smtClean="0">
                <a:solidFill>
                  <a:srgbClr val="8E1A1A"/>
                </a:solidFill>
              </a:rPr>
              <a:t>Конфуція</a:t>
            </a:r>
            <a:endParaRPr lang="ru-RU" b="1" dirty="0" smtClean="0">
              <a:solidFill>
                <a:srgbClr val="8E1A1A"/>
              </a:solidFill>
            </a:endParaRPr>
          </a:p>
        </p:txBody>
      </p:sp>
      <p:sp>
        <p:nvSpPr>
          <p:cNvPr id="10243" name="Rectangle 3"/>
          <p:cNvSpPr>
            <a:spLocks noGrp="1" noChangeArrowheads="1"/>
          </p:cNvSpPr>
          <p:nvPr>
            <p:ph idx="1"/>
          </p:nvPr>
        </p:nvSpPr>
        <p:spPr>
          <a:xfrm>
            <a:off x="179512" y="1412776"/>
            <a:ext cx="8785101" cy="5112866"/>
          </a:xfrm>
        </p:spPr>
        <p:txBody>
          <a:bodyPr>
            <a:normAutofit/>
          </a:bodyPr>
          <a:lstStyle/>
          <a:p>
            <a:pPr>
              <a:lnSpc>
                <a:spcPct val="80000"/>
              </a:lnSpc>
              <a:buNone/>
            </a:pPr>
            <a:r>
              <a:rPr lang="ru-RU" sz="2400" b="1" dirty="0" smtClean="0"/>
              <a:t>          </a:t>
            </a:r>
            <a:r>
              <a:rPr lang="ru-RU" sz="2400" dirty="0"/>
              <a:t>У </a:t>
            </a:r>
            <a:r>
              <a:rPr lang="ru-RU" sz="2400" dirty="0" err="1"/>
              <a:t>центрі</a:t>
            </a:r>
            <a:r>
              <a:rPr lang="ru-RU" sz="2400" dirty="0"/>
              <a:t> </a:t>
            </a:r>
            <a:r>
              <a:rPr lang="ru-RU" sz="2400" dirty="0" err="1"/>
              <a:t>уваги</a:t>
            </a:r>
            <a:r>
              <a:rPr lang="ru-RU" sz="2400" dirty="0"/>
              <a:t> </a:t>
            </a:r>
            <a:r>
              <a:rPr lang="ru-RU" sz="2400" dirty="0" err="1"/>
              <a:t>конфуціанців</a:t>
            </a:r>
            <a:r>
              <a:rPr lang="ru-RU" sz="2400" dirty="0"/>
              <a:t> </a:t>
            </a:r>
            <a:r>
              <a:rPr lang="ru-RU" sz="2400" dirty="0" smtClean="0"/>
              <a:t>– </a:t>
            </a:r>
          </a:p>
          <a:p>
            <a:pPr>
              <a:lnSpc>
                <a:spcPct val="80000"/>
              </a:lnSpc>
              <a:buNone/>
            </a:pPr>
            <a:r>
              <a:rPr lang="ru-RU" sz="2400" dirty="0" err="1" smtClean="0"/>
              <a:t>проблеми</a:t>
            </a:r>
            <a:r>
              <a:rPr lang="ru-RU" sz="2400" dirty="0" smtClean="0"/>
              <a:t> </a:t>
            </a:r>
            <a:r>
              <a:rPr lang="ru-RU" sz="2400" dirty="0" err="1"/>
              <a:t>взаємин</a:t>
            </a:r>
            <a:r>
              <a:rPr lang="ru-RU" sz="2400" dirty="0"/>
              <a:t> </a:t>
            </a:r>
            <a:r>
              <a:rPr lang="ru-RU" sz="2400" dirty="0" err="1"/>
              <a:t>між</a:t>
            </a:r>
            <a:r>
              <a:rPr lang="ru-RU" sz="2400" dirty="0"/>
              <a:t> людьми, </a:t>
            </a:r>
            <a:endParaRPr lang="ru-RU" sz="2400" dirty="0" smtClean="0"/>
          </a:p>
          <a:p>
            <a:pPr>
              <a:lnSpc>
                <a:spcPct val="80000"/>
              </a:lnSpc>
              <a:buNone/>
            </a:pPr>
            <a:r>
              <a:rPr lang="ru-RU" sz="2400" dirty="0" err="1" smtClean="0"/>
              <a:t>проблеми</a:t>
            </a:r>
            <a:r>
              <a:rPr lang="ru-RU" sz="2400" dirty="0" smtClean="0"/>
              <a:t> </a:t>
            </a:r>
            <a:r>
              <a:rPr lang="ru-RU" sz="2400" dirty="0" err="1"/>
              <a:t>виховання</a:t>
            </a:r>
            <a:r>
              <a:rPr lang="ru-RU" sz="2400" dirty="0" smtClean="0"/>
              <a:t>.</a:t>
            </a:r>
          </a:p>
          <a:p>
            <a:pPr>
              <a:lnSpc>
                <a:spcPct val="80000"/>
              </a:lnSpc>
              <a:buNone/>
            </a:pPr>
            <a:r>
              <a:rPr lang="ru-RU" sz="2400" dirty="0"/>
              <a:t>     </a:t>
            </a:r>
            <a:r>
              <a:rPr lang="ru-RU" sz="2400" b="1" u="sng" dirty="0" err="1"/>
              <a:t>Основні</a:t>
            </a:r>
            <a:r>
              <a:rPr lang="ru-RU" sz="2400" b="1" u="sng" dirty="0"/>
              <a:t> </a:t>
            </a:r>
            <a:r>
              <a:rPr lang="ru-RU" sz="2400" b="1" u="sng" dirty="0" err="1"/>
              <a:t>висновки</a:t>
            </a:r>
            <a:r>
              <a:rPr lang="ru-RU" sz="2400" b="1" u="sng" dirty="0" smtClean="0"/>
              <a:t>:</a:t>
            </a:r>
          </a:p>
          <a:p>
            <a:pPr>
              <a:lnSpc>
                <a:spcPct val="80000"/>
              </a:lnSpc>
              <a:buNone/>
            </a:pPr>
            <a:r>
              <a:rPr lang="ru-RU" sz="2400" dirty="0" smtClean="0"/>
              <a:t>• Держава </a:t>
            </a:r>
            <a:r>
              <a:rPr lang="ru-RU" sz="2400" dirty="0" err="1"/>
              <a:t>розуміється</a:t>
            </a:r>
            <a:r>
              <a:rPr lang="ru-RU" sz="2400" dirty="0"/>
              <a:t> як велика </a:t>
            </a:r>
            <a:endParaRPr lang="ru-RU" sz="2400" dirty="0" smtClean="0"/>
          </a:p>
          <a:p>
            <a:pPr>
              <a:lnSpc>
                <a:spcPct val="80000"/>
              </a:lnSpc>
              <a:buNone/>
            </a:pPr>
            <a:r>
              <a:rPr lang="ru-RU" sz="2400" dirty="0" smtClean="0"/>
              <a:t>Родина.</a:t>
            </a:r>
          </a:p>
          <a:p>
            <a:pPr>
              <a:lnSpc>
                <a:spcPct val="80000"/>
              </a:lnSpc>
              <a:buNone/>
            </a:pPr>
            <a:r>
              <a:rPr lang="ru-RU" sz="2400" dirty="0" smtClean="0"/>
              <a:t>• Правитель </a:t>
            </a:r>
            <a:r>
              <a:rPr lang="ru-RU" sz="2400" dirty="0"/>
              <a:t>- </a:t>
            </a:r>
            <a:r>
              <a:rPr lang="ru-RU" sz="2400" dirty="0" err="1"/>
              <a:t>батько</a:t>
            </a:r>
            <a:r>
              <a:rPr lang="ru-RU" sz="2400" dirty="0"/>
              <a:t> і </a:t>
            </a:r>
            <a:r>
              <a:rPr lang="ru-RU" sz="2400" dirty="0" err="1"/>
              <a:t>мати</a:t>
            </a:r>
            <a:r>
              <a:rPr lang="ru-RU" sz="2400" dirty="0"/>
              <a:t> народу.</a:t>
            </a:r>
          </a:p>
          <a:p>
            <a:pPr>
              <a:lnSpc>
                <a:spcPct val="80000"/>
              </a:lnSpc>
              <a:buNone/>
            </a:pPr>
            <a:r>
              <a:rPr lang="ru-RU" sz="2400" dirty="0"/>
              <a:t>• </a:t>
            </a:r>
            <a:r>
              <a:rPr lang="ru-RU" sz="2400" dirty="0" err="1" smtClean="0"/>
              <a:t>Керувати</a:t>
            </a:r>
            <a:r>
              <a:rPr lang="ru-RU" sz="2400" dirty="0" smtClean="0"/>
              <a:t> </a:t>
            </a:r>
            <a:r>
              <a:rPr lang="ru-RU" sz="2400" dirty="0"/>
              <a:t>людьми </a:t>
            </a:r>
            <a:r>
              <a:rPr lang="ru-RU" sz="2400" dirty="0" err="1"/>
              <a:t>потрібно</a:t>
            </a:r>
            <a:r>
              <a:rPr lang="ru-RU" sz="2400" dirty="0"/>
              <a:t> не </a:t>
            </a:r>
            <a:endParaRPr lang="ru-RU" sz="2400" dirty="0" smtClean="0"/>
          </a:p>
          <a:p>
            <a:pPr>
              <a:lnSpc>
                <a:spcPct val="80000"/>
              </a:lnSpc>
              <a:buNone/>
            </a:pPr>
            <a:r>
              <a:rPr lang="ru-RU" sz="2400" dirty="0" smtClean="0"/>
              <a:t>силою </a:t>
            </a:r>
            <a:r>
              <a:rPr lang="ru-RU" sz="2400" dirty="0" err="1"/>
              <a:t>юридичного</a:t>
            </a:r>
            <a:r>
              <a:rPr lang="ru-RU" sz="2400" dirty="0"/>
              <a:t> закону, а </a:t>
            </a:r>
            <a:r>
              <a:rPr lang="ru-RU" sz="2400" dirty="0" smtClean="0"/>
              <a:t>силою</a:t>
            </a:r>
          </a:p>
          <a:p>
            <a:pPr>
              <a:lnSpc>
                <a:spcPct val="80000"/>
              </a:lnSpc>
              <a:buNone/>
            </a:pPr>
            <a:r>
              <a:rPr lang="ru-RU" sz="2400" dirty="0" smtClean="0"/>
              <a:t> </a:t>
            </a:r>
            <a:r>
              <a:rPr lang="ru-RU" sz="2400" dirty="0"/>
              <a:t>морального прикладу, </a:t>
            </a:r>
            <a:r>
              <a:rPr lang="ru-RU" sz="2400" dirty="0" smtClean="0"/>
              <a:t>не примусом,</a:t>
            </a:r>
          </a:p>
          <a:p>
            <a:pPr>
              <a:lnSpc>
                <a:spcPct val="80000"/>
              </a:lnSpc>
              <a:buNone/>
            </a:pPr>
            <a:r>
              <a:rPr lang="ru-RU" sz="2400" dirty="0" smtClean="0"/>
              <a:t> </a:t>
            </a:r>
            <a:r>
              <a:rPr lang="ru-RU" sz="2400" dirty="0"/>
              <a:t>а </a:t>
            </a:r>
            <a:r>
              <a:rPr lang="ru-RU" sz="2400" dirty="0" err="1"/>
              <a:t>переконанням</a:t>
            </a:r>
            <a:r>
              <a:rPr lang="ru-RU" sz="2400" dirty="0"/>
              <a:t>.</a:t>
            </a:r>
          </a:p>
          <a:p>
            <a:pPr>
              <a:lnSpc>
                <a:spcPct val="80000"/>
              </a:lnSpc>
              <a:buNone/>
            </a:pPr>
            <a:r>
              <a:rPr lang="ru-RU" sz="2400" dirty="0"/>
              <a:t>• </a:t>
            </a:r>
            <a:r>
              <a:rPr lang="ru-RU" sz="2400" dirty="0" err="1" smtClean="0"/>
              <a:t>Ідеал</a:t>
            </a:r>
            <a:r>
              <a:rPr lang="ru-RU" sz="2400" dirty="0" smtClean="0"/>
              <a:t> </a:t>
            </a:r>
            <a:r>
              <a:rPr lang="ru-RU" sz="2400" dirty="0" err="1"/>
              <a:t>людини</a:t>
            </a:r>
            <a:r>
              <a:rPr lang="ru-RU" sz="2400" dirty="0"/>
              <a:t> - </a:t>
            </a:r>
            <a:r>
              <a:rPr lang="ru-RU" sz="2400" dirty="0" err="1"/>
              <a:t>благородний</a:t>
            </a:r>
            <a:r>
              <a:rPr lang="ru-RU" sz="2400" dirty="0"/>
              <a:t> муж, </a:t>
            </a:r>
            <a:endParaRPr lang="ru-RU" sz="2400" dirty="0" smtClean="0"/>
          </a:p>
          <a:p>
            <a:pPr>
              <a:lnSpc>
                <a:spcPct val="80000"/>
              </a:lnSpc>
              <a:buNone/>
            </a:pPr>
            <a:r>
              <a:rPr lang="ru-RU" sz="2400" dirty="0" err="1" smtClean="0"/>
              <a:t>що</a:t>
            </a:r>
            <a:r>
              <a:rPr lang="ru-RU" sz="2400" dirty="0" smtClean="0"/>
              <a:t> </a:t>
            </a:r>
            <a:r>
              <a:rPr lang="ru-RU" sz="2400" dirty="0" err="1"/>
              <a:t>володіє</a:t>
            </a:r>
            <a:r>
              <a:rPr lang="ru-RU" sz="2400" dirty="0"/>
              <a:t> такими </a:t>
            </a:r>
            <a:r>
              <a:rPr lang="ru-RU" sz="2400" dirty="0" err="1"/>
              <a:t>якостями</a:t>
            </a:r>
            <a:r>
              <a:rPr lang="ru-RU" sz="2400" dirty="0"/>
              <a:t> як </a:t>
            </a:r>
            <a:r>
              <a:rPr lang="ru-RU" sz="2400" dirty="0" err="1"/>
              <a:t>людяність</a:t>
            </a:r>
            <a:r>
              <a:rPr lang="ru-RU" sz="2400" dirty="0"/>
              <a:t>, </a:t>
            </a:r>
            <a:r>
              <a:rPr lang="ru-RU" sz="2400" dirty="0" err="1" smtClean="0"/>
              <a:t>порядність</a:t>
            </a:r>
            <a:r>
              <a:rPr lang="ru-RU" sz="2400" dirty="0" smtClean="0"/>
              <a:t>, </a:t>
            </a:r>
            <a:r>
              <a:rPr lang="ru-RU" sz="2400" dirty="0" err="1" smtClean="0"/>
              <a:t>знання</a:t>
            </a:r>
            <a:r>
              <a:rPr lang="ru-RU" sz="2400" dirty="0" smtClean="0"/>
              <a:t> </a:t>
            </a:r>
            <a:r>
              <a:rPr lang="ru-RU" sz="2400" dirty="0" err="1"/>
              <a:t>пристойності</a:t>
            </a:r>
            <a:r>
              <a:rPr lang="ru-RU" sz="2400" dirty="0"/>
              <a:t>, </a:t>
            </a:r>
            <a:r>
              <a:rPr lang="ru-RU" sz="2400" dirty="0" err="1"/>
              <a:t>мудрість</a:t>
            </a:r>
            <a:r>
              <a:rPr lang="ru-RU" sz="2400" dirty="0"/>
              <a:t>, </a:t>
            </a:r>
            <a:r>
              <a:rPr lang="ru-RU" sz="2400" dirty="0" err="1"/>
              <a:t>лояльність</a:t>
            </a:r>
            <a:r>
              <a:rPr lang="ru-RU" sz="2400" dirty="0"/>
              <a:t>.</a:t>
            </a:r>
            <a:endParaRPr lang="ru-RU" sz="2400" dirty="0" smtClean="0"/>
          </a:p>
          <a:p>
            <a:pPr eaLnBrk="1" hangingPunct="1">
              <a:lnSpc>
                <a:spcPct val="80000"/>
              </a:lnSpc>
            </a:pPr>
            <a:endParaRPr lang="ru-RU" sz="2400" dirty="0" smtClean="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1" y="1484785"/>
            <a:ext cx="3537757" cy="4357706"/>
          </a:xfrm>
          <a:prstGeom prst="rect">
            <a:avLst/>
          </a:prstGeom>
        </p:spPr>
      </p:pic>
    </p:spTree>
    <p:extLst>
      <p:ext uri="{BB962C8B-B14F-4D97-AF65-F5344CB8AC3E}">
        <p14:creationId xmlns:p14="http://schemas.microsoft.com/office/powerpoint/2010/main" val="11604968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18" y="836712"/>
            <a:ext cx="8763070" cy="4475684"/>
          </a:xfrm>
          <a:prstGeom prst="rect">
            <a:avLst/>
          </a:prstGeom>
        </p:spPr>
      </p:pic>
    </p:spTree>
    <p:extLst>
      <p:ext uri="{BB962C8B-B14F-4D97-AF65-F5344CB8AC3E}">
        <p14:creationId xmlns:p14="http://schemas.microsoft.com/office/powerpoint/2010/main" val="29849094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ru-RU" b="1" dirty="0" smtClean="0">
                <a:solidFill>
                  <a:srgbClr val="8E1A1A"/>
                </a:solidFill>
              </a:rPr>
              <a:t>Суть </a:t>
            </a:r>
            <a:r>
              <a:rPr lang="ru-RU" b="1" dirty="0" err="1" smtClean="0">
                <a:solidFill>
                  <a:srgbClr val="8E1A1A"/>
                </a:solidFill>
              </a:rPr>
              <a:t>моральної</a:t>
            </a:r>
            <a:r>
              <a:rPr lang="ru-RU" b="1" dirty="0" smtClean="0">
                <a:solidFill>
                  <a:srgbClr val="8E1A1A"/>
                </a:solidFill>
              </a:rPr>
              <a:t> </a:t>
            </a:r>
            <a:r>
              <a:rPr lang="ru-RU" b="1" dirty="0" err="1" smtClean="0">
                <a:solidFill>
                  <a:srgbClr val="8E1A1A"/>
                </a:solidFill>
              </a:rPr>
              <a:t>теорії</a:t>
            </a:r>
            <a:r>
              <a:rPr lang="ru-RU" b="1" dirty="0" smtClean="0">
                <a:solidFill>
                  <a:srgbClr val="8E1A1A"/>
                </a:solidFill>
              </a:rPr>
              <a:t> </a:t>
            </a:r>
            <a:r>
              <a:rPr lang="ru-RU" b="1" dirty="0" err="1" smtClean="0">
                <a:solidFill>
                  <a:srgbClr val="8E1A1A"/>
                </a:solidFill>
              </a:rPr>
              <a:t>Конфуція</a:t>
            </a:r>
            <a:endParaRPr lang="ru-RU" b="1" dirty="0" smtClean="0">
              <a:solidFill>
                <a:srgbClr val="8E1A1A"/>
              </a:solidFill>
            </a:endParaRPr>
          </a:p>
        </p:txBody>
      </p:sp>
      <p:sp>
        <p:nvSpPr>
          <p:cNvPr id="11267" name="Rectangle 3"/>
          <p:cNvSpPr>
            <a:spLocks noGrp="1" noChangeArrowheads="1"/>
          </p:cNvSpPr>
          <p:nvPr>
            <p:ph idx="1"/>
          </p:nvPr>
        </p:nvSpPr>
        <p:spPr>
          <a:xfrm>
            <a:off x="454809" y="1340296"/>
            <a:ext cx="8686800" cy="3889375"/>
          </a:xfrm>
        </p:spPr>
        <p:txBody>
          <a:bodyPr/>
          <a:lstStyle/>
          <a:p>
            <a:pPr>
              <a:buNone/>
            </a:pPr>
            <a:r>
              <a:rPr lang="ru-RU" sz="5400" b="1" i="1" dirty="0"/>
              <a:t>«Не </a:t>
            </a:r>
            <a:r>
              <a:rPr lang="ru-RU" sz="5400" b="1" i="1" dirty="0" err="1"/>
              <a:t>роби</a:t>
            </a:r>
            <a:r>
              <a:rPr lang="ru-RU" sz="5400" b="1" i="1" dirty="0"/>
              <a:t> </a:t>
            </a:r>
            <a:r>
              <a:rPr lang="ru-RU" sz="5400" b="1" i="1" dirty="0" err="1"/>
              <a:t>іншим</a:t>
            </a:r>
            <a:r>
              <a:rPr lang="ru-RU" sz="5400" b="1" i="1" dirty="0"/>
              <a:t> того, </a:t>
            </a:r>
            <a:r>
              <a:rPr lang="ru-RU" sz="5400" b="1" i="1" dirty="0" err="1"/>
              <a:t>чого</a:t>
            </a:r>
            <a:r>
              <a:rPr lang="ru-RU" sz="5400" b="1" i="1" dirty="0"/>
              <a:t> не </a:t>
            </a:r>
            <a:r>
              <a:rPr lang="ru-RU" sz="5400" b="1" i="1" dirty="0" err="1"/>
              <a:t>бажаєш</a:t>
            </a:r>
            <a:r>
              <a:rPr lang="ru-RU" sz="5400" b="1" i="1" dirty="0"/>
              <a:t> </a:t>
            </a:r>
            <a:r>
              <a:rPr lang="ru-RU" sz="5400" b="1" i="1" dirty="0" err="1"/>
              <a:t>собі</a:t>
            </a:r>
            <a:r>
              <a:rPr lang="ru-RU" sz="5400" b="1" i="1" dirty="0"/>
              <a:t>»</a:t>
            </a:r>
            <a:endParaRPr lang="ru-RU" sz="5400" b="1" i="1"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996952"/>
            <a:ext cx="6931744" cy="3465872"/>
          </a:xfrm>
          <a:prstGeom prst="rect">
            <a:avLst/>
          </a:prstGeom>
        </p:spPr>
      </p:pic>
    </p:spTree>
    <p:extLst>
      <p:ext uri="{BB962C8B-B14F-4D97-AF65-F5344CB8AC3E}">
        <p14:creationId xmlns:p14="http://schemas.microsoft.com/office/powerpoint/2010/main" val="3079340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ru-RU" sz="4800" b="1" dirty="0" err="1" smtClean="0">
                <a:solidFill>
                  <a:srgbClr val="8E1A1A"/>
                </a:solidFill>
              </a:rPr>
              <a:t>Легізм</a:t>
            </a:r>
            <a:r>
              <a:rPr lang="ru-RU" sz="4800" b="1" dirty="0" smtClean="0">
                <a:solidFill>
                  <a:srgbClr val="8E1A1A"/>
                </a:solidFill>
              </a:rPr>
              <a:t> </a:t>
            </a:r>
            <a:r>
              <a:rPr lang="ru-RU" sz="4800" b="1" dirty="0" smtClean="0">
                <a:solidFill>
                  <a:srgbClr val="8E1A1A"/>
                </a:solidFill>
              </a:rPr>
              <a:t>(законники)</a:t>
            </a:r>
          </a:p>
        </p:txBody>
      </p:sp>
      <p:sp>
        <p:nvSpPr>
          <p:cNvPr id="12291" name="Rectangle 3"/>
          <p:cNvSpPr>
            <a:spLocks noGrp="1" noChangeArrowheads="1"/>
          </p:cNvSpPr>
          <p:nvPr>
            <p:ph idx="1"/>
          </p:nvPr>
        </p:nvSpPr>
        <p:spPr/>
        <p:txBody>
          <a:bodyPr/>
          <a:lstStyle/>
          <a:p>
            <a:pPr marL="609600" indent="-609600">
              <a:buNone/>
            </a:pPr>
            <a:r>
              <a:rPr lang="ru-RU" dirty="0" err="1"/>
              <a:t>Засновник</a:t>
            </a:r>
            <a:r>
              <a:rPr lang="ru-RU" dirty="0"/>
              <a:t>: </a:t>
            </a:r>
            <a:r>
              <a:rPr lang="ru-RU" dirty="0" err="1"/>
              <a:t>Шан</a:t>
            </a:r>
            <a:r>
              <a:rPr lang="ru-RU" dirty="0"/>
              <a:t> </a:t>
            </a:r>
            <a:r>
              <a:rPr lang="ru-RU" dirty="0" smtClean="0"/>
              <a:t>Ян.</a:t>
            </a:r>
          </a:p>
          <a:p>
            <a:pPr marL="609600" indent="-609600">
              <a:buNone/>
            </a:pPr>
            <a:r>
              <a:rPr lang="ru-RU" dirty="0" err="1" smtClean="0"/>
              <a:t>Протилежна</a:t>
            </a:r>
            <a:r>
              <a:rPr lang="ru-RU" dirty="0" smtClean="0"/>
              <a:t> </a:t>
            </a:r>
            <a:r>
              <a:rPr lang="ru-RU" dirty="0" err="1" smtClean="0"/>
              <a:t>конфуціанству</a:t>
            </a:r>
            <a:r>
              <a:rPr lang="ru-RU" dirty="0" smtClean="0"/>
              <a:t> </a:t>
            </a:r>
            <a:r>
              <a:rPr lang="ru-RU" dirty="0" err="1" smtClean="0"/>
              <a:t>концепція</a:t>
            </a:r>
            <a:r>
              <a:rPr lang="ru-RU" dirty="0"/>
              <a:t> </a:t>
            </a:r>
            <a:r>
              <a:rPr lang="ru-RU" dirty="0" smtClean="0"/>
              <a:t>державного </a:t>
            </a:r>
            <a:r>
              <a:rPr lang="ru-RU" dirty="0"/>
              <a:t>устрою:</a:t>
            </a:r>
          </a:p>
          <a:p>
            <a:pPr marL="609600" indent="-609600">
              <a:buNone/>
            </a:pPr>
            <a:r>
              <a:rPr lang="ru-RU" dirty="0" smtClean="0"/>
              <a:t>• Держава </a:t>
            </a:r>
            <a:r>
              <a:rPr lang="ru-RU" dirty="0"/>
              <a:t>- </a:t>
            </a:r>
            <a:r>
              <a:rPr lang="ru-RU" dirty="0" err="1"/>
              <a:t>бездушний</a:t>
            </a:r>
            <a:r>
              <a:rPr lang="ru-RU" dirty="0"/>
              <a:t> </a:t>
            </a:r>
            <a:r>
              <a:rPr lang="ru-RU" dirty="0" err="1"/>
              <a:t>механізм</a:t>
            </a:r>
            <a:r>
              <a:rPr lang="ru-RU" dirty="0"/>
              <a:t>.</a:t>
            </a:r>
          </a:p>
          <a:p>
            <a:pPr marL="609600" indent="-609600">
              <a:buNone/>
            </a:pPr>
            <a:r>
              <a:rPr lang="ru-RU" dirty="0"/>
              <a:t>• </a:t>
            </a:r>
            <a:r>
              <a:rPr lang="ru-RU" dirty="0" smtClean="0"/>
              <a:t>Правитель </a:t>
            </a:r>
            <a:r>
              <a:rPr lang="ru-RU" dirty="0"/>
              <a:t>- деспот.</a:t>
            </a:r>
          </a:p>
          <a:p>
            <a:pPr marL="609600" indent="-609600">
              <a:buNone/>
            </a:pPr>
            <a:r>
              <a:rPr lang="ru-RU" dirty="0"/>
              <a:t>• </a:t>
            </a:r>
            <a:r>
              <a:rPr lang="ru-RU" dirty="0" err="1" smtClean="0"/>
              <a:t>Замість</a:t>
            </a:r>
            <a:r>
              <a:rPr lang="ru-RU" dirty="0" smtClean="0"/>
              <a:t> </a:t>
            </a:r>
            <a:r>
              <a:rPr lang="ru-RU" dirty="0" err="1"/>
              <a:t>методів</a:t>
            </a:r>
            <a:r>
              <a:rPr lang="ru-RU" dirty="0"/>
              <a:t> </a:t>
            </a:r>
            <a:r>
              <a:rPr lang="ru-RU" dirty="0" err="1"/>
              <a:t>переконання</a:t>
            </a:r>
            <a:r>
              <a:rPr lang="ru-RU" dirty="0"/>
              <a:t> </a:t>
            </a:r>
            <a:r>
              <a:rPr lang="ru-RU" dirty="0" smtClean="0"/>
              <a:t>– </a:t>
            </a:r>
          </a:p>
          <a:p>
            <a:pPr marL="609600" indent="-609600">
              <a:buNone/>
            </a:pPr>
            <a:r>
              <a:rPr lang="ru-RU" dirty="0" err="1" smtClean="0"/>
              <a:t>правовий</a:t>
            </a:r>
            <a:r>
              <a:rPr lang="ru-RU" dirty="0" smtClean="0"/>
              <a:t> примус, </a:t>
            </a:r>
            <a:r>
              <a:rPr lang="ru-RU" dirty="0" err="1" smtClean="0"/>
              <a:t>покарання</a:t>
            </a:r>
            <a:r>
              <a:rPr lang="ru-RU" dirty="0" smtClean="0"/>
              <a:t> </a:t>
            </a:r>
            <a:r>
              <a:rPr lang="ru-RU" dirty="0"/>
              <a:t>і т.д.</a:t>
            </a:r>
            <a:endParaRPr lang="ru-RU" dirty="0" smtClean="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2952870"/>
            <a:ext cx="2112823" cy="3140425"/>
          </a:xfrm>
          <a:prstGeom prst="rect">
            <a:avLst/>
          </a:prstGeom>
        </p:spPr>
      </p:pic>
    </p:spTree>
    <p:extLst>
      <p:ext uri="{BB962C8B-B14F-4D97-AF65-F5344CB8AC3E}">
        <p14:creationId xmlns:p14="http://schemas.microsoft.com/office/powerpoint/2010/main" val="26963833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0" y="277813"/>
            <a:ext cx="8229600" cy="1143000"/>
          </a:xfrm>
        </p:spPr>
        <p:txBody>
          <a:bodyPr/>
          <a:lstStyle/>
          <a:p>
            <a:r>
              <a:rPr lang="uk-UA" sz="2800" b="1" dirty="0">
                <a:solidFill>
                  <a:srgbClr val="891919"/>
                </a:solidFill>
              </a:rPr>
              <a:t>ПЕРЕДУМОВИ ВИНИКНЕННЯ ФІЛОСОФІЇ СХОДУ</a:t>
            </a:r>
            <a:endParaRPr lang="ru-RU" sz="2800" b="1" dirty="0">
              <a:solidFill>
                <a:srgbClr val="891919"/>
              </a:solidFill>
            </a:endParaRPr>
          </a:p>
        </p:txBody>
      </p:sp>
      <p:sp>
        <p:nvSpPr>
          <p:cNvPr id="77827" name="Rectangle 3"/>
          <p:cNvSpPr>
            <a:spLocks noGrp="1" noChangeArrowheads="1"/>
          </p:cNvSpPr>
          <p:nvPr>
            <p:ph type="body" idx="4294967295"/>
          </p:nvPr>
        </p:nvSpPr>
        <p:spPr>
          <a:xfrm>
            <a:off x="0" y="1484313"/>
            <a:ext cx="8229600" cy="5040312"/>
          </a:xfrm>
        </p:spPr>
        <p:txBody>
          <a:bodyPr>
            <a:normAutofit/>
          </a:bodyPr>
          <a:lstStyle/>
          <a:p>
            <a:pPr marL="609600" indent="-609600">
              <a:lnSpc>
                <a:spcPct val="90000"/>
              </a:lnSpc>
            </a:pPr>
            <a:r>
              <a:rPr lang="uk-UA" sz="2800" dirty="0"/>
              <a:t>Стрибок у розвитку  виробничих сил внаслідок переходу від бронзи до </a:t>
            </a:r>
            <a:r>
              <a:rPr lang="uk-UA" sz="2800" dirty="0" err="1" smtClean="0"/>
              <a:t>заліза;</a:t>
            </a:r>
            <a:endParaRPr lang="uk-UA" sz="2800" dirty="0"/>
          </a:p>
          <a:p>
            <a:pPr marL="609600" indent="-609600">
              <a:lnSpc>
                <a:spcPct val="90000"/>
              </a:lnSpc>
            </a:pPr>
            <a:r>
              <a:rPr lang="uk-UA" sz="2800" dirty="0"/>
              <a:t>Поява товарно-грошових </a:t>
            </a:r>
            <a:r>
              <a:rPr lang="uk-UA" sz="2800" dirty="0" err="1" smtClean="0"/>
              <a:t>відносин</a:t>
            </a:r>
            <a:r>
              <a:rPr lang="uk-UA" sz="2800" dirty="0" err="1"/>
              <a:t>;</a:t>
            </a:r>
            <a:endParaRPr lang="uk-UA" sz="2800" dirty="0"/>
          </a:p>
          <a:p>
            <a:pPr marL="609600" indent="-609600">
              <a:lnSpc>
                <a:spcPct val="90000"/>
              </a:lnSpc>
            </a:pPr>
            <a:r>
              <a:rPr lang="uk-UA" sz="2800" dirty="0" smtClean="0"/>
              <a:t>Виникнення </a:t>
            </a:r>
            <a:r>
              <a:rPr lang="uk-UA" sz="2800" dirty="0" err="1" smtClean="0"/>
              <a:t>держави</a:t>
            </a:r>
            <a:r>
              <a:rPr lang="uk-UA" sz="2800" dirty="0" err="1"/>
              <a:t>;</a:t>
            </a:r>
            <a:endParaRPr lang="uk-UA" sz="2800" dirty="0"/>
          </a:p>
          <a:p>
            <a:pPr marL="609600" indent="-609600">
              <a:lnSpc>
                <a:spcPct val="90000"/>
              </a:lnSpc>
            </a:pPr>
            <a:r>
              <a:rPr lang="uk-UA" sz="2800" dirty="0" smtClean="0"/>
              <a:t>Зростання </a:t>
            </a:r>
            <a:r>
              <a:rPr lang="uk-UA" sz="2800" dirty="0"/>
              <a:t>опозиції традиційній релігії, критика нормативно-моральних установок і </a:t>
            </a:r>
            <a:r>
              <a:rPr lang="uk-UA" sz="2800" dirty="0" err="1" smtClean="0"/>
              <a:t>уявлень</a:t>
            </a:r>
            <a:r>
              <a:rPr lang="uk-UA" sz="2800" dirty="0" err="1"/>
              <a:t>;</a:t>
            </a:r>
            <a:endParaRPr lang="uk-UA" sz="2800" dirty="0"/>
          </a:p>
          <a:p>
            <a:pPr marL="609600" indent="-609600">
              <a:lnSpc>
                <a:spcPct val="90000"/>
              </a:lnSpc>
            </a:pPr>
            <a:r>
              <a:rPr lang="uk-UA" sz="2800" dirty="0" smtClean="0"/>
              <a:t>Розвиток </a:t>
            </a:r>
            <a:r>
              <a:rPr lang="uk-UA" sz="2800" dirty="0"/>
              <a:t>науки, нагромадження емпіричного матеріалу, необхідність його логічного і абстрактного </a:t>
            </a:r>
            <a:r>
              <a:rPr lang="uk-UA" sz="2800" dirty="0" smtClean="0"/>
              <a:t>осмислення.</a:t>
            </a:r>
            <a:endParaRPr lang="ru-RU" sz="2800" dirty="0"/>
          </a:p>
        </p:txBody>
      </p:sp>
    </p:spTree>
    <p:extLst>
      <p:ext uri="{BB962C8B-B14F-4D97-AF65-F5344CB8AC3E}">
        <p14:creationId xmlns:p14="http://schemas.microsoft.com/office/powerpoint/2010/main" val="38991591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normAutofit fontScale="90000"/>
          </a:bodyPr>
          <a:lstStyle>
            <a:lvl1pPr>
              <a:defRPr sz="6000" i="1">
                <a:latin typeface="Times New Roman"/>
                <a:ea typeface="Times New Roman"/>
                <a:cs typeface="Times New Roman"/>
                <a:sym typeface="Times New Roman"/>
              </a:defRPr>
            </a:lvl1pPr>
          </a:lstStyle>
          <a:p>
            <a:r>
              <a:rPr i="0" dirty="0" err="1" smtClean="0">
                <a:solidFill>
                  <a:srgbClr val="8E1A1A"/>
                </a:solidFill>
                <a:latin typeface="+mj-lt"/>
              </a:rPr>
              <a:t>Лег</a:t>
            </a:r>
            <a:r>
              <a:rPr lang="uk-UA" i="0" dirty="0" smtClean="0">
                <a:solidFill>
                  <a:srgbClr val="8E1A1A"/>
                </a:solidFill>
                <a:latin typeface="+mj-lt"/>
              </a:rPr>
              <a:t>і</a:t>
            </a:r>
            <a:r>
              <a:rPr i="0" dirty="0" err="1" smtClean="0">
                <a:solidFill>
                  <a:srgbClr val="8E1A1A"/>
                </a:solidFill>
                <a:latin typeface="+mj-lt"/>
              </a:rPr>
              <a:t>зм</a:t>
            </a:r>
            <a:endParaRPr i="0" dirty="0">
              <a:solidFill>
                <a:srgbClr val="8E1A1A"/>
              </a:solidFill>
              <a:latin typeface="+mj-lt"/>
            </a:endParaRPr>
          </a:p>
        </p:txBody>
      </p:sp>
      <p:sp>
        <p:nvSpPr>
          <p:cNvPr id="192" name="Shape 192"/>
          <p:cNvSpPr>
            <a:spLocks noGrp="1"/>
          </p:cNvSpPr>
          <p:nvPr>
            <p:ph type="body" sz="quarter" idx="1"/>
          </p:nvPr>
        </p:nvSpPr>
        <p:spPr>
          <a:xfrm>
            <a:off x="323528" y="1484784"/>
            <a:ext cx="4500667" cy="2625538"/>
          </a:xfrm>
          <a:prstGeom prst="rect">
            <a:avLst/>
          </a:prstGeom>
        </p:spPr>
        <p:txBody>
          <a:bodyPr>
            <a:noAutofit/>
          </a:bodyPr>
          <a:lstStyle/>
          <a:p>
            <a:pPr marL="148673" indent="-148673" defTabSz="184837">
              <a:spcBef>
                <a:spcPts val="703"/>
              </a:spcBef>
              <a:defRPr sz="1619"/>
            </a:pPr>
            <a:r>
              <a:rPr lang="ru-RU" sz="1400" b="1" dirty="0" err="1" smtClean="0"/>
              <a:t>Відкидали</a:t>
            </a:r>
            <a:r>
              <a:rPr lang="ru-RU" sz="1400" b="1" dirty="0" smtClean="0"/>
              <a:t> </a:t>
            </a:r>
            <a:r>
              <a:rPr lang="ru-RU" sz="1400" b="1" dirty="0" err="1"/>
              <a:t>методи</a:t>
            </a:r>
            <a:r>
              <a:rPr lang="ru-RU" sz="1400" b="1" dirty="0"/>
              <a:t> </a:t>
            </a:r>
            <a:r>
              <a:rPr lang="ru-RU" sz="1400" b="1" dirty="0" err="1"/>
              <a:t>управління</a:t>
            </a:r>
            <a:r>
              <a:rPr lang="ru-RU" sz="1400" b="1" dirty="0"/>
              <a:t>, </a:t>
            </a:r>
            <a:r>
              <a:rPr lang="ru-RU" sz="1400" b="1" dirty="0" err="1"/>
              <a:t>засновані</a:t>
            </a:r>
            <a:r>
              <a:rPr lang="ru-RU" sz="1400" b="1" dirty="0"/>
              <a:t> на ритуалах і </a:t>
            </a:r>
            <a:r>
              <a:rPr lang="ru-RU" sz="1400" b="1" dirty="0" err="1"/>
              <a:t>традиціях</a:t>
            </a:r>
            <a:r>
              <a:rPr lang="ru-RU" sz="1400" b="1" dirty="0"/>
              <a:t>, </a:t>
            </a:r>
            <a:r>
              <a:rPr lang="ru-RU" sz="1400" b="1" dirty="0" err="1"/>
              <a:t>висміювали</a:t>
            </a:r>
            <a:r>
              <a:rPr lang="ru-RU" sz="1400" b="1" dirty="0"/>
              <a:t> </a:t>
            </a:r>
            <a:r>
              <a:rPr lang="ru-RU" sz="1400" b="1" dirty="0" err="1"/>
              <a:t>міркування</a:t>
            </a:r>
            <a:r>
              <a:rPr lang="ru-RU" sz="1400" b="1" dirty="0"/>
              <a:t> </a:t>
            </a:r>
            <a:r>
              <a:rPr lang="ru-RU" sz="1400" b="1" dirty="0" err="1"/>
              <a:t>людини</a:t>
            </a:r>
            <a:r>
              <a:rPr lang="ru-RU" sz="1400" b="1" dirty="0"/>
              <a:t> про </a:t>
            </a:r>
            <a:r>
              <a:rPr lang="ru-RU" sz="1400" b="1" dirty="0" err="1"/>
              <a:t>людинолюбство</a:t>
            </a:r>
            <a:r>
              <a:rPr lang="ru-RU" sz="1400" b="1" dirty="0"/>
              <a:t>, борг, </a:t>
            </a:r>
            <a:r>
              <a:rPr lang="ru-RU" sz="1400" b="1" dirty="0" err="1" smtClean="0"/>
              <a:t>справедливість</a:t>
            </a:r>
            <a:r>
              <a:rPr lang="ru-RU" sz="1400" b="1" dirty="0" smtClean="0"/>
              <a:t>, </a:t>
            </a:r>
            <a:r>
              <a:rPr lang="ru-RU" sz="1400" b="1" dirty="0" err="1" smtClean="0"/>
              <a:t>братську</a:t>
            </a:r>
            <a:r>
              <a:rPr lang="ru-RU" sz="1400" b="1" dirty="0" smtClean="0"/>
              <a:t> </a:t>
            </a:r>
            <a:r>
              <a:rPr lang="ru-RU" sz="1400" b="1" dirty="0" err="1" smtClean="0"/>
              <a:t>любов</a:t>
            </a:r>
            <a:endParaRPr lang="ru-RU" sz="1400" b="1" dirty="0"/>
          </a:p>
          <a:p>
            <a:pPr marL="148673" indent="-148673" defTabSz="184837">
              <a:spcBef>
                <a:spcPts val="703"/>
              </a:spcBef>
              <a:defRPr sz="1619"/>
            </a:pPr>
            <a:r>
              <a:rPr lang="ru-RU" sz="1400" b="1" dirty="0" err="1"/>
              <a:t>Легісти</a:t>
            </a:r>
            <a:r>
              <a:rPr lang="ru-RU" sz="1400" b="1" dirty="0"/>
              <a:t> </a:t>
            </a:r>
            <a:r>
              <a:rPr lang="ru-RU" sz="1400" b="1" dirty="0" err="1"/>
              <a:t>вважали</a:t>
            </a:r>
            <a:r>
              <a:rPr lang="ru-RU" sz="1400" b="1" dirty="0"/>
              <a:t>, </a:t>
            </a:r>
            <a:r>
              <a:rPr lang="ru-RU" sz="1400" b="1" dirty="0" err="1"/>
              <a:t>що</a:t>
            </a:r>
            <a:r>
              <a:rPr lang="ru-RU" sz="1400" b="1" dirty="0"/>
              <a:t> для порядку в </a:t>
            </a:r>
            <a:r>
              <a:rPr lang="ru-RU" sz="1400" b="1" dirty="0" err="1"/>
              <a:t>державі</a:t>
            </a:r>
            <a:r>
              <a:rPr lang="ru-RU" sz="1400" b="1" dirty="0"/>
              <a:t> </a:t>
            </a:r>
            <a:r>
              <a:rPr lang="ru-RU" sz="1400" b="1" dirty="0" err="1"/>
              <a:t>необхідно</a:t>
            </a:r>
            <a:r>
              <a:rPr lang="ru-RU" sz="1400" b="1" dirty="0"/>
              <a:t>:</a:t>
            </a:r>
          </a:p>
          <a:p>
            <a:pPr marL="148673" indent="-148673" defTabSz="184837">
              <a:spcBef>
                <a:spcPts val="703"/>
              </a:spcBef>
              <a:defRPr sz="1619"/>
            </a:pPr>
            <a:r>
              <a:rPr lang="ru-RU" sz="1400" b="1" dirty="0" err="1"/>
              <a:t>Мати</a:t>
            </a:r>
            <a:r>
              <a:rPr lang="ru-RU" sz="1400" b="1" dirty="0"/>
              <a:t> в </a:t>
            </a:r>
            <a:r>
              <a:rPr lang="ru-RU" sz="1400" b="1" dirty="0" err="1"/>
              <a:t>державі</a:t>
            </a:r>
            <a:r>
              <a:rPr lang="ru-RU" sz="1400" b="1" dirty="0"/>
              <a:t> максимум </a:t>
            </a:r>
            <a:r>
              <a:rPr lang="ru-RU" sz="1400" b="1" dirty="0" err="1"/>
              <a:t>покарань</a:t>
            </a:r>
            <a:r>
              <a:rPr lang="ru-RU" sz="1400" b="1" dirty="0"/>
              <a:t> і </a:t>
            </a:r>
            <a:r>
              <a:rPr lang="ru-RU" sz="1400" b="1" dirty="0" err="1"/>
              <a:t>мінімум</a:t>
            </a:r>
            <a:r>
              <a:rPr lang="ru-RU" sz="1400" b="1" dirty="0"/>
              <a:t> </a:t>
            </a:r>
            <a:r>
              <a:rPr lang="ru-RU" sz="1400" b="1" dirty="0" err="1"/>
              <a:t>нагород</a:t>
            </a:r>
            <a:endParaRPr lang="ru-RU" sz="1400" b="1" dirty="0"/>
          </a:p>
          <a:p>
            <a:pPr marL="148673" indent="-148673" defTabSz="184837">
              <a:spcBef>
                <a:spcPts val="703"/>
              </a:spcBef>
              <a:defRPr sz="1619"/>
            </a:pPr>
            <a:r>
              <a:rPr lang="ru-RU" sz="1400" b="1" dirty="0" err="1"/>
              <a:t>Карати</a:t>
            </a:r>
            <a:r>
              <a:rPr lang="ru-RU" sz="1400" b="1" dirty="0"/>
              <a:t> </a:t>
            </a:r>
            <a:r>
              <a:rPr lang="ru-RU" sz="1400" b="1" dirty="0" err="1"/>
              <a:t>жорстко</a:t>
            </a:r>
            <a:r>
              <a:rPr lang="ru-RU" sz="1400" b="1" dirty="0"/>
              <a:t>, </a:t>
            </a:r>
            <a:r>
              <a:rPr lang="ru-RU" sz="1400" b="1" dirty="0" err="1"/>
              <a:t>вселяючи</a:t>
            </a:r>
            <a:r>
              <a:rPr lang="ru-RU" sz="1400" b="1" dirty="0"/>
              <a:t> трепет</a:t>
            </a:r>
          </a:p>
          <a:p>
            <a:pPr marL="148673" indent="-148673" defTabSz="184837">
              <a:spcBef>
                <a:spcPts val="703"/>
              </a:spcBef>
              <a:defRPr sz="1619"/>
            </a:pPr>
            <a:r>
              <a:rPr lang="ru-RU" sz="1400" b="1" dirty="0" err="1"/>
              <a:t>Жорстко</a:t>
            </a:r>
            <a:r>
              <a:rPr lang="ru-RU" sz="1400" b="1" dirty="0"/>
              <a:t> </a:t>
            </a:r>
            <a:r>
              <a:rPr lang="ru-RU" sz="1400" b="1" dirty="0" err="1"/>
              <a:t>карати</a:t>
            </a:r>
            <a:r>
              <a:rPr lang="ru-RU" sz="1400" b="1" dirty="0"/>
              <a:t> за </a:t>
            </a:r>
            <a:r>
              <a:rPr lang="ru-RU" sz="1400" b="1" dirty="0" err="1"/>
              <a:t>дрібні</a:t>
            </a:r>
            <a:r>
              <a:rPr lang="ru-RU" sz="1400" b="1" dirty="0"/>
              <a:t> </a:t>
            </a:r>
            <a:r>
              <a:rPr lang="ru-RU" sz="1400" b="1" dirty="0" err="1"/>
              <a:t>хуліганства</a:t>
            </a:r>
            <a:r>
              <a:rPr lang="ru-RU" sz="1400" b="1" dirty="0"/>
              <a:t>, </a:t>
            </a:r>
            <a:r>
              <a:rPr lang="ru-RU" sz="1400" b="1" dirty="0" err="1"/>
              <a:t>тоді</a:t>
            </a:r>
            <a:r>
              <a:rPr lang="ru-RU" sz="1400" b="1" dirty="0"/>
              <a:t> умов для великих </a:t>
            </a:r>
            <a:r>
              <a:rPr lang="ru-RU" sz="1400" b="1" dirty="0" err="1"/>
              <a:t>злочинів</a:t>
            </a:r>
            <a:r>
              <a:rPr lang="ru-RU" sz="1400" b="1" dirty="0"/>
              <a:t> не </a:t>
            </a:r>
            <a:r>
              <a:rPr lang="ru-RU" sz="1400" b="1" dirty="0" err="1"/>
              <a:t>з'явиться</a:t>
            </a:r>
            <a:endParaRPr lang="ru-RU" sz="1400" b="1" dirty="0"/>
          </a:p>
          <a:p>
            <a:pPr marL="148673" indent="-148673" defTabSz="184837">
              <a:spcBef>
                <a:spcPts val="703"/>
              </a:spcBef>
              <a:defRPr sz="1619"/>
            </a:pPr>
            <a:r>
              <a:rPr lang="ru-RU" sz="1400" b="1" dirty="0" err="1"/>
              <a:t>Роз'єднувати</a:t>
            </a:r>
            <a:r>
              <a:rPr lang="ru-RU" sz="1400" b="1" dirty="0"/>
              <a:t> людей </a:t>
            </a:r>
            <a:r>
              <a:rPr lang="ru-RU" sz="1400" b="1" dirty="0" err="1"/>
              <a:t>взаємною</a:t>
            </a:r>
            <a:r>
              <a:rPr lang="ru-RU" sz="1400" b="1" dirty="0"/>
              <a:t> </a:t>
            </a:r>
            <a:r>
              <a:rPr lang="ru-RU" sz="1400" b="1" dirty="0" err="1"/>
              <a:t>підозрілістю</a:t>
            </a:r>
            <a:r>
              <a:rPr lang="ru-RU" sz="1400" b="1" dirty="0"/>
              <a:t>, </a:t>
            </a:r>
            <a:r>
              <a:rPr lang="ru-RU" sz="1400" b="1" dirty="0" err="1"/>
              <a:t>стеженням</a:t>
            </a:r>
            <a:r>
              <a:rPr lang="ru-RU" sz="1400" b="1" dirty="0"/>
              <a:t> і доносами</a:t>
            </a:r>
            <a:endParaRPr sz="1400" b="1" dirty="0"/>
          </a:p>
        </p:txBody>
      </p:sp>
      <p:sp>
        <p:nvSpPr>
          <p:cNvPr id="193" name="Shape 193"/>
          <p:cNvSpPr/>
          <p:nvPr/>
        </p:nvSpPr>
        <p:spPr>
          <a:xfrm>
            <a:off x="899592" y="4653136"/>
            <a:ext cx="4109714" cy="2031853"/>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normAutofit/>
          </a:bodyPr>
          <a:lstStyle>
            <a:lvl1pPr marL="300736" indent="-300736" algn="l" defTabSz="373887">
              <a:spcBef>
                <a:spcPts val="1500"/>
              </a:spcBef>
              <a:buClr>
                <a:srgbClr val="929292"/>
              </a:buClr>
              <a:buSzPct val="60000"/>
              <a:buFont typeface="Zapf Dingbats"/>
              <a:buChar char="❖"/>
              <a:defRPr sz="2304">
                <a:solidFill>
                  <a:schemeClr val="accent5">
                    <a:hueOff val="-411174"/>
                    <a:satOff val="4030"/>
                    <a:lumOff val="-29867"/>
                  </a:schemeClr>
                </a:solidFill>
              </a:defRPr>
            </a:lvl1pPr>
          </a:lstStyle>
          <a:p>
            <a:r>
              <a:rPr lang="ru-RU" sz="2000" dirty="0" err="1">
                <a:solidFill>
                  <a:schemeClr val="tx1"/>
                </a:solidFill>
              </a:rPr>
              <a:t>Закладена</a:t>
            </a:r>
            <a:r>
              <a:rPr lang="ru-RU" sz="2000" dirty="0">
                <a:solidFill>
                  <a:schemeClr val="tx1"/>
                </a:solidFill>
              </a:rPr>
              <a:t> в </a:t>
            </a:r>
            <a:r>
              <a:rPr lang="ru-RU" sz="2000" dirty="0" err="1">
                <a:solidFill>
                  <a:schemeClr val="tx1"/>
                </a:solidFill>
              </a:rPr>
              <a:t>людині</a:t>
            </a:r>
            <a:r>
              <a:rPr lang="ru-RU" sz="2000" dirty="0">
                <a:solidFill>
                  <a:schemeClr val="tx1"/>
                </a:solidFill>
              </a:rPr>
              <a:t> </a:t>
            </a:r>
            <a:r>
              <a:rPr lang="ru-RU" sz="2000" dirty="0" err="1">
                <a:solidFill>
                  <a:schemeClr val="tx1"/>
                </a:solidFill>
              </a:rPr>
              <a:t>звірина</a:t>
            </a:r>
            <a:r>
              <a:rPr lang="ru-RU" sz="2000" dirty="0">
                <a:solidFill>
                  <a:schemeClr val="tx1"/>
                </a:solidFill>
              </a:rPr>
              <a:t> </a:t>
            </a:r>
            <a:r>
              <a:rPr lang="ru-RU" sz="2000" dirty="0" err="1">
                <a:solidFill>
                  <a:schemeClr val="tx1"/>
                </a:solidFill>
              </a:rPr>
              <a:t>сутність</a:t>
            </a:r>
            <a:r>
              <a:rPr lang="ru-RU" sz="2000" dirty="0">
                <a:solidFill>
                  <a:schemeClr val="tx1"/>
                </a:solidFill>
              </a:rPr>
              <a:t> не </a:t>
            </a:r>
            <a:r>
              <a:rPr lang="ru-RU" sz="2000" dirty="0" err="1">
                <a:solidFill>
                  <a:schemeClr val="tx1"/>
                </a:solidFill>
              </a:rPr>
              <a:t>може</a:t>
            </a:r>
            <a:r>
              <a:rPr lang="ru-RU" sz="2000" dirty="0">
                <a:solidFill>
                  <a:schemeClr val="tx1"/>
                </a:solidFill>
              </a:rPr>
              <a:t> бути </a:t>
            </a:r>
            <a:r>
              <a:rPr lang="ru-RU" sz="2000" dirty="0" err="1">
                <a:solidFill>
                  <a:schemeClr val="tx1"/>
                </a:solidFill>
              </a:rPr>
              <a:t>змінена</a:t>
            </a:r>
            <a:r>
              <a:rPr lang="ru-RU" sz="2000" dirty="0">
                <a:solidFill>
                  <a:schemeClr val="tx1"/>
                </a:solidFill>
              </a:rPr>
              <a:t> </a:t>
            </a:r>
            <a:r>
              <a:rPr lang="ru-RU" sz="2000" dirty="0" err="1">
                <a:solidFill>
                  <a:schemeClr val="tx1"/>
                </a:solidFill>
              </a:rPr>
              <a:t>вихованням</a:t>
            </a:r>
            <a:r>
              <a:rPr lang="ru-RU" sz="2000" dirty="0">
                <a:solidFill>
                  <a:schemeClr val="tx1"/>
                </a:solidFill>
              </a:rPr>
              <a:t>, але прояви </a:t>
            </a:r>
            <a:r>
              <a:rPr lang="ru-RU" sz="2000" dirty="0" err="1">
                <a:solidFill>
                  <a:schemeClr val="tx1"/>
                </a:solidFill>
              </a:rPr>
              <a:t>її</a:t>
            </a:r>
            <a:r>
              <a:rPr lang="ru-RU" sz="2000" dirty="0">
                <a:solidFill>
                  <a:schemeClr val="tx1"/>
                </a:solidFill>
              </a:rPr>
              <a:t> </a:t>
            </a:r>
            <a:r>
              <a:rPr lang="ru-RU" sz="2000" dirty="0" err="1">
                <a:solidFill>
                  <a:schemeClr val="tx1"/>
                </a:solidFill>
              </a:rPr>
              <a:t>можуть</a:t>
            </a:r>
            <a:r>
              <a:rPr lang="ru-RU" sz="2000" dirty="0">
                <a:solidFill>
                  <a:schemeClr val="tx1"/>
                </a:solidFill>
              </a:rPr>
              <a:t> бути </a:t>
            </a:r>
            <a:r>
              <a:rPr lang="ru-RU" sz="2000" dirty="0" err="1" smtClean="0">
                <a:solidFill>
                  <a:schemeClr val="tx1"/>
                </a:solidFill>
              </a:rPr>
              <a:t>знищені</a:t>
            </a:r>
            <a:r>
              <a:rPr lang="ru-RU" sz="2000" dirty="0" smtClean="0">
                <a:solidFill>
                  <a:schemeClr val="tx1"/>
                </a:solidFill>
              </a:rPr>
              <a:t> </a:t>
            </a:r>
            <a:r>
              <a:rPr lang="ru-RU" sz="2000" dirty="0" err="1">
                <a:solidFill>
                  <a:schemeClr val="tx1"/>
                </a:solidFill>
              </a:rPr>
              <a:t>єдиними</a:t>
            </a:r>
            <a:r>
              <a:rPr lang="ru-RU" sz="2000" dirty="0">
                <a:solidFill>
                  <a:schemeClr val="tx1"/>
                </a:solidFill>
              </a:rPr>
              <a:t> </a:t>
            </a:r>
            <a:r>
              <a:rPr lang="ru-RU" sz="2000" dirty="0" smtClean="0">
                <a:solidFill>
                  <a:schemeClr val="tx1"/>
                </a:solidFill>
              </a:rPr>
              <a:t>строгими законами</a:t>
            </a:r>
            <a:r>
              <a:rPr lang="ru-RU" sz="2000" dirty="0">
                <a:solidFill>
                  <a:schemeClr val="tx1"/>
                </a:solidFill>
              </a:rPr>
              <a:t>.</a:t>
            </a:r>
            <a:endParaRPr sz="2000" dirty="0">
              <a:solidFill>
                <a:schemeClr val="tx1"/>
              </a:solidFill>
            </a:endParaRPr>
          </a:p>
        </p:txBody>
      </p:sp>
      <p:pic>
        <p:nvPicPr>
          <p:cNvPr id="194" name="pasted-image.png"/>
          <p:cNvPicPr>
            <a:picLocks noChangeAspect="1"/>
          </p:cNvPicPr>
          <p:nvPr/>
        </p:nvPicPr>
        <p:blipFill>
          <a:blip r:embed="rId2">
            <a:extLst/>
          </a:blip>
          <a:stretch>
            <a:fillRect/>
          </a:stretch>
        </p:blipFill>
        <p:spPr>
          <a:xfrm>
            <a:off x="5206008" y="1634133"/>
            <a:ext cx="3571875" cy="4741664"/>
          </a:xfrm>
          <a:prstGeom prst="rect">
            <a:avLst/>
          </a:prstGeom>
          <a:ln w="12700">
            <a:miter lim="400000"/>
          </a:ln>
        </p:spPr>
      </p:pic>
    </p:spTree>
    <p:extLst>
      <p:ext uri="{BB962C8B-B14F-4D97-AF65-F5344CB8AC3E}">
        <p14:creationId xmlns:p14="http://schemas.microsoft.com/office/powerpoint/2010/main" val="679218222"/>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normAutofit fontScale="90000"/>
          </a:bodyPr>
          <a:lstStyle>
            <a:lvl1pPr>
              <a:defRPr sz="6000" i="1">
                <a:latin typeface="Times New Roman"/>
                <a:ea typeface="Times New Roman"/>
                <a:cs typeface="Times New Roman"/>
                <a:sym typeface="Times New Roman"/>
              </a:defRPr>
            </a:lvl1pPr>
          </a:lstStyle>
          <a:p>
            <a:r>
              <a:rPr i="0" dirty="0" err="1" smtClean="0">
                <a:solidFill>
                  <a:srgbClr val="8E1A1A"/>
                </a:solidFill>
                <a:latin typeface="+mj-lt"/>
              </a:rPr>
              <a:t>Мо</a:t>
            </a:r>
            <a:r>
              <a:rPr lang="uk-UA" i="0" dirty="0" smtClean="0">
                <a:solidFill>
                  <a:srgbClr val="8E1A1A"/>
                </a:solidFill>
                <a:latin typeface="+mj-lt"/>
              </a:rPr>
              <a:t>ї</a:t>
            </a:r>
            <a:r>
              <a:rPr i="0" dirty="0" err="1" smtClean="0">
                <a:solidFill>
                  <a:srgbClr val="8E1A1A"/>
                </a:solidFill>
                <a:latin typeface="+mj-lt"/>
              </a:rPr>
              <a:t>зм</a:t>
            </a:r>
            <a:endParaRPr i="0" dirty="0">
              <a:solidFill>
                <a:srgbClr val="8E1A1A"/>
              </a:solidFill>
              <a:latin typeface="+mj-lt"/>
            </a:endParaRPr>
          </a:p>
        </p:txBody>
      </p:sp>
      <p:sp>
        <p:nvSpPr>
          <p:cNvPr id="187" name="Shape 187"/>
          <p:cNvSpPr>
            <a:spLocks noGrp="1"/>
          </p:cNvSpPr>
          <p:nvPr>
            <p:ph type="body" sz="quarter" idx="1"/>
          </p:nvPr>
        </p:nvSpPr>
        <p:spPr>
          <a:xfrm>
            <a:off x="613322" y="1634133"/>
            <a:ext cx="5974901" cy="1794868"/>
          </a:xfrm>
          <a:prstGeom prst="rect">
            <a:avLst/>
          </a:prstGeom>
        </p:spPr>
        <p:txBody>
          <a:bodyPr/>
          <a:lstStyle/>
          <a:p>
            <a:pPr marL="0" indent="0" defTabSz="321457">
              <a:spcBef>
                <a:spcPts val="0"/>
              </a:spcBef>
              <a:buClrTx/>
              <a:buSzPct val="100000"/>
              <a:buNone/>
              <a:defRPr sz="2000">
                <a:solidFill>
                  <a:srgbClr val="000000"/>
                </a:solidFill>
                <a:latin typeface="Helvetica"/>
                <a:ea typeface="Helvetica"/>
                <a:cs typeface="Helvetica"/>
                <a:sym typeface="Helvetica"/>
              </a:defRPr>
            </a:pPr>
            <a:r>
              <a:rPr lang="ru-RU" dirty="0" smtClean="0"/>
              <a:t>• Воля </a:t>
            </a:r>
            <a:r>
              <a:rPr lang="ru-RU" dirty="0"/>
              <a:t>неба - </a:t>
            </a:r>
            <a:r>
              <a:rPr lang="ru-RU" dirty="0" err="1"/>
              <a:t>це</a:t>
            </a:r>
            <a:r>
              <a:rPr lang="ru-RU" dirty="0"/>
              <a:t> </a:t>
            </a:r>
            <a:r>
              <a:rPr lang="ru-RU" dirty="0" err="1"/>
              <a:t>загальна</a:t>
            </a:r>
            <a:r>
              <a:rPr lang="ru-RU" dirty="0"/>
              <a:t> </a:t>
            </a:r>
            <a:r>
              <a:rPr lang="ru-RU" dirty="0" err="1"/>
              <a:t>любов</a:t>
            </a:r>
            <a:r>
              <a:rPr lang="ru-RU" dirty="0"/>
              <a:t> і </a:t>
            </a:r>
            <a:r>
              <a:rPr lang="ru-RU" dirty="0" err="1"/>
              <a:t>взаємна</a:t>
            </a:r>
            <a:r>
              <a:rPr lang="ru-RU" dirty="0"/>
              <a:t> </a:t>
            </a:r>
            <a:r>
              <a:rPr lang="ru-RU" dirty="0" err="1"/>
              <a:t>вигода</a:t>
            </a:r>
            <a:r>
              <a:rPr lang="ru-RU" dirty="0"/>
              <a:t>.</a:t>
            </a:r>
          </a:p>
          <a:p>
            <a:pPr marL="0" indent="0" defTabSz="321457">
              <a:spcBef>
                <a:spcPts val="0"/>
              </a:spcBef>
              <a:buClrTx/>
              <a:buSzPct val="100000"/>
              <a:buNone/>
              <a:defRPr sz="2000">
                <a:solidFill>
                  <a:srgbClr val="000000"/>
                </a:solidFill>
                <a:latin typeface="Helvetica"/>
                <a:ea typeface="Helvetica"/>
                <a:cs typeface="Helvetica"/>
                <a:sym typeface="Helvetica"/>
              </a:defRPr>
            </a:pPr>
            <a:endParaRPr lang="ru-RU" dirty="0" smtClean="0"/>
          </a:p>
          <a:p>
            <a:pPr marL="0" indent="0" defTabSz="321457">
              <a:spcBef>
                <a:spcPts val="0"/>
              </a:spcBef>
              <a:buClrTx/>
              <a:buSzPct val="100000"/>
              <a:buNone/>
              <a:defRPr sz="2000">
                <a:solidFill>
                  <a:srgbClr val="000000"/>
                </a:solidFill>
                <a:latin typeface="Helvetica"/>
                <a:ea typeface="Helvetica"/>
                <a:cs typeface="Helvetica"/>
                <a:sym typeface="Helvetica"/>
              </a:defRPr>
            </a:pPr>
            <a:r>
              <a:rPr lang="ru-RU" dirty="0" smtClean="0"/>
              <a:t>• Розум </a:t>
            </a:r>
            <a:r>
              <a:rPr lang="ru-RU" dirty="0"/>
              <a:t>- </a:t>
            </a:r>
            <a:r>
              <a:rPr lang="ru-RU" dirty="0" err="1"/>
              <a:t>це</a:t>
            </a:r>
            <a:r>
              <a:rPr lang="ru-RU" dirty="0"/>
              <a:t> </a:t>
            </a:r>
            <a:r>
              <a:rPr lang="ru-RU" dirty="0" err="1"/>
              <a:t>розуміння</a:t>
            </a:r>
            <a:r>
              <a:rPr lang="ru-RU" dirty="0"/>
              <a:t> </a:t>
            </a:r>
            <a:r>
              <a:rPr lang="ru-RU" dirty="0" err="1"/>
              <a:t>суті</a:t>
            </a:r>
            <a:r>
              <a:rPr lang="ru-RU" dirty="0"/>
              <a:t> речей.</a:t>
            </a:r>
            <a:endParaRPr dirty="0"/>
          </a:p>
        </p:txBody>
      </p:sp>
      <p:sp>
        <p:nvSpPr>
          <p:cNvPr id="188" name="Shape 188"/>
          <p:cNvSpPr/>
          <p:nvPr/>
        </p:nvSpPr>
        <p:spPr>
          <a:xfrm>
            <a:off x="467544" y="2514645"/>
            <a:ext cx="5112568" cy="4032448"/>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normAutofit/>
          </a:bodyPr>
          <a:lstStyle>
            <a:lvl1pPr marL="228600" indent="-228600" algn="l" defTabSz="457200">
              <a:buSzPct val="100000"/>
              <a:buChar char="❖"/>
              <a:defRPr sz="2000">
                <a:solidFill>
                  <a:srgbClr val="000000"/>
                </a:solidFill>
                <a:latin typeface="Helvetica"/>
                <a:ea typeface="Helvetica"/>
                <a:cs typeface="Helvetica"/>
                <a:sym typeface="Helvetica"/>
              </a:defRPr>
            </a:lvl1pPr>
          </a:lstStyle>
          <a:p>
            <a:r>
              <a:rPr lang="ru-RU" dirty="0" err="1">
                <a:latin typeface="+mn-lt"/>
              </a:rPr>
              <a:t>Відкидає</a:t>
            </a:r>
            <a:r>
              <a:rPr lang="ru-RU" dirty="0">
                <a:latin typeface="+mn-lt"/>
              </a:rPr>
              <a:t> </a:t>
            </a:r>
            <a:r>
              <a:rPr lang="ru-RU" dirty="0" err="1">
                <a:latin typeface="+mn-lt"/>
              </a:rPr>
              <a:t>вплив</a:t>
            </a:r>
            <a:r>
              <a:rPr lang="ru-RU" dirty="0">
                <a:latin typeface="+mn-lt"/>
              </a:rPr>
              <a:t> </a:t>
            </a:r>
            <a:r>
              <a:rPr lang="ru-RU" dirty="0" err="1" smtClean="0">
                <a:latin typeface="+mn-lt"/>
              </a:rPr>
              <a:t>Долі</a:t>
            </a:r>
            <a:r>
              <a:rPr lang="ru-RU" dirty="0" smtClean="0">
                <a:latin typeface="+mn-lt"/>
              </a:rPr>
              <a:t> </a:t>
            </a:r>
            <a:r>
              <a:rPr lang="ru-RU" dirty="0">
                <a:latin typeface="+mn-lt"/>
              </a:rPr>
              <a:t>на </a:t>
            </a:r>
            <a:r>
              <a:rPr lang="ru-RU" dirty="0" err="1">
                <a:latin typeface="+mn-lt"/>
              </a:rPr>
              <a:t>життя</a:t>
            </a:r>
            <a:r>
              <a:rPr lang="ru-RU" dirty="0">
                <a:latin typeface="+mn-lt"/>
              </a:rPr>
              <a:t> </a:t>
            </a:r>
            <a:r>
              <a:rPr lang="ru-RU" dirty="0" err="1">
                <a:latin typeface="+mn-lt"/>
              </a:rPr>
              <a:t>людини</a:t>
            </a:r>
            <a:r>
              <a:rPr lang="ru-RU" dirty="0">
                <a:latin typeface="+mn-lt"/>
              </a:rPr>
              <a:t>, </a:t>
            </a:r>
            <a:r>
              <a:rPr lang="ru-RU" dirty="0" err="1">
                <a:latin typeface="+mn-lt"/>
              </a:rPr>
              <a:t>показуючи</a:t>
            </a:r>
            <a:r>
              <a:rPr lang="ru-RU" dirty="0">
                <a:latin typeface="+mn-lt"/>
              </a:rPr>
              <a:t> </a:t>
            </a:r>
            <a:r>
              <a:rPr lang="ru-RU" dirty="0" err="1">
                <a:latin typeface="+mn-lt"/>
              </a:rPr>
              <a:t>найбільш</a:t>
            </a:r>
            <a:r>
              <a:rPr lang="ru-RU" dirty="0">
                <a:latin typeface="+mn-lt"/>
              </a:rPr>
              <a:t> </a:t>
            </a:r>
            <a:r>
              <a:rPr lang="ru-RU" dirty="0" err="1">
                <a:latin typeface="+mn-lt"/>
              </a:rPr>
              <a:t>вразливе</a:t>
            </a:r>
            <a:r>
              <a:rPr lang="ru-RU" dirty="0">
                <a:latin typeface="+mn-lt"/>
              </a:rPr>
              <a:t> </a:t>
            </a:r>
            <a:r>
              <a:rPr lang="ru-RU" dirty="0" err="1">
                <a:latin typeface="+mn-lt"/>
              </a:rPr>
              <a:t>місце</a:t>
            </a:r>
            <a:r>
              <a:rPr lang="ru-RU" dirty="0">
                <a:latin typeface="+mn-lt"/>
              </a:rPr>
              <a:t> </a:t>
            </a:r>
            <a:r>
              <a:rPr lang="ru-RU" dirty="0" err="1">
                <a:latin typeface="+mn-lt"/>
              </a:rPr>
              <a:t>конфуціанського</a:t>
            </a:r>
            <a:r>
              <a:rPr lang="ru-RU" dirty="0">
                <a:latin typeface="+mn-lt"/>
              </a:rPr>
              <a:t> </a:t>
            </a:r>
            <a:r>
              <a:rPr lang="ru-RU" dirty="0" err="1">
                <a:latin typeface="+mn-lt"/>
              </a:rPr>
              <a:t>вчення</a:t>
            </a:r>
            <a:r>
              <a:rPr lang="ru-RU" dirty="0">
                <a:latin typeface="+mn-lt"/>
              </a:rPr>
              <a:t>: «</a:t>
            </a:r>
            <a:r>
              <a:rPr lang="ru-RU" dirty="0" err="1">
                <a:latin typeface="+mn-lt"/>
              </a:rPr>
              <a:t>Вимагати</a:t>
            </a:r>
            <a:r>
              <a:rPr lang="ru-RU" dirty="0">
                <a:latin typeface="+mn-lt"/>
              </a:rPr>
              <a:t>, </a:t>
            </a:r>
            <a:r>
              <a:rPr lang="ru-RU" dirty="0" err="1">
                <a:latin typeface="+mn-lt"/>
              </a:rPr>
              <a:t>щоб</a:t>
            </a:r>
            <a:r>
              <a:rPr lang="ru-RU" dirty="0">
                <a:latin typeface="+mn-lt"/>
              </a:rPr>
              <a:t> люди </a:t>
            </a:r>
            <a:r>
              <a:rPr lang="ru-RU" dirty="0" err="1">
                <a:latin typeface="+mn-lt"/>
              </a:rPr>
              <a:t>вчилися</a:t>
            </a:r>
            <a:r>
              <a:rPr lang="ru-RU" dirty="0">
                <a:latin typeface="+mn-lt"/>
              </a:rPr>
              <a:t>, і </a:t>
            </a:r>
            <a:r>
              <a:rPr lang="ru-RU" dirty="0" err="1">
                <a:latin typeface="+mn-lt"/>
              </a:rPr>
              <a:t>стверджувати</a:t>
            </a:r>
            <a:r>
              <a:rPr lang="ru-RU" dirty="0">
                <a:latin typeface="+mn-lt"/>
              </a:rPr>
              <a:t>, </a:t>
            </a:r>
            <a:r>
              <a:rPr lang="ru-RU" dirty="0" err="1">
                <a:latin typeface="+mn-lt"/>
              </a:rPr>
              <a:t>що</a:t>
            </a:r>
            <a:r>
              <a:rPr lang="ru-RU" dirty="0">
                <a:latin typeface="+mn-lt"/>
              </a:rPr>
              <a:t> є </a:t>
            </a:r>
            <a:r>
              <a:rPr lang="ru-RU" dirty="0" smtClean="0">
                <a:latin typeface="+mn-lt"/>
              </a:rPr>
              <a:t>Доля</a:t>
            </a:r>
            <a:r>
              <a:rPr lang="ru-RU" dirty="0">
                <a:latin typeface="+mn-lt"/>
              </a:rPr>
              <a:t>, </a:t>
            </a:r>
            <a:r>
              <a:rPr lang="ru-RU" dirty="0" err="1">
                <a:latin typeface="+mn-lt"/>
              </a:rPr>
              <a:t>це</a:t>
            </a:r>
            <a:r>
              <a:rPr lang="ru-RU" dirty="0">
                <a:latin typeface="+mn-lt"/>
              </a:rPr>
              <a:t> все одно, </a:t>
            </a:r>
            <a:r>
              <a:rPr lang="ru-RU" dirty="0" err="1">
                <a:latin typeface="+mn-lt"/>
              </a:rPr>
              <a:t>що</a:t>
            </a:r>
            <a:r>
              <a:rPr lang="ru-RU" dirty="0">
                <a:latin typeface="+mn-lt"/>
              </a:rPr>
              <a:t> </a:t>
            </a:r>
            <a:r>
              <a:rPr lang="ru-RU" dirty="0" err="1">
                <a:latin typeface="+mn-lt"/>
              </a:rPr>
              <a:t>наказати</a:t>
            </a:r>
            <a:r>
              <a:rPr lang="ru-RU" dirty="0">
                <a:latin typeface="+mn-lt"/>
              </a:rPr>
              <a:t> </a:t>
            </a:r>
            <a:r>
              <a:rPr lang="ru-RU" dirty="0" err="1">
                <a:latin typeface="+mn-lt"/>
              </a:rPr>
              <a:t>людині</a:t>
            </a:r>
            <a:r>
              <a:rPr lang="ru-RU" dirty="0">
                <a:latin typeface="+mn-lt"/>
              </a:rPr>
              <a:t> </a:t>
            </a:r>
            <a:r>
              <a:rPr lang="ru-RU" dirty="0" err="1">
                <a:latin typeface="+mn-lt"/>
              </a:rPr>
              <a:t>укласти</a:t>
            </a:r>
            <a:r>
              <a:rPr lang="ru-RU" dirty="0">
                <a:latin typeface="+mn-lt"/>
              </a:rPr>
              <a:t> </a:t>
            </a:r>
            <a:r>
              <a:rPr lang="ru-RU" dirty="0" err="1">
                <a:latin typeface="+mn-lt"/>
              </a:rPr>
              <a:t>волосся</a:t>
            </a:r>
            <a:r>
              <a:rPr lang="ru-RU" dirty="0">
                <a:latin typeface="+mn-lt"/>
              </a:rPr>
              <a:t> і тут же </a:t>
            </a:r>
            <a:r>
              <a:rPr lang="ru-RU" dirty="0" err="1">
                <a:latin typeface="+mn-lt"/>
              </a:rPr>
              <a:t>збити</a:t>
            </a:r>
            <a:r>
              <a:rPr lang="ru-RU" dirty="0">
                <a:latin typeface="+mn-lt"/>
              </a:rPr>
              <a:t> з </a:t>
            </a:r>
            <a:r>
              <a:rPr lang="ru-RU" dirty="0" err="1">
                <a:latin typeface="+mn-lt"/>
              </a:rPr>
              <a:t>нього</a:t>
            </a:r>
            <a:r>
              <a:rPr lang="ru-RU" dirty="0">
                <a:latin typeface="+mn-lt"/>
              </a:rPr>
              <a:t> шапку».</a:t>
            </a:r>
            <a:endParaRPr dirty="0">
              <a:latin typeface="+mn-lt"/>
            </a:endParaRPr>
          </a:p>
        </p:txBody>
      </p:sp>
      <p:pic>
        <p:nvPicPr>
          <p:cNvPr id="189" name="pasted-image.png"/>
          <p:cNvPicPr>
            <a:picLocks noChangeAspect="1"/>
          </p:cNvPicPr>
          <p:nvPr/>
        </p:nvPicPr>
        <p:blipFill>
          <a:blip r:embed="rId2">
            <a:extLst/>
          </a:blip>
          <a:stretch>
            <a:fillRect/>
          </a:stretch>
        </p:blipFill>
        <p:spPr>
          <a:xfrm>
            <a:off x="6084168" y="1955600"/>
            <a:ext cx="2557338" cy="4228669"/>
          </a:xfrm>
          <a:prstGeom prst="rect">
            <a:avLst/>
          </a:prstGeom>
          <a:ln w="12700">
            <a:miter lim="400000"/>
          </a:ln>
        </p:spPr>
      </p:pic>
    </p:spTree>
    <p:extLst>
      <p:ext uri="{BB962C8B-B14F-4D97-AF65-F5344CB8AC3E}">
        <p14:creationId xmlns:p14="http://schemas.microsoft.com/office/powerpoint/2010/main" val="213607250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891919"/>
                </a:solidFill>
              </a:rPr>
              <a:t>ФІЛОСОФІЯ СТАРОДАВНЬОГО СХОДУ</a:t>
            </a:r>
            <a:endParaRPr lang="ru-RU" dirty="0">
              <a:solidFill>
                <a:srgbClr val="891919"/>
              </a:solidFill>
            </a:endParaRPr>
          </a:p>
        </p:txBody>
      </p:sp>
      <p:sp>
        <p:nvSpPr>
          <p:cNvPr id="3" name="Заголовок 1"/>
          <p:cNvSpPr txBox="1">
            <a:spLocks/>
          </p:cNvSpPr>
          <p:nvPr/>
        </p:nvSpPr>
        <p:spPr>
          <a:xfrm>
            <a:off x="323528" y="1556792"/>
            <a:ext cx="4464496" cy="331236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dirty="0" smtClean="0">
                <a:solidFill>
                  <a:srgbClr val="891919"/>
                </a:solidFill>
              </a:rPr>
              <a:t>ІНДІЯ</a:t>
            </a:r>
          </a:p>
          <a:p>
            <a:endParaRPr lang="uk-UA" dirty="0">
              <a:solidFill>
                <a:srgbClr val="002060"/>
              </a:solidFill>
            </a:endParaRPr>
          </a:p>
          <a:p>
            <a:endParaRPr lang="uk-UA" dirty="0" smtClean="0">
              <a:solidFill>
                <a:schemeClr val="tx1"/>
              </a:solidFill>
            </a:endParaRPr>
          </a:p>
          <a:p>
            <a:r>
              <a:rPr lang="uk-UA" dirty="0" smtClean="0">
                <a:solidFill>
                  <a:schemeClr val="tx1"/>
                </a:solidFill>
              </a:rPr>
              <a:t>• ІНДУЇЗМ</a:t>
            </a:r>
          </a:p>
          <a:p>
            <a:endParaRPr lang="uk-UA" dirty="0" smtClean="0">
              <a:solidFill>
                <a:schemeClr val="tx1"/>
              </a:solidFill>
            </a:endParaRPr>
          </a:p>
          <a:p>
            <a:r>
              <a:rPr lang="uk-UA" dirty="0" smtClean="0">
                <a:solidFill>
                  <a:schemeClr val="tx1"/>
                </a:solidFill>
              </a:rPr>
              <a:t>• БУДДИЗМ</a:t>
            </a:r>
          </a:p>
          <a:p>
            <a:endParaRPr lang="uk-UA" dirty="0" smtClean="0">
              <a:solidFill>
                <a:schemeClr val="tx1"/>
              </a:solidFill>
            </a:endParaRPr>
          </a:p>
          <a:p>
            <a:r>
              <a:rPr lang="uk-UA" dirty="0" smtClean="0">
                <a:solidFill>
                  <a:schemeClr val="tx1"/>
                </a:solidFill>
              </a:rPr>
              <a:t>• ДЖАЙНІЗМ</a:t>
            </a:r>
            <a:endParaRPr lang="ru-RU" dirty="0">
              <a:solidFill>
                <a:schemeClr val="tx1"/>
              </a:solidFill>
            </a:endParaRPr>
          </a:p>
        </p:txBody>
      </p:sp>
      <p:sp>
        <p:nvSpPr>
          <p:cNvPr id="4" name="Заголовок 1"/>
          <p:cNvSpPr txBox="1">
            <a:spLocks/>
          </p:cNvSpPr>
          <p:nvPr/>
        </p:nvSpPr>
        <p:spPr>
          <a:xfrm>
            <a:off x="4355976" y="1580767"/>
            <a:ext cx="4320480" cy="2496306"/>
          </a:xfrm>
          <a:prstGeom prst="rect">
            <a:avLst/>
          </a:prstGeom>
        </p:spPr>
        <p:txBody>
          <a:bodyPr vert="horz" anchor="b">
            <a:normAutofit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dirty="0" smtClean="0">
                <a:solidFill>
                  <a:srgbClr val="891919"/>
                </a:solidFill>
              </a:rPr>
              <a:t>КИТАЙ</a:t>
            </a:r>
          </a:p>
          <a:p>
            <a:endParaRPr lang="uk-UA" dirty="0">
              <a:solidFill>
                <a:srgbClr val="002060"/>
              </a:solidFill>
            </a:endParaRPr>
          </a:p>
          <a:p>
            <a:r>
              <a:rPr lang="uk-UA" dirty="0" smtClean="0">
                <a:solidFill>
                  <a:srgbClr val="002060"/>
                </a:solidFill>
              </a:rPr>
              <a:t>• </a:t>
            </a:r>
            <a:r>
              <a:rPr lang="uk-UA" dirty="0" smtClean="0">
                <a:solidFill>
                  <a:schemeClr val="tx1"/>
                </a:solidFill>
              </a:rPr>
              <a:t>КОНФУЦІАНСТВО</a:t>
            </a:r>
          </a:p>
          <a:p>
            <a:endParaRPr lang="uk-UA" dirty="0">
              <a:solidFill>
                <a:schemeClr val="tx1"/>
              </a:solidFill>
            </a:endParaRPr>
          </a:p>
          <a:p>
            <a:r>
              <a:rPr lang="uk-UA" dirty="0" smtClean="0">
                <a:solidFill>
                  <a:schemeClr val="tx1"/>
                </a:solidFill>
              </a:rPr>
              <a:t>• ДАОСИЗМ</a:t>
            </a:r>
            <a:endParaRPr lang="ru-RU" dirty="0">
              <a:solidFill>
                <a:schemeClr val="tx1"/>
              </a:solidFill>
            </a:endParaRPr>
          </a:p>
        </p:txBody>
      </p:sp>
    </p:spTree>
    <p:extLst>
      <p:ext uri="{BB962C8B-B14F-4D97-AF65-F5344CB8AC3E}">
        <p14:creationId xmlns:p14="http://schemas.microsoft.com/office/powerpoint/2010/main" val="2911256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43200" y="2636912"/>
            <a:ext cx="6400800" cy="1752600"/>
          </a:xfrm>
        </p:spPr>
        <p:txBody>
          <a:bodyPr>
            <a:normAutofit fontScale="92500" lnSpcReduction="10000"/>
          </a:bodyPr>
          <a:lstStyle/>
          <a:p>
            <a:r>
              <a:rPr lang="ru-RU" dirty="0" smtClean="0"/>
              <a:t/>
            </a:r>
            <a:br>
              <a:rPr lang="ru-RU" dirty="0" smtClean="0"/>
            </a:br>
            <a:r>
              <a:rPr lang="ru-RU" dirty="0" smtClean="0"/>
              <a:t/>
            </a:r>
            <a:br>
              <a:rPr lang="ru-RU" dirty="0" smtClean="0"/>
            </a:br>
            <a:r>
              <a:rPr lang="ru-RU" dirty="0" smtClean="0">
                <a:solidFill>
                  <a:schemeClr val="tx1"/>
                </a:solidFill>
              </a:rPr>
              <a:t>«</a:t>
            </a:r>
            <a:r>
              <a:rPr lang="ru-RU" dirty="0" err="1" smtClean="0">
                <a:solidFill>
                  <a:schemeClr val="tx1"/>
                </a:solidFill>
              </a:rPr>
              <a:t>Індійська</a:t>
            </a:r>
            <a:r>
              <a:rPr lang="ru-RU" dirty="0" smtClean="0">
                <a:solidFill>
                  <a:schemeClr val="tx1"/>
                </a:solidFill>
              </a:rPr>
              <a:t> </a:t>
            </a:r>
            <a:r>
              <a:rPr lang="ru-RU" dirty="0" err="1" smtClean="0">
                <a:solidFill>
                  <a:schemeClr val="tx1"/>
                </a:solidFill>
              </a:rPr>
              <a:t>філософія</a:t>
            </a:r>
            <a:r>
              <a:rPr lang="ru-RU" dirty="0" smtClean="0">
                <a:solidFill>
                  <a:schemeClr val="tx1"/>
                </a:solidFill>
              </a:rPr>
              <a:t> </a:t>
            </a:r>
            <a:r>
              <a:rPr lang="ru-RU" dirty="0" err="1" smtClean="0">
                <a:solidFill>
                  <a:schemeClr val="tx1"/>
                </a:solidFill>
              </a:rPr>
              <a:t>вже</a:t>
            </a:r>
            <a:r>
              <a:rPr lang="ru-RU" dirty="0" smtClean="0">
                <a:solidFill>
                  <a:schemeClr val="tx1"/>
                </a:solidFill>
              </a:rPr>
              <a:t> </a:t>
            </a:r>
            <a:r>
              <a:rPr lang="ru-RU" dirty="0" err="1" smtClean="0">
                <a:solidFill>
                  <a:schemeClr val="tx1"/>
                </a:solidFill>
              </a:rPr>
              <a:t>містила</a:t>
            </a:r>
            <a:r>
              <a:rPr lang="ru-RU" dirty="0" smtClean="0">
                <a:solidFill>
                  <a:schemeClr val="tx1"/>
                </a:solidFill>
              </a:rPr>
              <a:t> в </a:t>
            </a:r>
            <a:r>
              <a:rPr lang="ru-RU" dirty="0" err="1" smtClean="0">
                <a:solidFill>
                  <a:schemeClr val="tx1"/>
                </a:solidFill>
              </a:rPr>
              <a:t>собі</a:t>
            </a:r>
            <a:r>
              <a:rPr lang="ru-RU" dirty="0" smtClean="0">
                <a:solidFill>
                  <a:schemeClr val="tx1"/>
                </a:solidFill>
              </a:rPr>
              <a:t> </a:t>
            </a:r>
            <a:r>
              <a:rPr lang="ru-RU" dirty="0" err="1" smtClean="0">
                <a:solidFill>
                  <a:schemeClr val="tx1"/>
                </a:solidFill>
              </a:rPr>
              <a:t>заклик</a:t>
            </a:r>
            <a:r>
              <a:rPr lang="ru-RU" dirty="0" smtClean="0">
                <a:solidFill>
                  <a:schemeClr val="tx1"/>
                </a:solidFill>
              </a:rPr>
              <a:t> до </a:t>
            </a:r>
            <a:r>
              <a:rPr lang="ru-RU" dirty="0" err="1" smtClean="0">
                <a:solidFill>
                  <a:schemeClr val="tx1"/>
                </a:solidFill>
              </a:rPr>
              <a:t>людини</a:t>
            </a:r>
            <a:r>
              <a:rPr lang="ru-RU" dirty="0" smtClean="0">
                <a:solidFill>
                  <a:schemeClr val="tx1"/>
                </a:solidFill>
              </a:rPr>
              <a:t>  </a:t>
            </a:r>
            <a:r>
              <a:rPr lang="ru-RU" dirty="0" err="1" smtClean="0">
                <a:solidFill>
                  <a:schemeClr val="tx1"/>
                </a:solidFill>
              </a:rPr>
              <a:t>знайти</a:t>
            </a:r>
            <a:r>
              <a:rPr lang="ru-RU" dirty="0" smtClean="0">
                <a:solidFill>
                  <a:schemeClr val="tx1"/>
                </a:solidFill>
              </a:rPr>
              <a:t> свободу </a:t>
            </a:r>
            <a:r>
              <a:rPr lang="ru-RU" dirty="0" err="1" smtClean="0">
                <a:solidFill>
                  <a:schemeClr val="tx1"/>
                </a:solidFill>
              </a:rPr>
              <a:t>від</a:t>
            </a:r>
            <a:r>
              <a:rPr lang="ru-RU" dirty="0" smtClean="0">
                <a:solidFill>
                  <a:schemeClr val="tx1"/>
                </a:solidFill>
              </a:rPr>
              <a:t> </a:t>
            </a:r>
            <a:r>
              <a:rPr lang="ru-RU" dirty="0" err="1" smtClean="0">
                <a:solidFill>
                  <a:schemeClr val="tx1"/>
                </a:solidFill>
              </a:rPr>
              <a:t>сліпої</a:t>
            </a:r>
            <a:r>
              <a:rPr lang="ru-RU" dirty="0" smtClean="0">
                <a:solidFill>
                  <a:schemeClr val="tx1"/>
                </a:solidFill>
              </a:rPr>
              <a:t> </a:t>
            </a:r>
            <a:r>
              <a:rPr lang="ru-RU" dirty="0" err="1" smtClean="0">
                <a:solidFill>
                  <a:schemeClr val="tx1"/>
                </a:solidFill>
              </a:rPr>
              <a:t>влади</a:t>
            </a:r>
            <a:r>
              <a:rPr lang="ru-RU" dirty="0" smtClean="0">
                <a:solidFill>
                  <a:schemeClr val="tx1"/>
                </a:solidFill>
              </a:rPr>
              <a:t> </a:t>
            </a:r>
            <a:r>
              <a:rPr lang="ru-RU" dirty="0" err="1" smtClean="0">
                <a:solidFill>
                  <a:schemeClr val="tx1"/>
                </a:solidFill>
              </a:rPr>
              <a:t>зовнішнього</a:t>
            </a:r>
            <a:r>
              <a:rPr lang="ru-RU" dirty="0" smtClean="0">
                <a:solidFill>
                  <a:schemeClr val="tx1"/>
                </a:solidFill>
              </a:rPr>
              <a:t> </a:t>
            </a:r>
            <a:r>
              <a:rPr lang="ru-RU" dirty="0" err="1" smtClean="0">
                <a:solidFill>
                  <a:schemeClr val="tx1"/>
                </a:solidFill>
              </a:rPr>
              <a:t>світу</a:t>
            </a:r>
            <a:r>
              <a:rPr lang="ru-RU" dirty="0" smtClean="0">
                <a:solidFill>
                  <a:schemeClr val="tx1"/>
                </a:solidFill>
              </a:rPr>
              <a:t>, </a:t>
            </a:r>
            <a:r>
              <a:rPr lang="ru-RU" dirty="0" err="1" smtClean="0">
                <a:solidFill>
                  <a:schemeClr val="tx1"/>
                </a:solidFill>
              </a:rPr>
              <a:t>розкрити</a:t>
            </a:r>
            <a:r>
              <a:rPr lang="ru-RU" dirty="0" smtClean="0">
                <a:solidFill>
                  <a:schemeClr val="tx1"/>
                </a:solidFill>
              </a:rPr>
              <a:t/>
            </a:r>
            <a:br>
              <a:rPr lang="ru-RU" dirty="0" smtClean="0">
                <a:solidFill>
                  <a:schemeClr val="tx1"/>
                </a:solidFill>
              </a:rPr>
            </a:br>
            <a:r>
              <a:rPr lang="ru-RU" dirty="0" smtClean="0">
                <a:solidFill>
                  <a:schemeClr val="tx1"/>
                </a:solidFill>
              </a:rPr>
              <a:t> </a:t>
            </a:r>
            <a:r>
              <a:rPr lang="ru-RU" dirty="0" err="1" smtClean="0">
                <a:solidFill>
                  <a:schemeClr val="tx1"/>
                </a:solidFill>
              </a:rPr>
              <a:t>багатство</a:t>
            </a:r>
            <a:r>
              <a:rPr lang="ru-RU" dirty="0" smtClean="0">
                <a:solidFill>
                  <a:schemeClr val="tx1"/>
                </a:solidFill>
              </a:rPr>
              <a:t> і </a:t>
            </a:r>
            <a:r>
              <a:rPr lang="ru-RU" dirty="0" err="1" smtClean="0">
                <a:solidFill>
                  <a:schemeClr val="tx1"/>
                </a:solidFill>
              </a:rPr>
              <a:t>можливості</a:t>
            </a:r>
            <a:r>
              <a:rPr lang="ru-RU" dirty="0" smtClean="0">
                <a:solidFill>
                  <a:schemeClr val="tx1"/>
                </a:solidFill>
              </a:rPr>
              <a:t> </a:t>
            </a:r>
            <a:r>
              <a:rPr lang="ru-RU" dirty="0" err="1" smtClean="0">
                <a:solidFill>
                  <a:schemeClr val="tx1"/>
                </a:solidFill>
              </a:rPr>
              <a:t>своєї</a:t>
            </a:r>
            <a:r>
              <a:rPr lang="ru-RU" dirty="0" smtClean="0">
                <a:solidFill>
                  <a:schemeClr val="tx1"/>
                </a:solidFill>
              </a:rPr>
              <a:t> </a:t>
            </a:r>
            <a:r>
              <a:rPr lang="ru-RU" dirty="0" err="1" smtClean="0">
                <a:solidFill>
                  <a:schemeClr val="tx1"/>
                </a:solidFill>
              </a:rPr>
              <a:t>духовності</a:t>
            </a:r>
            <a:r>
              <a:rPr lang="ru-RU" dirty="0" smtClean="0">
                <a:solidFill>
                  <a:schemeClr val="tx1"/>
                </a:solidFill>
              </a:rPr>
              <a:t>».</a:t>
            </a:r>
            <a:endParaRPr lang="ru-RU" dirty="0">
              <a:solidFill>
                <a:schemeClr val="tx1"/>
              </a:solidFill>
            </a:endParaRPr>
          </a:p>
        </p:txBody>
      </p:sp>
      <p:sp>
        <p:nvSpPr>
          <p:cNvPr id="2" name="Заголовок 1"/>
          <p:cNvSpPr>
            <a:spLocks noGrp="1"/>
          </p:cNvSpPr>
          <p:nvPr>
            <p:ph type="ctrTitle"/>
          </p:nvPr>
        </p:nvSpPr>
        <p:spPr>
          <a:xfrm>
            <a:off x="827584" y="260648"/>
            <a:ext cx="7772400" cy="1470025"/>
          </a:xfrm>
        </p:spPr>
        <p:txBody>
          <a:bodyPr>
            <a:normAutofit/>
          </a:bodyPr>
          <a:lstStyle/>
          <a:p>
            <a:r>
              <a:rPr lang="ru-RU" dirty="0" smtClean="0">
                <a:solidFill>
                  <a:srgbClr val="891919"/>
                </a:solidFill>
              </a:rPr>
              <a:t>ФІЛОСОФІЯ СТАРОДАВНЬОЇ ІНДІЇ</a:t>
            </a:r>
            <a:endParaRPr lang="ru-RU" dirty="0">
              <a:solidFill>
                <a:srgbClr val="891919"/>
              </a:solidFill>
            </a:endParaRPr>
          </a:p>
        </p:txBody>
      </p:sp>
      <p:pic>
        <p:nvPicPr>
          <p:cNvPr id="4" name="Picture 2" descr="E:\РИСУНКИ\Будда.jpg"/>
          <p:cNvPicPr>
            <a:picLocks noChangeAspect="1" noChangeArrowheads="1"/>
          </p:cNvPicPr>
          <p:nvPr/>
        </p:nvPicPr>
        <p:blipFill>
          <a:blip r:embed="rId2" cstate="print"/>
          <a:srcRect/>
          <a:stretch>
            <a:fillRect/>
          </a:stretch>
        </p:blipFill>
        <p:spPr bwMode="auto">
          <a:xfrm>
            <a:off x="467544" y="2852936"/>
            <a:ext cx="2210713" cy="3240360"/>
          </a:xfrm>
          <a:prstGeom prst="rect">
            <a:avLst/>
          </a:prstGeom>
          <a:solidFill>
            <a:srgbClr val="33CCCC">
              <a:alpha val="50000"/>
            </a:srgbClr>
          </a:solidFill>
          <a:ln w="57150" cmpd="thinThick">
            <a:solidFill>
              <a:srgbClr val="3366FF"/>
            </a:solidFill>
            <a:miter lim="800000"/>
            <a:headEnd/>
            <a:tailEnd/>
          </a:ln>
          <a:effectLst>
            <a:outerShdw sy="50000" rotWithShape="0">
              <a:srgbClr val="808080"/>
            </a:outerShdw>
          </a:effectLst>
        </p:spPr>
      </p:pic>
    </p:spTree>
    <p:extLst>
      <p:ext uri="{BB962C8B-B14F-4D97-AF65-F5344CB8AC3E}">
        <p14:creationId xmlns:p14="http://schemas.microsoft.com/office/powerpoint/2010/main" val="29120760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903040"/>
            <a:ext cx="8717498" cy="4586194"/>
          </a:xfrm>
          <a:prstGeom prst="rect">
            <a:avLst/>
          </a:prstGeom>
        </p:spPr>
      </p:pic>
    </p:spTree>
    <p:extLst>
      <p:ext uri="{BB962C8B-B14F-4D97-AF65-F5344CB8AC3E}">
        <p14:creationId xmlns:p14="http://schemas.microsoft.com/office/powerpoint/2010/main" val="31044752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891919"/>
                </a:solidFill>
              </a:rPr>
              <a:t>ФІЛОСОФІЯ </a:t>
            </a:r>
            <a:r>
              <a:rPr lang="ru-RU" dirty="0" smtClean="0">
                <a:solidFill>
                  <a:srgbClr val="891919"/>
                </a:solidFill>
              </a:rPr>
              <a:t>СТАРОДАВНЬОЇ ІНДІЇ</a:t>
            </a:r>
            <a:endParaRPr lang="ru-RU" dirty="0">
              <a:solidFill>
                <a:srgbClr val="891919"/>
              </a:solidFill>
            </a:endParaRPr>
          </a:p>
        </p:txBody>
      </p:sp>
      <p:sp>
        <p:nvSpPr>
          <p:cNvPr id="3" name="Содержимое 2"/>
          <p:cNvSpPr>
            <a:spLocks noGrp="1"/>
          </p:cNvSpPr>
          <p:nvPr>
            <p:ph sz="quarter" idx="1"/>
          </p:nvPr>
        </p:nvSpPr>
        <p:spPr>
          <a:xfrm>
            <a:off x="107504" y="1600200"/>
            <a:ext cx="8579296" cy="5257800"/>
          </a:xfrm>
        </p:spPr>
        <p:txBody>
          <a:bodyPr>
            <a:normAutofit fontScale="85000" lnSpcReduction="20000"/>
          </a:bodyPr>
          <a:lstStyle/>
          <a:p>
            <a:r>
              <a:rPr lang="ru-RU" dirty="0" smtClean="0"/>
              <a:t>У </a:t>
            </a:r>
            <a:r>
              <a:rPr lang="en-US" dirty="0" smtClean="0"/>
              <a:t>II </a:t>
            </a:r>
            <a:r>
              <a:rPr lang="ru-RU" dirty="0" err="1" smtClean="0"/>
              <a:t>тисячолітті</a:t>
            </a:r>
            <a:r>
              <a:rPr lang="ru-RU" dirty="0" smtClean="0"/>
              <a:t> до н.е. </a:t>
            </a:r>
            <a:r>
              <a:rPr lang="ru-RU" dirty="0" smtClean="0"/>
              <a:t>на </a:t>
            </a:r>
            <a:r>
              <a:rPr lang="ru-RU" dirty="0" err="1" smtClean="0"/>
              <a:t>північні</a:t>
            </a:r>
            <a:r>
              <a:rPr lang="ru-RU" dirty="0" smtClean="0"/>
              <a:t> </a:t>
            </a:r>
            <a:r>
              <a:rPr lang="ru-RU" dirty="0" smtClean="0"/>
              <a:t>та </a:t>
            </a:r>
            <a:r>
              <a:rPr lang="ru-RU" dirty="0" err="1" smtClean="0"/>
              <a:t>середні</a:t>
            </a:r>
            <a:r>
              <a:rPr lang="ru-RU" dirty="0" smtClean="0"/>
              <a:t> </a:t>
            </a:r>
            <a:r>
              <a:rPr lang="ru-RU" dirty="0" err="1" smtClean="0"/>
              <a:t>області</a:t>
            </a:r>
            <a:r>
              <a:rPr lang="ru-RU" dirty="0" smtClean="0"/>
              <a:t> </a:t>
            </a:r>
            <a:r>
              <a:rPr lang="ru-RU" dirty="0" err="1" smtClean="0"/>
              <a:t>Індії</a:t>
            </a:r>
            <a:r>
              <a:rPr lang="ru-RU" dirty="0" smtClean="0"/>
              <a:t> проникли племена </a:t>
            </a:r>
            <a:r>
              <a:rPr lang="ru-RU" dirty="0" err="1" smtClean="0"/>
              <a:t>древніх</a:t>
            </a:r>
            <a:r>
              <a:rPr lang="ru-RU" dirty="0" smtClean="0"/>
              <a:t> </a:t>
            </a:r>
            <a:r>
              <a:rPr lang="ru-RU" dirty="0" err="1" smtClean="0"/>
              <a:t>аріїв</a:t>
            </a:r>
            <a:r>
              <a:rPr lang="ru-RU" dirty="0" smtClean="0"/>
              <a:t>, </a:t>
            </a:r>
            <a:r>
              <a:rPr lang="ru-RU" dirty="0" err="1" smtClean="0"/>
              <a:t>які</a:t>
            </a:r>
            <a:r>
              <a:rPr lang="ru-RU" dirty="0" smtClean="0"/>
              <a:t> </a:t>
            </a:r>
            <a:r>
              <a:rPr lang="ru-RU" dirty="0" err="1" smtClean="0"/>
              <a:t>мали</a:t>
            </a:r>
            <a:r>
              <a:rPr lang="ru-RU" dirty="0" smtClean="0"/>
              <a:t> великий </a:t>
            </a:r>
            <a:r>
              <a:rPr lang="ru-RU" dirty="0" err="1" smtClean="0"/>
              <a:t>вплив</a:t>
            </a:r>
            <a:r>
              <a:rPr lang="ru-RU" dirty="0" smtClean="0"/>
              <a:t> на </a:t>
            </a:r>
            <a:r>
              <a:rPr lang="ru-RU" dirty="0" err="1" smtClean="0"/>
              <a:t>розвиток</a:t>
            </a:r>
            <a:r>
              <a:rPr lang="ru-RU" dirty="0" smtClean="0"/>
              <a:t> </a:t>
            </a:r>
            <a:r>
              <a:rPr lang="ru-RU" dirty="0" err="1" smtClean="0"/>
              <a:t>індійської</a:t>
            </a:r>
            <a:r>
              <a:rPr lang="ru-RU" dirty="0" smtClean="0"/>
              <a:t> </a:t>
            </a:r>
            <a:r>
              <a:rPr lang="ru-RU" dirty="0" err="1" smtClean="0"/>
              <a:t>культури</a:t>
            </a:r>
            <a:r>
              <a:rPr lang="ru-RU" dirty="0" smtClean="0"/>
              <a:t>. </a:t>
            </a:r>
            <a:r>
              <a:rPr lang="ru-RU" dirty="0" smtClean="0"/>
              <a:t>Санскрит</a:t>
            </a:r>
            <a:r>
              <a:rPr lang="ru-RU" dirty="0" smtClean="0"/>
              <a:t>, </a:t>
            </a:r>
            <a:r>
              <a:rPr lang="ru-RU" dirty="0" err="1" smtClean="0"/>
              <a:t>мова</a:t>
            </a:r>
            <a:r>
              <a:rPr lang="ru-RU" dirty="0" smtClean="0"/>
              <a:t>, </a:t>
            </a:r>
            <a:r>
              <a:rPr lang="ru-RU" dirty="0" err="1" smtClean="0"/>
              <a:t>якою</a:t>
            </a:r>
            <a:r>
              <a:rPr lang="ru-RU" dirty="0" smtClean="0"/>
              <a:t> </a:t>
            </a:r>
            <a:r>
              <a:rPr lang="ru-RU" dirty="0" err="1" smtClean="0"/>
              <a:t>писалися</a:t>
            </a:r>
            <a:r>
              <a:rPr lang="ru-RU" dirty="0" smtClean="0"/>
              <a:t> </a:t>
            </a:r>
            <a:r>
              <a:rPr lang="ru-RU" dirty="0" err="1" smtClean="0"/>
              <a:t>древні</a:t>
            </a:r>
            <a:r>
              <a:rPr lang="ru-RU" dirty="0" smtClean="0"/>
              <a:t> </a:t>
            </a:r>
            <a:r>
              <a:rPr lang="ru-RU" dirty="0" err="1" smtClean="0"/>
              <a:t>гімни</a:t>
            </a:r>
            <a:r>
              <a:rPr lang="ru-RU" dirty="0" smtClean="0"/>
              <a:t> - веди, </a:t>
            </a:r>
            <a:r>
              <a:rPr lang="ru-RU" dirty="0" err="1" smtClean="0"/>
              <a:t>це</a:t>
            </a:r>
            <a:r>
              <a:rPr lang="ru-RU" dirty="0" smtClean="0"/>
              <a:t> </a:t>
            </a:r>
            <a:r>
              <a:rPr lang="ru-RU" dirty="0" err="1" smtClean="0"/>
              <a:t>мова</a:t>
            </a:r>
            <a:r>
              <a:rPr lang="ru-RU" dirty="0" smtClean="0"/>
              <a:t> </a:t>
            </a:r>
            <a:r>
              <a:rPr lang="ru-RU" dirty="0" err="1" smtClean="0"/>
              <a:t>аріїв</a:t>
            </a:r>
            <a:r>
              <a:rPr lang="ru-RU" dirty="0" smtClean="0"/>
              <a:t>.</a:t>
            </a:r>
          </a:p>
          <a:p>
            <a:r>
              <a:rPr lang="ru-RU" dirty="0" smtClean="0"/>
              <a:t>У </a:t>
            </a:r>
            <a:r>
              <a:rPr lang="en-US" dirty="0" smtClean="0"/>
              <a:t>I </a:t>
            </a:r>
            <a:r>
              <a:rPr lang="ru-RU" dirty="0" err="1" smtClean="0"/>
              <a:t>тисячолітті</a:t>
            </a:r>
            <a:r>
              <a:rPr lang="ru-RU" dirty="0" smtClean="0"/>
              <a:t> до н.е. на </a:t>
            </a:r>
            <a:r>
              <a:rPr lang="ru-RU" dirty="0" err="1" smtClean="0"/>
              <a:t>території</a:t>
            </a:r>
            <a:r>
              <a:rPr lang="ru-RU" dirty="0" smtClean="0"/>
              <a:t> </a:t>
            </a:r>
            <a:r>
              <a:rPr lang="ru-RU" dirty="0" err="1" smtClean="0"/>
              <a:t>Індії</a:t>
            </a:r>
            <a:r>
              <a:rPr lang="ru-RU" dirty="0" smtClean="0"/>
              <a:t> </a:t>
            </a:r>
            <a:r>
              <a:rPr lang="ru-RU" dirty="0" err="1" smtClean="0"/>
              <a:t>виникли</a:t>
            </a:r>
            <a:r>
              <a:rPr lang="ru-RU" dirty="0" smtClean="0"/>
              <a:t> </a:t>
            </a:r>
            <a:r>
              <a:rPr lang="ru-RU" dirty="0" err="1" smtClean="0"/>
              <a:t>перші</a:t>
            </a:r>
            <a:r>
              <a:rPr lang="ru-RU" dirty="0" smtClean="0"/>
              <a:t> </a:t>
            </a:r>
            <a:r>
              <a:rPr lang="ru-RU" dirty="0" err="1" smtClean="0"/>
              <a:t>держави</a:t>
            </a:r>
            <a:r>
              <a:rPr lang="ru-RU" dirty="0" smtClean="0"/>
              <a:t>. </a:t>
            </a:r>
            <a:endParaRPr lang="ru-RU" dirty="0" smtClean="0"/>
          </a:p>
          <a:p>
            <a:pPr marL="0" indent="0" algn="ctr">
              <a:buNone/>
            </a:pPr>
            <a:r>
              <a:rPr lang="ru-RU" b="1" dirty="0">
                <a:solidFill>
                  <a:srgbClr val="891919"/>
                </a:solidFill>
              </a:rPr>
              <a:t>	</a:t>
            </a:r>
            <a:r>
              <a:rPr lang="ru-RU" b="1" dirty="0" err="1" smtClean="0">
                <a:solidFill>
                  <a:srgbClr val="891919"/>
                </a:solidFill>
              </a:rPr>
              <a:t>Досягнення</a:t>
            </a:r>
            <a:r>
              <a:rPr lang="ru-RU" b="1" dirty="0" smtClean="0">
                <a:solidFill>
                  <a:srgbClr val="891919"/>
                </a:solidFill>
              </a:rPr>
              <a:t> </a:t>
            </a:r>
            <a:r>
              <a:rPr lang="ru-RU" b="1" dirty="0" err="1" smtClean="0">
                <a:solidFill>
                  <a:srgbClr val="891919"/>
                </a:solidFill>
              </a:rPr>
              <a:t>стародавніх</a:t>
            </a:r>
            <a:r>
              <a:rPr lang="ru-RU" b="1" dirty="0" smtClean="0">
                <a:solidFill>
                  <a:srgbClr val="891919"/>
                </a:solidFill>
              </a:rPr>
              <a:t> </a:t>
            </a:r>
            <a:r>
              <a:rPr lang="ru-RU" b="1" dirty="0" err="1" smtClean="0">
                <a:solidFill>
                  <a:srgbClr val="891919"/>
                </a:solidFill>
              </a:rPr>
              <a:t>індійців</a:t>
            </a:r>
            <a:r>
              <a:rPr lang="ru-RU" b="1" dirty="0" smtClean="0">
                <a:solidFill>
                  <a:srgbClr val="891919"/>
                </a:solidFill>
              </a:rPr>
              <a:t>:</a:t>
            </a:r>
          </a:p>
          <a:p>
            <a:r>
              <a:rPr lang="ru-RU" dirty="0" err="1" smtClean="0"/>
              <a:t>вперше</a:t>
            </a:r>
            <a:r>
              <a:rPr lang="ru-RU" dirty="0" smtClean="0"/>
              <a:t> </a:t>
            </a:r>
            <a:r>
              <a:rPr lang="ru-RU" dirty="0" smtClean="0"/>
              <a:t>стали </a:t>
            </a:r>
            <a:r>
              <a:rPr lang="ru-RU" dirty="0" err="1" smtClean="0"/>
              <a:t>виробляти</a:t>
            </a:r>
            <a:r>
              <a:rPr lang="ru-RU" dirty="0" smtClean="0"/>
              <a:t> </a:t>
            </a:r>
            <a:r>
              <a:rPr lang="ru-RU" dirty="0" err="1" smtClean="0"/>
              <a:t>цукор</a:t>
            </a:r>
            <a:r>
              <a:rPr lang="ru-RU" dirty="0" smtClean="0"/>
              <a:t> з </a:t>
            </a:r>
            <a:r>
              <a:rPr lang="ru-RU" dirty="0" err="1" smtClean="0"/>
              <a:t>тростини</a:t>
            </a:r>
            <a:r>
              <a:rPr lang="ru-RU" dirty="0" smtClean="0"/>
              <a:t>;</a:t>
            </a:r>
          </a:p>
          <a:p>
            <a:r>
              <a:rPr lang="ru-RU" dirty="0" err="1" smtClean="0"/>
              <a:t>вперше</a:t>
            </a:r>
            <a:r>
              <a:rPr lang="ru-RU" dirty="0" smtClean="0"/>
              <a:t> </a:t>
            </a:r>
            <a:r>
              <a:rPr lang="ru-RU" dirty="0" smtClean="0"/>
              <a:t>стали </a:t>
            </a:r>
            <a:r>
              <a:rPr lang="ru-RU" dirty="0" err="1" smtClean="0"/>
              <a:t>виготовляти</a:t>
            </a:r>
            <a:r>
              <a:rPr lang="ru-RU" dirty="0" smtClean="0"/>
              <a:t> </a:t>
            </a:r>
            <a:r>
              <a:rPr lang="ru-RU" dirty="0" err="1" smtClean="0"/>
              <a:t>тканини</a:t>
            </a:r>
            <a:r>
              <a:rPr lang="ru-RU" dirty="0" smtClean="0"/>
              <a:t> з </a:t>
            </a:r>
            <a:r>
              <a:rPr lang="ru-RU" dirty="0" err="1" smtClean="0"/>
              <a:t>бавовни</a:t>
            </a:r>
            <a:r>
              <a:rPr lang="ru-RU" dirty="0" smtClean="0"/>
              <a:t>;</a:t>
            </a:r>
          </a:p>
          <a:p>
            <a:r>
              <a:rPr lang="ru-RU" dirty="0" smtClean="0"/>
              <a:t>створили десятерично-</a:t>
            </a:r>
            <a:r>
              <a:rPr lang="ru-RU" dirty="0" err="1" smtClean="0"/>
              <a:t>позиційну</a:t>
            </a:r>
            <a:r>
              <a:rPr lang="ru-RU" dirty="0" smtClean="0"/>
              <a:t> </a:t>
            </a:r>
            <a:r>
              <a:rPr lang="ru-RU" dirty="0" smtClean="0"/>
              <a:t>систему в </a:t>
            </a:r>
            <a:r>
              <a:rPr lang="ru-RU" dirty="0" err="1" smtClean="0"/>
              <a:t>математиці</a:t>
            </a:r>
            <a:r>
              <a:rPr lang="ru-RU" dirty="0" smtClean="0"/>
              <a:t>;</a:t>
            </a:r>
          </a:p>
          <a:p>
            <a:r>
              <a:rPr lang="ru-RU" dirty="0" smtClean="0"/>
              <a:t>придумали </a:t>
            </a:r>
            <a:r>
              <a:rPr lang="ru-RU" dirty="0" err="1" smtClean="0"/>
              <a:t>гру</a:t>
            </a:r>
            <a:r>
              <a:rPr lang="ru-RU" dirty="0" smtClean="0"/>
              <a:t> в шахи;</a:t>
            </a:r>
          </a:p>
          <a:p>
            <a:r>
              <a:rPr lang="ru-RU" dirty="0" smtClean="0"/>
              <a:t>придумали </a:t>
            </a:r>
            <a:r>
              <a:rPr lang="ru-RU" dirty="0" err="1" smtClean="0"/>
              <a:t>сучасні</a:t>
            </a:r>
            <a:r>
              <a:rPr lang="ru-RU" dirty="0" smtClean="0"/>
              <a:t> числа, </a:t>
            </a:r>
            <a:r>
              <a:rPr lang="ru-RU" dirty="0" err="1" smtClean="0"/>
              <a:t>які</a:t>
            </a:r>
            <a:r>
              <a:rPr lang="ru-RU" dirty="0" smtClean="0"/>
              <a:t> </a:t>
            </a:r>
            <a:r>
              <a:rPr lang="ru-RU" dirty="0" err="1" smtClean="0"/>
              <a:t>увійшли</a:t>
            </a:r>
            <a:r>
              <a:rPr lang="ru-RU" dirty="0" smtClean="0"/>
              <a:t> в </a:t>
            </a:r>
            <a:r>
              <a:rPr lang="ru-RU" dirty="0" err="1" smtClean="0"/>
              <a:t>історію</a:t>
            </a:r>
            <a:r>
              <a:rPr lang="ru-RU" dirty="0" smtClean="0"/>
              <a:t> </a:t>
            </a:r>
            <a:r>
              <a:rPr lang="ru-RU" dirty="0" err="1" smtClean="0"/>
              <a:t>під</a:t>
            </a:r>
            <a:r>
              <a:rPr lang="ru-RU" dirty="0"/>
              <a:t> </a:t>
            </a:r>
            <a:r>
              <a:rPr lang="ru-RU" dirty="0" err="1" smtClean="0"/>
              <a:t>назвою</a:t>
            </a:r>
            <a:r>
              <a:rPr lang="ru-RU" dirty="0" smtClean="0"/>
              <a:t> – «</a:t>
            </a:r>
            <a:r>
              <a:rPr lang="ru-RU" dirty="0" err="1" smtClean="0"/>
              <a:t>арабські</a:t>
            </a:r>
            <a:r>
              <a:rPr lang="ru-RU" dirty="0" smtClean="0"/>
              <a:t>»;</a:t>
            </a:r>
            <a:endParaRPr lang="ru-RU" dirty="0" smtClean="0"/>
          </a:p>
          <a:p>
            <a:r>
              <a:rPr lang="ru-RU" dirty="0" err="1" smtClean="0"/>
              <a:t>епос</a:t>
            </a:r>
            <a:r>
              <a:rPr lang="ru-RU" dirty="0" smtClean="0"/>
              <a:t> </a:t>
            </a:r>
            <a:r>
              <a:rPr lang="ru-RU" dirty="0" smtClean="0"/>
              <a:t>«Рамаяна</a:t>
            </a:r>
            <a:r>
              <a:rPr lang="ru-RU" dirty="0" smtClean="0"/>
              <a:t>», «Махабхарата»;</a:t>
            </a:r>
            <a:endParaRPr lang="ru-RU" dirty="0" smtClean="0"/>
          </a:p>
          <a:p>
            <a:r>
              <a:rPr lang="ru-RU" dirty="0" smtClean="0"/>
              <a:t>створили </a:t>
            </a:r>
            <a:r>
              <a:rPr lang="ru-RU" dirty="0" smtClean="0"/>
              <a:t>одну з </a:t>
            </a:r>
            <a:r>
              <a:rPr lang="ru-RU" dirty="0" err="1" smtClean="0"/>
              <a:t>найдавніших</a:t>
            </a:r>
            <a:r>
              <a:rPr lang="ru-RU" dirty="0" smtClean="0"/>
              <a:t> </a:t>
            </a:r>
            <a:r>
              <a:rPr lang="ru-RU" dirty="0" err="1" smtClean="0"/>
              <a:t>світових</a:t>
            </a:r>
            <a:r>
              <a:rPr lang="ru-RU" dirty="0" smtClean="0"/>
              <a:t> </a:t>
            </a:r>
            <a:r>
              <a:rPr lang="ru-RU" dirty="0" err="1" smtClean="0"/>
              <a:t>релігій</a:t>
            </a:r>
            <a:r>
              <a:rPr lang="ru-RU" dirty="0" smtClean="0"/>
              <a:t> - буддизм.</a:t>
            </a:r>
            <a:endParaRPr lang="ru-RU" dirty="0"/>
          </a:p>
        </p:txBody>
      </p:sp>
    </p:spTree>
    <p:extLst>
      <p:ext uri="{BB962C8B-B14F-4D97-AF65-F5344CB8AC3E}">
        <p14:creationId xmlns:p14="http://schemas.microsoft.com/office/powerpoint/2010/main" val="32482513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34400" cy="758952"/>
          </a:xfrm>
        </p:spPr>
        <p:txBody>
          <a:bodyPr>
            <a:normAutofit fontScale="90000"/>
          </a:bodyPr>
          <a:lstStyle/>
          <a:p>
            <a:r>
              <a:rPr lang="ru-RU" dirty="0" err="1" smtClean="0">
                <a:solidFill>
                  <a:srgbClr val="891919"/>
                </a:solidFill>
              </a:rPr>
              <a:t>Соціальна</a:t>
            </a:r>
            <a:r>
              <a:rPr lang="ru-RU" dirty="0" smtClean="0">
                <a:solidFill>
                  <a:srgbClr val="891919"/>
                </a:solidFill>
              </a:rPr>
              <a:t> структура </a:t>
            </a:r>
            <a:r>
              <a:rPr lang="ru-RU" dirty="0" err="1" smtClean="0">
                <a:solidFill>
                  <a:srgbClr val="891919"/>
                </a:solidFill>
              </a:rPr>
              <a:t>суспільства</a:t>
            </a:r>
            <a:r>
              <a:rPr lang="ru-RU" dirty="0" smtClean="0">
                <a:solidFill>
                  <a:srgbClr val="891919"/>
                </a:solidFill>
              </a:rPr>
              <a:t> в </a:t>
            </a:r>
            <a:r>
              <a:rPr lang="ru-RU" dirty="0" err="1" smtClean="0">
                <a:solidFill>
                  <a:srgbClr val="891919"/>
                </a:solidFill>
              </a:rPr>
              <a:t>стародавній</a:t>
            </a:r>
            <a:r>
              <a:rPr lang="ru-RU" dirty="0" smtClean="0">
                <a:solidFill>
                  <a:srgbClr val="891919"/>
                </a:solidFill>
              </a:rPr>
              <a:t> </a:t>
            </a:r>
            <a:r>
              <a:rPr lang="ru-RU" dirty="0" err="1" smtClean="0">
                <a:solidFill>
                  <a:srgbClr val="891919"/>
                </a:solidFill>
              </a:rPr>
              <a:t>Індії</a:t>
            </a:r>
            <a:r>
              <a:rPr lang="ru-RU" dirty="0" smtClean="0">
                <a:solidFill>
                  <a:srgbClr val="891919"/>
                </a:solidFill>
              </a:rPr>
              <a:t>.</a:t>
            </a:r>
            <a:endParaRPr lang="ru-RU" dirty="0">
              <a:solidFill>
                <a:srgbClr val="891919"/>
              </a:solidFill>
            </a:endParaRPr>
          </a:p>
        </p:txBody>
      </p:sp>
      <p:sp>
        <p:nvSpPr>
          <p:cNvPr id="3" name="Содержимое 2"/>
          <p:cNvSpPr>
            <a:spLocks noGrp="1"/>
          </p:cNvSpPr>
          <p:nvPr>
            <p:ph sz="quarter" idx="1"/>
          </p:nvPr>
        </p:nvSpPr>
        <p:spPr/>
        <p:txBody>
          <a:bodyPr/>
          <a:lstStyle/>
          <a:p>
            <a:r>
              <a:rPr lang="ru-RU" dirty="0" err="1" smtClean="0"/>
              <a:t>Індійське</a:t>
            </a:r>
            <a:r>
              <a:rPr lang="ru-RU" dirty="0" smtClean="0"/>
              <a:t> </a:t>
            </a:r>
            <a:r>
              <a:rPr lang="ru-RU" dirty="0" err="1" smtClean="0"/>
              <a:t>суспільство</a:t>
            </a:r>
            <a:r>
              <a:rPr lang="ru-RU" dirty="0" smtClean="0"/>
              <a:t> </a:t>
            </a:r>
            <a:r>
              <a:rPr lang="ru-RU" dirty="0" err="1" smtClean="0"/>
              <a:t>поділялося</a:t>
            </a:r>
            <a:r>
              <a:rPr lang="ru-RU" dirty="0" smtClean="0"/>
              <a:t> на </a:t>
            </a:r>
            <a:r>
              <a:rPr lang="ru-RU" dirty="0" err="1" smtClean="0"/>
              <a:t>чотири</a:t>
            </a:r>
            <a:r>
              <a:rPr lang="ru-RU" dirty="0" smtClean="0"/>
              <a:t> </a:t>
            </a:r>
            <a:r>
              <a:rPr lang="ru-RU" dirty="0" err="1" smtClean="0"/>
              <a:t>варни</a:t>
            </a:r>
            <a:r>
              <a:rPr lang="ru-RU" dirty="0" smtClean="0"/>
              <a:t> (</a:t>
            </a:r>
            <a:r>
              <a:rPr lang="ru-RU" dirty="0" err="1" smtClean="0"/>
              <a:t>касти</a:t>
            </a:r>
            <a:r>
              <a:rPr lang="ru-RU" dirty="0" smtClean="0"/>
              <a:t>).</a:t>
            </a:r>
            <a:endParaRPr lang="ru-RU" dirty="0"/>
          </a:p>
        </p:txBody>
      </p:sp>
      <p:sp>
        <p:nvSpPr>
          <p:cNvPr id="4" name="Text Box 1029"/>
          <p:cNvSpPr txBox="1">
            <a:spLocks noChangeArrowheads="1"/>
          </p:cNvSpPr>
          <p:nvPr/>
        </p:nvSpPr>
        <p:spPr bwMode="auto">
          <a:xfrm>
            <a:off x="1403648" y="2924944"/>
            <a:ext cx="1676400" cy="336550"/>
          </a:xfrm>
          <a:prstGeom prst="rect">
            <a:avLst/>
          </a:prstGeom>
          <a:noFill/>
          <a:ln w="9525">
            <a:noFill/>
            <a:miter lim="800000"/>
            <a:headEnd/>
            <a:tailEnd/>
          </a:ln>
          <a:effectLst/>
        </p:spPr>
        <p:txBody>
          <a:bodyPr>
            <a:spAutoFit/>
          </a:bodyPr>
          <a:lstStyle/>
          <a:p>
            <a:pPr algn="ctr">
              <a:spcBef>
                <a:spcPct val="50000"/>
              </a:spcBef>
            </a:pPr>
            <a:r>
              <a:rPr lang="en-US" sz="1600" dirty="0">
                <a:solidFill>
                  <a:srgbClr val="000000"/>
                </a:solidFill>
                <a:cs typeface="Times New Roman" charset="0"/>
              </a:rPr>
              <a:t>I</a:t>
            </a:r>
            <a:r>
              <a:rPr lang="ru-RU" sz="1600" dirty="0">
                <a:solidFill>
                  <a:srgbClr val="000000"/>
                </a:solidFill>
                <a:cs typeface="Times New Roman" charset="0"/>
              </a:rPr>
              <a:t> </a:t>
            </a:r>
            <a:r>
              <a:rPr lang="ru-RU" sz="1600" dirty="0" err="1">
                <a:solidFill>
                  <a:srgbClr val="000000"/>
                </a:solidFill>
                <a:cs typeface="Times New Roman" charset="0"/>
              </a:rPr>
              <a:t>варна</a:t>
            </a:r>
            <a:r>
              <a:rPr lang="ru-RU" sz="1600" dirty="0">
                <a:solidFill>
                  <a:srgbClr val="000000"/>
                </a:solidFill>
                <a:cs typeface="Times New Roman" charset="0"/>
              </a:rPr>
              <a:t>  </a:t>
            </a:r>
            <a:endParaRPr lang="ru-RU" sz="1600" dirty="0"/>
          </a:p>
        </p:txBody>
      </p:sp>
      <p:sp>
        <p:nvSpPr>
          <p:cNvPr id="5" name="Text Box 1030"/>
          <p:cNvSpPr txBox="1">
            <a:spLocks noChangeArrowheads="1"/>
          </p:cNvSpPr>
          <p:nvPr/>
        </p:nvSpPr>
        <p:spPr bwMode="auto">
          <a:xfrm>
            <a:off x="467544" y="3356992"/>
            <a:ext cx="3528392" cy="936104"/>
          </a:xfrm>
          <a:prstGeom prst="rect">
            <a:avLst/>
          </a:prstGeom>
          <a:noFill/>
          <a:ln w="57150" cmpd="thinThick">
            <a:solidFill>
              <a:srgbClr val="3366FF"/>
            </a:solidFill>
            <a:miter lim="800000"/>
            <a:headEnd/>
            <a:tailEnd/>
          </a:ln>
        </p:spPr>
        <p:txBody>
          <a:bodyPr/>
          <a:lstStyle/>
          <a:p>
            <a:pPr algn="ctr" eaLnBrk="0" hangingPunct="0"/>
            <a:r>
              <a:rPr lang="ru-RU" dirty="0" smtClean="0"/>
              <a:t>БРАХМАНИ </a:t>
            </a:r>
            <a:endParaRPr lang="ru-RU" dirty="0"/>
          </a:p>
          <a:p>
            <a:pPr algn="ctr" eaLnBrk="0" hangingPunct="0"/>
            <a:r>
              <a:rPr lang="ru-RU" dirty="0"/>
              <a:t>(</a:t>
            </a:r>
            <a:r>
              <a:rPr lang="ru-RU" dirty="0" err="1" smtClean="0"/>
              <a:t>жерц</a:t>
            </a:r>
            <a:r>
              <a:rPr lang="uk-UA" dirty="0" smtClean="0"/>
              <a:t>і</a:t>
            </a:r>
            <a:r>
              <a:rPr lang="ru-RU" dirty="0" smtClean="0"/>
              <a:t>, </a:t>
            </a:r>
            <a:r>
              <a:rPr lang="ru-RU" dirty="0" err="1" smtClean="0"/>
              <a:t>священнослужителі</a:t>
            </a:r>
            <a:r>
              <a:rPr lang="ru-RU" dirty="0" smtClean="0"/>
              <a:t> </a:t>
            </a:r>
            <a:r>
              <a:rPr lang="ru-RU" dirty="0"/>
              <a:t>и монахи). </a:t>
            </a:r>
          </a:p>
        </p:txBody>
      </p:sp>
      <p:sp>
        <p:nvSpPr>
          <p:cNvPr id="6" name="Text Box 1032"/>
          <p:cNvSpPr txBox="1">
            <a:spLocks noChangeArrowheads="1"/>
          </p:cNvSpPr>
          <p:nvPr/>
        </p:nvSpPr>
        <p:spPr bwMode="auto">
          <a:xfrm>
            <a:off x="4572000" y="3212976"/>
            <a:ext cx="3960440" cy="1008112"/>
          </a:xfrm>
          <a:prstGeom prst="rect">
            <a:avLst/>
          </a:prstGeom>
          <a:noFill/>
          <a:ln w="57150" cmpd="thinThick">
            <a:solidFill>
              <a:srgbClr val="3366FF"/>
            </a:solidFill>
            <a:miter lim="800000"/>
            <a:headEnd/>
            <a:tailEnd/>
          </a:ln>
          <a:effectLst/>
        </p:spPr>
        <p:txBody>
          <a:bodyPr/>
          <a:lstStyle/>
          <a:p>
            <a:pPr algn="ctr" eaLnBrk="0" hangingPunct="0"/>
            <a:r>
              <a:rPr lang="en-US" dirty="0" smtClean="0"/>
              <a:t>КШАТР</a:t>
            </a:r>
            <a:r>
              <a:rPr lang="uk-UA" dirty="0" smtClean="0"/>
              <a:t>ІЇ</a:t>
            </a:r>
            <a:endParaRPr lang="en-US" dirty="0"/>
          </a:p>
          <a:p>
            <a:pPr algn="ctr" eaLnBrk="0" hangingPunct="0"/>
            <a:r>
              <a:rPr lang="en-US" dirty="0"/>
              <a:t>(</a:t>
            </a:r>
            <a:r>
              <a:rPr lang="en-US" dirty="0" err="1" smtClean="0"/>
              <a:t>во</a:t>
            </a:r>
            <a:r>
              <a:rPr lang="uk-UA" dirty="0" smtClean="0"/>
              <a:t>ї</a:t>
            </a:r>
            <a:r>
              <a:rPr lang="en-US" dirty="0" smtClean="0"/>
              <a:t>н</a:t>
            </a:r>
            <a:r>
              <a:rPr lang="uk-UA" dirty="0" smtClean="0"/>
              <a:t>и</a:t>
            </a:r>
            <a:r>
              <a:rPr lang="en-US" dirty="0" smtClean="0"/>
              <a:t>, в</a:t>
            </a:r>
            <a:r>
              <a:rPr lang="uk-UA" dirty="0" err="1" smtClean="0"/>
              <a:t>ійськова</a:t>
            </a:r>
            <a:r>
              <a:rPr lang="en-US" dirty="0" smtClean="0"/>
              <a:t> </a:t>
            </a:r>
            <a:r>
              <a:rPr lang="en-US" dirty="0" err="1"/>
              <a:t>знать</a:t>
            </a:r>
            <a:r>
              <a:rPr lang="en-US" dirty="0"/>
              <a:t>, </a:t>
            </a:r>
            <a:r>
              <a:rPr lang="en-US" dirty="0" err="1" smtClean="0"/>
              <a:t>представ</a:t>
            </a:r>
            <a:r>
              <a:rPr lang="uk-UA" dirty="0" err="1" smtClean="0"/>
              <a:t>ники</a:t>
            </a:r>
            <a:r>
              <a:rPr lang="en-US" dirty="0" smtClean="0"/>
              <a:t> </a:t>
            </a:r>
            <a:r>
              <a:rPr lang="en-US" dirty="0" err="1" smtClean="0"/>
              <a:t>плем</a:t>
            </a:r>
            <a:r>
              <a:rPr lang="uk-UA" dirty="0" smtClean="0"/>
              <a:t>і</a:t>
            </a:r>
            <a:r>
              <a:rPr lang="en-US" dirty="0" err="1" smtClean="0"/>
              <a:t>нно</a:t>
            </a:r>
            <a:r>
              <a:rPr lang="uk-UA" dirty="0" smtClean="0"/>
              <a:t>ї</a:t>
            </a:r>
            <a:r>
              <a:rPr lang="en-US" dirty="0" smtClean="0"/>
              <a:t> </a:t>
            </a:r>
            <a:r>
              <a:rPr lang="uk-UA" dirty="0" smtClean="0"/>
              <a:t>влади</a:t>
            </a:r>
            <a:r>
              <a:rPr lang="en-US" dirty="0" smtClean="0"/>
              <a:t>).  </a:t>
            </a:r>
            <a:endParaRPr lang="en-US" dirty="0"/>
          </a:p>
        </p:txBody>
      </p:sp>
      <p:sp>
        <p:nvSpPr>
          <p:cNvPr id="7" name="Rectangle 1034"/>
          <p:cNvSpPr>
            <a:spLocks noChangeArrowheads="1"/>
          </p:cNvSpPr>
          <p:nvPr/>
        </p:nvSpPr>
        <p:spPr bwMode="auto">
          <a:xfrm>
            <a:off x="6012160" y="2780928"/>
            <a:ext cx="1008112" cy="336550"/>
          </a:xfrm>
          <a:prstGeom prst="rect">
            <a:avLst/>
          </a:prstGeom>
          <a:noFill/>
          <a:ln w="9525">
            <a:noFill/>
            <a:miter lim="800000"/>
            <a:headEnd/>
            <a:tailEnd/>
          </a:ln>
          <a:effectLst/>
        </p:spPr>
        <p:txBody>
          <a:bodyPr wrap="square">
            <a:spAutoFit/>
          </a:bodyPr>
          <a:lstStyle/>
          <a:p>
            <a:r>
              <a:rPr lang="en-US" sz="1600" dirty="0">
                <a:solidFill>
                  <a:srgbClr val="000000"/>
                </a:solidFill>
              </a:rPr>
              <a:t>II </a:t>
            </a:r>
            <a:r>
              <a:rPr lang="ru-RU" sz="1600" dirty="0" smtClean="0">
                <a:solidFill>
                  <a:srgbClr val="000000"/>
                </a:solidFill>
              </a:rPr>
              <a:t>в</a:t>
            </a:r>
            <a:r>
              <a:rPr lang="en-US" sz="1600" dirty="0" err="1" smtClean="0">
                <a:solidFill>
                  <a:srgbClr val="000000"/>
                </a:solidFill>
              </a:rPr>
              <a:t>арна</a:t>
            </a:r>
            <a:r>
              <a:rPr lang="en-US" sz="1600" dirty="0" smtClean="0">
                <a:solidFill>
                  <a:srgbClr val="000000"/>
                </a:solidFill>
              </a:rPr>
              <a:t> </a:t>
            </a:r>
            <a:endParaRPr lang="en-US" sz="1600" dirty="0"/>
          </a:p>
        </p:txBody>
      </p:sp>
      <p:sp>
        <p:nvSpPr>
          <p:cNvPr id="8" name="Text Box 1036"/>
          <p:cNvSpPr txBox="1">
            <a:spLocks noChangeArrowheads="1"/>
          </p:cNvSpPr>
          <p:nvPr/>
        </p:nvSpPr>
        <p:spPr bwMode="auto">
          <a:xfrm>
            <a:off x="467544" y="4869160"/>
            <a:ext cx="3528392" cy="1008112"/>
          </a:xfrm>
          <a:prstGeom prst="rect">
            <a:avLst/>
          </a:prstGeom>
          <a:noFill/>
          <a:ln w="57150" cmpd="thinThick">
            <a:solidFill>
              <a:srgbClr val="3366FF"/>
            </a:solidFill>
            <a:miter lim="800000"/>
            <a:headEnd/>
            <a:tailEnd/>
          </a:ln>
          <a:effectLst/>
        </p:spPr>
        <p:txBody>
          <a:bodyPr/>
          <a:lstStyle/>
          <a:p>
            <a:pPr algn="ctr" eaLnBrk="0" hangingPunct="0"/>
            <a:r>
              <a:rPr lang="en-US" dirty="0" smtClean="0"/>
              <a:t>ВАЙШЬ</a:t>
            </a:r>
            <a:r>
              <a:rPr lang="uk-UA" dirty="0"/>
              <a:t>Ї</a:t>
            </a:r>
            <a:endParaRPr lang="en-US" dirty="0"/>
          </a:p>
          <a:p>
            <a:pPr algn="ctr" eaLnBrk="0" hangingPunct="0"/>
            <a:r>
              <a:rPr lang="en-US" dirty="0"/>
              <a:t>(</a:t>
            </a:r>
            <a:r>
              <a:rPr lang="en-US" dirty="0" err="1" smtClean="0"/>
              <a:t>земл</a:t>
            </a:r>
            <a:r>
              <a:rPr lang="uk-UA" dirty="0" err="1" smtClean="0"/>
              <a:t>ероби</a:t>
            </a:r>
            <a:r>
              <a:rPr lang="en-US" dirty="0" smtClean="0"/>
              <a:t> </a:t>
            </a:r>
            <a:r>
              <a:rPr lang="en-US" dirty="0"/>
              <a:t>– </a:t>
            </a:r>
            <a:r>
              <a:rPr lang="en-US" dirty="0" err="1" smtClean="0"/>
              <a:t>общиники</a:t>
            </a:r>
            <a:r>
              <a:rPr lang="en-US" dirty="0"/>
              <a:t>, </a:t>
            </a:r>
            <a:r>
              <a:rPr lang="en-US" dirty="0" err="1" smtClean="0"/>
              <a:t>рем</a:t>
            </a:r>
            <a:r>
              <a:rPr lang="uk-UA" dirty="0" smtClean="0"/>
              <a:t>і</a:t>
            </a:r>
            <a:r>
              <a:rPr lang="en-US" dirty="0" smtClean="0"/>
              <a:t>с</a:t>
            </a:r>
            <a:r>
              <a:rPr lang="uk-UA" dirty="0" err="1" smtClean="0"/>
              <a:t>ники</a:t>
            </a:r>
            <a:r>
              <a:rPr lang="en-US" dirty="0" smtClean="0"/>
              <a:t>, </a:t>
            </a:r>
            <a:r>
              <a:rPr lang="en-US" dirty="0" err="1" smtClean="0"/>
              <a:t>торговц</a:t>
            </a:r>
            <a:r>
              <a:rPr lang="uk-UA" dirty="0" smtClean="0"/>
              <a:t>і</a:t>
            </a:r>
            <a:r>
              <a:rPr lang="en-US" dirty="0" smtClean="0"/>
              <a:t>).</a:t>
            </a:r>
            <a:endParaRPr lang="en-US" dirty="0"/>
          </a:p>
        </p:txBody>
      </p:sp>
      <p:sp>
        <p:nvSpPr>
          <p:cNvPr id="9" name="Rectangle 1038"/>
          <p:cNvSpPr>
            <a:spLocks noChangeArrowheads="1"/>
          </p:cNvSpPr>
          <p:nvPr/>
        </p:nvSpPr>
        <p:spPr bwMode="auto">
          <a:xfrm>
            <a:off x="1839144" y="4411960"/>
            <a:ext cx="1066800" cy="336550"/>
          </a:xfrm>
          <a:prstGeom prst="rect">
            <a:avLst/>
          </a:prstGeom>
          <a:noFill/>
          <a:ln w="9525">
            <a:noFill/>
            <a:miter lim="800000"/>
            <a:headEnd/>
            <a:tailEnd/>
          </a:ln>
          <a:effectLst/>
        </p:spPr>
        <p:txBody>
          <a:bodyPr>
            <a:spAutoFit/>
          </a:bodyPr>
          <a:lstStyle/>
          <a:p>
            <a:r>
              <a:rPr lang="en-US" sz="1600">
                <a:solidFill>
                  <a:srgbClr val="000000"/>
                </a:solidFill>
              </a:rPr>
              <a:t>III варна </a:t>
            </a:r>
            <a:endParaRPr lang="en-US" sz="1600"/>
          </a:p>
        </p:txBody>
      </p:sp>
      <p:sp>
        <p:nvSpPr>
          <p:cNvPr id="10" name="Rectangle 1039"/>
          <p:cNvSpPr>
            <a:spLocks noChangeArrowheads="1"/>
          </p:cNvSpPr>
          <p:nvPr/>
        </p:nvSpPr>
        <p:spPr bwMode="auto">
          <a:xfrm>
            <a:off x="6156176" y="4437112"/>
            <a:ext cx="1066800" cy="336550"/>
          </a:xfrm>
          <a:prstGeom prst="rect">
            <a:avLst/>
          </a:prstGeom>
          <a:noFill/>
          <a:ln w="9525">
            <a:noFill/>
            <a:miter lim="800000"/>
            <a:headEnd/>
            <a:tailEnd/>
          </a:ln>
          <a:effectLst/>
        </p:spPr>
        <p:txBody>
          <a:bodyPr>
            <a:spAutoFit/>
          </a:bodyPr>
          <a:lstStyle/>
          <a:p>
            <a:r>
              <a:rPr lang="en-US" sz="1600" dirty="0">
                <a:solidFill>
                  <a:srgbClr val="000000"/>
                </a:solidFill>
                <a:cs typeface="Times New Roman" charset="0"/>
              </a:rPr>
              <a:t>IV</a:t>
            </a:r>
            <a:r>
              <a:rPr lang="ru-RU" sz="1600" dirty="0">
                <a:solidFill>
                  <a:srgbClr val="000000"/>
                </a:solidFill>
                <a:cs typeface="Times New Roman" charset="0"/>
              </a:rPr>
              <a:t> </a:t>
            </a:r>
            <a:r>
              <a:rPr lang="ru-RU" sz="1600" dirty="0" err="1">
                <a:solidFill>
                  <a:srgbClr val="000000"/>
                </a:solidFill>
                <a:cs typeface="Times New Roman" charset="0"/>
              </a:rPr>
              <a:t>варна</a:t>
            </a:r>
            <a:r>
              <a:rPr lang="ru-RU" dirty="0">
                <a:solidFill>
                  <a:srgbClr val="000000"/>
                </a:solidFill>
                <a:cs typeface="Times New Roman" charset="0"/>
              </a:rPr>
              <a:t> </a:t>
            </a:r>
            <a:endParaRPr lang="ru-RU" sz="2400" dirty="0"/>
          </a:p>
        </p:txBody>
      </p:sp>
      <p:sp>
        <p:nvSpPr>
          <p:cNvPr id="11" name="Text Box 1040"/>
          <p:cNvSpPr txBox="1">
            <a:spLocks noChangeArrowheads="1"/>
          </p:cNvSpPr>
          <p:nvPr/>
        </p:nvSpPr>
        <p:spPr bwMode="auto">
          <a:xfrm>
            <a:off x="4572000" y="4869160"/>
            <a:ext cx="4032448" cy="1008112"/>
          </a:xfrm>
          <a:prstGeom prst="rect">
            <a:avLst/>
          </a:prstGeom>
          <a:noFill/>
          <a:ln w="57150" cmpd="thinThick">
            <a:solidFill>
              <a:srgbClr val="3366FF"/>
            </a:solidFill>
            <a:miter lim="800000"/>
            <a:headEnd/>
            <a:tailEnd/>
          </a:ln>
          <a:effectLst/>
        </p:spPr>
        <p:txBody>
          <a:bodyPr/>
          <a:lstStyle/>
          <a:p>
            <a:pPr algn="ctr" eaLnBrk="0" hangingPunct="0"/>
            <a:r>
              <a:rPr lang="ru-RU" dirty="0" smtClean="0"/>
              <a:t>ШУДРИ </a:t>
            </a:r>
            <a:endParaRPr lang="ru-RU" dirty="0"/>
          </a:p>
          <a:p>
            <a:pPr algn="ctr" eaLnBrk="0" hangingPunct="0"/>
            <a:r>
              <a:rPr lang="ru-RU" dirty="0"/>
              <a:t>(</a:t>
            </a:r>
            <a:r>
              <a:rPr lang="ru-RU" dirty="0" err="1" smtClean="0"/>
              <a:t>основні</a:t>
            </a:r>
            <a:r>
              <a:rPr lang="ru-RU" dirty="0" smtClean="0"/>
              <a:t> </a:t>
            </a:r>
            <a:r>
              <a:rPr lang="ru-RU" dirty="0" err="1" smtClean="0"/>
              <a:t>виробники</a:t>
            </a:r>
            <a:r>
              <a:rPr lang="ru-RU" dirty="0" smtClean="0"/>
              <a:t>, </a:t>
            </a:r>
            <a:r>
              <a:rPr lang="ru-RU" dirty="0" err="1" smtClean="0"/>
              <a:t>залежне</a:t>
            </a:r>
            <a:r>
              <a:rPr lang="ru-RU" dirty="0" smtClean="0"/>
              <a:t> </a:t>
            </a:r>
            <a:r>
              <a:rPr lang="ru-RU" dirty="0" err="1" smtClean="0"/>
              <a:t>населення</a:t>
            </a:r>
            <a:r>
              <a:rPr lang="ru-RU" dirty="0" smtClean="0"/>
              <a:t>, </a:t>
            </a:r>
            <a:r>
              <a:rPr lang="ru-RU" dirty="0"/>
              <a:t>слуги).</a:t>
            </a:r>
          </a:p>
        </p:txBody>
      </p:sp>
    </p:spTree>
    <p:extLst>
      <p:ext uri="{BB962C8B-B14F-4D97-AF65-F5344CB8AC3E}">
        <p14:creationId xmlns:p14="http://schemas.microsoft.com/office/powerpoint/2010/main" val="941413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301</TotalTime>
  <Words>1612</Words>
  <Application>Microsoft Office PowerPoint</Application>
  <PresentationFormat>Экран (4:3)</PresentationFormat>
  <Paragraphs>243</Paragraphs>
  <Slides>41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Официальная</vt:lpstr>
      <vt:lpstr>ФІЛОСОФІЯ СТАРОДАВНЬОГО СХОДУ</vt:lpstr>
      <vt:lpstr>ПЛАН </vt:lpstr>
      <vt:lpstr>Презентация PowerPoint</vt:lpstr>
      <vt:lpstr>ПЕРЕДУМОВИ ВИНИКНЕННЯ ФІЛОСОФІЇ СХОДУ</vt:lpstr>
      <vt:lpstr>ФІЛОСОФІЯ СТАРОДАВНЬОГО СХОДУ</vt:lpstr>
      <vt:lpstr>ФІЛОСОФІЯ СТАРОДАВНЬОЇ ІНДІЇ</vt:lpstr>
      <vt:lpstr>Презентация PowerPoint</vt:lpstr>
      <vt:lpstr>ФІЛОСОФІЯ СТАРОДАВНЬОЇ ІНДІЇ</vt:lpstr>
      <vt:lpstr>Соціальна структура суспільства в стародавній Індії.</vt:lpstr>
      <vt:lpstr>Презентация PowerPoint</vt:lpstr>
      <vt:lpstr>      Належність до певної касти визначалася походженням людини, вмінням поводитися, а також одягом, зачіскою, символічною позначкою на чолі, культурою харчування.   Люди, які належали до тієї чи іншої касти, були несхожі на осіб, належних до інших каст. Ніхто не мав права самовільно перейти з однієї касти в іншу. Шлюби між представниками різних каст, як правило, заборонялися. Однак у суспільстві не викликали  осуду  випадки, коли чоловік із вищої касти брав дружину з нижчої.  </vt:lpstr>
      <vt:lpstr>ОСНОВНІ ПЕРІОДИ РОЗВИТКУ ІНДІЙСЬКОЇ ФІЛОСОФІЇ </vt:lpstr>
      <vt:lpstr>ПОЛІГЕІЗМ У СТАРОДАВНЬОЇ ІНДІЇ В ПЕРІОД ЗАРОДЖЕННЯ ФІЛОСОФІЇ.</vt:lpstr>
      <vt:lpstr>ВЕДИЧНА ЛІТЕРАТУРА, ЯК ДЖЕРЕЛО ІНФОРМАЦІЇ ПРО РОЗВИТОК ФІЛОСОФСЬКОЇ ДУМКИ СТАРОДАВНЬОЇ    ІНДІЇ.</vt:lpstr>
      <vt:lpstr>ВЕДИ</vt:lpstr>
      <vt:lpstr>ВЧЕННЯ ПРО КАРМУ І ПЕРЕВТІЛЕННЯ</vt:lpstr>
      <vt:lpstr>Презентация PowerPoint</vt:lpstr>
      <vt:lpstr>Презентация PowerPoint</vt:lpstr>
      <vt:lpstr>ОРТОДОКСАЛЬНІ ШКОЛИ: ВІСІМ СТУПЕНІВ ЙОГИ</vt:lpstr>
      <vt:lpstr>ОРТОДОКСАЛЬНІ ШКОЛИ. АТОМІЗМ  ВАЙШЕШИКИ</vt:lpstr>
      <vt:lpstr>Неортодоксальні школи. Вчення Локаята (Чарвака)</vt:lpstr>
      <vt:lpstr>Неортодоксальні школи. Буддизм</vt:lpstr>
      <vt:lpstr>Неортодоксальні школи. Буддизм</vt:lpstr>
      <vt:lpstr>Шлях порятунку в буддизмі</vt:lpstr>
      <vt:lpstr>Неортодоксальні школи.Джайнізм</vt:lpstr>
      <vt:lpstr>Неортодоксальні школи.Джайнізм</vt:lpstr>
      <vt:lpstr>Джайни</vt:lpstr>
      <vt:lpstr>Джайнізм</vt:lpstr>
      <vt:lpstr>ФІЛОСОФІЯ СТАРОДАВНЬОГО КИТАЮ</vt:lpstr>
      <vt:lpstr>Відмінні риси старокитайської філософії</vt:lpstr>
      <vt:lpstr>Основні філософські школи Стародавнього Китаю</vt:lpstr>
      <vt:lpstr>Даосизм- традиційне китайське  вчення</vt:lpstr>
      <vt:lpstr>Презентация PowerPoint</vt:lpstr>
      <vt:lpstr>Презентация PowerPoint</vt:lpstr>
      <vt:lpstr>Конфуціанство</vt:lpstr>
      <vt:lpstr>Основні ідеї Конфуція</vt:lpstr>
      <vt:lpstr>Презентация PowerPoint</vt:lpstr>
      <vt:lpstr>Суть моральної теорії Конфуція</vt:lpstr>
      <vt:lpstr>Легізм (законники)</vt:lpstr>
      <vt:lpstr>Легізм</vt:lpstr>
      <vt:lpstr>Моїзм</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ФІЛОСОФІЯ СТАРОДАВНЬОГО СХОДУ</dc:title>
  <dc:creator>Ольга</dc:creator>
  <cp:lastModifiedBy>Ольга</cp:lastModifiedBy>
  <cp:revision>20</cp:revision>
  <dcterms:created xsi:type="dcterms:W3CDTF">2016-10-19T16:33:29Z</dcterms:created>
  <dcterms:modified xsi:type="dcterms:W3CDTF">2016-10-19T21:34:45Z</dcterms:modified>
</cp:coreProperties>
</file>