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8" autoAdjust="0"/>
    <p:restoredTop sz="94660"/>
  </p:normalViewPr>
  <p:slideViewPr>
    <p:cSldViewPr>
      <p:cViewPr varScale="1">
        <p:scale>
          <a:sx n="69" d="100"/>
          <a:sy n="69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earningapps.org/display?v=pw8z79j13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Js5JE9tD1YqZCr3vemfCArA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6102" r="1995" b="1944"/>
          <a:stretch/>
        </p:blipFill>
        <p:spPr bwMode="auto">
          <a:xfrm>
            <a:off x="0" y="0"/>
            <a:ext cx="9144000" cy="69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88840"/>
            <a:ext cx="91417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Складні </a:t>
            </a:r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випадки написання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географічних </a:t>
            </a:r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6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7" name="Picture 9" descr="C:\Users\User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961949"/>
            <a:ext cx="3888432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34954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</a:t>
            </a:r>
            <a:r>
              <a:rPr lang="en-US" sz="2800" b="1" dirty="0" smtClean="0">
                <a:hlinkClick r:id="rId4"/>
              </a:rPr>
              <a:t>https</a:t>
            </a:r>
            <a:r>
              <a:rPr lang="en-US" sz="2800" b="1" dirty="0">
                <a:hlinkClick r:id="rId4"/>
              </a:rPr>
              <a:t>://</a:t>
            </a:r>
            <a:r>
              <a:rPr lang="en-US" sz="2800" b="1" dirty="0" smtClean="0">
                <a:hlinkClick r:id="rId4"/>
              </a:rPr>
              <a:t>learningapps.org/display?v=pw8z79j1319</a:t>
            </a:r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42" y="3140968"/>
            <a:ext cx="2027112" cy="262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595" y="1484784"/>
            <a:ext cx="8170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Чому </a:t>
            </a:r>
            <a:r>
              <a:rPr lang="ru-RU" sz="2800" dirty="0"/>
              <a:t>по-різному пишуть частини назв міст Терно</a:t>
            </a:r>
            <a:r>
              <a:rPr lang="ru-RU" sz="2800" dirty="0">
                <a:solidFill>
                  <a:srgbClr val="FF0000"/>
                </a:solidFill>
              </a:rPr>
              <a:t>піль</a:t>
            </a:r>
            <a:r>
              <a:rPr lang="ru-RU" sz="2800" dirty="0"/>
              <a:t> і </a:t>
            </a:r>
            <a:r>
              <a:rPr lang="ru-RU" sz="2800" dirty="0" smtClean="0"/>
              <a:t>Меліто</a:t>
            </a:r>
            <a:r>
              <a:rPr lang="ru-RU" sz="2800" dirty="0" smtClean="0">
                <a:solidFill>
                  <a:srgbClr val="FF0000"/>
                </a:solidFill>
              </a:rPr>
              <a:t>поль</a:t>
            </a:r>
            <a:r>
              <a:rPr lang="ru-RU" sz="2800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Чому </a:t>
            </a:r>
            <a:r>
              <a:rPr lang="ru-RU" sz="2800" dirty="0"/>
              <a:t>після </a:t>
            </a:r>
            <a:r>
              <a:rPr lang="ru-RU" sz="2800" dirty="0">
                <a:solidFill>
                  <a:srgbClr val="FF0000"/>
                </a:solidFill>
              </a:rPr>
              <a:t>ц</a:t>
            </a:r>
            <a:r>
              <a:rPr lang="ru-RU" sz="2800" dirty="0"/>
              <a:t> пишуть різні голосні в географічних назвах Си</a:t>
            </a:r>
            <a:r>
              <a:rPr lang="ru-RU" sz="2800" dirty="0">
                <a:solidFill>
                  <a:srgbClr val="FF0000"/>
                </a:solidFill>
              </a:rPr>
              <a:t>ци</a:t>
            </a:r>
            <a:r>
              <a:rPr lang="ru-RU" sz="2800" dirty="0"/>
              <a:t>лія й Гре</a:t>
            </a:r>
            <a:r>
              <a:rPr lang="ru-RU" sz="2800" dirty="0">
                <a:solidFill>
                  <a:srgbClr val="FF0000"/>
                </a:solidFill>
              </a:rPr>
              <a:t>ці</a:t>
            </a:r>
            <a:r>
              <a:rPr lang="ru-RU" sz="2800" dirty="0"/>
              <a:t>я?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Чому в одних назвах після приголосного перед </a:t>
            </a:r>
            <a:r>
              <a:rPr lang="ru-RU" sz="2800" dirty="0">
                <a:solidFill>
                  <a:srgbClr val="FF0000"/>
                </a:solidFill>
              </a:rPr>
              <a:t>я, ю, є </a:t>
            </a:r>
            <a:r>
              <a:rPr lang="ru-RU" sz="2800" dirty="0"/>
              <a:t>стоїть апостроф </a:t>
            </a:r>
            <a:r>
              <a:rPr lang="ru-RU" sz="2800" dirty="0" smtClean="0"/>
              <a:t>(</a:t>
            </a:r>
            <a:r>
              <a:rPr lang="ru-RU" sz="2800" dirty="0" err="1" smtClean="0"/>
              <a:t>Скоп’є</a:t>
            </a:r>
            <a:r>
              <a:rPr lang="ru-RU" sz="2800" dirty="0" smtClean="0"/>
              <a:t>, </a:t>
            </a:r>
            <a:r>
              <a:rPr lang="ru-RU" sz="2800" dirty="0"/>
              <a:t>Ак’яр, Амудар’я, </a:t>
            </a:r>
            <a:r>
              <a:rPr lang="ru-RU" sz="2800" dirty="0" err="1" smtClean="0"/>
              <a:t>Гур’єва</a:t>
            </a:r>
            <a:r>
              <a:rPr lang="ru-RU" sz="2800" dirty="0" smtClean="0"/>
              <a:t>), </a:t>
            </a:r>
            <a:r>
              <a:rPr lang="ru-RU" sz="2800" dirty="0"/>
              <a:t>а в інших Вязьма, Кяхта, </a:t>
            </a:r>
            <a:r>
              <a:rPr lang="ru-RU" sz="2800" dirty="0" smtClean="0"/>
              <a:t>Крюкове, </a:t>
            </a:r>
            <a:r>
              <a:rPr lang="ru-RU" sz="2800" dirty="0" err="1" smtClean="0"/>
              <a:t>Пязники</a:t>
            </a:r>
            <a:r>
              <a:rPr lang="ru-RU" sz="2800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ні?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0926" y="533934"/>
            <a:ext cx="424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Проблемне питання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0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4898" y="396622"/>
            <a:ext cx="5918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Українські географічні назви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162772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Українські географічні назви на письмі треба передавати відповідно до вимови за нормами українського правопису: </a:t>
            </a:r>
            <a:r>
              <a:rPr lang="uk-UA" sz="2800" i="1" dirty="0" smtClean="0"/>
              <a:t>Бердичів, Дністер, Ковель, Кривий Ріг, Старобільськ.</a:t>
            </a:r>
          </a:p>
          <a:p>
            <a:r>
              <a:rPr lang="uk-UA" sz="2800" i="1" dirty="0" smtClean="0"/>
              <a:t>	</a:t>
            </a:r>
            <a:r>
              <a:rPr lang="ru-RU" sz="2800" dirty="0"/>
              <a:t>У назвах українських міст частина складного слова </a:t>
            </a:r>
            <a:r>
              <a:rPr lang="ru-RU" sz="2800" i="1" dirty="0">
                <a:solidFill>
                  <a:srgbClr val="FF0000"/>
                </a:solidFill>
              </a:rPr>
              <a:t>-піль </a:t>
            </a:r>
            <a:r>
              <a:rPr lang="ru-RU" sz="2800" dirty="0"/>
              <a:t>є формою слова «поле» (Бориспіль, </a:t>
            </a:r>
            <a:r>
              <a:rPr lang="ru-RU" sz="2800" dirty="0" smtClean="0"/>
              <a:t>Тернопіль</a:t>
            </a:r>
            <a:r>
              <a:rPr lang="ru-RU" sz="2800" dirty="0"/>
              <a:t>, Ольгопіль), а </a:t>
            </a:r>
            <a:r>
              <a:rPr lang="ru-RU" sz="2800" i="1" dirty="0">
                <a:solidFill>
                  <a:srgbClr val="FF0000"/>
                </a:solidFill>
              </a:rPr>
              <a:t>-поль </a:t>
            </a:r>
            <a:r>
              <a:rPr lang="ru-RU" sz="2800" dirty="0"/>
              <a:t>утворено від грецького polis — «місто» (Маріуполь, Мелітополь, Нікополь, </a:t>
            </a:r>
            <a:r>
              <a:rPr lang="ru-RU" sz="2800" dirty="0" smtClean="0"/>
              <a:t>Севастополь).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38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4460" y="354886"/>
            <a:ext cx="5995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Іншомовні географічні назви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93404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	Іншомовні географічні назви зберігають подвоєні приголосні: </a:t>
            </a:r>
            <a:r>
              <a:rPr lang="uk-UA" sz="2800" i="1" dirty="0" smtClean="0"/>
              <a:t>Го</a:t>
            </a:r>
            <a:r>
              <a:rPr lang="uk-UA" sz="2800" b="1" i="1" dirty="0" smtClean="0"/>
              <a:t>лл</a:t>
            </a:r>
            <a:r>
              <a:rPr lang="uk-UA" sz="2800" i="1" dirty="0" smtClean="0"/>
              <a:t>андія, Маро</a:t>
            </a:r>
            <a:r>
              <a:rPr lang="uk-UA" sz="2800" b="1" i="1" dirty="0" smtClean="0"/>
              <a:t>кк</a:t>
            </a:r>
            <a:r>
              <a:rPr lang="uk-UA" sz="2800" i="1" dirty="0" smtClean="0"/>
              <a:t>о, </a:t>
            </a:r>
            <a:r>
              <a:rPr lang="uk-UA" sz="2800" i="1" dirty="0" smtClean="0"/>
              <a:t>Апе</a:t>
            </a:r>
            <a:r>
              <a:rPr lang="uk-UA" sz="2800" b="1" i="1" dirty="0" smtClean="0"/>
              <a:t>нн</a:t>
            </a:r>
            <a:r>
              <a:rPr lang="uk-UA" sz="2800" i="1" dirty="0" smtClean="0"/>
              <a:t>іни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16932" y="2132856"/>
            <a:ext cx="4710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Тренувальна вправа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8064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B0F0"/>
                </a:solidFill>
              </a:rPr>
              <a:t>Вставте/не вставляйте літеру</a:t>
            </a:r>
            <a:endParaRPr lang="uk-UA" sz="2800" dirty="0" smtClean="0">
              <a:solidFill>
                <a:srgbClr val="00B0F0"/>
              </a:solidFill>
            </a:endParaRPr>
          </a:p>
          <a:p>
            <a:r>
              <a:rPr lang="uk-UA" sz="2800" dirty="0" smtClean="0"/>
              <a:t>	Калькут..а, Мал..ага, Абу – Даб..і, От..ава, Хошим..ін, Рот..ердам, Ас..тана, Бахчис..арай, Андор..а, Хірос..іма, Анкар..а, Ріо - де – Жан..ейро, Амстердам.., Ніц..а, Ток..іо, Афін..и.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4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586" y="354886"/>
            <a:ext cx="8155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Іншомовні (неслов'янські) географічні назви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71" y="934044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2. Залежно від позиції та вимови в українській мові </a:t>
            </a:r>
            <a:r>
              <a:rPr lang="uk-UA" sz="2800" b="1" i="1" dirty="0" smtClean="0">
                <a:solidFill>
                  <a:srgbClr val="FF0000"/>
                </a:solidFill>
              </a:rPr>
              <a:t>і, у(ігрек) </a:t>
            </a:r>
            <a:r>
              <a:rPr lang="uk-UA" sz="2800" dirty="0" smtClean="0"/>
              <a:t>передають літерами </a:t>
            </a:r>
            <a:r>
              <a:rPr lang="uk-UA" sz="2800" b="1" dirty="0" smtClean="0"/>
              <a:t>і, ї, и. </a:t>
            </a:r>
          </a:p>
          <a:p>
            <a:r>
              <a:rPr lang="uk-UA" sz="2800" dirty="0" smtClean="0"/>
              <a:t>	Літеру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ї </a:t>
            </a:r>
            <a:r>
              <a:rPr lang="uk-UA" sz="2800" dirty="0" smtClean="0"/>
              <a:t>пишуть після голосного: </a:t>
            </a:r>
            <a:r>
              <a:rPr lang="uk-UA" sz="2800" dirty="0" smtClean="0"/>
              <a:t>Ізр</a:t>
            </a:r>
            <a:r>
              <a:rPr lang="uk-UA" sz="2800" dirty="0" smtClean="0">
                <a:solidFill>
                  <a:srgbClr val="FF0000"/>
                </a:solidFill>
              </a:rPr>
              <a:t>а</a:t>
            </a:r>
            <a:r>
              <a:rPr lang="uk-UA" sz="2800" b="1" dirty="0">
                <a:solidFill>
                  <a:srgbClr val="FF0000"/>
                </a:solidFill>
              </a:rPr>
              <a:t>ї</a:t>
            </a:r>
            <a:r>
              <a:rPr lang="uk-UA" sz="2800" dirty="0" smtClean="0"/>
              <a:t>ль</a:t>
            </a:r>
            <a:r>
              <a:rPr lang="uk-UA" sz="2800" dirty="0" smtClean="0"/>
              <a:t>, Ка</a:t>
            </a:r>
            <a:r>
              <a:rPr lang="uk-UA" sz="2800" b="1" dirty="0" smtClean="0"/>
              <a:t>ї</a:t>
            </a:r>
            <a:r>
              <a:rPr lang="uk-UA" sz="2800" dirty="0" smtClean="0"/>
              <a:t>р.</a:t>
            </a:r>
          </a:p>
          <a:p>
            <a:r>
              <a:rPr lang="uk-UA" sz="2800" dirty="0"/>
              <a:t>	</a:t>
            </a:r>
            <a:r>
              <a:rPr lang="uk-UA" sz="2800" dirty="0" smtClean="0"/>
              <a:t>Літеру </a:t>
            </a:r>
            <a:r>
              <a:rPr lang="uk-UA" sz="2800" b="1" dirty="0" smtClean="0">
                <a:solidFill>
                  <a:srgbClr val="C00000"/>
                </a:solidFill>
              </a:rPr>
              <a:t>и</a:t>
            </a:r>
            <a:r>
              <a:rPr lang="uk-UA" sz="2800" dirty="0" smtClean="0"/>
              <a:t> пишуть: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у</a:t>
            </a:r>
            <a:r>
              <a:rPr lang="uk-UA" sz="2800" dirty="0" smtClean="0"/>
              <a:t> назвах на </a:t>
            </a:r>
            <a:r>
              <a:rPr lang="uk-UA" sz="2800" b="1" dirty="0" smtClean="0"/>
              <a:t>–ика</a:t>
            </a:r>
            <a:r>
              <a:rPr lang="uk-UA" sz="2800" dirty="0" smtClean="0"/>
              <a:t>, </a:t>
            </a:r>
            <a:r>
              <a:rPr lang="uk-UA" sz="2800" b="1" dirty="0" smtClean="0"/>
              <a:t>–</a:t>
            </a:r>
            <a:r>
              <a:rPr lang="uk-UA" sz="2800" b="1" dirty="0"/>
              <a:t>ида</a:t>
            </a:r>
            <a:r>
              <a:rPr lang="uk-UA" sz="2800" dirty="0" smtClean="0"/>
              <a:t>: Афр</a:t>
            </a:r>
            <a:r>
              <a:rPr lang="uk-UA" sz="2800" b="1" dirty="0" smtClean="0"/>
              <a:t>ика</a:t>
            </a:r>
            <a:r>
              <a:rPr lang="uk-UA" sz="2800" dirty="0" smtClean="0"/>
              <a:t>, Флор</a:t>
            </a:r>
            <a:r>
              <a:rPr lang="uk-UA" sz="2800" b="1" dirty="0" smtClean="0"/>
              <a:t>ида</a:t>
            </a:r>
            <a:r>
              <a:rPr lang="uk-UA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</a:t>
            </a:r>
            <a:r>
              <a:rPr lang="uk-UA" sz="2800" dirty="0" smtClean="0"/>
              <a:t>ісля </a:t>
            </a:r>
            <a:r>
              <a:rPr lang="uk-UA" sz="2800" b="1" dirty="0" smtClean="0"/>
              <a:t>ж, ч, ш, щ, ц </a:t>
            </a:r>
            <a:r>
              <a:rPr lang="uk-UA" sz="2800" dirty="0" smtClean="0"/>
              <a:t>перед приголосним: Вірдж</a:t>
            </a:r>
            <a:r>
              <a:rPr lang="uk-UA" sz="2800" b="1" dirty="0" smtClean="0"/>
              <a:t>и</a:t>
            </a:r>
            <a:r>
              <a:rPr lang="uk-UA" sz="2800" dirty="0" smtClean="0"/>
              <a:t>нія, Сан – Фран</a:t>
            </a:r>
            <a:r>
              <a:rPr lang="uk-UA" sz="2800" b="1" dirty="0" smtClean="0"/>
              <a:t>ц</a:t>
            </a:r>
            <a:r>
              <a:rPr lang="uk-UA" sz="2800" dirty="0" smtClean="0"/>
              <a:t>иско , </a:t>
            </a:r>
            <a:r>
              <a:rPr lang="uk-UA" sz="2800" b="1" dirty="0" smtClean="0"/>
              <a:t>Ч</a:t>
            </a:r>
            <a:r>
              <a:rPr lang="uk-UA" sz="2800" dirty="0" smtClean="0"/>
              <a:t>илі;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у</a:t>
            </a:r>
            <a:r>
              <a:rPr lang="uk-UA" sz="2800" dirty="0" smtClean="0"/>
              <a:t> буквосполученні </a:t>
            </a:r>
            <a:r>
              <a:rPr lang="uk-UA" sz="2800" b="1" dirty="0" smtClean="0"/>
              <a:t>– ри </a:t>
            </a:r>
            <a:r>
              <a:rPr lang="uk-UA" sz="2800" dirty="0" smtClean="0"/>
              <a:t>перед приголосним: Мад</a:t>
            </a:r>
            <a:r>
              <a:rPr lang="uk-UA" sz="2800" b="1" dirty="0" smtClean="0"/>
              <a:t>ри</a:t>
            </a:r>
            <a:r>
              <a:rPr lang="uk-UA" sz="2800" dirty="0" smtClean="0"/>
              <a:t>д, К</a:t>
            </a:r>
            <a:r>
              <a:rPr lang="uk-UA" sz="2800" b="1" dirty="0" smtClean="0"/>
              <a:t>ри</a:t>
            </a:r>
            <a:r>
              <a:rPr lang="uk-UA" sz="2800" dirty="0" smtClean="0"/>
              <a:t>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</a:t>
            </a:r>
            <a:r>
              <a:rPr lang="uk-UA" sz="2800" dirty="0" smtClean="0"/>
              <a:t>ісля </a:t>
            </a:r>
            <a:r>
              <a:rPr lang="uk-UA" sz="2800" b="1" dirty="0" smtClean="0"/>
              <a:t>д, т: </a:t>
            </a:r>
            <a:r>
              <a:rPr lang="uk-UA" sz="2800" dirty="0" smtClean="0"/>
              <a:t>Сард</a:t>
            </a:r>
            <a:r>
              <a:rPr lang="uk-UA" sz="2800" b="1" dirty="0" smtClean="0"/>
              <a:t>и</a:t>
            </a:r>
            <a:r>
              <a:rPr lang="uk-UA" sz="2800" dirty="0" smtClean="0"/>
              <a:t>нія, Ват</a:t>
            </a:r>
            <a:r>
              <a:rPr lang="uk-UA" sz="2800" b="1" dirty="0" smtClean="0"/>
              <a:t>и</a:t>
            </a:r>
            <a:r>
              <a:rPr lang="uk-UA" sz="2800" dirty="0" smtClean="0"/>
              <a:t>кан, Палест</a:t>
            </a:r>
            <a:r>
              <a:rPr lang="uk-UA" sz="2800" b="1" dirty="0" smtClean="0"/>
              <a:t>и</a:t>
            </a:r>
            <a:r>
              <a:rPr lang="uk-UA" sz="2800" dirty="0" smtClean="0"/>
              <a:t>на.</a:t>
            </a:r>
          </a:p>
          <a:p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3758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2277"/>
            <a:ext cx="81369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Літеру </a:t>
            </a:r>
            <a:r>
              <a:rPr lang="uk-UA" sz="2800" b="1" dirty="0" smtClean="0">
                <a:solidFill>
                  <a:srgbClr val="C00000"/>
                </a:solidFill>
              </a:rPr>
              <a:t>і </a:t>
            </a:r>
            <a:r>
              <a:rPr lang="uk-UA" sz="2800" dirty="0" smtClean="0"/>
              <a:t>пишуть: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після приголосного перед голосним та </a:t>
            </a:r>
            <a:r>
              <a:rPr lang="uk-UA" sz="2800" b="1" dirty="0" smtClean="0"/>
              <a:t>я, ю, є, й: </a:t>
            </a:r>
            <a:r>
              <a:rPr lang="uk-UA" sz="2800" dirty="0" smtClean="0"/>
              <a:t>Грец</a:t>
            </a:r>
            <a:r>
              <a:rPr lang="uk-UA" sz="2800" b="1" dirty="0" smtClean="0"/>
              <a:t>і</a:t>
            </a:r>
            <a:r>
              <a:rPr lang="uk-UA" sz="2800" dirty="0" smtClean="0"/>
              <a:t>я, Дієго – Гарс</a:t>
            </a:r>
            <a:r>
              <a:rPr lang="uk-UA" sz="2800" b="1" dirty="0" smtClean="0"/>
              <a:t>і</a:t>
            </a:r>
            <a:r>
              <a:rPr lang="uk-UA" sz="2800" dirty="0" smtClean="0"/>
              <a:t>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</a:t>
            </a:r>
            <a:r>
              <a:rPr lang="uk-UA" sz="2800" dirty="0" smtClean="0"/>
              <a:t>ісля приголосних і в кінці слова: Л</a:t>
            </a:r>
            <a:r>
              <a:rPr lang="uk-UA" sz="2800" b="1" dirty="0" smtClean="0"/>
              <a:t>і</a:t>
            </a:r>
            <a:r>
              <a:rPr lang="uk-UA" sz="2800" dirty="0" smtClean="0"/>
              <a:t>сабон, М</a:t>
            </a:r>
            <a:r>
              <a:rPr lang="uk-UA" sz="2800" b="1" dirty="0" smtClean="0"/>
              <a:t>і</a:t>
            </a:r>
            <a:r>
              <a:rPr lang="uk-UA" sz="2800" dirty="0" smtClean="0"/>
              <a:t>сс</a:t>
            </a:r>
            <a:r>
              <a:rPr lang="uk-UA" sz="2800" b="1" dirty="0" smtClean="0"/>
              <a:t>і</a:t>
            </a:r>
            <a:r>
              <a:rPr lang="uk-UA" sz="2800" dirty="0" smtClean="0"/>
              <a:t>с</a:t>
            </a:r>
            <a:r>
              <a:rPr lang="uk-UA" sz="2800" b="1" dirty="0" smtClean="0"/>
              <a:t>і</a:t>
            </a:r>
            <a:r>
              <a:rPr lang="uk-UA" sz="2800" dirty="0" smtClean="0"/>
              <a:t>п</a:t>
            </a:r>
            <a:r>
              <a:rPr lang="uk-UA" sz="2800" b="1" dirty="0" smtClean="0"/>
              <a:t>і</a:t>
            </a:r>
            <a:r>
              <a:rPr lang="uk-UA" sz="2800" dirty="0"/>
              <a:t>.</a:t>
            </a:r>
            <a:endParaRPr lang="uk-UA" sz="2800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41" y="2120735"/>
            <a:ext cx="514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995" y="2681916"/>
            <a:ext cx="7992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Запишіть слова, уставивши на місці крапок літери </a:t>
            </a:r>
            <a:r>
              <a:rPr lang="uk-UA" sz="2800" b="1" dirty="0" smtClean="0"/>
              <a:t>и, і, ї. </a:t>
            </a:r>
          </a:p>
          <a:p>
            <a:r>
              <a:rPr lang="uk-UA" sz="2800" dirty="0" smtClean="0"/>
              <a:t>	Єг..пет, Г..бралтар, Тун..с, Мавр..танія, Кута..сі, Кр..т, Батум.., Йоркш..р, Балт..ка, Атлант..да, С..дней, Мекс..ка, Венец..я, Ізма..л, Ч..каго, В..рдж..нія, Ізра..ль, Ч..лі, Л..сабон, Гельс..нк.., Н..цца.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43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255" y="210767"/>
            <a:ext cx="7363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Правопис складних і складених </a:t>
            </a:r>
          </a:p>
          <a:p>
            <a:pPr algn="ctr"/>
            <a:r>
              <a:rPr lang="uk-UA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uk-UA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еографічних назв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004" y="1505918"/>
            <a:ext cx="1593513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1004" y="154524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Окремо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27" y="1493923"/>
            <a:ext cx="16891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9" y="1518304"/>
            <a:ext cx="178214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605" y="1582691"/>
            <a:ext cx="1293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Разом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1599" y="1613468"/>
            <a:ext cx="1755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дефісом</a:t>
            </a:r>
            <a:endParaRPr lang="ru-RU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980" y="2278743"/>
            <a:ext cx="2025562" cy="32415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37" y="2278743"/>
            <a:ext cx="252028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8743"/>
            <a:ext cx="2790389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2204955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рикм.+ імен: Біла Церква, Західна Європа;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г</a:t>
            </a:r>
            <a:r>
              <a:rPr lang="uk-UA" dirty="0" smtClean="0"/>
              <a:t>еограф. назви + родове поняття: Кавказький хребет, Фінська затока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</a:t>
            </a:r>
            <a:r>
              <a:rPr lang="uk-UA" dirty="0" smtClean="0"/>
              <a:t>мен. + порядк. </a:t>
            </a:r>
            <a:r>
              <a:rPr lang="uk-UA" dirty="0"/>
              <a:t>ч</a:t>
            </a:r>
            <a:r>
              <a:rPr lang="uk-UA" dirty="0" smtClean="0"/>
              <a:t>ислівник:  Залісся Перше,  Гільча Друга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5011" y="2230940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оєднання імен., прикм., числівн. </a:t>
            </a:r>
            <a:r>
              <a:rPr lang="uk-UA" dirty="0"/>
              <a:t>з</a:t>
            </a:r>
            <a:r>
              <a:rPr lang="uk-UA" dirty="0" smtClean="0"/>
              <a:t> іменником за допомогою сполучного звука: Сем</a:t>
            </a:r>
            <a:r>
              <a:rPr lang="uk-UA" b="1" dirty="0" smtClean="0"/>
              <a:t>и</a:t>
            </a:r>
            <a:r>
              <a:rPr lang="uk-UA" dirty="0" smtClean="0"/>
              <a:t>гори, Біл</a:t>
            </a:r>
            <a:r>
              <a:rPr lang="uk-UA" b="1" dirty="0" smtClean="0"/>
              <a:t>о</a:t>
            </a:r>
            <a:r>
              <a:rPr lang="uk-UA" dirty="0" smtClean="0"/>
              <a:t>пілля;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</a:t>
            </a:r>
            <a:r>
              <a:rPr lang="uk-UA" dirty="0" smtClean="0"/>
              <a:t>ієсл. + іменник: Вернигородок, Гуляйполе;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</a:t>
            </a:r>
            <a:r>
              <a:rPr lang="uk-UA" dirty="0" smtClean="0"/>
              <a:t>азва + частина -піль, -град, -город, -поль, --бург, -ленд, -шир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2278743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</a:t>
            </a:r>
            <a:r>
              <a:rPr lang="uk-UA" dirty="0" smtClean="0"/>
              <a:t>мен. + імен. або прикм.  + імен. : Кам'янець – Подільський, Глинськ – Загора;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оєдн – ня двох імен    або ім'я + прізвище: Івано– Франківськ, Михайло–Коцюбинське;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</a:t>
            </a:r>
            <a:r>
              <a:rPr lang="uk-UA" dirty="0" smtClean="0"/>
              <a:t>азва +  перша частина вест-, іст-, нью-, сан-, сант-, санкт-, сент -.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2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49269"/>
            <a:ext cx="8208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8997" y="210767"/>
            <a:ext cx="56060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Написання іншомовних 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географічних  назв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0905"/>
            <a:ext cx="784887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492896"/>
            <a:ext cx="514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3" y="3138205"/>
            <a:ext cx="8208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</a:t>
            </a:r>
            <a:r>
              <a:rPr lang="uk-UA" sz="2800" dirty="0" err="1" smtClean="0"/>
              <a:t>Уставте</a:t>
            </a:r>
            <a:r>
              <a:rPr lang="uk-UA" sz="2800" dirty="0" smtClean="0"/>
              <a:t> </a:t>
            </a:r>
            <a:r>
              <a:rPr lang="uk-UA" sz="2800" dirty="0" smtClean="0"/>
              <a:t>пропущені літери або апостроф.</a:t>
            </a:r>
          </a:p>
          <a:p>
            <a:r>
              <a:rPr lang="uk-UA" sz="2800" dirty="0"/>
              <a:t>	</a:t>
            </a:r>
            <a:r>
              <a:rPr lang="uk-UA" sz="2800" dirty="0" smtClean="0"/>
              <a:t>П..ємонт, В..єтнам, Кал..ярі, Скоп..є, Кордил..єри, Севіл..я, Ф..єзоле, П..яченца, Рив..єра, М..юнхен, П..ємонт, Хан..я, Верв..є.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64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 </a:t>
            </a:r>
            <a:r>
              <a:rPr lang="uk-UA" sz="3100" i="1" dirty="0" err="1"/>
              <a:t>Утворіть</a:t>
            </a:r>
            <a:r>
              <a:rPr lang="uk-UA" sz="3100" i="1" dirty="0"/>
              <a:t> назви мешканців населених пунктів та назви народів від  запропонованих слів (чоловіка, жінки, множина</a:t>
            </a:r>
            <a:r>
              <a:rPr lang="uk-UA" sz="3100" i="1" dirty="0" smtClean="0"/>
              <a:t>)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85953"/>
              </p:ext>
            </p:extLst>
          </p:nvPr>
        </p:nvGraphicFramePr>
        <p:xfrm>
          <a:off x="323529" y="1988839"/>
          <a:ext cx="8424934" cy="4392486"/>
        </p:xfrm>
        <a:graphic>
          <a:graphicData uri="http://schemas.openxmlformats.org/drawingml/2006/table">
            <a:tbl>
              <a:tblPr firstRow="1" firstCol="1" bandRow="1"/>
              <a:tblGrid>
                <a:gridCol w="375133">
                  <a:extLst>
                    <a:ext uri="{9D8B030D-6E8A-4147-A177-3AD203B41FA5}">
                      <a16:colId xmlns:a16="http://schemas.microsoft.com/office/drawing/2014/main" val="2727984254"/>
                    </a:ext>
                  </a:extLst>
                </a:gridCol>
                <a:gridCol w="1714894">
                  <a:extLst>
                    <a:ext uri="{9D8B030D-6E8A-4147-A177-3AD203B41FA5}">
                      <a16:colId xmlns:a16="http://schemas.microsoft.com/office/drawing/2014/main" val="159417541"/>
                    </a:ext>
                  </a:extLst>
                </a:gridCol>
                <a:gridCol w="2046808">
                  <a:extLst>
                    <a:ext uri="{9D8B030D-6E8A-4147-A177-3AD203B41FA5}">
                      <a16:colId xmlns:a16="http://schemas.microsoft.com/office/drawing/2014/main" val="3653343655"/>
                    </a:ext>
                  </a:extLst>
                </a:gridCol>
                <a:gridCol w="2083112">
                  <a:extLst>
                    <a:ext uri="{9D8B030D-6E8A-4147-A177-3AD203B41FA5}">
                      <a16:colId xmlns:a16="http://schemas.microsoft.com/office/drawing/2014/main" val="3513444490"/>
                    </a:ext>
                  </a:extLst>
                </a:gridCol>
                <a:gridCol w="2204987">
                  <a:extLst>
                    <a:ext uri="{9D8B030D-6E8A-4147-A177-3AD203B41FA5}">
                      <a16:colId xmlns:a16="http://schemas.microsoft.com/office/drawing/2014/main" val="4070540042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Дубно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Суми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01827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Дніпро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Каховка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69608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Данія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Золотоноша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2696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Полтава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Івано-Франківськ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60439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Луцьк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Лубни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990717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Кривий Ріг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713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40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292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Утворіть назви мешканців населених пунктів та назви народів від  запропонованих слів (чоловіка, жінки, множина)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31</cp:revision>
  <dcterms:created xsi:type="dcterms:W3CDTF">2021-01-18T14:41:28Z</dcterms:created>
  <dcterms:modified xsi:type="dcterms:W3CDTF">2023-11-14T09:00:59Z</dcterms:modified>
</cp:coreProperties>
</file>