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va.gov.ua/veteranam/medichne-zabezpechennya" TargetMode="External"/><Relationship Id="rId2" Type="http://schemas.openxmlformats.org/officeDocument/2006/relationships/hyperlink" Target="https://mva.gov.ua/veteranam/bezkoshtovne-protezuvanny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va.gov.ua/veteranam/psihologichna-dopomoga" TargetMode="External"/><Relationship Id="rId5" Type="http://schemas.openxmlformats.org/officeDocument/2006/relationships/hyperlink" Target="https://mva.gov.ua/veteranam/tsentri-sotsialno-psihologichnoi-reabilitatsii" TargetMode="External"/><Relationship Id="rId4" Type="http://schemas.openxmlformats.org/officeDocument/2006/relationships/hyperlink" Target="https://mva.gov.ua/veteranam/sanatorno-kurortne-likuvanny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ia.gov.ua/servi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ps.ligazakon.net/document/view/kp231270?ed=2023_12_04&amp;an=110" TargetMode="External"/><Relationship Id="rId2" Type="http://schemas.openxmlformats.org/officeDocument/2006/relationships/hyperlink" Target="https://ips.ligazakon.net/document/view/kp231270?ed=2023_12_04&amp;an=10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ps.ligazakon.net/document/view/kp231270?ed=2023_12_04&amp;an=112" TargetMode="External"/><Relationship Id="rId4" Type="http://schemas.openxmlformats.org/officeDocument/2006/relationships/hyperlink" Target="https://ips.ligazakon.net/document/view/kp231270?ed=2023_12_04&amp;an=1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/>
              <a:t>Лікування та реабілітація ветеранів та інвалідів </a:t>
            </a:r>
            <a:r>
              <a:rPr lang="uk-UA" sz="4400" dirty="0" smtClean="0"/>
              <a:t>війни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07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Отримання послуг з психологічної допомоги ветеранам війни: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uk-UA" dirty="0" smtClean="0"/>
              <a:t>для отримання психологічної допомоги </a:t>
            </a:r>
            <a:r>
              <a:rPr lang="uk-UA" b="1" dirty="0" smtClean="0">
                <a:solidFill>
                  <a:srgbClr val="00B050"/>
                </a:solidFill>
              </a:rPr>
              <a:t>першого рівня </a:t>
            </a:r>
            <a:r>
              <a:rPr lang="uk-UA" dirty="0" smtClean="0"/>
              <a:t>отримувач послуг може звернутися безпосередньо </a:t>
            </a:r>
            <a:r>
              <a:rPr lang="uk-UA" b="1" dirty="0" smtClean="0">
                <a:solidFill>
                  <a:srgbClr val="00B050"/>
                </a:solidFill>
              </a:rPr>
              <a:t>до суб’єкта надання послуг або структурного підрозділу з питань соціального захисту </a:t>
            </a:r>
            <a:r>
              <a:rPr lang="uk-UA" dirty="0" smtClean="0"/>
              <a:t>населення районної держадміністрації;</a:t>
            </a:r>
          </a:p>
          <a:p>
            <a:pPr algn="just"/>
            <a:r>
              <a:rPr lang="uk-UA" dirty="0" smtClean="0"/>
              <a:t>для отримання психологічної допомоги другого та третього рівня отримувач послуг може звернутися </a:t>
            </a:r>
            <a:r>
              <a:rPr lang="uk-UA" b="1" dirty="0" smtClean="0">
                <a:solidFill>
                  <a:srgbClr val="00B050"/>
                </a:solidFill>
              </a:rPr>
              <a:t>безпосередньо до суб’єкта надання послуг або за наявності технічної можливості звернутися до </a:t>
            </a:r>
            <a:r>
              <a:rPr lang="uk-UA" b="1" dirty="0" err="1" smtClean="0">
                <a:solidFill>
                  <a:srgbClr val="00B050"/>
                </a:solidFill>
              </a:rPr>
              <a:t>Мінветеранів</a:t>
            </a:r>
            <a:r>
              <a:rPr lang="uk-UA" b="1" dirty="0" smtClean="0">
                <a:solidFill>
                  <a:srgbClr val="00B050"/>
                </a:solidFill>
              </a:rPr>
              <a:t> із заявою</a:t>
            </a:r>
            <a:r>
              <a:rPr lang="uk-UA" dirty="0" smtClean="0"/>
              <a:t>;</a:t>
            </a:r>
          </a:p>
          <a:p>
            <a:pPr marL="0" indent="0" algn="just">
              <a:buNone/>
            </a:pPr>
            <a:r>
              <a:rPr lang="uk-UA" dirty="0" smtClean="0"/>
              <a:t> </a:t>
            </a:r>
          </a:p>
          <a:p>
            <a:pPr algn="just"/>
            <a:r>
              <a:rPr lang="uk-UA" dirty="0" smtClean="0"/>
              <a:t>- </a:t>
            </a:r>
            <a:r>
              <a:rPr lang="uk-UA" b="1" dirty="0" smtClean="0">
                <a:solidFill>
                  <a:srgbClr val="00B050"/>
                </a:solidFill>
              </a:rPr>
              <a:t>в електронній формі через Єдиний державний реєстр ветеранів війни </a:t>
            </a:r>
            <a:r>
              <a:rPr lang="uk-UA" dirty="0" smtClean="0"/>
              <a:t>або Єдиний державний </a:t>
            </a:r>
            <a:r>
              <a:rPr lang="uk-UA" dirty="0" err="1" smtClean="0"/>
              <a:t>вебпортал</a:t>
            </a:r>
            <a:r>
              <a:rPr lang="uk-UA" dirty="0" smtClean="0"/>
              <a:t> електронних послуг чи його мобільний додаток (Дія).  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44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Перелік літератури: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Лікування та реабілітація ветеранів та інвалідів війни. </a:t>
            </a:r>
            <a:r>
              <a:rPr lang="pl-PL" dirty="0"/>
              <a:t>URL: https://mva.gov.ua/category/71-likuvannya-ta-reabilitatsiya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31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30" y="724567"/>
            <a:ext cx="9404723" cy="1400530"/>
          </a:xfrm>
        </p:spPr>
        <p:txBody>
          <a:bodyPr/>
          <a:lstStyle/>
          <a:p>
            <a:pPr algn="ctr"/>
            <a:r>
              <a:rPr lang="uk-UA" dirty="0" smtClean="0"/>
              <a:t>План лекції: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dirty="0"/>
          </a:p>
          <a:p>
            <a:pPr marL="742950" lvl="0" indent="-742950" algn="just">
              <a:spcBef>
                <a:spcPct val="0"/>
              </a:spcBef>
              <a:buFont typeface="+mj-lt"/>
              <a:buAutoNum type="arabicPeriod"/>
            </a:pPr>
            <a:r>
              <a:rPr lang="uk-UA" sz="2800" dirty="0">
                <a:solidFill>
                  <a:schemeClr val="tx2"/>
                </a:solidFill>
                <a:hlinkClick r:id="rId2"/>
              </a:rPr>
              <a:t>Реабілітація та забезпечення допоміжними засобами реабілітації </a:t>
            </a:r>
            <a:endParaRPr lang="ru-RU" sz="2800" dirty="0">
              <a:solidFill>
                <a:schemeClr val="tx2"/>
              </a:solidFill>
            </a:endParaRPr>
          </a:p>
          <a:p>
            <a:pPr marL="742950" lvl="0" indent="-742950" algn="just">
              <a:spcBef>
                <a:spcPct val="0"/>
              </a:spcBef>
              <a:buFont typeface="+mj-lt"/>
              <a:buAutoNum type="arabicPeriod"/>
            </a:pPr>
            <a:r>
              <a:rPr lang="uk-UA" sz="2800" dirty="0">
                <a:solidFill>
                  <a:schemeClr val="tx2"/>
                </a:solidFill>
                <a:hlinkClick r:id="rId3"/>
              </a:rPr>
              <a:t>Медичне забезпечення</a:t>
            </a:r>
            <a:endParaRPr lang="ru-RU" sz="2800" dirty="0">
              <a:solidFill>
                <a:schemeClr val="tx2"/>
              </a:solidFill>
            </a:endParaRPr>
          </a:p>
          <a:p>
            <a:pPr marL="742950" lvl="0" indent="-742950" algn="just">
              <a:spcBef>
                <a:spcPct val="0"/>
              </a:spcBef>
              <a:buFont typeface="+mj-lt"/>
              <a:buAutoNum type="arabicPeriod"/>
            </a:pPr>
            <a:r>
              <a:rPr lang="uk-UA" sz="2800" dirty="0">
                <a:solidFill>
                  <a:schemeClr val="tx2"/>
                </a:solidFill>
                <a:hlinkClick r:id="rId4"/>
              </a:rPr>
              <a:t>Санаторно-курортне лікування</a:t>
            </a:r>
            <a:endParaRPr lang="ru-RU" sz="2800" dirty="0">
              <a:solidFill>
                <a:schemeClr val="tx2"/>
              </a:solidFill>
            </a:endParaRPr>
          </a:p>
          <a:p>
            <a:pPr marL="742950" lvl="0" indent="-742950" algn="just">
              <a:spcBef>
                <a:spcPct val="0"/>
              </a:spcBef>
              <a:buFont typeface="+mj-lt"/>
              <a:buAutoNum type="arabicPeriod"/>
            </a:pPr>
            <a:r>
              <a:rPr lang="uk-UA" sz="2800" dirty="0">
                <a:solidFill>
                  <a:schemeClr val="tx2"/>
                </a:solidFill>
                <a:hlinkClick r:id="rId5"/>
              </a:rPr>
              <a:t>Центри соціально-психологічної реабілітації</a:t>
            </a:r>
            <a:endParaRPr lang="ru-RU" sz="2800" dirty="0">
              <a:solidFill>
                <a:schemeClr val="tx2"/>
              </a:solidFill>
            </a:endParaRPr>
          </a:p>
          <a:p>
            <a:pPr marL="742950" lvl="0" indent="-742950" algn="just">
              <a:spcBef>
                <a:spcPct val="0"/>
              </a:spcBef>
              <a:buFont typeface="+mj-lt"/>
              <a:buAutoNum type="arabicPeriod"/>
            </a:pPr>
            <a:r>
              <a:rPr lang="uk-UA" sz="2800" dirty="0">
                <a:solidFill>
                  <a:schemeClr val="tx2"/>
                </a:solidFill>
                <a:hlinkClick r:id="rId6"/>
              </a:rPr>
              <a:t>Психологічна допомога</a:t>
            </a:r>
            <a:endParaRPr lang="ru-RU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14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Допоміжні засоби реабілітації осіб з </a:t>
            </a:r>
            <a:r>
              <a:rPr lang="uk-UA" b="1" dirty="0" smtClean="0"/>
              <a:t>інвалідністю: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6211888" cy="4195481"/>
          </a:xfrm>
        </p:spPr>
        <p:txBody>
          <a:bodyPr/>
          <a:lstStyle/>
          <a:p>
            <a:pPr algn="just"/>
            <a:r>
              <a:rPr lang="uk-UA" dirty="0"/>
              <a:t>Відповідно до Закону України «Про реабілітацію осіб з інвалідністю в Україні» допоміжними засобами реабілітації є будь-які зовнішні вироби, спеціально виготовлені або загальнодоступні, основною метою яких є підтримка або поліпшення функціонування і незалежності особи та сприяння її добробуту. </a:t>
            </a:r>
            <a:endParaRPr lang="uk-UA" dirty="0" smtClean="0"/>
          </a:p>
          <a:p>
            <a:pPr algn="just"/>
            <a:r>
              <a:rPr lang="uk-UA" dirty="0" smtClean="0"/>
              <a:t>Фонд соціального захисту осіб з інвалідністю відшкодовує витрати.</a:t>
            </a:r>
          </a:p>
          <a:p>
            <a:endParaRPr lang="ru-RU" dirty="0"/>
          </a:p>
        </p:txBody>
      </p:sp>
      <p:pic>
        <p:nvPicPr>
          <p:cNvPr id="1026" name="Picture 2" descr="EQUAL: мини-автомобиль для инвалидов-колясоч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93" y="2341905"/>
            <a:ext cx="4140623" cy="283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74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Допоміжні засоби реабілітації осіб з інвалідністю: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6162461" cy="4195481"/>
          </a:xfrm>
        </p:spPr>
        <p:txBody>
          <a:bodyPr/>
          <a:lstStyle/>
          <a:p>
            <a:pPr lvl="0"/>
            <a:r>
              <a:rPr lang="uk-UA" dirty="0" smtClean="0"/>
              <a:t>протезно-ортопедичні вироби, у тому числі ортопедичне взуття;</a:t>
            </a:r>
          </a:p>
          <a:p>
            <a:pPr lvl="0"/>
            <a:r>
              <a:rPr lang="uk-UA" dirty="0" smtClean="0"/>
              <a:t>спеціальні засоби для самообслуговування та догляду;</a:t>
            </a:r>
          </a:p>
          <a:p>
            <a:pPr lvl="0"/>
            <a:r>
              <a:rPr lang="uk-UA" dirty="0" smtClean="0"/>
              <a:t>допоміжні засоби для особистої рухомості, переміщення та підйому;</a:t>
            </a:r>
          </a:p>
          <a:p>
            <a:pPr lvl="0"/>
            <a:r>
              <a:rPr lang="uk-UA" dirty="0" smtClean="0"/>
              <a:t>засоби для пересування;</a:t>
            </a:r>
          </a:p>
          <a:p>
            <a:pPr lvl="0"/>
            <a:r>
              <a:rPr lang="uk-UA" dirty="0" smtClean="0"/>
              <a:t>меблі та оснащення;</a:t>
            </a:r>
          </a:p>
          <a:p>
            <a:pPr lvl="0"/>
            <a:r>
              <a:rPr lang="uk-UA" dirty="0" smtClean="0"/>
              <a:t>спеціальні засоби для орієнтування, спілкування та обміну інформацією.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Новини | ЛОДА/LODA – Львівська обласна державна адміністр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0" y="2487226"/>
            <a:ext cx="3477554" cy="27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9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/>
              <a:t>Отримання допоміжних засобів реабілітації осіб з інвалідністю (заява):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до структурного підрозділу з питань соціального захисту населення районної, районної держадміністрації, виконавчого органу сільської, селищної, міської, районної у місті (в разі її утворення) ради;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до уповноваженої посадової особи з питань соціального захисту виконавчого органу сільської, селищної, міської ради;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до центру надання адміністративних послуг;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через електронний кабінет особи з інвалідністю, дитини з інвалідністю;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через Єдиний державний веб-портал електронних послуг (за наявності технічної можливості) (</a:t>
            </a:r>
            <a:r>
              <a:rPr lang="uk-UA" dirty="0" smtClean="0">
                <a:hlinkClick r:id="rId2"/>
              </a:rPr>
              <a:t>https://diia.gov.ua/services</a:t>
            </a:r>
            <a:r>
              <a:rPr lang="uk-UA" dirty="0" smtClean="0"/>
              <a:t>);  </a:t>
            </a:r>
          </a:p>
          <a:p>
            <a:pPr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dirty="0" smtClean="0"/>
              <a:t>до територіального відділення Фонду соціального захисту осіб з інвалідністю.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5044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787" y="469194"/>
            <a:ext cx="9404723" cy="1400530"/>
          </a:xfrm>
        </p:spPr>
        <p:txBody>
          <a:bodyPr/>
          <a:lstStyle/>
          <a:p>
            <a:r>
              <a:rPr lang="uk-UA" sz="3600" b="1" dirty="0"/>
              <a:t>Медичне забезпечення інвалідів війни: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медичне забезпеченн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39" y="1391929"/>
            <a:ext cx="8956220" cy="4844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88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Пільги особам з інвалідністю внаслідок </a:t>
            </a:r>
            <a:r>
              <a:rPr lang="uk-UA" b="1" dirty="0" smtClean="0">
                <a:solidFill>
                  <a:srgbClr val="FF0000"/>
                </a:solidFill>
              </a:rPr>
              <a:t>війни: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uk-UA" b="1" dirty="0" smtClean="0">
                <a:solidFill>
                  <a:srgbClr val="FF0000"/>
                </a:solidFill>
              </a:rPr>
              <a:t>безплатне одержання ліків</a:t>
            </a:r>
            <a:r>
              <a:rPr lang="uk-UA" dirty="0" smtClean="0"/>
              <a:t>, лікарських засобів, імунобіологічних препаратів та виробів медичного призначення за рецептами лікарів;</a:t>
            </a:r>
          </a:p>
          <a:p>
            <a:pPr algn="just"/>
            <a:r>
              <a:rPr lang="uk-UA" dirty="0" smtClean="0"/>
              <a:t>позачергове </a:t>
            </a:r>
            <a:r>
              <a:rPr lang="uk-UA" b="1" dirty="0" smtClean="0">
                <a:solidFill>
                  <a:srgbClr val="FF0000"/>
                </a:solidFill>
              </a:rPr>
              <a:t>безплатне зубопротезування </a:t>
            </a:r>
            <a:r>
              <a:rPr lang="uk-UA" dirty="0" smtClean="0"/>
              <a:t>(за винятком протезування з дорогоцінних металів), безплатне забезпечення іншими протезами і протезно-ортопедичними виробами; </a:t>
            </a:r>
          </a:p>
          <a:p>
            <a:pPr algn="just"/>
            <a:r>
              <a:rPr lang="uk-UA" dirty="0" smtClean="0"/>
              <a:t> </a:t>
            </a:r>
            <a:r>
              <a:rPr lang="uk-UA" sz="2100" i="1" dirty="0"/>
              <a:t>безплатне позачергове щорічне забезпечення </a:t>
            </a:r>
            <a:r>
              <a:rPr lang="uk-UA" sz="2100" i="1" dirty="0" smtClean="0"/>
              <a:t>санаторно-курортним </a:t>
            </a:r>
            <a:r>
              <a:rPr lang="uk-UA" sz="2100" i="1" dirty="0"/>
              <a:t>лікуванням з компенсацією вартості проїзду до </a:t>
            </a:r>
            <a:r>
              <a:rPr lang="uk-UA" sz="2100" i="1" dirty="0" smtClean="0"/>
              <a:t>санаторно-курортного </a:t>
            </a:r>
            <a:r>
              <a:rPr lang="uk-UA" sz="2100" i="1" dirty="0"/>
              <a:t>закладу і назад. </a:t>
            </a:r>
            <a:endParaRPr lang="uk-UA" sz="2100" i="1" dirty="0" smtClean="0"/>
          </a:p>
          <a:p>
            <a:pPr algn="just"/>
            <a:r>
              <a:rPr lang="uk-UA" sz="2100" dirty="0" smtClean="0"/>
              <a:t>за </a:t>
            </a:r>
            <a:r>
              <a:rPr lang="uk-UA" sz="2100" dirty="0"/>
              <a:t>бажанням осіб з інвалідністю замість путівки на </a:t>
            </a:r>
            <a:r>
              <a:rPr lang="uk-UA" sz="2100" dirty="0" smtClean="0"/>
              <a:t>санаторно-курортне </a:t>
            </a:r>
            <a:r>
              <a:rPr lang="uk-UA" sz="2100" dirty="0"/>
              <a:t>лікування вони можуть </a:t>
            </a:r>
            <a:r>
              <a:rPr lang="uk-UA" sz="2100" b="1" dirty="0">
                <a:solidFill>
                  <a:srgbClr val="FF0000"/>
                </a:solidFill>
              </a:rPr>
              <a:t>один раз на два роки одержувати грошову компенсацію;</a:t>
            </a:r>
          </a:p>
          <a:p>
            <a:pPr algn="just"/>
            <a:r>
              <a:rPr lang="uk-UA" sz="2100" dirty="0"/>
              <a:t>позачергове обслуговування </a:t>
            </a:r>
            <a:r>
              <a:rPr lang="uk-UA" sz="2100" b="1" dirty="0">
                <a:solidFill>
                  <a:srgbClr val="FF0000"/>
                </a:solidFill>
              </a:rPr>
              <a:t>амбулаторно-поліклінічними закладами</a:t>
            </a:r>
            <a:r>
              <a:rPr lang="uk-UA" sz="2100" dirty="0"/>
              <a:t>, а також позачергова госпіталізація. </a:t>
            </a:r>
            <a:endParaRPr lang="uk-UA" sz="2100" dirty="0"/>
          </a:p>
        </p:txBody>
      </p:sp>
    </p:spTree>
    <p:extLst>
      <p:ext uri="{BB962C8B-B14F-4D97-AF65-F5344CB8AC3E}">
        <p14:creationId xmlns:p14="http://schemas.microsoft.com/office/powerpoint/2010/main" val="267639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П’ять Центрів соціально-психологічної реабілітації: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12" y="2028204"/>
            <a:ext cx="6026538" cy="4195481"/>
          </a:xfrm>
        </p:spPr>
        <p:txBody>
          <a:bodyPr/>
          <a:lstStyle/>
          <a:p>
            <a:pPr algn="just"/>
            <a:r>
              <a:rPr lang="uk-UA" dirty="0"/>
              <a:t>Бородянський центр соціально-психологічної реабілітації </a:t>
            </a:r>
            <a:r>
              <a:rPr lang="uk-UA" dirty="0" smtClean="0"/>
              <a:t>населення;</a:t>
            </a:r>
            <a:endParaRPr lang="ru-RU" dirty="0"/>
          </a:p>
          <a:p>
            <a:pPr algn="just"/>
            <a:r>
              <a:rPr lang="uk-UA" dirty="0"/>
              <a:t>Іванківський центр соціально-психологічної реабілітації </a:t>
            </a:r>
            <a:r>
              <a:rPr lang="uk-UA" dirty="0" smtClean="0"/>
              <a:t>населення;</a:t>
            </a:r>
            <a:endParaRPr lang="ru-RU" dirty="0"/>
          </a:p>
          <a:p>
            <a:pPr algn="just"/>
            <a:r>
              <a:rPr lang="uk-UA" dirty="0"/>
              <a:t>Києво-Святошинський центр соціально-психологічної реабілітації </a:t>
            </a:r>
            <a:r>
              <a:rPr lang="uk-UA" dirty="0" smtClean="0"/>
              <a:t>населення;</a:t>
            </a:r>
            <a:endParaRPr lang="ru-RU" dirty="0"/>
          </a:p>
          <a:p>
            <a:pPr algn="just"/>
            <a:r>
              <a:rPr lang="uk-UA" dirty="0"/>
              <a:t>Соціально-психологічний центр  м. </a:t>
            </a:r>
            <a:r>
              <a:rPr lang="uk-UA" dirty="0" smtClean="0"/>
              <a:t>Славутич;</a:t>
            </a:r>
            <a:endParaRPr lang="ru-RU" dirty="0"/>
          </a:p>
          <a:p>
            <a:pPr algn="just"/>
            <a:r>
              <a:rPr lang="uk-UA" dirty="0"/>
              <a:t>Центр соціально-психологічної реабілітації населення у м. Коростені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 descr="Центр соціально-психологічної реабілітації населення, Коростень | Koros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279" y="2274673"/>
            <a:ext cx="3030495" cy="303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45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00B050"/>
                </a:solidFill>
                <a:hlinkClick r:id="rId2"/>
              </a:rPr>
              <a:t>Рівні</a:t>
            </a:r>
            <a:r>
              <a:rPr lang="ru-RU" dirty="0">
                <a:solidFill>
                  <a:srgbClr val="00B050"/>
                </a:solidFill>
                <a:hlinkClick r:id="rId2"/>
              </a:rPr>
              <a:t> </a:t>
            </a:r>
            <a:r>
              <a:rPr lang="ru-RU" dirty="0" err="1">
                <a:solidFill>
                  <a:srgbClr val="00B050"/>
                </a:solidFill>
                <a:hlinkClick r:id="rId2"/>
              </a:rPr>
              <a:t>надання</a:t>
            </a:r>
            <a:r>
              <a:rPr lang="ru-RU" dirty="0">
                <a:solidFill>
                  <a:srgbClr val="00B050"/>
                </a:solidFill>
                <a:hlinkClick r:id="rId2"/>
              </a:rPr>
              <a:t> </a:t>
            </a:r>
            <a:r>
              <a:rPr lang="ru-RU" dirty="0" err="1">
                <a:solidFill>
                  <a:srgbClr val="00B050"/>
                </a:solidFill>
                <a:hlinkClick r:id="rId2"/>
              </a:rPr>
              <a:t>психологічної</a:t>
            </a:r>
            <a:r>
              <a:rPr lang="ru-RU" dirty="0">
                <a:solidFill>
                  <a:srgbClr val="00B050"/>
                </a:solidFill>
                <a:hlinkClick r:id="rId2"/>
              </a:rPr>
              <a:t> </a:t>
            </a:r>
            <a:r>
              <a:rPr lang="ru-RU" dirty="0" err="1" smtClean="0">
                <a:solidFill>
                  <a:srgbClr val="00B050"/>
                </a:solidFill>
                <a:hlinkClick r:id="rId2"/>
              </a:rPr>
              <a:t>допомоги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перший рівень, </a:t>
            </a:r>
            <a:r>
              <a:rPr lang="uk-UA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що включає соціально-психологічну підтримку та надання соціальних послуг, зокрема соціального супроводу, соціальної адаптації, консультування;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другий рівень</a:t>
            </a:r>
            <a:r>
              <a:rPr lang="uk-UA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, що включає психологічну допомогу;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третій рівень, </a:t>
            </a:r>
            <a:r>
              <a:rPr lang="uk-UA" sz="2800" dirty="0" smtClean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що включає комплексну медико-психологічну допомогу.</a:t>
            </a:r>
            <a:endParaRPr lang="uk-UA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605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81</TotalTime>
  <Words>429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Ион</vt:lpstr>
      <vt:lpstr>Лікування та реабілітація ветеранів та інвалідів війни</vt:lpstr>
      <vt:lpstr>План лекції:</vt:lpstr>
      <vt:lpstr>Допоміжні засоби реабілітації осіб з інвалідністю:</vt:lpstr>
      <vt:lpstr>Допоміжні засоби реабілітації осіб з інвалідністю:</vt:lpstr>
      <vt:lpstr>Отримання допоміжних засобів реабілітації осіб з інвалідністю (заява):</vt:lpstr>
      <vt:lpstr>Медичне забезпечення інвалідів війни: </vt:lpstr>
      <vt:lpstr>Пільги особам з інвалідністю внаслідок війни:</vt:lpstr>
      <vt:lpstr>П’ять Центрів соціально-психологічної реабілітації:  </vt:lpstr>
      <vt:lpstr>Рівні надання психологічної допомоги:  </vt:lpstr>
      <vt:lpstr>Отримання послуг з психологічної допомоги ветеранам війни:</vt:lpstr>
      <vt:lpstr>Перелік літератури: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8</cp:revision>
  <dcterms:created xsi:type="dcterms:W3CDTF">2024-07-25T09:29:02Z</dcterms:created>
  <dcterms:modified xsi:type="dcterms:W3CDTF">2024-07-25T10:50:22Z</dcterms:modified>
</cp:coreProperties>
</file>