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0039206" cy="2971801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Вибіркова дисципліна</a:t>
            </a:r>
            <a:br>
              <a:rPr lang="uk-UA" dirty="0" smtClean="0"/>
            </a:br>
            <a:r>
              <a:rPr lang="uk-UA" b="1" dirty="0" smtClean="0">
                <a:solidFill>
                  <a:srgbClr val="002060"/>
                </a:solidFill>
              </a:rPr>
              <a:t>«Життєвий цикл програмного забезпечення»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Викладач </a:t>
            </a:r>
            <a:r>
              <a:rPr lang="uk-UA" dirty="0" err="1" smtClean="0"/>
              <a:t>Циммерман</a:t>
            </a:r>
            <a:r>
              <a:rPr lang="uk-UA" dirty="0" smtClean="0"/>
              <a:t> Г.А.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638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8247" y="0"/>
            <a:ext cx="10260879" cy="1507067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>ОСНОВНІ ІДЕЇ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965" y="1016000"/>
            <a:ext cx="11868726" cy="584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 err="1" smtClean="0"/>
              <a:t>Прості</a:t>
            </a:r>
            <a:r>
              <a:rPr lang="ru-RU" sz="2800" dirty="0" smtClean="0"/>
              <a:t> </a:t>
            </a:r>
            <a:r>
              <a:rPr lang="ru-RU" sz="2800" dirty="0" err="1"/>
              <a:t>інформаційні</a:t>
            </a:r>
            <a:r>
              <a:rPr lang="ru-RU" sz="2800" dirty="0"/>
              <a:t> </a:t>
            </a:r>
            <a:r>
              <a:rPr lang="ru-RU" sz="2800" dirty="0" err="1"/>
              <a:t>задачі</a:t>
            </a:r>
            <a:r>
              <a:rPr lang="ru-RU" sz="2800" dirty="0"/>
              <a:t> </a:t>
            </a:r>
            <a:r>
              <a:rPr lang="ru-RU" sz="2800" dirty="0" err="1"/>
              <a:t>вже</a:t>
            </a:r>
            <a:r>
              <a:rPr lang="ru-RU" sz="2800" dirty="0"/>
              <a:t> </a:t>
            </a:r>
            <a:r>
              <a:rPr lang="ru-RU" sz="2800" dirty="0" err="1" smtClean="0"/>
              <a:t>розглянуті</a:t>
            </a:r>
            <a:r>
              <a:rPr lang="ru-RU" sz="2800" dirty="0" smtClean="0"/>
              <a:t> </a:t>
            </a:r>
            <a:r>
              <a:rPr lang="ru-RU" sz="2800" dirty="0"/>
              <a:t>та </a:t>
            </a:r>
            <a:r>
              <a:rPr lang="ru-RU" sz="2800" dirty="0" err="1"/>
              <a:t>вирішені</a:t>
            </a:r>
            <a:r>
              <a:rPr lang="ru-RU" sz="2800" dirty="0"/>
              <a:t>. Настала ера </a:t>
            </a:r>
            <a:r>
              <a:rPr lang="ru-RU" sz="2800" dirty="0" err="1"/>
              <a:t>складних</a:t>
            </a:r>
            <a:r>
              <a:rPr lang="ru-RU" sz="2800" dirty="0"/>
              <a:t> та </a:t>
            </a:r>
            <a:r>
              <a:rPr lang="ru-RU" sz="2800" dirty="0" err="1"/>
              <a:t>часовитратних</a:t>
            </a:r>
            <a:r>
              <a:rPr lang="ru-RU" sz="2800" dirty="0"/>
              <a:t> </a:t>
            </a:r>
            <a:r>
              <a:rPr lang="ru-RU" sz="2800" dirty="0" err="1"/>
              <a:t>проєктів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можливо</a:t>
            </a:r>
            <a:r>
              <a:rPr lang="ru-RU" sz="2800" dirty="0"/>
              <a:t> </a:t>
            </a:r>
            <a:r>
              <a:rPr lang="ru-RU" sz="2800" dirty="0" err="1"/>
              <a:t>якісно</a:t>
            </a:r>
            <a:r>
              <a:rPr lang="ru-RU" sz="2800" dirty="0"/>
              <a:t> </a:t>
            </a:r>
            <a:r>
              <a:rPr lang="ru-RU" sz="2800" dirty="0" err="1"/>
              <a:t>виконати</a:t>
            </a:r>
            <a:r>
              <a:rPr lang="ru-RU" sz="2800" dirty="0"/>
              <a:t> </a:t>
            </a:r>
            <a:r>
              <a:rPr lang="ru-RU" sz="2800" dirty="0" err="1"/>
              <a:t>лише</a:t>
            </a:r>
            <a:r>
              <a:rPr lang="ru-RU" sz="2800" dirty="0"/>
              <a:t> за </a:t>
            </a:r>
            <a:r>
              <a:rPr lang="ru-RU" sz="2800" dirty="0" err="1"/>
              <a:t>умови</a:t>
            </a:r>
            <a:r>
              <a:rPr lang="ru-RU" sz="2800" dirty="0"/>
              <a:t> </a:t>
            </a:r>
            <a:r>
              <a:rPr lang="ru-RU" sz="2800" dirty="0" err="1"/>
              <a:t>планування</a:t>
            </a:r>
            <a:r>
              <a:rPr lang="ru-RU" sz="2800" dirty="0"/>
              <a:t>, контролю, </a:t>
            </a:r>
            <a:r>
              <a:rPr lang="ru-RU" sz="2800" dirty="0" err="1"/>
              <a:t>розподілу</a:t>
            </a:r>
            <a:r>
              <a:rPr lang="ru-RU" sz="2800" dirty="0"/>
              <a:t> </a:t>
            </a:r>
            <a:r>
              <a:rPr lang="ru-RU" sz="2800" dirty="0" err="1"/>
              <a:t>обов'язків</a:t>
            </a:r>
            <a:r>
              <a:rPr lang="ru-RU" sz="2800" dirty="0"/>
              <a:t> та </a:t>
            </a:r>
            <a:r>
              <a:rPr lang="ru-RU" sz="2800" dirty="0" err="1"/>
              <a:t>командної</a:t>
            </a:r>
            <a:r>
              <a:rPr lang="ru-RU" sz="2800" dirty="0"/>
              <a:t> </a:t>
            </a:r>
            <a:r>
              <a:rPr lang="ru-RU" sz="2800" dirty="0" err="1"/>
              <a:t>роботи</a:t>
            </a:r>
            <a:r>
              <a:rPr lang="ru-RU" sz="2800" dirty="0"/>
              <a:t>.</a:t>
            </a:r>
            <a:br>
              <a:rPr lang="ru-RU" sz="2800" dirty="0"/>
            </a:br>
            <a:endParaRPr lang="ru-RU" sz="2800" dirty="0"/>
          </a:p>
          <a:p>
            <a:pPr marL="0" indent="0">
              <a:buNone/>
            </a:pP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Розуміти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логіку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структуру </a:t>
            </a:r>
            <a:r>
              <a:rPr lang="ru-RU" sz="2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роботи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над </a:t>
            </a:r>
            <a:r>
              <a:rPr lang="ru-RU" sz="2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інформаційним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продуктом - </a:t>
            </a:r>
            <a:r>
              <a:rPr lang="ru-RU" sz="2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комп'ютерною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програмою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аналізувати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витрати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ресурсів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обирати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технологічні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ідеї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розробки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місія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інженерів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програмного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забезпечення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курсу - </a:t>
            </a:r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сфокусувати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увагу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майбутнього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фахівця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галузі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ІТ на 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поняттях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становлять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основу </a:t>
            </a:r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професійної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компетентності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етапи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життєвого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циклу </a:t>
            </a:r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програми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моделі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життєвого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циклу </a:t>
            </a:r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програмного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продукту, 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ресурси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економічна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ефективність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команда 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розробників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спеціалізації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ній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934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8247" y="0"/>
            <a:ext cx="10260879" cy="1507067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>ЖИТТЄВИЙ ЦИКЛ ПРОГРАМИ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965" y="1016000"/>
            <a:ext cx="11868726" cy="5842000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chemeClr val="accent6">
                    <a:lumMod val="50000"/>
                  </a:schemeClr>
                </a:solidFill>
              </a:rPr>
              <a:t>Життєвий цикл програми (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Software Development Life Cycle, SDLC</a:t>
            </a:r>
            <a:r>
              <a:rPr lang="uk-UA" sz="3200" b="1" dirty="0">
                <a:solidFill>
                  <a:schemeClr val="accent6">
                    <a:lumMod val="50000"/>
                  </a:schemeClr>
                </a:solidFill>
              </a:rPr>
              <a:t>) -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</a:rPr>
              <a:t>умовна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 схема,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</a:rPr>
              <a:t>що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</a:rPr>
              <a:t>включає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 в себе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</a:rPr>
              <a:t>окремі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</a:rPr>
              <a:t>етапи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</a:rPr>
              <a:t>процесу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</a:rPr>
              <a:t>створення</a:t>
            </a:r>
            <a:r>
              <a:rPr lang="uk-UA" sz="3200" b="1" dirty="0">
                <a:solidFill>
                  <a:schemeClr val="accent6">
                    <a:lumMod val="50000"/>
                  </a:schemeClr>
                </a:solidFill>
              </a:rPr>
              <a:t> та подальшого обслуговування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ПЗ.</a:t>
            </a:r>
          </a:p>
          <a:p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Цей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цикл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пропонує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шаблон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дій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</a:rPr>
              <a:t>використання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</a:rPr>
              <a:t>якого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</a:rPr>
              <a:t>полегшує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</a:rPr>
              <a:t>проектування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</a:rPr>
              <a:t>створення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 та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</a:rPr>
              <a:t>випуск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</a:rPr>
              <a:t>якісного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</a:rPr>
              <a:t>програмного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</a:rPr>
              <a:t>забезпечення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Мета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</a:rPr>
              <a:t>використання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</a:rPr>
              <a:t>моделі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</a:rPr>
              <a:t>життєвого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 циклу –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</a:rPr>
              <a:t>створити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</a:rPr>
              <a:t>ефективний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</a:rPr>
              <a:t>економічно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</a:rPr>
              <a:t>вигідний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 та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</a:rPr>
              <a:t>якісний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</a:rPr>
              <a:t>програмний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 продукт.</a:t>
            </a:r>
          </a:p>
        </p:txBody>
      </p:sp>
    </p:spTree>
    <p:extLst>
      <p:ext uri="{BB962C8B-B14F-4D97-AF65-F5344CB8AC3E}">
        <p14:creationId xmlns:p14="http://schemas.microsoft.com/office/powerpoint/2010/main" val="1065655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8247" y="0"/>
            <a:ext cx="10260879" cy="1507067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>ПОГЛЯДИ НА ЖИТТЄВИЙ ЦИКЛ ПЗ</a:t>
            </a:r>
            <a:endParaRPr lang="ru-RU" sz="44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31962" t="37817" r="32441" b="20754"/>
          <a:stretch/>
        </p:blipFill>
        <p:spPr bwMode="auto">
          <a:xfrm>
            <a:off x="2124365" y="1228437"/>
            <a:ext cx="8284406" cy="54028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48745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8247" y="0"/>
            <a:ext cx="10260879" cy="1507067"/>
          </a:xfrm>
        </p:spPr>
        <p:txBody>
          <a:bodyPr>
            <a:normAutofit/>
          </a:bodyPr>
          <a:lstStyle/>
          <a:p>
            <a:pPr algn="ctr"/>
            <a:r>
              <a:rPr lang="uk-UA" sz="4400" dirty="0"/>
              <a:t>ПОГЛЯДИ НА ЖИТТЄВИЙ ЦИКЛ ПЗ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1062182"/>
            <a:ext cx="8534400" cy="323888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sdlc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545" y="1062182"/>
            <a:ext cx="9337964" cy="56618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7260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8247" y="0"/>
            <a:ext cx="10260879" cy="1507067"/>
          </a:xfrm>
        </p:spPr>
        <p:txBody>
          <a:bodyPr>
            <a:normAutofit/>
          </a:bodyPr>
          <a:lstStyle/>
          <a:p>
            <a:pPr algn="ctr"/>
            <a:r>
              <a:rPr lang="uk-UA" sz="4400" dirty="0"/>
              <a:t>ПОГЛЯДИ НА ЖИТТЄВИЙ ЦИКЛ ПЗ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/>
          <p:nvPr/>
        </p:nvPicPr>
        <p:blipFill rotWithShape="1">
          <a:blip r:embed="rId2"/>
          <a:srcRect l="32068" t="26036" r="32763" b="5930"/>
          <a:stretch/>
        </p:blipFill>
        <p:spPr bwMode="auto">
          <a:xfrm>
            <a:off x="1505528" y="1006764"/>
            <a:ext cx="9448800" cy="57450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35609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8247" y="0"/>
            <a:ext cx="10260879" cy="1507067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>МОДЕЛІ ЖИТТЄВ</a:t>
            </a:r>
            <a:r>
              <a:rPr lang="ru-RU" sz="4400" dirty="0" smtClean="0"/>
              <a:t>ОГО</a:t>
            </a:r>
            <a:r>
              <a:rPr lang="uk-UA" sz="4400" dirty="0" smtClean="0"/>
              <a:t> ЦИКЛУ </a:t>
            </a:r>
            <a:r>
              <a:rPr lang="uk-UA" sz="4400" dirty="0"/>
              <a:t>ПЗ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8030" y="1590964"/>
            <a:ext cx="11360006" cy="5123872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chemeClr val="accent6">
                    <a:lumMod val="50000"/>
                  </a:schemeClr>
                </a:solidFill>
              </a:rPr>
              <a:t>Два основні типи моделей життєвого циклу ПЗ: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uk-UA" sz="3200" b="1" dirty="0">
                <a:solidFill>
                  <a:schemeClr val="accent6">
                    <a:lumMod val="50000"/>
                  </a:schemeClr>
                </a:solidFill>
              </a:rPr>
              <a:t>1 прогнозовані (жорсткі) </a:t>
            </a:r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</a:rPr>
              <a:t>моделі (</a:t>
            </a:r>
            <a:r>
              <a:rPr lang="uk-UA" sz="3200" b="1" dirty="0">
                <a:solidFill>
                  <a:schemeClr val="accent6">
                    <a:lumMod val="50000"/>
                  </a:schemeClr>
                </a:solidFill>
              </a:rPr>
              <a:t>мається на увазі </a:t>
            </a:r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</a:rPr>
              <a:t>чітке </a:t>
            </a:r>
            <a:r>
              <a:rPr lang="uk-UA" sz="3200" b="1" dirty="0">
                <a:solidFill>
                  <a:schemeClr val="accent6">
                    <a:lumMod val="50000"/>
                  </a:schemeClr>
                </a:solidFill>
              </a:rPr>
              <a:t>планування усіх стадій </a:t>
            </a:r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</a:rPr>
              <a:t>процесу, цей </a:t>
            </a:r>
            <a:r>
              <a:rPr lang="uk-UA" sz="3200" b="1" dirty="0">
                <a:solidFill>
                  <a:schemeClr val="accent6">
                    <a:lumMod val="50000"/>
                  </a:schemeClr>
                </a:solidFill>
              </a:rPr>
              <a:t>план вже не змінюють</a:t>
            </a:r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</a:rPr>
              <a:t>),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uk-UA" sz="3200" b="1" dirty="0">
                <a:solidFill>
                  <a:schemeClr val="accent6">
                    <a:lumMod val="50000"/>
                  </a:schemeClr>
                </a:solidFill>
              </a:rPr>
              <a:t>2 адаптивні  (гнучкі) </a:t>
            </a:r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</a:rPr>
              <a:t>моделі (</a:t>
            </a:r>
            <a:r>
              <a:rPr lang="uk-UA" sz="3200" b="1" dirty="0">
                <a:solidFill>
                  <a:schemeClr val="accent6">
                    <a:lumMod val="50000"/>
                  </a:schemeClr>
                </a:solidFill>
              </a:rPr>
              <a:t>мається на увазі </a:t>
            </a:r>
            <a:r>
              <a:rPr lang="uk-UA" sz="3200" b="1" dirty="0" err="1" smtClean="0">
                <a:solidFill>
                  <a:schemeClr val="accent6">
                    <a:lumMod val="50000"/>
                  </a:schemeClr>
                </a:solidFill>
              </a:rPr>
              <a:t>динамычна</a:t>
            </a:r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</a:rPr>
              <a:t> адаптація </a:t>
            </a:r>
            <a:r>
              <a:rPr lang="uk-UA" sz="3200" b="1" dirty="0">
                <a:solidFill>
                  <a:schemeClr val="accent6">
                    <a:lumMod val="50000"/>
                  </a:schemeClr>
                </a:solidFill>
              </a:rPr>
              <a:t>процесу розробки під вимоги </a:t>
            </a:r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</a:rPr>
              <a:t>замовника, тобто </a:t>
            </a:r>
            <a:r>
              <a:rPr lang="uk-UA" sz="3200" b="1" dirty="0">
                <a:solidFill>
                  <a:schemeClr val="accent6">
                    <a:lumMod val="50000"/>
                  </a:schemeClr>
                </a:solidFill>
              </a:rPr>
              <a:t>план може постійно змінюватись</a:t>
            </a:r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</a:rPr>
              <a:t>).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20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8247" y="0"/>
            <a:ext cx="10260879" cy="1507067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>ПРИКЛАДИ МОДЕЛЕЙ ЖИТТЄВ</a:t>
            </a:r>
            <a:r>
              <a:rPr lang="ru-RU" sz="4400" dirty="0" smtClean="0"/>
              <a:t>ОГО</a:t>
            </a:r>
            <a:r>
              <a:rPr lang="uk-UA" sz="4400" dirty="0" smtClean="0"/>
              <a:t> ЦИКЛУ </a:t>
            </a:r>
            <a:r>
              <a:rPr lang="uk-UA" sz="4400" dirty="0"/>
              <a:t>ПЗ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8030" y="1590964"/>
            <a:ext cx="11360006" cy="5123872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</a:rPr>
              <a:t>приклади </a:t>
            </a:r>
            <a:r>
              <a:rPr lang="uk-UA" sz="3200" b="1" dirty="0">
                <a:solidFill>
                  <a:schemeClr val="accent6">
                    <a:lumMod val="50000"/>
                  </a:schemeClr>
                </a:solidFill>
              </a:rPr>
              <a:t>прогнозованих моделей – каскадна, еволюційного </a:t>
            </a:r>
            <a:r>
              <a:rPr lang="uk-UA" sz="3200" b="1" dirty="0" err="1">
                <a:solidFill>
                  <a:schemeClr val="accent6">
                    <a:lumMod val="50000"/>
                  </a:schemeClr>
                </a:solidFill>
              </a:rPr>
              <a:t>прототипування</a:t>
            </a:r>
            <a:r>
              <a:rPr lang="uk-UA" sz="3200" b="1" dirty="0">
                <a:solidFill>
                  <a:schemeClr val="accent6">
                    <a:lumMod val="50000"/>
                  </a:schemeClr>
                </a:solidFill>
              </a:rPr>
              <a:t>, , швидкої розробки,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v</a:t>
            </a:r>
            <a:r>
              <a:rPr lang="uk-UA" sz="3200" b="1" dirty="0">
                <a:solidFill>
                  <a:schemeClr val="accent6">
                    <a:lumMod val="50000"/>
                  </a:schemeClr>
                </a:solidFill>
              </a:rPr>
              <a:t>-подібна, </a:t>
            </a:r>
            <a:r>
              <a:rPr lang="uk-UA" sz="3200" b="1" dirty="0" err="1">
                <a:solidFill>
                  <a:schemeClr val="accent6">
                    <a:lumMod val="50000"/>
                  </a:schemeClr>
                </a:solidFill>
              </a:rPr>
              <a:t>інкрементна</a:t>
            </a:r>
            <a:r>
              <a:rPr lang="uk-UA" sz="3200" b="1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uk-UA" sz="3200" b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</a:rPr>
              <a:t>приклади </a:t>
            </a:r>
            <a:r>
              <a:rPr lang="uk-UA" sz="3200" b="1" dirty="0">
                <a:solidFill>
                  <a:schemeClr val="accent6">
                    <a:lumMod val="50000"/>
                  </a:schemeClr>
                </a:solidFill>
              </a:rPr>
              <a:t>адаптивних моделей –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Scrum</a:t>
            </a:r>
            <a:r>
              <a:rPr lang="uk-UA" sz="3200" b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Extreme Programming</a:t>
            </a:r>
            <a:r>
              <a:rPr lang="uk-UA" sz="3200" b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Dynamic System Development Model, Feature Driven Development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495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8247" y="0"/>
            <a:ext cx="10260879" cy="1507067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>ПЛАН-МІНІМУМ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8030" y="1590964"/>
            <a:ext cx="11360006" cy="5123872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</a:rPr>
              <a:t>Розглянемо короткі характеристики </a:t>
            </a:r>
            <a:r>
              <a:rPr lang="uk-UA" sz="3200" b="1" dirty="0">
                <a:solidFill>
                  <a:schemeClr val="accent6">
                    <a:lumMod val="50000"/>
                  </a:schemeClr>
                </a:solidFill>
              </a:rPr>
              <a:t>цих моделей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uk-UA" sz="3200" b="1" dirty="0">
                <a:solidFill>
                  <a:schemeClr val="accent6">
                    <a:lumMod val="50000"/>
                  </a:schemeClr>
                </a:solidFill>
              </a:rPr>
              <a:t>На прикладі каскадної </a:t>
            </a:r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</a:rPr>
              <a:t>моделі розберемо </a:t>
            </a:r>
            <a:r>
              <a:rPr lang="uk-UA" sz="3200" b="1" dirty="0">
                <a:solidFill>
                  <a:schemeClr val="accent6">
                    <a:lumMod val="50000"/>
                  </a:schemeClr>
                </a:solidFill>
              </a:rPr>
              <a:t>етапи процесу розробки програмного продукту.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uk-UA" sz="3200" b="1" dirty="0">
                <a:solidFill>
                  <a:schemeClr val="accent6">
                    <a:lumMod val="50000"/>
                  </a:schemeClr>
                </a:solidFill>
              </a:rPr>
              <a:t>Сфокусуємо увагу на </a:t>
            </a:r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</a:rPr>
              <a:t>діях </a:t>
            </a:r>
            <a:r>
              <a:rPr lang="uk-UA" sz="3200" b="1" dirty="0">
                <a:solidFill>
                  <a:schemeClr val="accent6">
                    <a:lumMod val="50000"/>
                  </a:schemeClr>
                </a:solidFill>
              </a:rPr>
              <a:t>команди розробників на кожному етапі, </a:t>
            </a:r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</a:rPr>
              <a:t>можливих </a:t>
            </a:r>
            <a:r>
              <a:rPr lang="uk-UA" sz="3200" b="1" dirty="0">
                <a:solidFill>
                  <a:schemeClr val="accent6">
                    <a:lumMod val="50000"/>
                  </a:schemeClr>
                </a:solidFill>
              </a:rPr>
              <a:t>спеціалізаціях (ролях) членів команди </a:t>
            </a:r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</a:rPr>
              <a:t>розробників</a:t>
            </a:r>
          </a:p>
          <a:p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</a:rPr>
              <a:t>Виконаємо навчальний </a:t>
            </a:r>
            <a:r>
              <a:rPr lang="uk-UA" sz="3200" b="1" dirty="0" err="1" smtClean="0">
                <a:solidFill>
                  <a:schemeClr val="accent6">
                    <a:lumMod val="50000"/>
                  </a:schemeClr>
                </a:solidFill>
              </a:rPr>
              <a:t>проєкт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682056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</TotalTime>
  <Words>241</Words>
  <Application>Microsoft Office PowerPoint</Application>
  <PresentationFormat>Широкоэкранный</PresentationFormat>
  <Paragraphs>26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Сектор</vt:lpstr>
      <vt:lpstr>Вибіркова дисципліна «Життєвий цикл програмного забезпечення»</vt:lpstr>
      <vt:lpstr>ОСНОВНІ ІДЕЇ</vt:lpstr>
      <vt:lpstr>ЖИТТЄВИЙ ЦИКЛ ПРОГРАМИ</vt:lpstr>
      <vt:lpstr>ПОГЛЯДИ НА ЖИТТЄВИЙ ЦИКЛ ПЗ</vt:lpstr>
      <vt:lpstr>ПОГЛЯДИ НА ЖИТТЄВИЙ ЦИКЛ ПЗ</vt:lpstr>
      <vt:lpstr>ПОГЛЯДИ НА ЖИТТЄВИЙ ЦИКЛ ПЗ</vt:lpstr>
      <vt:lpstr>МОДЕЛІ ЖИТТЄВОГО ЦИКЛУ ПЗ</vt:lpstr>
      <vt:lpstr>ПРИКЛАДИ МОДЕЛЕЙ ЖИТТЄВОГО ЦИКЛУ ПЗ</vt:lpstr>
      <vt:lpstr>ПЛАН-МІНІМУМ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Вибіркова дисципліна «Життєвий цикл програмного забезпечення»</dc:title>
  <dc:creator>А36</dc:creator>
  <cp:lastModifiedBy>А36</cp:lastModifiedBy>
  <cp:revision>4</cp:revision>
  <dcterms:created xsi:type="dcterms:W3CDTF">2023-12-22T11:38:29Z</dcterms:created>
  <dcterms:modified xsi:type="dcterms:W3CDTF">2023-12-22T12:07:27Z</dcterms:modified>
</cp:coreProperties>
</file>