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83" r:id="rId26"/>
    <p:sldId id="279" r:id="rId27"/>
    <p:sldId id="280" r:id="rId28"/>
    <p:sldId id="281" r:id="rId29"/>
  </p:sldIdLst>
  <p:sldSz cx="18288000" cy="10287000"/>
  <p:notesSz cx="6858000" cy="9144000"/>
  <p:embeddedFontLst>
    <p:embeddedFont>
      <p:font typeface="Dekko" panose="020B0604020202020204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A Day Without Sun Text Bold" panose="020B0604020202020204" charset="0"/>
      <p:regular r:id="rId35"/>
    </p:embeddedFont>
    <p:embeddedFont>
      <p:font typeface="Itim" panose="020B0604020202020204" charset="-34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Ballpoint" panose="020B0604020202020204" charset="-52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7.png"/><Relationship Id="rId10" Type="http://schemas.openxmlformats.org/officeDocument/2006/relationships/image" Target="../media/image28.sv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image" Target="../media/image4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2.sv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37.svg"/><Relationship Id="rId9" Type="http://schemas.openxmlformats.org/officeDocument/2006/relationships/image" Target="../media/image1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2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30.png"/><Relationship Id="rId10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entimeter.com/" TargetMode="External"/><Relationship Id="rId5" Type="http://schemas.openxmlformats.org/officeDocument/2006/relationships/hyperlink" Target="https://www.google.com/url?sa=t&amp;source=web&amp;rct=j&amp;opi=89978449&amp;url=https://ceit.ucu.edu.ua/resursy/instrumenty/testi-ta-opituvannya/mentimeter/&amp;ved=2ahUKEwiuqsan2YqFAxW-QvEDHZLrB70QFnoECBUQAQ&amp;usg=AOvVaw2C2JVaFk48S32W6NBrwW2V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76154">
            <a:off x="3179887" y="-2087389"/>
            <a:ext cx="11386258" cy="14461778"/>
          </a:xfrm>
          <a:custGeom>
            <a:avLst/>
            <a:gdLst/>
            <a:ahLst/>
            <a:cxnLst/>
            <a:rect l="l" t="t" r="r" b="b"/>
            <a:pathLst>
              <a:path w="11386258" h="14461778">
                <a:moveTo>
                  <a:pt x="0" y="0"/>
                </a:moveTo>
                <a:lnTo>
                  <a:pt x="11386258" y="0"/>
                </a:lnTo>
                <a:lnTo>
                  <a:pt x="11386258" y="14461778"/>
                </a:lnTo>
                <a:lnTo>
                  <a:pt x="0" y="14461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50591" y="3878171"/>
            <a:ext cx="10698800" cy="6027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6"/>
              </a:lnSpc>
            </a:pPr>
            <a:r>
              <a:rPr lang="en-US" sz="5609" b="1" spc="-72" dirty="0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 ТЕМА </a:t>
            </a:r>
            <a:r>
              <a:rPr lang="uk-UA" sz="5609" b="1" spc="-72" smtClean="0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3_2</a:t>
            </a:r>
            <a:endParaRPr lang="en-US" sz="5609" b="1" spc="-72" dirty="0">
              <a:solidFill>
                <a:srgbClr val="000000"/>
              </a:solidFill>
              <a:latin typeface="A Day Without Sun Text Bold"/>
              <a:ea typeface="A Day Without Sun Text Bold"/>
              <a:cs typeface="A Day Without Sun Text Bold"/>
              <a:sym typeface="A Day Without Sun Text Bold"/>
            </a:endParaRPr>
          </a:p>
          <a:p>
            <a:pPr algn="ctr">
              <a:lnSpc>
                <a:spcPts val="7796"/>
              </a:lnSpc>
            </a:pPr>
            <a:r>
              <a:rPr lang="en-US" sz="5609" b="1" spc="-72" dirty="0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СУЧАСНІ ТЕХНОЛОГІЇ НАВЧАННЯ </a:t>
            </a:r>
          </a:p>
          <a:p>
            <a:pPr algn="ctr">
              <a:lnSpc>
                <a:spcPts val="7796"/>
              </a:lnSpc>
            </a:pPr>
            <a:r>
              <a:rPr lang="en-US" sz="5609" b="1" spc="-72" dirty="0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В </a:t>
            </a:r>
            <a:r>
              <a:rPr lang="en-US" sz="5609" b="1" spc="-72" dirty="0" smtClean="0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ПОЧАТКОВІЙ ШКОЛІ</a:t>
            </a:r>
          </a:p>
          <a:p>
            <a:pPr algn="ctr">
              <a:lnSpc>
                <a:spcPts val="23609"/>
              </a:lnSpc>
            </a:pPr>
            <a:endParaRPr lang="en-US" sz="5609" b="1" spc="-72" dirty="0">
              <a:solidFill>
                <a:srgbClr val="000000"/>
              </a:solidFill>
              <a:latin typeface="A Day Without Sun Text Bold"/>
              <a:ea typeface="A Day Without Sun Text Bold"/>
              <a:cs typeface="A Day Without Sun Text Bold"/>
              <a:sym typeface="A Day Without Sun Text Bold"/>
            </a:endParaRPr>
          </a:p>
        </p:txBody>
      </p:sp>
      <p:sp>
        <p:nvSpPr>
          <p:cNvPr id="6" name="Freeform 6"/>
          <p:cNvSpPr/>
          <p:nvPr/>
        </p:nvSpPr>
        <p:spPr>
          <a:xfrm rot="1060722" flipH="1">
            <a:off x="304583" y="1362589"/>
            <a:ext cx="4562127" cy="4588963"/>
          </a:xfrm>
          <a:custGeom>
            <a:avLst/>
            <a:gdLst/>
            <a:ahLst/>
            <a:cxnLst/>
            <a:rect l="l" t="t" r="r" b="b"/>
            <a:pathLst>
              <a:path w="4562127" h="4588963">
                <a:moveTo>
                  <a:pt x="4562126" y="0"/>
                </a:moveTo>
                <a:lnTo>
                  <a:pt x="0" y="0"/>
                </a:lnTo>
                <a:lnTo>
                  <a:pt x="0" y="4588963"/>
                </a:lnTo>
                <a:lnTo>
                  <a:pt x="4562126" y="4588963"/>
                </a:lnTo>
                <a:lnTo>
                  <a:pt x="456212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71662">
            <a:off x="1556484" y="2783598"/>
            <a:ext cx="2058324" cy="1968507"/>
          </a:xfrm>
          <a:custGeom>
            <a:avLst/>
            <a:gdLst/>
            <a:ahLst/>
            <a:cxnLst/>
            <a:rect l="l" t="t" r="r" b="b"/>
            <a:pathLst>
              <a:path w="2058324" h="1968507">
                <a:moveTo>
                  <a:pt x="0" y="0"/>
                </a:moveTo>
                <a:lnTo>
                  <a:pt x="2058324" y="0"/>
                </a:lnTo>
                <a:lnTo>
                  <a:pt x="2058324" y="1968507"/>
                </a:lnTo>
                <a:lnTo>
                  <a:pt x="0" y="19685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8986" flipH="1">
            <a:off x="13066934" y="4998174"/>
            <a:ext cx="4581499" cy="4608449"/>
          </a:xfrm>
          <a:custGeom>
            <a:avLst/>
            <a:gdLst/>
            <a:ahLst/>
            <a:cxnLst/>
            <a:rect l="l" t="t" r="r" b="b"/>
            <a:pathLst>
              <a:path w="4581499" h="4608449">
                <a:moveTo>
                  <a:pt x="4581499" y="0"/>
                </a:moveTo>
                <a:lnTo>
                  <a:pt x="0" y="0"/>
                </a:lnTo>
                <a:lnTo>
                  <a:pt x="0" y="4608448"/>
                </a:lnTo>
                <a:lnTo>
                  <a:pt x="4581499" y="4608448"/>
                </a:lnTo>
                <a:lnTo>
                  <a:pt x="458149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44794" y="6449138"/>
            <a:ext cx="2025780" cy="1966848"/>
          </a:xfrm>
          <a:custGeom>
            <a:avLst/>
            <a:gdLst/>
            <a:ahLst/>
            <a:cxnLst/>
            <a:rect l="l" t="t" r="r" b="b"/>
            <a:pathLst>
              <a:path w="2025780" h="1966848">
                <a:moveTo>
                  <a:pt x="0" y="0"/>
                </a:moveTo>
                <a:lnTo>
                  <a:pt x="2025780" y="0"/>
                </a:lnTo>
                <a:lnTo>
                  <a:pt x="2025780" y="1966848"/>
                </a:lnTo>
                <a:lnTo>
                  <a:pt x="0" y="1966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459258" flipH="1">
            <a:off x="13378512" y="1179570"/>
            <a:ext cx="2506725" cy="3905663"/>
          </a:xfrm>
          <a:custGeom>
            <a:avLst/>
            <a:gdLst/>
            <a:ahLst/>
            <a:cxnLst/>
            <a:rect l="l" t="t" r="r" b="b"/>
            <a:pathLst>
              <a:path w="2506725" h="3905663">
                <a:moveTo>
                  <a:pt x="2506725" y="0"/>
                </a:moveTo>
                <a:lnTo>
                  <a:pt x="0" y="0"/>
                </a:lnTo>
                <a:lnTo>
                  <a:pt x="0" y="3905662"/>
                </a:lnTo>
                <a:lnTo>
                  <a:pt x="2506725" y="3905662"/>
                </a:lnTo>
                <a:lnTo>
                  <a:pt x="25067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245636" flipH="1">
            <a:off x="2579731" y="5973413"/>
            <a:ext cx="1705687" cy="3374560"/>
          </a:xfrm>
          <a:custGeom>
            <a:avLst/>
            <a:gdLst/>
            <a:ahLst/>
            <a:cxnLst/>
            <a:rect l="l" t="t" r="r" b="b"/>
            <a:pathLst>
              <a:path w="1705687" h="3374560">
                <a:moveTo>
                  <a:pt x="1705687" y="0"/>
                </a:moveTo>
                <a:lnTo>
                  <a:pt x="0" y="0"/>
                </a:lnTo>
                <a:lnTo>
                  <a:pt x="0" y="3374560"/>
                </a:lnTo>
                <a:lnTo>
                  <a:pt x="1705687" y="3374560"/>
                </a:lnTo>
                <a:lnTo>
                  <a:pt x="170568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88334">
            <a:off x="7097944" y="6933894"/>
            <a:ext cx="3788362" cy="737009"/>
          </a:xfrm>
          <a:custGeom>
            <a:avLst/>
            <a:gdLst/>
            <a:ahLst/>
            <a:cxnLst/>
            <a:rect l="l" t="t" r="r" b="b"/>
            <a:pathLst>
              <a:path w="3788362" h="737009">
                <a:moveTo>
                  <a:pt x="0" y="0"/>
                </a:moveTo>
                <a:lnTo>
                  <a:pt x="3788363" y="0"/>
                </a:lnTo>
                <a:lnTo>
                  <a:pt x="3788363" y="737008"/>
                </a:lnTo>
                <a:lnTo>
                  <a:pt x="0" y="7370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750727" y="-1706540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644" y="52992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671154" y="3172889"/>
            <a:ext cx="7315200" cy="288178"/>
            <a:chOff x="0" y="0"/>
            <a:chExt cx="9753600" cy="384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53600" cy="212806"/>
            </a:xfrm>
            <a:custGeom>
              <a:avLst/>
              <a:gdLst/>
              <a:ahLst/>
              <a:cxnLst/>
              <a:rect l="l" t="t" r="r" b="b"/>
              <a:pathLst>
                <a:path w="9753600" h="212806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85043" y="212806"/>
              <a:ext cx="7857304" cy="171432"/>
            </a:xfrm>
            <a:custGeom>
              <a:avLst/>
              <a:gdLst/>
              <a:ahLst/>
              <a:cxnLst/>
              <a:rect l="l" t="t" r="r" b="b"/>
              <a:pathLst>
                <a:path w="7857304" h="171432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054293" y="2460238"/>
            <a:ext cx="8418125" cy="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64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2. Технології інтерактивного навчання</a:t>
            </a:r>
          </a:p>
          <a:p>
            <a:pPr algn="ctr">
              <a:lnSpc>
                <a:spcPts val="3463"/>
              </a:lnSpc>
            </a:pPr>
            <a:endParaRPr lang="en-US" sz="2644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34905" y="3620437"/>
            <a:ext cx="9137514" cy="31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9"/>
              </a:lnSpc>
            </a:pPr>
            <a:r>
              <a:rPr lang="en-US" sz="196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3) Технології ситуативного моделювання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78944" y="4797128"/>
            <a:ext cx="9782419" cy="2267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Ситуативне моделювання – </a:t>
            </a: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це побудова навчального процесу за допомогою включення учнів у гру </a:t>
            </a:r>
          </a:p>
          <a:p>
            <a:pPr algn="just">
              <a:lnSpc>
                <a:spcPts val="2619"/>
              </a:lnSpc>
            </a:pPr>
            <a:endParaRPr lang="en-US" sz="1999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Технології: </a:t>
            </a: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 -імітації, симуляції;</a:t>
            </a: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розігрування ситуації за ролями</a:t>
            </a:r>
          </a:p>
          <a:p>
            <a:pPr algn="just">
              <a:lnSpc>
                <a:spcPts val="2619"/>
              </a:lnSpc>
            </a:pPr>
            <a:endParaRPr lang="en-US" sz="1999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750727" y="-1706540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644" y="52992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671154" y="3172889"/>
            <a:ext cx="7315200" cy="288178"/>
            <a:chOff x="0" y="0"/>
            <a:chExt cx="9753600" cy="384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53600" cy="212806"/>
            </a:xfrm>
            <a:custGeom>
              <a:avLst/>
              <a:gdLst/>
              <a:ahLst/>
              <a:cxnLst/>
              <a:rect l="l" t="t" r="r" b="b"/>
              <a:pathLst>
                <a:path w="9753600" h="212806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85043" y="212806"/>
              <a:ext cx="7857304" cy="171432"/>
            </a:xfrm>
            <a:custGeom>
              <a:avLst/>
              <a:gdLst/>
              <a:ahLst/>
              <a:cxnLst/>
              <a:rect l="l" t="t" r="r" b="b"/>
              <a:pathLst>
                <a:path w="7857304" h="171432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054293" y="2460238"/>
            <a:ext cx="8418125" cy="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64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2. Технології інтерактивного навчання</a:t>
            </a:r>
          </a:p>
          <a:p>
            <a:pPr algn="ctr">
              <a:lnSpc>
                <a:spcPts val="3463"/>
              </a:lnSpc>
            </a:pPr>
            <a:endParaRPr lang="en-US" sz="2644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34905" y="3620437"/>
            <a:ext cx="9137514" cy="31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9"/>
              </a:lnSpc>
            </a:pPr>
            <a:r>
              <a:rPr lang="en-US" sz="196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4) Технології опрацювання дискусійних питань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78944" y="4797128"/>
            <a:ext cx="9782419" cy="3886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Дискусія – </a:t>
            </a: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широке публічне обговорення якогось спірного питання</a:t>
            </a:r>
          </a:p>
          <a:p>
            <a:pPr algn="just">
              <a:lnSpc>
                <a:spcPts val="2619"/>
              </a:lnSpc>
            </a:pPr>
            <a:endParaRPr lang="en-US" sz="1999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Технології: </a:t>
            </a: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- ПРЕС</a:t>
            </a: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- займи позицію</a:t>
            </a: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- зміни позицію</a:t>
            </a: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- неперервна шкала думок</a:t>
            </a: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- дискусія в стилі телевізійного токшоу</a:t>
            </a: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- оцінювальна дискусія</a:t>
            </a: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- дебати</a:t>
            </a:r>
          </a:p>
          <a:p>
            <a:pPr algn="just">
              <a:lnSpc>
                <a:spcPts val="2619"/>
              </a:lnSpc>
            </a:pPr>
            <a:endParaRPr lang="en-US" sz="1999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just">
              <a:lnSpc>
                <a:spcPts val="2619"/>
              </a:lnSpc>
            </a:pPr>
            <a:endParaRPr lang="en-US" sz="1999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750727" y="-1706540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644" y="52992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671154" y="3172889"/>
            <a:ext cx="7315200" cy="288178"/>
            <a:chOff x="0" y="0"/>
            <a:chExt cx="9753600" cy="384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53600" cy="212806"/>
            </a:xfrm>
            <a:custGeom>
              <a:avLst/>
              <a:gdLst/>
              <a:ahLst/>
              <a:cxnLst/>
              <a:rect l="l" t="t" r="r" b="b"/>
              <a:pathLst>
                <a:path w="9753600" h="212806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85043" y="212806"/>
              <a:ext cx="7857304" cy="171432"/>
            </a:xfrm>
            <a:custGeom>
              <a:avLst/>
              <a:gdLst/>
              <a:ahLst/>
              <a:cxnLst/>
              <a:rect l="l" t="t" r="r" b="b"/>
              <a:pathLst>
                <a:path w="7857304" h="171432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054293" y="2460238"/>
            <a:ext cx="8418125" cy="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64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3. Ігрова технологія навчання</a:t>
            </a:r>
          </a:p>
          <a:p>
            <a:pPr algn="ctr">
              <a:lnSpc>
                <a:spcPts val="3463"/>
              </a:lnSpc>
            </a:pPr>
            <a:endParaRPr lang="en-US" sz="2644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907549" y="4616153"/>
            <a:ext cx="10842411" cy="3806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Функції ігор: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Соціокультурне призначення гри.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Функція міжнаціональної комунікації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Функція самореалізації людини в грі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Комунікативна функція гри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Діагностична функція гри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Ігротерапевтична функція гри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Функція корекції у грі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Розважальна функція гри</a:t>
            </a:r>
          </a:p>
          <a:p>
            <a:pPr algn="just">
              <a:lnSpc>
                <a:spcPts val="3049"/>
              </a:lnSpc>
            </a:pPr>
            <a:endParaRPr lang="en-US" sz="2327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750727" y="-1706540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644" y="52992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671154" y="3172889"/>
            <a:ext cx="7315200" cy="288178"/>
            <a:chOff x="0" y="0"/>
            <a:chExt cx="9753600" cy="384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53600" cy="212806"/>
            </a:xfrm>
            <a:custGeom>
              <a:avLst/>
              <a:gdLst/>
              <a:ahLst/>
              <a:cxnLst/>
              <a:rect l="l" t="t" r="r" b="b"/>
              <a:pathLst>
                <a:path w="9753600" h="212806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85043" y="212806"/>
              <a:ext cx="7857304" cy="171432"/>
            </a:xfrm>
            <a:custGeom>
              <a:avLst/>
              <a:gdLst/>
              <a:ahLst/>
              <a:cxnLst/>
              <a:rect l="l" t="t" r="r" b="b"/>
              <a:pathLst>
                <a:path w="7857304" h="171432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054293" y="2460238"/>
            <a:ext cx="8418125" cy="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64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3. Ігрова технологія навчання</a:t>
            </a:r>
          </a:p>
          <a:p>
            <a:pPr algn="ctr">
              <a:lnSpc>
                <a:spcPts val="3463"/>
              </a:lnSpc>
            </a:pPr>
            <a:endParaRPr lang="en-US" sz="2644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85968" y="4398084"/>
            <a:ext cx="10842411" cy="3806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Основні напрямки роботи під час проведення ігор такі: 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1)розвиток образного мислення; 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2)тренування логічного мислення; 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3)розвиток сенсорних здібностей; 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4)тренування пам’яті; 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5)розвиток уваги; 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6)розвиток уяви і творчих здібностей. </a:t>
            </a:r>
          </a:p>
          <a:p>
            <a:pPr algn="just">
              <a:lnSpc>
                <a:spcPts val="3049"/>
              </a:lnSpc>
            </a:pPr>
            <a:endParaRPr lang="en-US" sz="2327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just">
              <a:lnSpc>
                <a:spcPts val="3049"/>
              </a:lnSpc>
            </a:pPr>
            <a:endParaRPr lang="en-US" sz="2327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just">
              <a:lnSpc>
                <a:spcPts val="3049"/>
              </a:lnSpc>
            </a:pPr>
            <a:endParaRPr lang="en-US" sz="2327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750727" y="-1706540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644" y="52992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671154" y="3172889"/>
            <a:ext cx="7315200" cy="288178"/>
            <a:chOff x="0" y="0"/>
            <a:chExt cx="9753600" cy="384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53600" cy="212806"/>
            </a:xfrm>
            <a:custGeom>
              <a:avLst/>
              <a:gdLst/>
              <a:ahLst/>
              <a:cxnLst/>
              <a:rect l="l" t="t" r="r" b="b"/>
              <a:pathLst>
                <a:path w="9753600" h="212806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85043" y="212806"/>
              <a:ext cx="7857304" cy="171432"/>
            </a:xfrm>
            <a:custGeom>
              <a:avLst/>
              <a:gdLst/>
              <a:ahLst/>
              <a:cxnLst/>
              <a:rect l="l" t="t" r="r" b="b"/>
              <a:pathLst>
                <a:path w="7857304" h="171432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054293" y="2460238"/>
            <a:ext cx="8418125" cy="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64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3. Ігрова технологія навчання</a:t>
            </a:r>
          </a:p>
          <a:p>
            <a:pPr algn="ctr">
              <a:lnSpc>
                <a:spcPts val="3463"/>
              </a:lnSpc>
            </a:pPr>
            <a:endParaRPr lang="en-US" sz="2644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85968" y="4398084"/>
            <a:ext cx="10243796" cy="575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en-US" sz="2199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Характеристики гри в контексті запровадження діяльнісного підходу</a:t>
            </a:r>
            <a:r>
              <a:rPr lang="en-US" sz="21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 (The LEGO Foundation)</a:t>
            </a:r>
          </a:p>
          <a:p>
            <a:pPr algn="just">
              <a:lnSpc>
                <a:spcPts val="2880"/>
              </a:lnSpc>
            </a:pPr>
            <a:r>
              <a:rPr lang="en-US" sz="21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199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Значуща: </a:t>
            </a:r>
            <a:r>
              <a:rPr lang="en-US" sz="21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діяльність, до якої залучені діти, має бути пов’язаною з їхнім досвідом, життям, середовищем. </a:t>
            </a:r>
          </a:p>
          <a:p>
            <a:pPr algn="just">
              <a:lnSpc>
                <a:spcPts val="2880"/>
              </a:lnSpc>
            </a:pPr>
            <a:r>
              <a:rPr lang="en-US" sz="21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199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Соціальна:</a:t>
            </a:r>
            <a:r>
              <a:rPr lang="en-US" sz="21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ігрові вправи виконуються у команді у взаємодії один з одним, мають місце обговорення, спільний пошук рішень та компромісів.</a:t>
            </a:r>
          </a:p>
          <a:p>
            <a:pPr algn="just">
              <a:lnSpc>
                <a:spcPts val="2880"/>
              </a:lnSpc>
            </a:pPr>
            <a:r>
              <a:rPr lang="en-US" sz="21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199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Активна:</a:t>
            </a:r>
            <a:r>
              <a:rPr lang="en-US" sz="21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ігрові вправи надають можливість дітям активно взаємодіяти один з одним, бути як фізично, так і ментально включеними у процес </a:t>
            </a:r>
          </a:p>
          <a:p>
            <a:pPr algn="just">
              <a:lnSpc>
                <a:spcPts val="2880"/>
              </a:lnSpc>
            </a:pPr>
            <a:r>
              <a:rPr lang="en-US" sz="21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199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Мотивуюча:</a:t>
            </a:r>
            <a:r>
              <a:rPr lang="en-US" sz="21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ігрові вправи надають можливість пробувати різні варіанти</a:t>
            </a:r>
          </a:p>
          <a:p>
            <a:pPr algn="just">
              <a:lnSpc>
                <a:spcPts val="2880"/>
              </a:lnSpc>
            </a:pPr>
            <a:r>
              <a:rPr lang="en-US" sz="2199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Радісна:</a:t>
            </a:r>
            <a:r>
              <a:rPr lang="en-US" sz="21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навчання відбувається тоді, коли є радість і задоволення від процесу.</a:t>
            </a:r>
          </a:p>
          <a:p>
            <a:pPr algn="just">
              <a:lnSpc>
                <a:spcPts val="2880"/>
              </a:lnSpc>
            </a:pPr>
            <a:r>
              <a:rPr lang="en-US" sz="21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 </a:t>
            </a:r>
            <a:r>
              <a:rPr lang="en-US" sz="2199">
                <a:solidFill>
                  <a:srgbClr val="C28B4E"/>
                </a:solidFill>
                <a:latin typeface="Dekko"/>
                <a:ea typeface="Dekko"/>
                <a:cs typeface="Dekko"/>
                <a:sym typeface="Dekko"/>
              </a:rPr>
              <a:t>Ці характеристики гри впливають на всі сфери розвитку дитини: соціальну, пізнавальну; емоційну; фізичну; креативну</a:t>
            </a:r>
          </a:p>
          <a:p>
            <a:pPr algn="just">
              <a:lnSpc>
                <a:spcPts val="2880"/>
              </a:lnSpc>
            </a:pPr>
            <a:endParaRPr lang="en-US" sz="2199">
              <a:solidFill>
                <a:srgbClr val="C28B4E"/>
              </a:solidFill>
              <a:latin typeface="Dekko"/>
              <a:ea typeface="Dekko"/>
              <a:cs typeface="Dekko"/>
              <a:sym typeface="Dekko"/>
            </a:endParaRPr>
          </a:p>
          <a:p>
            <a:pPr algn="just">
              <a:lnSpc>
                <a:spcPts val="2880"/>
              </a:lnSpc>
            </a:pPr>
            <a:endParaRPr lang="en-US" sz="2199">
              <a:solidFill>
                <a:srgbClr val="C28B4E"/>
              </a:solidFill>
              <a:latin typeface="Dekko"/>
              <a:ea typeface="Dekko"/>
              <a:cs typeface="Dekko"/>
              <a:sym typeface="Dekko"/>
            </a:endParaRPr>
          </a:p>
          <a:p>
            <a:pPr algn="just">
              <a:lnSpc>
                <a:spcPts val="2880"/>
              </a:lnSpc>
            </a:pPr>
            <a:endParaRPr lang="en-US" sz="2199">
              <a:solidFill>
                <a:srgbClr val="C28B4E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750727" y="-1706540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644" y="52992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671154" y="3172889"/>
            <a:ext cx="7315200" cy="288178"/>
            <a:chOff x="0" y="0"/>
            <a:chExt cx="9753600" cy="384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53600" cy="212806"/>
            </a:xfrm>
            <a:custGeom>
              <a:avLst/>
              <a:gdLst/>
              <a:ahLst/>
              <a:cxnLst/>
              <a:rect l="l" t="t" r="r" b="b"/>
              <a:pathLst>
                <a:path w="9753600" h="212806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85043" y="212806"/>
              <a:ext cx="7857304" cy="171432"/>
            </a:xfrm>
            <a:custGeom>
              <a:avLst/>
              <a:gdLst/>
              <a:ahLst/>
              <a:cxnLst/>
              <a:rect l="l" t="t" r="r" b="b"/>
              <a:pathLst>
                <a:path w="7857304" h="171432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054293" y="2460238"/>
            <a:ext cx="8418125" cy="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64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4. Проєктна технологія (метод проєктів)</a:t>
            </a:r>
          </a:p>
          <a:p>
            <a:pPr algn="ctr">
              <a:lnSpc>
                <a:spcPts val="3463"/>
              </a:lnSpc>
            </a:pPr>
            <a:endParaRPr lang="en-US" sz="2644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907549" y="4616153"/>
            <a:ext cx="10842411" cy="3044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Метод проєктів –</a:t>
            </a: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це спосіб досягнення дидактичної мети через детальну розробку проблеми (технологією), яка має завершитисьреальним практично відчутним результатом</a:t>
            </a:r>
          </a:p>
          <a:p>
            <a:pPr algn="just">
              <a:lnSpc>
                <a:spcPts val="3049"/>
              </a:lnSpc>
            </a:pPr>
            <a:endParaRPr lang="en-US" sz="2327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Технологія проєктування</a:t>
            </a: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– це розв’язання учнем або групою учнів певної проблеми, яке передбачає, з одного боку, використання різноманітних методів і засобів навчання, а з другого – інтегрування знань та умінь з різних галузей науки, техніки, мистецтва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54523" y="3936753"/>
            <a:ext cx="7189477" cy="5321547"/>
          </a:xfrm>
          <a:custGeom>
            <a:avLst/>
            <a:gdLst/>
            <a:ahLst/>
            <a:cxnLst/>
            <a:rect l="l" t="t" r="r" b="b"/>
            <a:pathLst>
              <a:path w="7189477" h="5321547">
                <a:moveTo>
                  <a:pt x="0" y="0"/>
                </a:moveTo>
                <a:lnTo>
                  <a:pt x="7189477" y="0"/>
                </a:lnTo>
                <a:lnTo>
                  <a:pt x="7189477" y="5321547"/>
                </a:lnTo>
                <a:lnTo>
                  <a:pt x="0" y="5321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66083" y="3803403"/>
            <a:ext cx="736079" cy="734827"/>
          </a:xfrm>
          <a:custGeom>
            <a:avLst/>
            <a:gdLst/>
            <a:ahLst/>
            <a:cxnLst/>
            <a:rect l="l" t="t" r="r" b="b"/>
            <a:pathLst>
              <a:path w="736079" h="734827">
                <a:moveTo>
                  <a:pt x="0" y="0"/>
                </a:moveTo>
                <a:lnTo>
                  <a:pt x="736079" y="0"/>
                </a:lnTo>
                <a:lnTo>
                  <a:pt x="736079" y="734827"/>
                </a:lnTo>
                <a:lnTo>
                  <a:pt x="0" y="734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38028" y="4003428"/>
            <a:ext cx="7189477" cy="5321547"/>
          </a:xfrm>
          <a:custGeom>
            <a:avLst/>
            <a:gdLst/>
            <a:ahLst/>
            <a:cxnLst/>
            <a:rect l="l" t="t" r="r" b="b"/>
            <a:pathLst>
              <a:path w="7189477" h="5321547">
                <a:moveTo>
                  <a:pt x="0" y="0"/>
                </a:moveTo>
                <a:lnTo>
                  <a:pt x="7189477" y="0"/>
                </a:lnTo>
                <a:lnTo>
                  <a:pt x="7189477" y="5321547"/>
                </a:lnTo>
                <a:lnTo>
                  <a:pt x="0" y="5321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49588" y="3870078"/>
            <a:ext cx="736079" cy="734827"/>
          </a:xfrm>
          <a:custGeom>
            <a:avLst/>
            <a:gdLst/>
            <a:ahLst/>
            <a:cxnLst/>
            <a:rect l="l" t="t" r="r" b="b"/>
            <a:pathLst>
              <a:path w="736079" h="734827">
                <a:moveTo>
                  <a:pt x="0" y="0"/>
                </a:moveTo>
                <a:lnTo>
                  <a:pt x="736079" y="0"/>
                </a:lnTo>
                <a:lnTo>
                  <a:pt x="736079" y="734827"/>
                </a:lnTo>
                <a:lnTo>
                  <a:pt x="0" y="734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29631">
            <a:off x="3641029" y="4548420"/>
            <a:ext cx="4620611" cy="1318974"/>
          </a:xfrm>
          <a:custGeom>
            <a:avLst/>
            <a:gdLst/>
            <a:ahLst/>
            <a:cxnLst/>
            <a:rect l="l" t="t" r="r" b="b"/>
            <a:pathLst>
              <a:path w="4620611" h="1318974">
                <a:moveTo>
                  <a:pt x="0" y="0"/>
                </a:moveTo>
                <a:lnTo>
                  <a:pt x="4620611" y="0"/>
                </a:lnTo>
                <a:lnTo>
                  <a:pt x="4620611" y="1318974"/>
                </a:lnTo>
                <a:lnTo>
                  <a:pt x="0" y="13189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645802" y="5947318"/>
            <a:ext cx="5417116" cy="3040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55"/>
              </a:lnSpc>
            </a:pPr>
            <a:r>
              <a:rPr lang="en-US" sz="187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–навчити самостійно здобувати знання та застосовувати їх для розв’язання нових пізнавальних і практичних завдань; </a:t>
            </a:r>
          </a:p>
          <a:p>
            <a:pPr algn="l">
              <a:lnSpc>
                <a:spcPts val="2455"/>
              </a:lnSpc>
            </a:pPr>
            <a:r>
              <a:rPr lang="en-US" sz="187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–сприяти розвитку комунікативних здібностей; </a:t>
            </a:r>
          </a:p>
          <a:p>
            <a:pPr algn="l">
              <a:lnSpc>
                <a:spcPts val="2455"/>
              </a:lnSpc>
            </a:pPr>
            <a:r>
              <a:rPr lang="en-US" sz="187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–розширити коло спілкування; </a:t>
            </a:r>
          </a:p>
          <a:p>
            <a:pPr algn="l">
              <a:lnSpc>
                <a:spcPts val="2455"/>
              </a:lnSpc>
            </a:pPr>
            <a:r>
              <a:rPr lang="en-US" sz="187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прищепити уміння користуватися дослідницькими прийомами: збирати та аналізувати інформацію, висувати гіпотези, робити висновки</a:t>
            </a:r>
          </a:p>
        </p:txBody>
      </p:sp>
      <p:sp>
        <p:nvSpPr>
          <p:cNvPr id="9" name="Freeform 9"/>
          <p:cNvSpPr/>
          <p:nvPr/>
        </p:nvSpPr>
        <p:spPr>
          <a:xfrm rot="229631">
            <a:off x="11044055" y="4548420"/>
            <a:ext cx="4620611" cy="1318974"/>
          </a:xfrm>
          <a:custGeom>
            <a:avLst/>
            <a:gdLst/>
            <a:ahLst/>
            <a:cxnLst/>
            <a:rect l="l" t="t" r="r" b="b"/>
            <a:pathLst>
              <a:path w="4620611" h="1318974">
                <a:moveTo>
                  <a:pt x="0" y="0"/>
                </a:moveTo>
                <a:lnTo>
                  <a:pt x="4620611" y="0"/>
                </a:lnTo>
                <a:lnTo>
                  <a:pt x="4620611" y="1318974"/>
                </a:lnTo>
                <a:lnTo>
                  <a:pt x="0" y="13189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433217" y="4522505"/>
            <a:ext cx="5842287" cy="1142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3"/>
              </a:lnSpc>
              <a:spcBef>
                <a:spcPct val="0"/>
              </a:spcBef>
            </a:pPr>
            <a:r>
              <a:rPr lang="en-US" sz="603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Завдання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24554" y="722084"/>
            <a:ext cx="1687808" cy="2163857"/>
          </a:xfrm>
          <a:custGeom>
            <a:avLst/>
            <a:gdLst/>
            <a:ahLst/>
            <a:cxnLst/>
            <a:rect l="l" t="t" r="r" b="b"/>
            <a:pathLst>
              <a:path w="1687808" h="2163857">
                <a:moveTo>
                  <a:pt x="0" y="0"/>
                </a:moveTo>
                <a:lnTo>
                  <a:pt x="1687808" y="0"/>
                </a:lnTo>
                <a:lnTo>
                  <a:pt x="1687808" y="2163857"/>
                </a:lnTo>
                <a:lnTo>
                  <a:pt x="0" y="21638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062918" y="1441203"/>
            <a:ext cx="1200773" cy="2057400"/>
          </a:xfrm>
          <a:custGeom>
            <a:avLst/>
            <a:gdLst/>
            <a:ahLst/>
            <a:cxnLst/>
            <a:rect l="l" t="t" r="r" b="b"/>
            <a:pathLst>
              <a:path w="1200773" h="2057400">
                <a:moveTo>
                  <a:pt x="0" y="0"/>
                </a:moveTo>
                <a:lnTo>
                  <a:pt x="1200774" y="0"/>
                </a:lnTo>
                <a:lnTo>
                  <a:pt x="120077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350158" y="1337560"/>
            <a:ext cx="11696087" cy="118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0"/>
              </a:lnSpc>
              <a:spcBef>
                <a:spcPct val="0"/>
              </a:spcBef>
            </a:pPr>
            <a:r>
              <a:rPr lang="en-US" sz="625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4. Проєктна технологія (метод проєктів)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00772" y="5921884"/>
            <a:ext cx="5417116" cy="834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2"/>
              </a:lnSpc>
            </a:pPr>
            <a:r>
              <a:rPr lang="en-US" sz="257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здобуття досвіду практичної діяльності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912362" y="4522505"/>
            <a:ext cx="5793936" cy="1142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3"/>
              </a:lnSpc>
              <a:spcBef>
                <a:spcPct val="0"/>
              </a:spcBef>
            </a:pPr>
            <a:r>
              <a:rPr lang="en-US" sz="603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Мета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750727" y="-1706540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644" y="52992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671154" y="3172889"/>
            <a:ext cx="7315200" cy="288178"/>
            <a:chOff x="0" y="0"/>
            <a:chExt cx="9753600" cy="384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53600" cy="212806"/>
            </a:xfrm>
            <a:custGeom>
              <a:avLst/>
              <a:gdLst/>
              <a:ahLst/>
              <a:cxnLst/>
              <a:rect l="l" t="t" r="r" b="b"/>
              <a:pathLst>
                <a:path w="9753600" h="212806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85043" y="212806"/>
              <a:ext cx="7857304" cy="171432"/>
            </a:xfrm>
            <a:custGeom>
              <a:avLst/>
              <a:gdLst/>
              <a:ahLst/>
              <a:cxnLst/>
              <a:rect l="l" t="t" r="r" b="b"/>
              <a:pathLst>
                <a:path w="7857304" h="171432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054293" y="2460238"/>
            <a:ext cx="8418125" cy="424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64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4. Проєктна технологія (метод проєктів)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07549" y="4131313"/>
            <a:ext cx="11785680" cy="4923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0"/>
              </a:lnSpc>
            </a:pPr>
            <a:r>
              <a:rPr lang="en-US" sz="213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Основні вимоги до використання технології: </a:t>
            </a:r>
          </a:p>
          <a:p>
            <a:pPr algn="just">
              <a:lnSpc>
                <a:spcPts val="2790"/>
              </a:lnSpc>
            </a:pPr>
            <a:r>
              <a:rPr lang="en-US" sz="213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13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–наявність цікавої та значущої соціальної проблеми; </a:t>
            </a:r>
          </a:p>
          <a:p>
            <a:pPr algn="just">
              <a:lnSpc>
                <a:spcPts val="2790"/>
              </a:lnSpc>
            </a:pPr>
            <a:r>
              <a:rPr lang="en-US" sz="213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–передбачуваність результатів (доповідь, репортаж, альбом тощо); </a:t>
            </a:r>
          </a:p>
          <a:p>
            <a:pPr algn="just">
              <a:lnSpc>
                <a:spcPts val="2790"/>
              </a:lnSpc>
            </a:pPr>
            <a:r>
              <a:rPr lang="en-US" sz="213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–самостійна діяльність виконавців (індивідуальна, парна, групова); </a:t>
            </a:r>
          </a:p>
          <a:p>
            <a:pPr algn="just">
              <a:lnSpc>
                <a:spcPts val="2790"/>
              </a:lnSpc>
            </a:pPr>
            <a:r>
              <a:rPr lang="en-US" sz="213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–структурованість змістової частини проєкту (з вказівкою поетапних результатів); </a:t>
            </a:r>
          </a:p>
          <a:p>
            <a:pPr algn="just">
              <a:lnSpc>
                <a:spcPts val="2790"/>
              </a:lnSpc>
            </a:pPr>
            <a:r>
              <a:rPr lang="en-US" sz="213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–використання дослідницьких методів і певної послідовності</a:t>
            </a:r>
            <a:r>
              <a:rPr lang="en-US" sz="213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дій: </a:t>
            </a:r>
          </a:p>
          <a:p>
            <a:pPr algn="just">
              <a:lnSpc>
                <a:spcPts val="2790"/>
              </a:lnSpc>
            </a:pPr>
            <a:r>
              <a:rPr lang="en-US" sz="213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13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1) визначення проблеми і завдань дослідження; </a:t>
            </a:r>
          </a:p>
          <a:p>
            <a:pPr algn="just">
              <a:lnSpc>
                <a:spcPts val="2790"/>
              </a:lnSpc>
            </a:pPr>
            <a:r>
              <a:rPr lang="en-US" sz="213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2) висунення гіпотези; </a:t>
            </a:r>
          </a:p>
          <a:p>
            <a:pPr algn="just">
              <a:lnSpc>
                <a:spcPts val="2790"/>
              </a:lnSpc>
            </a:pPr>
            <a:r>
              <a:rPr lang="en-US" sz="213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3) вибір методів дослідження; </a:t>
            </a:r>
          </a:p>
          <a:p>
            <a:pPr algn="just">
              <a:lnSpc>
                <a:spcPts val="2790"/>
              </a:lnSpc>
            </a:pPr>
            <a:r>
              <a:rPr lang="en-US" sz="213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4) обговорення способів оформлення кінцевих результатів; </a:t>
            </a:r>
          </a:p>
          <a:p>
            <a:pPr algn="just">
              <a:lnSpc>
                <a:spcPts val="2790"/>
              </a:lnSpc>
            </a:pPr>
            <a:r>
              <a:rPr lang="en-US" sz="213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5) збір, систематизація й аналіз отриманих даних; </a:t>
            </a:r>
          </a:p>
          <a:p>
            <a:pPr algn="just">
              <a:lnSpc>
                <a:spcPts val="2790"/>
              </a:lnSpc>
            </a:pPr>
            <a:r>
              <a:rPr lang="en-US" sz="213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6) підведення підсумків, оформлення результатів, їх презентація; </a:t>
            </a:r>
          </a:p>
          <a:p>
            <a:pPr algn="just">
              <a:lnSpc>
                <a:spcPts val="2790"/>
              </a:lnSpc>
            </a:pPr>
            <a:r>
              <a:rPr lang="en-US" sz="213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7) висновки, висунення нових проблем дослідження. </a:t>
            </a:r>
          </a:p>
          <a:p>
            <a:pPr algn="just">
              <a:lnSpc>
                <a:spcPts val="2790"/>
              </a:lnSpc>
            </a:pPr>
            <a:endParaRPr lang="en-US" sz="213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750727" y="-1706540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644" y="52992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671154" y="3172889"/>
            <a:ext cx="7315200" cy="288178"/>
            <a:chOff x="0" y="0"/>
            <a:chExt cx="9753600" cy="384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53600" cy="212806"/>
            </a:xfrm>
            <a:custGeom>
              <a:avLst/>
              <a:gdLst/>
              <a:ahLst/>
              <a:cxnLst/>
              <a:rect l="l" t="t" r="r" b="b"/>
              <a:pathLst>
                <a:path w="9753600" h="212806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85043" y="212806"/>
              <a:ext cx="7857304" cy="171432"/>
            </a:xfrm>
            <a:custGeom>
              <a:avLst/>
              <a:gdLst/>
              <a:ahLst/>
              <a:cxnLst/>
              <a:rect l="l" t="t" r="r" b="b"/>
              <a:pathLst>
                <a:path w="7857304" h="171432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054293" y="2460238"/>
            <a:ext cx="8418125" cy="424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64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4. Проєктна технологія (метод проєктів)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07549" y="4131313"/>
            <a:ext cx="10437621" cy="471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0"/>
              </a:lnSpc>
            </a:pPr>
            <a:r>
              <a:rPr lang="en-US" sz="213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Структурування проєкту</a:t>
            </a:r>
          </a:p>
          <a:p>
            <a:pPr algn="just">
              <a:lnSpc>
                <a:spcPts val="2659"/>
              </a:lnSpc>
            </a:pPr>
            <a:r>
              <a:rPr lang="en-US" sz="203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1)Починати слід завжди з вибору теми проєкту, його типу, кількості учасників. </a:t>
            </a:r>
          </a:p>
          <a:p>
            <a:pPr algn="just">
              <a:lnSpc>
                <a:spcPts val="2659"/>
              </a:lnSpc>
            </a:pPr>
            <a:r>
              <a:rPr lang="en-US" sz="203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2)Далі вчителю необхідно продумати можливіваріанти проблем, які важливо дослідити в рамках визначеної тематики. </a:t>
            </a:r>
          </a:p>
          <a:p>
            <a:pPr algn="just">
              <a:lnSpc>
                <a:spcPts val="2659"/>
              </a:lnSpc>
            </a:pPr>
            <a:r>
              <a:rPr lang="en-US" sz="203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3)Важливим моментом є розподіл завдань між учасниками, обговорення можливих методів дослідження, пошуку інформації, творчих рішень. </a:t>
            </a:r>
          </a:p>
          <a:p>
            <a:pPr algn="just">
              <a:lnSpc>
                <a:spcPts val="2659"/>
              </a:lnSpc>
            </a:pPr>
            <a:r>
              <a:rPr lang="en-US" sz="203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4)Потім починається самостійна робота учасників проєкту відповідно до їхніх індивідуальних чи групових дослідницьких, творчих завдань. </a:t>
            </a:r>
          </a:p>
          <a:p>
            <a:pPr algn="just">
              <a:lnSpc>
                <a:spcPts val="2659"/>
              </a:lnSpc>
            </a:pPr>
            <a:r>
              <a:rPr lang="en-US" sz="203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5)Постійно проводяться проміжні обговорення отриманих даних в групах. </a:t>
            </a:r>
          </a:p>
          <a:p>
            <a:pPr algn="just">
              <a:lnSpc>
                <a:spcPts val="2659"/>
              </a:lnSpc>
            </a:pPr>
            <a:r>
              <a:rPr lang="en-US" sz="203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6)Необхідним етапом виконання проєктів є їх захист. </a:t>
            </a:r>
          </a:p>
          <a:p>
            <a:pPr algn="just">
              <a:lnSpc>
                <a:spcPts val="2659"/>
              </a:lnSpc>
            </a:pPr>
            <a:r>
              <a:rPr lang="en-US" sz="203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7)Завершується робота колективним обговоренням, експертизою, оголошенням результатів зовнішньої оцінки, формулюванням висновків. </a:t>
            </a:r>
          </a:p>
          <a:p>
            <a:pPr algn="just">
              <a:lnSpc>
                <a:spcPts val="2790"/>
              </a:lnSpc>
            </a:pPr>
            <a:endParaRPr lang="en-US" sz="203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just">
              <a:lnSpc>
                <a:spcPts val="2790"/>
              </a:lnSpc>
            </a:pPr>
            <a:endParaRPr lang="en-US" sz="203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1106722" flipH="1">
            <a:off x="211061" y="323715"/>
            <a:ext cx="5107357" cy="5137400"/>
          </a:xfrm>
          <a:custGeom>
            <a:avLst/>
            <a:gdLst/>
            <a:ahLst/>
            <a:cxnLst/>
            <a:rect l="l" t="t" r="r" b="b"/>
            <a:pathLst>
              <a:path w="5107357" h="5137400">
                <a:moveTo>
                  <a:pt x="5107357" y="0"/>
                </a:moveTo>
                <a:lnTo>
                  <a:pt x="0" y="0"/>
                </a:lnTo>
                <a:lnTo>
                  <a:pt x="0" y="5137400"/>
                </a:lnTo>
                <a:lnTo>
                  <a:pt x="5107357" y="5137400"/>
                </a:lnTo>
                <a:lnTo>
                  <a:pt x="510735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62603" flipH="1">
            <a:off x="11302557" y="768288"/>
            <a:ext cx="5158374" cy="3972394"/>
          </a:xfrm>
          <a:custGeom>
            <a:avLst/>
            <a:gdLst/>
            <a:ahLst/>
            <a:cxnLst/>
            <a:rect l="l" t="t" r="r" b="b"/>
            <a:pathLst>
              <a:path w="4088576" h="3972394">
                <a:moveTo>
                  <a:pt x="4088576" y="0"/>
                </a:moveTo>
                <a:lnTo>
                  <a:pt x="0" y="0"/>
                </a:lnTo>
                <a:lnTo>
                  <a:pt x="0" y="3972394"/>
                </a:lnTo>
                <a:lnTo>
                  <a:pt x="4088576" y="3972394"/>
                </a:lnTo>
                <a:lnTo>
                  <a:pt x="4088576" y="0"/>
                </a:lnTo>
                <a:close/>
              </a:path>
            </a:pathLst>
          </a:custGeom>
          <a:blipFill>
            <a:blip r:embed="rId3"/>
            <a:stretch>
              <a:fillRect t="-3530"/>
            </a:stretch>
          </a:blipFill>
        </p:spPr>
      </p:sp>
      <p:sp>
        <p:nvSpPr>
          <p:cNvPr id="5" name="Freeform 5"/>
          <p:cNvSpPr/>
          <p:nvPr/>
        </p:nvSpPr>
        <p:spPr>
          <a:xfrm rot="-75633" flipH="1">
            <a:off x="6581208" y="5083665"/>
            <a:ext cx="6255537" cy="5363160"/>
          </a:xfrm>
          <a:custGeom>
            <a:avLst/>
            <a:gdLst/>
            <a:ahLst/>
            <a:cxnLst/>
            <a:rect l="l" t="t" r="r" b="b"/>
            <a:pathLst>
              <a:path w="6730844" h="6770437">
                <a:moveTo>
                  <a:pt x="6730844" y="0"/>
                </a:moveTo>
                <a:lnTo>
                  <a:pt x="0" y="0"/>
                </a:lnTo>
                <a:lnTo>
                  <a:pt x="0" y="6770437"/>
                </a:lnTo>
                <a:lnTo>
                  <a:pt x="6730844" y="6770437"/>
                </a:lnTo>
                <a:lnTo>
                  <a:pt x="673084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00297">
            <a:off x="6026268" y="659404"/>
            <a:ext cx="4677617" cy="4663999"/>
          </a:xfrm>
          <a:custGeom>
            <a:avLst/>
            <a:gdLst/>
            <a:ahLst/>
            <a:cxnLst/>
            <a:rect l="l" t="t" r="r" b="b"/>
            <a:pathLst>
              <a:path w="4677617" h="4663999">
                <a:moveTo>
                  <a:pt x="0" y="0"/>
                </a:moveTo>
                <a:lnTo>
                  <a:pt x="4677617" y="0"/>
                </a:lnTo>
                <a:lnTo>
                  <a:pt x="4677617" y="4664000"/>
                </a:lnTo>
                <a:lnTo>
                  <a:pt x="0" y="4664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6635">
            <a:off x="463870" y="5228024"/>
            <a:ext cx="5641683" cy="5625259"/>
          </a:xfrm>
          <a:custGeom>
            <a:avLst/>
            <a:gdLst/>
            <a:ahLst/>
            <a:cxnLst/>
            <a:rect l="l" t="t" r="r" b="b"/>
            <a:pathLst>
              <a:path w="5641683" h="5625259">
                <a:moveTo>
                  <a:pt x="0" y="0"/>
                </a:moveTo>
                <a:lnTo>
                  <a:pt x="5641684" y="0"/>
                </a:lnTo>
                <a:lnTo>
                  <a:pt x="5641684" y="5625259"/>
                </a:lnTo>
                <a:lnTo>
                  <a:pt x="0" y="5625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3273" flipH="1">
            <a:off x="13285793" y="5589258"/>
            <a:ext cx="4874119" cy="4902790"/>
          </a:xfrm>
          <a:custGeom>
            <a:avLst/>
            <a:gdLst/>
            <a:ahLst/>
            <a:cxnLst/>
            <a:rect l="l" t="t" r="r" b="b"/>
            <a:pathLst>
              <a:path w="4874119" h="4902790">
                <a:moveTo>
                  <a:pt x="4874119" y="0"/>
                </a:moveTo>
                <a:lnTo>
                  <a:pt x="0" y="0"/>
                </a:lnTo>
                <a:lnTo>
                  <a:pt x="0" y="4902790"/>
                </a:lnTo>
                <a:lnTo>
                  <a:pt x="4874119" y="4902790"/>
                </a:lnTo>
                <a:lnTo>
                  <a:pt x="487411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580965">
            <a:off x="12245405" y="1835640"/>
            <a:ext cx="3243565" cy="1859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7"/>
              </a:lnSpc>
            </a:pPr>
            <a:r>
              <a:rPr lang="en-US" sz="2219" dirty="0" err="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За</a:t>
            </a:r>
            <a:r>
              <a:rPr lang="en-US" sz="2219" dirty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219" dirty="0" err="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характером</a:t>
            </a:r>
            <a:r>
              <a:rPr lang="en-US" sz="2219" dirty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219" dirty="0" err="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координації</a:t>
            </a:r>
            <a:r>
              <a:rPr lang="en-US" sz="2219" dirty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</a:p>
          <a:p>
            <a:pPr algn="ctr">
              <a:lnSpc>
                <a:spcPts val="2907"/>
              </a:lnSpc>
            </a:pPr>
            <a:r>
              <a:rPr lang="en-US" sz="2219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відкрита</a:t>
            </a:r>
            <a:r>
              <a:rPr lang="en-US" sz="2219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</a:p>
          <a:p>
            <a:pPr algn="ctr">
              <a:lnSpc>
                <a:spcPts val="2907"/>
              </a:lnSpc>
            </a:pPr>
            <a:r>
              <a:rPr lang="en-US" sz="2219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прихована</a:t>
            </a:r>
            <a:endParaRPr lang="en-US" sz="2219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2907"/>
              </a:lnSpc>
            </a:pPr>
            <a:endParaRPr lang="en-US" sz="2219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0" name="TextBox 10"/>
          <p:cNvSpPr txBox="1"/>
          <p:nvPr/>
        </p:nvSpPr>
        <p:spPr>
          <a:xfrm rot="580965">
            <a:off x="511290" y="1784784"/>
            <a:ext cx="4127723" cy="2818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9"/>
              </a:lnSpc>
            </a:pPr>
            <a:r>
              <a:rPr lang="en-US" sz="2144" dirty="0" err="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За</a:t>
            </a:r>
            <a:r>
              <a:rPr lang="en-US" sz="2144" dirty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144" dirty="0" err="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домінуючою</a:t>
            </a:r>
            <a:r>
              <a:rPr lang="en-US" sz="2144" dirty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у </a:t>
            </a:r>
            <a:r>
              <a:rPr lang="en-US" sz="2144" dirty="0" err="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виконанні</a:t>
            </a:r>
            <a:r>
              <a:rPr lang="en-US" sz="2144" dirty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144" dirty="0" err="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проєкту</a:t>
            </a:r>
            <a:r>
              <a:rPr lang="en-US" sz="2144" dirty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144" dirty="0" err="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діяльністю</a:t>
            </a:r>
            <a:endParaRPr lang="en-US" sz="2144" dirty="0">
              <a:solidFill>
                <a:srgbClr val="5E17EB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2809"/>
              </a:lnSpc>
            </a:pPr>
            <a:r>
              <a:rPr lang="en-US" sz="2144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дослідницькі</a:t>
            </a:r>
            <a:endParaRPr lang="en-US" sz="2144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2809"/>
              </a:lnSpc>
            </a:pPr>
            <a:r>
              <a:rPr lang="en-US" sz="2144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творчі</a:t>
            </a:r>
            <a:endParaRPr lang="en-US" sz="2144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2809"/>
              </a:lnSpc>
            </a:pPr>
            <a:r>
              <a:rPr lang="en-US" sz="2144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рольові</a:t>
            </a:r>
            <a:endParaRPr lang="en-US" sz="2144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2809"/>
              </a:lnSpc>
            </a:pPr>
            <a:r>
              <a:rPr lang="en-US" sz="2144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інформаційні</a:t>
            </a:r>
            <a:endParaRPr lang="en-US" sz="2144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2809"/>
              </a:lnSpc>
            </a:pPr>
            <a:r>
              <a:rPr lang="en-US" sz="2144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практико-орієнтовані</a:t>
            </a:r>
            <a:endParaRPr lang="en-US" sz="2144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2809"/>
              </a:lnSpc>
            </a:pPr>
            <a:endParaRPr lang="en-US" sz="2144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1" name="TextBox 11"/>
          <p:cNvSpPr txBox="1"/>
          <p:nvPr/>
        </p:nvSpPr>
        <p:spPr>
          <a:xfrm rot="-550498">
            <a:off x="6299980" y="1982585"/>
            <a:ext cx="3706705" cy="1647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4"/>
              </a:lnSpc>
            </a:pPr>
            <a:r>
              <a:rPr lang="en-US" sz="2049" dirty="0" err="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За</a:t>
            </a:r>
            <a:r>
              <a:rPr lang="en-US" sz="2049" dirty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049" dirty="0" err="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предметно-змістовою</a:t>
            </a:r>
            <a:r>
              <a:rPr lang="en-US" sz="2049" dirty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049" dirty="0" err="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галуззю</a:t>
            </a:r>
            <a:endParaRPr lang="en-US" sz="2049" dirty="0">
              <a:solidFill>
                <a:srgbClr val="5E17EB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2684"/>
              </a:lnSpc>
            </a:pPr>
            <a:r>
              <a:rPr lang="en-US" sz="2049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монопроєкти</a:t>
            </a:r>
            <a:endParaRPr lang="en-US" sz="2049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2684"/>
              </a:lnSpc>
            </a:pPr>
            <a:r>
              <a:rPr lang="en-US" sz="2049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міжпредметні</a:t>
            </a:r>
            <a:endParaRPr lang="en-US" sz="2049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2684"/>
              </a:lnSpc>
            </a:pPr>
            <a:endParaRPr lang="en-US" sz="2049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2" name="TextBox 12"/>
          <p:cNvSpPr txBox="1"/>
          <p:nvPr/>
        </p:nvSpPr>
        <p:spPr>
          <a:xfrm rot="-688703">
            <a:off x="7011620" y="6655344"/>
            <a:ext cx="5394713" cy="1856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3"/>
              </a:lnSpc>
            </a:pPr>
            <a:r>
              <a:rPr lang="en-US" sz="2819" dirty="0" err="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За</a:t>
            </a:r>
            <a:r>
              <a:rPr lang="en-US" sz="2819" dirty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819" dirty="0" err="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кількістю</a:t>
            </a:r>
            <a:r>
              <a:rPr lang="en-US" sz="2819" dirty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819" dirty="0" err="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учасників</a:t>
            </a:r>
            <a:endParaRPr lang="en-US" sz="2819" dirty="0">
              <a:solidFill>
                <a:srgbClr val="5E17EB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3693"/>
              </a:lnSpc>
            </a:pPr>
            <a:r>
              <a:rPr lang="en-US" sz="2819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особисті</a:t>
            </a:r>
            <a:endParaRPr lang="en-US" sz="2819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3693"/>
              </a:lnSpc>
            </a:pPr>
            <a:r>
              <a:rPr lang="en-US" sz="2819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парні</a:t>
            </a:r>
            <a:endParaRPr lang="en-US" sz="2819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3693"/>
              </a:lnSpc>
            </a:pPr>
            <a:r>
              <a:rPr lang="en-US" sz="2819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групові</a:t>
            </a:r>
            <a:r>
              <a:rPr lang="en-US" sz="2819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 rot="609222">
            <a:off x="1357788" y="6724208"/>
            <a:ext cx="4455845" cy="1557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7"/>
              </a:lnSpc>
            </a:pPr>
            <a:r>
              <a:rPr lang="en-US" sz="2349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За характером контактів</a:t>
            </a:r>
            <a:r>
              <a:rPr lang="en-US" sz="234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</a:p>
          <a:p>
            <a:pPr algn="ctr">
              <a:lnSpc>
                <a:spcPts val="3077"/>
              </a:lnSpc>
            </a:pPr>
            <a:r>
              <a:rPr lang="en-US" sz="234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внутрішні або регіональні </a:t>
            </a:r>
          </a:p>
          <a:p>
            <a:pPr algn="ctr">
              <a:lnSpc>
                <a:spcPts val="3077"/>
              </a:lnSpc>
            </a:pPr>
            <a:r>
              <a:rPr lang="en-US" sz="234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міжнародні </a:t>
            </a:r>
          </a:p>
          <a:p>
            <a:pPr algn="ctr">
              <a:lnSpc>
                <a:spcPts val="3077"/>
              </a:lnSpc>
            </a:pPr>
            <a:endParaRPr lang="en-US" sz="2349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4" name="TextBox 14"/>
          <p:cNvSpPr txBox="1"/>
          <p:nvPr/>
        </p:nvSpPr>
        <p:spPr>
          <a:xfrm rot="-294979">
            <a:off x="13776120" y="7212372"/>
            <a:ext cx="4021967" cy="2182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2649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За тривалістю</a:t>
            </a:r>
          </a:p>
          <a:p>
            <a:pPr algn="ctr">
              <a:lnSpc>
                <a:spcPts val="3470"/>
              </a:lnSpc>
            </a:pPr>
            <a:r>
              <a:rPr lang="en-US" sz="264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короткотривалі </a:t>
            </a:r>
          </a:p>
          <a:p>
            <a:pPr algn="ctr">
              <a:lnSpc>
                <a:spcPts val="3470"/>
              </a:lnSpc>
            </a:pPr>
            <a:r>
              <a:rPr lang="en-US" sz="264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середньої тривалості</a:t>
            </a:r>
          </a:p>
          <a:p>
            <a:pPr algn="ctr">
              <a:lnSpc>
                <a:spcPts val="3470"/>
              </a:lnSpc>
            </a:pPr>
            <a:r>
              <a:rPr lang="en-US" sz="264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довготривалі</a:t>
            </a:r>
          </a:p>
          <a:p>
            <a:pPr algn="ctr">
              <a:lnSpc>
                <a:spcPts val="3470"/>
              </a:lnSpc>
            </a:pPr>
            <a:endParaRPr lang="en-US" sz="2649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76154">
            <a:off x="1971508" y="-2952222"/>
            <a:ext cx="14344983" cy="18219679"/>
          </a:xfrm>
          <a:custGeom>
            <a:avLst/>
            <a:gdLst/>
            <a:ahLst/>
            <a:cxnLst/>
            <a:rect l="l" t="t" r="r" b="b"/>
            <a:pathLst>
              <a:path w="14344983" h="18219679">
                <a:moveTo>
                  <a:pt x="0" y="0"/>
                </a:moveTo>
                <a:lnTo>
                  <a:pt x="14344984" y="0"/>
                </a:lnTo>
                <a:lnTo>
                  <a:pt x="14344984" y="18219679"/>
                </a:lnTo>
                <a:lnTo>
                  <a:pt x="0" y="18219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31805">
            <a:off x="3683463" y="6287511"/>
            <a:ext cx="1454665" cy="1381115"/>
          </a:xfrm>
          <a:custGeom>
            <a:avLst/>
            <a:gdLst/>
            <a:ahLst/>
            <a:cxnLst/>
            <a:rect l="l" t="t" r="r" b="b"/>
            <a:pathLst>
              <a:path w="1454665" h="138111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31805">
            <a:off x="3668543" y="7894800"/>
            <a:ext cx="1454665" cy="1381115"/>
          </a:xfrm>
          <a:custGeom>
            <a:avLst/>
            <a:gdLst/>
            <a:ahLst/>
            <a:cxnLst/>
            <a:rect l="l" t="t" r="r" b="b"/>
            <a:pathLst>
              <a:path w="1454665" h="138111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31805">
            <a:off x="3668543" y="4680202"/>
            <a:ext cx="1454665" cy="1381115"/>
          </a:xfrm>
          <a:custGeom>
            <a:avLst/>
            <a:gdLst/>
            <a:ahLst/>
            <a:cxnLst/>
            <a:rect l="l" t="t" r="r" b="b"/>
            <a:pathLst>
              <a:path w="1454665" h="138111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31805">
            <a:off x="10021337" y="4680202"/>
            <a:ext cx="1454665" cy="1381115"/>
          </a:xfrm>
          <a:custGeom>
            <a:avLst/>
            <a:gdLst/>
            <a:ahLst/>
            <a:cxnLst/>
            <a:rect l="l" t="t" r="r" b="b"/>
            <a:pathLst>
              <a:path w="1454665" h="138111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1805">
            <a:off x="10051177" y="6282390"/>
            <a:ext cx="1454665" cy="1381115"/>
          </a:xfrm>
          <a:custGeom>
            <a:avLst/>
            <a:gdLst/>
            <a:ahLst/>
            <a:cxnLst/>
            <a:rect l="l" t="t" r="r" b="b"/>
            <a:pathLst>
              <a:path w="1454665" h="1381115">
                <a:moveTo>
                  <a:pt x="0" y="0"/>
                </a:moveTo>
                <a:lnTo>
                  <a:pt x="1454665" y="0"/>
                </a:lnTo>
                <a:lnTo>
                  <a:pt x="1454665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41580" y="2041889"/>
            <a:ext cx="1389707" cy="1781676"/>
          </a:xfrm>
          <a:custGeom>
            <a:avLst/>
            <a:gdLst/>
            <a:ahLst/>
            <a:cxnLst/>
            <a:rect l="l" t="t" r="r" b="b"/>
            <a:pathLst>
              <a:path w="1389707" h="1781676">
                <a:moveTo>
                  <a:pt x="0" y="0"/>
                </a:moveTo>
                <a:lnTo>
                  <a:pt x="1389707" y="0"/>
                </a:lnTo>
                <a:lnTo>
                  <a:pt x="1389707" y="1781676"/>
                </a:lnTo>
                <a:lnTo>
                  <a:pt x="0" y="1781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94156" y="2017418"/>
            <a:ext cx="6299688" cy="2519875"/>
          </a:xfrm>
          <a:custGeom>
            <a:avLst/>
            <a:gdLst/>
            <a:ahLst/>
            <a:cxnLst/>
            <a:rect l="l" t="t" r="r" b="b"/>
            <a:pathLst>
              <a:path w="6299688" h="2519875">
                <a:moveTo>
                  <a:pt x="0" y="0"/>
                </a:moveTo>
                <a:lnTo>
                  <a:pt x="6299688" y="0"/>
                </a:lnTo>
                <a:lnTo>
                  <a:pt x="6299688" y="2519875"/>
                </a:lnTo>
                <a:lnTo>
                  <a:pt x="0" y="2519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311545" y="1584689"/>
            <a:ext cx="7664910" cy="272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22"/>
              </a:lnSpc>
              <a:spcBef>
                <a:spcPct val="0"/>
              </a:spcBef>
            </a:pPr>
            <a:r>
              <a:rPr lang="en-US" sz="14301" spc="31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План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31287" y="4407404"/>
            <a:ext cx="929176" cy="133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31287" y="6013462"/>
            <a:ext cx="929176" cy="133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31287" y="7591203"/>
            <a:ext cx="929176" cy="133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99001" y="4364882"/>
            <a:ext cx="929176" cy="133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269661" y="4876750"/>
            <a:ext cx="5349268" cy="121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1828" lvl="1" indent="-205914" algn="l">
              <a:lnSpc>
                <a:spcPts val="3071"/>
              </a:lnSpc>
              <a:buFont typeface="Arial"/>
              <a:buChar char="•"/>
            </a:pPr>
            <a:r>
              <a:rPr lang="en-US" sz="1907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 ПРОЄКТ ЯК ФОРМА ОРГАНІЗАЦІЇ НАВЧАЛЬНО-ПІЗНАВАЛЬНОЇ ДІЯЛЬНОСТІ УЧНІВ</a:t>
            </a:r>
          </a:p>
          <a:p>
            <a:pPr marL="10224" lvl="1" indent="-5112" algn="l">
              <a:lnSpc>
                <a:spcPts val="76"/>
              </a:lnSpc>
              <a:buFont typeface="Arial"/>
              <a:buChar char="•"/>
            </a:pPr>
            <a:endParaRPr lang="en-US" sz="1907">
              <a:solidFill>
                <a:srgbClr val="000000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878314" y="8165246"/>
            <a:ext cx="4988242" cy="1207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2233" lvl="1" indent="-326117" algn="l">
              <a:lnSpc>
                <a:spcPts val="4863"/>
              </a:lnSpc>
              <a:buFont typeface="Arial"/>
              <a:buChar char="•"/>
            </a:pPr>
            <a:r>
              <a:rPr lang="en-US" sz="3020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ІГРОВА ТЕХНОЛОГІЯ НАВЧАННЯ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61787" y="6418944"/>
            <a:ext cx="5033615" cy="101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0218" lvl="1" indent="-275109" algn="l">
              <a:lnSpc>
                <a:spcPts val="4103"/>
              </a:lnSpc>
              <a:buFont typeface="Arial"/>
              <a:buChar char="•"/>
            </a:pPr>
            <a:r>
              <a:rPr lang="en-US" sz="2548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ІНТЕРАКТИВНА ТЕХНОЛОГІЯ НАВЧАННЯ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34934" y="4705216"/>
            <a:ext cx="5078987" cy="1207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2233" lvl="1" indent="-326117" algn="l">
              <a:lnSpc>
                <a:spcPts val="4863"/>
              </a:lnSpc>
              <a:buFont typeface="Arial"/>
              <a:buChar char="•"/>
            </a:pPr>
            <a:r>
              <a:rPr lang="en-US" sz="3020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ТЕХНОЛОГІЧНИЙ ПІДХІД В ОСВІТІ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99001" y="6071835"/>
            <a:ext cx="929176" cy="133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236503" y="6556224"/>
            <a:ext cx="5663109" cy="100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6341" lvl="1" indent="-273171" algn="l">
              <a:lnSpc>
                <a:spcPts val="4074"/>
              </a:lnSpc>
              <a:buFont typeface="Arial"/>
              <a:buChar char="•"/>
            </a:pPr>
            <a:r>
              <a:rPr lang="en-US" sz="2530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ТЕХНОЛОГІЯ РОЗВИТКУ КРИТИЧНОГО МИСЛЕННЯ</a:t>
            </a:r>
          </a:p>
        </p:txBody>
      </p:sp>
      <p:sp>
        <p:nvSpPr>
          <p:cNvPr id="22" name="Freeform 22"/>
          <p:cNvSpPr/>
          <p:nvPr/>
        </p:nvSpPr>
        <p:spPr>
          <a:xfrm rot="740594">
            <a:off x="15054852" y="2731486"/>
            <a:ext cx="1389707" cy="1781676"/>
          </a:xfrm>
          <a:custGeom>
            <a:avLst/>
            <a:gdLst/>
            <a:ahLst/>
            <a:cxnLst/>
            <a:rect l="l" t="t" r="r" b="b"/>
            <a:pathLst>
              <a:path w="1389707" h="1781676">
                <a:moveTo>
                  <a:pt x="0" y="0"/>
                </a:moveTo>
                <a:lnTo>
                  <a:pt x="1389707" y="0"/>
                </a:lnTo>
                <a:lnTo>
                  <a:pt x="1389707" y="1781676"/>
                </a:lnTo>
                <a:lnTo>
                  <a:pt x="0" y="1781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750727" y="-1706540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644" y="52992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671154" y="3172889"/>
            <a:ext cx="7315200" cy="288178"/>
            <a:chOff x="0" y="0"/>
            <a:chExt cx="9753600" cy="384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53600" cy="212806"/>
            </a:xfrm>
            <a:custGeom>
              <a:avLst/>
              <a:gdLst/>
              <a:ahLst/>
              <a:cxnLst/>
              <a:rect l="l" t="t" r="r" b="b"/>
              <a:pathLst>
                <a:path w="9753600" h="212806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85043" y="212806"/>
              <a:ext cx="7857304" cy="171432"/>
            </a:xfrm>
            <a:custGeom>
              <a:avLst/>
              <a:gdLst/>
              <a:ahLst/>
              <a:cxnLst/>
              <a:rect l="l" t="t" r="r" b="b"/>
              <a:pathLst>
                <a:path w="7857304" h="171432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054293" y="2460238"/>
            <a:ext cx="8418125" cy="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64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5. Технологія розвитку критичного мислення</a:t>
            </a:r>
          </a:p>
          <a:p>
            <a:pPr algn="ctr">
              <a:lnSpc>
                <a:spcPts val="3463"/>
              </a:lnSpc>
            </a:pPr>
            <a:endParaRPr lang="en-US" sz="2644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925189" y="5105400"/>
            <a:ext cx="10437621" cy="1828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07"/>
              </a:lnSpc>
            </a:pPr>
            <a:r>
              <a:rPr lang="en-US" sz="283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Критичне мислення –</a:t>
            </a:r>
            <a:r>
              <a:rPr lang="en-US" sz="2830">
                <a:solidFill>
                  <a:srgbClr val="202020"/>
                </a:solidFill>
                <a:latin typeface="Dekko"/>
                <a:ea typeface="Dekko"/>
                <a:cs typeface="Dekko"/>
                <a:sym typeface="Dekko"/>
              </a:rPr>
              <a:t> це складний ментальний процес, що починається із залучення інформації та закінчується ухваленням рішення. </a:t>
            </a:r>
          </a:p>
          <a:p>
            <a:pPr algn="just">
              <a:lnSpc>
                <a:spcPts val="3445"/>
              </a:lnSpc>
            </a:pPr>
            <a:endParaRPr lang="en-US" sz="2830">
              <a:solidFill>
                <a:srgbClr val="202020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155002">
            <a:off x="1049672" y="665574"/>
            <a:ext cx="8057132" cy="8064424"/>
          </a:xfrm>
          <a:custGeom>
            <a:avLst/>
            <a:gdLst/>
            <a:ahLst/>
            <a:cxnLst/>
            <a:rect l="l" t="t" r="r" b="b"/>
            <a:pathLst>
              <a:path w="8057132" h="8064424">
                <a:moveTo>
                  <a:pt x="0" y="0"/>
                </a:moveTo>
                <a:lnTo>
                  <a:pt x="8057132" y="0"/>
                </a:lnTo>
                <a:lnTo>
                  <a:pt x="8057132" y="8064424"/>
                </a:lnTo>
                <a:lnTo>
                  <a:pt x="0" y="8064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55002">
            <a:off x="9318894" y="1844835"/>
            <a:ext cx="7932114" cy="7939292"/>
          </a:xfrm>
          <a:custGeom>
            <a:avLst/>
            <a:gdLst/>
            <a:ahLst/>
            <a:cxnLst/>
            <a:rect l="l" t="t" r="r" b="b"/>
            <a:pathLst>
              <a:path w="7932114" h="7939292">
                <a:moveTo>
                  <a:pt x="0" y="0"/>
                </a:moveTo>
                <a:lnTo>
                  <a:pt x="7932114" y="0"/>
                </a:lnTo>
                <a:lnTo>
                  <a:pt x="7932114" y="7939293"/>
                </a:lnTo>
                <a:lnTo>
                  <a:pt x="0" y="79392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117340">
            <a:off x="1876303" y="2567054"/>
            <a:ext cx="877980" cy="2857332"/>
          </a:xfrm>
          <a:custGeom>
            <a:avLst/>
            <a:gdLst/>
            <a:ahLst/>
            <a:cxnLst/>
            <a:rect l="l" t="t" r="r" b="b"/>
            <a:pathLst>
              <a:path w="877980" h="2857332">
                <a:moveTo>
                  <a:pt x="0" y="0"/>
                </a:moveTo>
                <a:lnTo>
                  <a:pt x="877981" y="0"/>
                </a:lnTo>
                <a:lnTo>
                  <a:pt x="877981" y="2857332"/>
                </a:lnTo>
                <a:lnTo>
                  <a:pt x="0" y="28573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580934" y="4549335"/>
            <a:ext cx="5943772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Ознаки людини, яка мислить критично:</a:t>
            </a:r>
          </a:p>
        </p:txBody>
      </p:sp>
      <p:sp>
        <p:nvSpPr>
          <p:cNvPr id="7" name="Freeform 7"/>
          <p:cNvSpPr/>
          <p:nvPr/>
        </p:nvSpPr>
        <p:spPr>
          <a:xfrm rot="-4767025">
            <a:off x="16293932" y="3857649"/>
            <a:ext cx="831575" cy="2706309"/>
          </a:xfrm>
          <a:custGeom>
            <a:avLst/>
            <a:gdLst/>
            <a:ahLst/>
            <a:cxnLst/>
            <a:rect l="l" t="t" r="r" b="b"/>
            <a:pathLst>
              <a:path w="831575" h="2706309">
                <a:moveTo>
                  <a:pt x="0" y="0"/>
                </a:moveTo>
                <a:lnTo>
                  <a:pt x="831576" y="0"/>
                </a:lnTo>
                <a:lnTo>
                  <a:pt x="831576" y="2706310"/>
                </a:lnTo>
                <a:lnTo>
                  <a:pt x="0" y="2706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1058">
            <a:off x="1883158" y="8673600"/>
            <a:ext cx="6375907" cy="915812"/>
          </a:xfrm>
          <a:custGeom>
            <a:avLst/>
            <a:gdLst/>
            <a:ahLst/>
            <a:cxnLst/>
            <a:rect l="l" t="t" r="r" b="b"/>
            <a:pathLst>
              <a:path w="6375907" h="915812">
                <a:moveTo>
                  <a:pt x="0" y="0"/>
                </a:moveTo>
                <a:lnTo>
                  <a:pt x="6375907" y="0"/>
                </a:lnTo>
                <a:lnTo>
                  <a:pt x="6375907" y="915812"/>
                </a:lnTo>
                <a:lnTo>
                  <a:pt x="0" y="9158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69622">
            <a:off x="10969542" y="5844690"/>
            <a:ext cx="4516354" cy="3332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1"/>
              </a:lnSpc>
            </a:pPr>
            <a:r>
              <a:rPr lang="en-US" sz="1855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1.Здатність сприймати думки інших критично. .</a:t>
            </a:r>
          </a:p>
          <a:p>
            <a:pPr algn="ctr">
              <a:lnSpc>
                <a:spcPts val="2431"/>
              </a:lnSpc>
            </a:pPr>
            <a:r>
              <a:rPr lang="en-US" sz="1855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2.Компетентність. </a:t>
            </a:r>
          </a:p>
          <a:p>
            <a:pPr algn="ctr">
              <a:lnSpc>
                <a:spcPts val="2431"/>
              </a:lnSpc>
            </a:pPr>
            <a:r>
              <a:rPr lang="en-US" sz="1855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3.Небайдужість у сприйнятті подій. </a:t>
            </a:r>
          </a:p>
          <a:p>
            <a:pPr algn="ctr">
              <a:lnSpc>
                <a:spcPts val="2431"/>
              </a:lnSpc>
            </a:pPr>
            <a:r>
              <a:rPr lang="en-US" sz="1855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4.Незалежність думок. </a:t>
            </a:r>
          </a:p>
          <a:p>
            <a:pPr algn="ctr">
              <a:lnSpc>
                <a:spcPts val="2431"/>
              </a:lnSpc>
            </a:pPr>
            <a:r>
              <a:rPr lang="en-US" sz="1855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5.Допитливість. </a:t>
            </a:r>
          </a:p>
          <a:p>
            <a:pPr algn="ctr">
              <a:lnSpc>
                <a:spcPts val="2431"/>
              </a:lnSpc>
            </a:pPr>
            <a:r>
              <a:rPr lang="en-US" sz="1855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6.Здатність до діалогу і дискусії. </a:t>
            </a:r>
          </a:p>
          <a:p>
            <a:pPr algn="ctr">
              <a:lnSpc>
                <a:spcPts val="2431"/>
              </a:lnSpc>
            </a:pPr>
            <a:r>
              <a:rPr lang="en-US" sz="1855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7.Інформація є відправним, а не кінцевим пунктом критичного мислення.</a:t>
            </a:r>
          </a:p>
          <a:p>
            <a:pPr algn="ctr">
              <a:lnSpc>
                <a:spcPts val="2431"/>
              </a:lnSpc>
            </a:pPr>
            <a:endParaRPr lang="en-US" sz="1855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15293" y="3508845"/>
            <a:ext cx="5943772" cy="496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7"/>
              </a:lnSpc>
              <a:spcBef>
                <a:spcPct val="0"/>
              </a:spcBef>
            </a:pPr>
            <a:r>
              <a:rPr lang="en-US" sz="258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Властивості критичного мислення</a:t>
            </a:r>
          </a:p>
        </p:txBody>
      </p:sp>
      <p:sp>
        <p:nvSpPr>
          <p:cNvPr id="11" name="TextBox 11"/>
          <p:cNvSpPr txBox="1"/>
          <p:nvPr/>
        </p:nvSpPr>
        <p:spPr>
          <a:xfrm rot="-69622">
            <a:off x="2701698" y="4788001"/>
            <a:ext cx="5177625" cy="3121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7"/>
              </a:lnSpc>
            </a:pPr>
            <a:r>
              <a:rPr lang="en-US" sz="21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</a:p>
          <a:p>
            <a:pPr algn="ctr">
              <a:lnSpc>
                <a:spcPts val="2787"/>
              </a:lnSpc>
            </a:pPr>
            <a:r>
              <a:rPr lang="en-US" sz="21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1. Усвідомленість</a:t>
            </a:r>
          </a:p>
          <a:p>
            <a:pPr algn="ctr">
              <a:lnSpc>
                <a:spcPts val="2787"/>
              </a:lnSpc>
            </a:pPr>
            <a:r>
              <a:rPr lang="en-US" sz="21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2. Самостійність</a:t>
            </a:r>
          </a:p>
          <a:p>
            <a:pPr algn="ctr">
              <a:lnSpc>
                <a:spcPts val="2787"/>
              </a:lnSpc>
            </a:pPr>
            <a:r>
              <a:rPr lang="en-US" sz="21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3. Рефлексивність </a:t>
            </a:r>
          </a:p>
          <a:p>
            <a:pPr algn="ctr">
              <a:lnSpc>
                <a:spcPts val="2787"/>
              </a:lnSpc>
            </a:pPr>
            <a:r>
              <a:rPr lang="en-US" sz="21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4. Цілеспрямованість</a:t>
            </a:r>
          </a:p>
          <a:p>
            <a:pPr algn="ctr">
              <a:lnSpc>
                <a:spcPts val="2787"/>
              </a:lnSpc>
            </a:pPr>
            <a:r>
              <a:rPr lang="en-US" sz="21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5. Обґрунтованість</a:t>
            </a:r>
          </a:p>
          <a:p>
            <a:pPr algn="ctr">
              <a:lnSpc>
                <a:spcPts val="2787"/>
              </a:lnSpc>
            </a:pPr>
            <a:r>
              <a:rPr lang="en-US" sz="21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6. Контрольованість</a:t>
            </a:r>
          </a:p>
          <a:p>
            <a:pPr algn="ctr">
              <a:lnSpc>
                <a:spcPts val="2787"/>
              </a:lnSpc>
            </a:pPr>
            <a:r>
              <a:rPr lang="en-US" sz="21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7. Самоорганізованість</a:t>
            </a:r>
          </a:p>
          <a:p>
            <a:pPr algn="ctr">
              <a:lnSpc>
                <a:spcPts val="2787"/>
              </a:lnSpc>
            </a:pPr>
            <a:endParaRPr lang="en-US" sz="2127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2" name="Freeform 12"/>
          <p:cNvSpPr/>
          <p:nvPr/>
        </p:nvSpPr>
        <p:spPr>
          <a:xfrm rot="-151058">
            <a:off x="9776051" y="922362"/>
            <a:ext cx="6375907" cy="915812"/>
          </a:xfrm>
          <a:custGeom>
            <a:avLst/>
            <a:gdLst/>
            <a:ahLst/>
            <a:cxnLst/>
            <a:rect l="l" t="t" r="r" b="b"/>
            <a:pathLst>
              <a:path w="6375907" h="915812">
                <a:moveTo>
                  <a:pt x="0" y="0"/>
                </a:moveTo>
                <a:lnTo>
                  <a:pt x="6375907" y="0"/>
                </a:lnTo>
                <a:lnTo>
                  <a:pt x="6375907" y="915812"/>
                </a:lnTo>
                <a:lnTo>
                  <a:pt x="0" y="9158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750727" y="-1706540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644" y="52992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671154" y="3172889"/>
            <a:ext cx="7315200" cy="288178"/>
            <a:chOff x="0" y="0"/>
            <a:chExt cx="9753600" cy="384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53600" cy="212806"/>
            </a:xfrm>
            <a:custGeom>
              <a:avLst/>
              <a:gdLst/>
              <a:ahLst/>
              <a:cxnLst/>
              <a:rect l="l" t="t" r="r" b="b"/>
              <a:pathLst>
                <a:path w="9753600" h="212806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85043" y="212806"/>
              <a:ext cx="7857304" cy="171432"/>
            </a:xfrm>
            <a:custGeom>
              <a:avLst/>
              <a:gdLst/>
              <a:ahLst/>
              <a:cxnLst/>
              <a:rect l="l" t="t" r="r" b="b"/>
              <a:pathLst>
                <a:path w="7857304" h="171432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054293" y="2460238"/>
            <a:ext cx="8418125" cy="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64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5. Технологія розвитку критичного мислення</a:t>
            </a:r>
          </a:p>
          <a:p>
            <a:pPr algn="ctr">
              <a:lnSpc>
                <a:spcPts val="3463"/>
              </a:lnSpc>
            </a:pPr>
            <a:endParaRPr lang="en-US" sz="2644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110103" y="4942319"/>
            <a:ext cx="10362315" cy="400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70"/>
              </a:lnSpc>
            </a:pPr>
            <a:r>
              <a:rPr lang="en-US" sz="1809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Учителю для розвитку критичного мислення молодших школярів необхідно: </a:t>
            </a:r>
          </a:p>
          <a:p>
            <a:pPr algn="just">
              <a:lnSpc>
                <a:spcPts val="2370"/>
              </a:lnSpc>
            </a:pPr>
            <a:r>
              <a:rPr lang="en-US" sz="1809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180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‐виділити час і забезпечити можливості для застосування критичного мислення; </a:t>
            </a:r>
          </a:p>
          <a:p>
            <a:pPr algn="just">
              <a:lnSpc>
                <a:spcPts val="2370"/>
              </a:lnSpc>
            </a:pPr>
            <a:r>
              <a:rPr lang="en-US" sz="180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‐дозволити учням вільно розмірковувати; </a:t>
            </a:r>
          </a:p>
          <a:p>
            <a:pPr algn="just">
              <a:lnSpc>
                <a:spcPts val="2370"/>
              </a:lnSpc>
            </a:pPr>
            <a:r>
              <a:rPr lang="en-US" sz="180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‐приймати різноманітні ідеї та думки; </a:t>
            </a:r>
          </a:p>
          <a:p>
            <a:pPr algn="just">
              <a:lnSpc>
                <a:spcPts val="2370"/>
              </a:lnSpc>
            </a:pPr>
            <a:r>
              <a:rPr lang="en-US" sz="180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‐сприяти активному залученню учнів до процесу навчання; </a:t>
            </a:r>
          </a:p>
          <a:p>
            <a:pPr algn="just">
              <a:lnSpc>
                <a:spcPts val="2370"/>
              </a:lnSpc>
            </a:pPr>
            <a:r>
              <a:rPr lang="en-US" sz="180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‐забезпечити для учнів середовище без ризиків, вільне від насмішок; </a:t>
            </a:r>
          </a:p>
          <a:p>
            <a:pPr algn="just">
              <a:lnSpc>
                <a:spcPts val="2370"/>
              </a:lnSpc>
            </a:pPr>
            <a:r>
              <a:rPr lang="en-US" sz="180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‐виражати віру в здатність кожного учня породжувати критичні судження; </a:t>
            </a:r>
          </a:p>
          <a:p>
            <a:pPr algn="just">
              <a:lnSpc>
                <a:spcPts val="2467"/>
              </a:lnSpc>
            </a:pPr>
            <a:r>
              <a:rPr lang="en-US" sz="1883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1883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‐цінувати критичні міркування учнів. </a:t>
            </a:r>
          </a:p>
          <a:p>
            <a:pPr algn="just">
              <a:lnSpc>
                <a:spcPts val="2467"/>
              </a:lnSpc>
            </a:pPr>
            <a:r>
              <a:rPr lang="en-US" sz="1883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1883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Основні підходи навчання критичного мислення:</a:t>
            </a:r>
          </a:p>
          <a:p>
            <a:pPr algn="just">
              <a:lnSpc>
                <a:spcPts val="2467"/>
              </a:lnSpc>
            </a:pPr>
            <a:r>
              <a:rPr lang="en-US" sz="1883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1) впровадження у навчальному закладі окремого курсу «Критичне мислення»</a:t>
            </a:r>
          </a:p>
          <a:p>
            <a:pPr algn="just">
              <a:lnSpc>
                <a:spcPts val="2467"/>
              </a:lnSpc>
            </a:pPr>
            <a:r>
              <a:rPr lang="en-US" sz="1883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2) розвиток критичного мислення через відповідну організацію освітнього процесу будь-якого з навчальних предметів</a:t>
            </a:r>
          </a:p>
          <a:p>
            <a:pPr algn="just">
              <a:lnSpc>
                <a:spcPts val="3420"/>
              </a:lnSpc>
            </a:pPr>
            <a:endParaRPr lang="en-US" sz="1883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-5495994">
            <a:off x="33885" y="5919435"/>
            <a:ext cx="4161618" cy="4114800"/>
          </a:xfrm>
          <a:custGeom>
            <a:avLst/>
            <a:gdLst/>
            <a:ahLst/>
            <a:cxnLst/>
            <a:rect l="l" t="t" r="r" b="b"/>
            <a:pathLst>
              <a:path w="4161618" h="4114800">
                <a:moveTo>
                  <a:pt x="0" y="0"/>
                </a:moveTo>
                <a:lnTo>
                  <a:pt x="4161618" y="0"/>
                </a:lnTo>
                <a:lnTo>
                  <a:pt x="416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10744">
            <a:off x="6465567" y="762080"/>
            <a:ext cx="5356866" cy="8358732"/>
          </a:xfrm>
          <a:custGeom>
            <a:avLst/>
            <a:gdLst/>
            <a:ahLst/>
            <a:cxnLst/>
            <a:rect l="l" t="t" r="r" b="b"/>
            <a:pathLst>
              <a:path w="5356866" h="8358732">
                <a:moveTo>
                  <a:pt x="0" y="0"/>
                </a:moveTo>
                <a:lnTo>
                  <a:pt x="5356866" y="0"/>
                </a:lnTo>
                <a:lnTo>
                  <a:pt x="5356866" y="8358732"/>
                </a:lnTo>
                <a:lnTo>
                  <a:pt x="0" y="835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1884">
            <a:off x="640717" y="1189372"/>
            <a:ext cx="5356866" cy="8358732"/>
          </a:xfrm>
          <a:custGeom>
            <a:avLst/>
            <a:gdLst/>
            <a:ahLst/>
            <a:cxnLst/>
            <a:rect l="l" t="t" r="r" b="b"/>
            <a:pathLst>
              <a:path w="5356866" h="8358732">
                <a:moveTo>
                  <a:pt x="0" y="0"/>
                </a:moveTo>
                <a:lnTo>
                  <a:pt x="5356866" y="0"/>
                </a:lnTo>
                <a:lnTo>
                  <a:pt x="5356866" y="8358732"/>
                </a:lnTo>
                <a:lnTo>
                  <a:pt x="0" y="835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44601">
            <a:off x="12299660" y="1660028"/>
            <a:ext cx="5356866" cy="8358732"/>
          </a:xfrm>
          <a:custGeom>
            <a:avLst/>
            <a:gdLst/>
            <a:ahLst/>
            <a:cxnLst/>
            <a:rect l="l" t="t" r="r" b="b"/>
            <a:pathLst>
              <a:path w="5356866" h="8358732">
                <a:moveTo>
                  <a:pt x="0" y="0"/>
                </a:moveTo>
                <a:lnTo>
                  <a:pt x="5356865" y="0"/>
                </a:lnTo>
                <a:lnTo>
                  <a:pt x="5356865" y="8358732"/>
                </a:lnTo>
                <a:lnTo>
                  <a:pt x="0" y="835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783">
            <a:off x="13190034" y="6818132"/>
            <a:ext cx="4008106" cy="2535127"/>
          </a:xfrm>
          <a:custGeom>
            <a:avLst/>
            <a:gdLst/>
            <a:ahLst/>
            <a:cxnLst/>
            <a:rect l="l" t="t" r="r" b="b"/>
            <a:pathLst>
              <a:path w="4008106" h="2535127">
                <a:moveTo>
                  <a:pt x="0" y="0"/>
                </a:moveTo>
                <a:lnTo>
                  <a:pt x="4008106" y="0"/>
                </a:lnTo>
                <a:lnTo>
                  <a:pt x="4008106" y="2535127"/>
                </a:lnTo>
                <a:lnTo>
                  <a:pt x="0" y="2535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14183">
            <a:off x="7147475" y="3173253"/>
            <a:ext cx="4045801" cy="4785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0"/>
              </a:lnSpc>
            </a:pPr>
            <a:r>
              <a:rPr lang="en-US" sz="24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Вивчення інформації на основі тексту.</a:t>
            </a:r>
          </a:p>
          <a:p>
            <a:pPr algn="ctr">
              <a:lnSpc>
                <a:spcPts val="3180"/>
              </a:lnSpc>
            </a:pPr>
            <a:r>
              <a:rPr lang="en-US" sz="24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 Розуміння оповідного тексту.</a:t>
            </a:r>
          </a:p>
          <a:p>
            <a:pPr algn="ctr">
              <a:lnSpc>
                <a:spcPts val="3180"/>
              </a:lnSpc>
            </a:pPr>
            <a:r>
              <a:rPr lang="en-US" sz="24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Кооперативне навчання.</a:t>
            </a:r>
          </a:p>
          <a:p>
            <a:pPr algn="ctr">
              <a:lnSpc>
                <a:spcPts val="3180"/>
              </a:lnSpc>
            </a:pPr>
            <a:r>
              <a:rPr lang="en-US" sz="24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 Проведення дискусії.</a:t>
            </a:r>
          </a:p>
          <a:p>
            <a:pPr algn="ctr">
              <a:lnSpc>
                <a:spcPts val="3180"/>
              </a:lnSpc>
            </a:pPr>
            <a:r>
              <a:rPr lang="en-US" sz="24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Пишемо й досліджуємо.</a:t>
            </a:r>
          </a:p>
          <a:p>
            <a:pPr algn="ctr">
              <a:lnSpc>
                <a:spcPts val="3180"/>
              </a:lnSpc>
            </a:pPr>
            <a:r>
              <a:rPr lang="en-US" sz="24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 Пишемо, щоб переконати.</a:t>
            </a:r>
          </a:p>
          <a:p>
            <a:pPr algn="ctr">
              <a:lnSpc>
                <a:spcPts val="3180"/>
              </a:lnSpc>
            </a:pPr>
            <a:r>
              <a:rPr lang="en-US" sz="24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Розуміння аргументів.</a:t>
            </a:r>
          </a:p>
          <a:p>
            <a:pPr algn="ctr">
              <a:lnSpc>
                <a:spcPts val="3180"/>
              </a:lnSpc>
            </a:pPr>
            <a:r>
              <a:rPr lang="en-US" sz="24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 Критичне слухання.</a:t>
            </a:r>
          </a:p>
          <a:p>
            <a:pPr algn="ctr">
              <a:lnSpc>
                <a:spcPts val="3180"/>
              </a:lnSpc>
            </a:pPr>
            <a:endParaRPr lang="en-US" sz="2427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923631" y="492247"/>
            <a:ext cx="1270914" cy="1629377"/>
          </a:xfrm>
          <a:custGeom>
            <a:avLst/>
            <a:gdLst/>
            <a:ahLst/>
            <a:cxnLst/>
            <a:rect l="l" t="t" r="r" b="b"/>
            <a:pathLst>
              <a:path w="1270914" h="1629377">
                <a:moveTo>
                  <a:pt x="0" y="0"/>
                </a:moveTo>
                <a:lnTo>
                  <a:pt x="1270914" y="0"/>
                </a:lnTo>
                <a:lnTo>
                  <a:pt x="1270914" y="1629377"/>
                </a:lnTo>
                <a:lnTo>
                  <a:pt x="0" y="16293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5272">
            <a:off x="7139270" y="8313822"/>
            <a:ext cx="1270914" cy="1629377"/>
          </a:xfrm>
          <a:custGeom>
            <a:avLst/>
            <a:gdLst/>
            <a:ahLst/>
            <a:cxnLst/>
            <a:rect l="l" t="t" r="r" b="b"/>
            <a:pathLst>
              <a:path w="1270914" h="1629377">
                <a:moveTo>
                  <a:pt x="0" y="0"/>
                </a:moveTo>
                <a:lnTo>
                  <a:pt x="1270914" y="0"/>
                </a:lnTo>
                <a:lnTo>
                  <a:pt x="1270914" y="1629377"/>
                </a:lnTo>
                <a:lnTo>
                  <a:pt x="0" y="16293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54628" flipH="1">
            <a:off x="-4046782" y="1318641"/>
            <a:ext cx="6105988" cy="2231461"/>
          </a:xfrm>
          <a:custGeom>
            <a:avLst/>
            <a:gdLst/>
            <a:ahLst/>
            <a:cxnLst/>
            <a:rect l="l" t="t" r="r" b="b"/>
            <a:pathLst>
              <a:path w="6105988" h="2231461">
                <a:moveTo>
                  <a:pt x="6105988" y="0"/>
                </a:moveTo>
                <a:lnTo>
                  <a:pt x="0" y="0"/>
                </a:lnTo>
                <a:lnTo>
                  <a:pt x="0" y="2231461"/>
                </a:lnTo>
                <a:lnTo>
                  <a:pt x="6105988" y="2231461"/>
                </a:lnTo>
                <a:lnTo>
                  <a:pt x="610598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 rot="20098">
            <a:off x="12941095" y="4246103"/>
            <a:ext cx="4045801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0"/>
              </a:lnSpc>
            </a:pPr>
            <a:r>
              <a:rPr lang="en-US" sz="24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1)   </a:t>
            </a:r>
            <a:r>
              <a:rPr lang="en-US" sz="24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Фаза</a:t>
            </a:r>
            <a:r>
              <a:rPr lang="en-US" sz="24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актуалізації</a:t>
            </a:r>
            <a:endParaRPr lang="en-US" sz="2427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3180"/>
              </a:lnSpc>
            </a:pPr>
            <a:r>
              <a:rPr lang="en-US" sz="24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2)   </a:t>
            </a:r>
            <a:r>
              <a:rPr lang="en-US" sz="24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Фаза</a:t>
            </a:r>
            <a:r>
              <a:rPr lang="en-US" sz="24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побудови</a:t>
            </a:r>
            <a:r>
              <a:rPr lang="en-US" sz="24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знань</a:t>
            </a:r>
            <a:endParaRPr lang="en-US" sz="2427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3180"/>
              </a:lnSpc>
            </a:pPr>
            <a:r>
              <a:rPr lang="en-US" sz="24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3)   </a:t>
            </a:r>
            <a:r>
              <a:rPr lang="en-US" sz="24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Фаза</a:t>
            </a:r>
            <a:r>
              <a:rPr lang="en-US" sz="24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консолідації</a:t>
            </a:r>
            <a:endParaRPr lang="en-US" sz="2427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3180"/>
              </a:lnSpc>
            </a:pPr>
            <a:endParaRPr lang="en-US" sz="2427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3180"/>
              </a:lnSpc>
            </a:pPr>
            <a:endParaRPr lang="en-US" sz="2427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3180"/>
              </a:lnSpc>
            </a:pPr>
            <a:endParaRPr lang="en-US" sz="2427" dirty="0">
              <a:solidFill>
                <a:srgbClr val="C28B4E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3" name="TextBox 13"/>
          <p:cNvSpPr txBox="1"/>
          <p:nvPr/>
        </p:nvSpPr>
        <p:spPr>
          <a:xfrm rot="-26897">
            <a:off x="912736" y="2329716"/>
            <a:ext cx="4903487" cy="1095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Технологія розвитку критичного мислення – </a:t>
            </a:r>
          </a:p>
        </p:txBody>
      </p:sp>
      <p:sp>
        <p:nvSpPr>
          <p:cNvPr id="14" name="TextBox 14"/>
          <p:cNvSpPr txBox="1"/>
          <p:nvPr/>
        </p:nvSpPr>
        <p:spPr>
          <a:xfrm rot="-32617">
            <a:off x="1338110" y="3637044"/>
            <a:ext cx="4045801" cy="3585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0"/>
              </a:lnSpc>
            </a:pPr>
            <a:r>
              <a:rPr lang="en-US" sz="24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це технологія, в основі якої лежить дослідження проблем та ситуації, використовуючи методи самостійного вибору, оцінки та визначення міри корисності інформації для особистих потреб і цілей</a:t>
            </a:r>
          </a:p>
        </p:txBody>
      </p:sp>
      <p:sp>
        <p:nvSpPr>
          <p:cNvPr id="15" name="TextBox 15"/>
          <p:cNvSpPr txBox="1"/>
          <p:nvPr/>
        </p:nvSpPr>
        <p:spPr>
          <a:xfrm rot="25415">
            <a:off x="6693624" y="1919391"/>
            <a:ext cx="4704189" cy="737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6"/>
              </a:lnSpc>
            </a:pPr>
            <a:r>
              <a:rPr lang="en-US" sz="1918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Структура базових уроків розвитку критичного мислення</a:t>
            </a:r>
          </a:p>
          <a:p>
            <a:pPr algn="ctr">
              <a:lnSpc>
                <a:spcPts val="2954"/>
              </a:lnSpc>
              <a:spcBef>
                <a:spcPct val="0"/>
              </a:spcBef>
            </a:pPr>
            <a:endParaRPr lang="en-US" sz="1918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16" name="TextBox 16"/>
          <p:cNvSpPr txBox="1"/>
          <p:nvPr/>
        </p:nvSpPr>
        <p:spPr>
          <a:xfrm rot="12469">
            <a:off x="12591340" y="2728834"/>
            <a:ext cx="4903487" cy="78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Структура базових уроків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750727" y="-1706540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644" y="52992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170947" y="5053263"/>
            <a:ext cx="1030147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70"/>
              </a:lnSpc>
            </a:pPr>
            <a:r>
              <a:rPr lang="en-US" sz="1809" dirty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endParaRPr lang="en-US" sz="1883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58" y="1337504"/>
            <a:ext cx="5756329" cy="80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80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750727" y="-1706540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644" y="52992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170947" y="5053263"/>
            <a:ext cx="1030147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70"/>
              </a:lnSpc>
            </a:pPr>
            <a:r>
              <a:rPr lang="en-US" sz="1809" dirty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endParaRPr lang="en-US" sz="1883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52500"/>
            <a:ext cx="6032823" cy="843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80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299676">
            <a:off x="2989298" y="-2573391"/>
            <a:ext cx="16113378" cy="20465731"/>
          </a:xfrm>
          <a:custGeom>
            <a:avLst/>
            <a:gdLst/>
            <a:ahLst/>
            <a:cxnLst/>
            <a:rect l="l" t="t" r="r" b="b"/>
            <a:pathLst>
              <a:path w="16113378" h="20465731">
                <a:moveTo>
                  <a:pt x="0" y="0"/>
                </a:moveTo>
                <a:lnTo>
                  <a:pt x="16113378" y="0"/>
                </a:lnTo>
                <a:lnTo>
                  <a:pt x="16113378" y="20465731"/>
                </a:lnTo>
                <a:lnTo>
                  <a:pt x="0" y="20465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2352" y="871432"/>
            <a:ext cx="5129046" cy="5120624"/>
          </a:xfrm>
          <a:custGeom>
            <a:avLst/>
            <a:gdLst/>
            <a:ahLst/>
            <a:cxnLst/>
            <a:rect l="l" t="t" r="r" b="b"/>
            <a:pathLst>
              <a:path w="5129046" h="5120624">
                <a:moveTo>
                  <a:pt x="0" y="0"/>
                </a:moveTo>
                <a:lnTo>
                  <a:pt x="5129046" y="0"/>
                </a:lnTo>
                <a:lnTo>
                  <a:pt x="5129046" y="5120624"/>
                </a:lnTo>
                <a:lnTo>
                  <a:pt x="0" y="5120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611641">
            <a:off x="5349016" y="3312544"/>
            <a:ext cx="10656837" cy="2016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39"/>
              </a:lnSpc>
              <a:spcBef>
                <a:spcPct val="0"/>
              </a:spcBef>
            </a:pPr>
            <a:r>
              <a:rPr lang="en-US" sz="105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Сенкан</a:t>
            </a:r>
          </a:p>
        </p:txBody>
      </p:sp>
      <p:sp>
        <p:nvSpPr>
          <p:cNvPr id="6" name="TextBox 6"/>
          <p:cNvSpPr txBox="1"/>
          <p:nvPr/>
        </p:nvSpPr>
        <p:spPr>
          <a:xfrm rot="-648429">
            <a:off x="6113455" y="5915116"/>
            <a:ext cx="10287328" cy="1481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6"/>
              </a:lnSpc>
            </a:pPr>
            <a:r>
              <a:rPr lang="en-US" sz="30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֍ ☺☺☺ Створіть сенкан на тему «Критичне мислення»</a:t>
            </a:r>
          </a:p>
          <a:p>
            <a:pPr algn="ctr">
              <a:lnSpc>
                <a:spcPts val="3966"/>
              </a:lnSpc>
            </a:pPr>
            <a:endParaRPr lang="en-US" sz="3027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7" name="Freeform 7"/>
          <p:cNvSpPr/>
          <p:nvPr/>
        </p:nvSpPr>
        <p:spPr>
          <a:xfrm rot="-396927">
            <a:off x="8874049" y="5175077"/>
            <a:ext cx="4343877" cy="568653"/>
          </a:xfrm>
          <a:custGeom>
            <a:avLst/>
            <a:gdLst/>
            <a:ahLst/>
            <a:cxnLst/>
            <a:rect l="l" t="t" r="r" b="b"/>
            <a:pathLst>
              <a:path w="4343877" h="568653">
                <a:moveTo>
                  <a:pt x="0" y="0"/>
                </a:moveTo>
                <a:lnTo>
                  <a:pt x="4343877" y="0"/>
                </a:lnTo>
                <a:lnTo>
                  <a:pt x="4343877" y="568654"/>
                </a:lnTo>
                <a:lnTo>
                  <a:pt x="0" y="568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331786">
            <a:off x="747677" y="7274783"/>
            <a:ext cx="5368439" cy="2420678"/>
          </a:xfrm>
          <a:custGeom>
            <a:avLst/>
            <a:gdLst/>
            <a:ahLst/>
            <a:cxnLst/>
            <a:rect l="l" t="t" r="r" b="b"/>
            <a:pathLst>
              <a:path w="5368439" h="2420678">
                <a:moveTo>
                  <a:pt x="0" y="0"/>
                </a:moveTo>
                <a:lnTo>
                  <a:pt x="5368439" y="0"/>
                </a:lnTo>
                <a:lnTo>
                  <a:pt x="5368439" y="2420678"/>
                </a:lnTo>
                <a:lnTo>
                  <a:pt x="0" y="24206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88331">
            <a:off x="15293040" y="1891534"/>
            <a:ext cx="1589353" cy="2037632"/>
          </a:xfrm>
          <a:custGeom>
            <a:avLst/>
            <a:gdLst/>
            <a:ahLst/>
            <a:cxnLst/>
            <a:rect l="l" t="t" r="r" b="b"/>
            <a:pathLst>
              <a:path w="1589353" h="2037632">
                <a:moveTo>
                  <a:pt x="0" y="0"/>
                </a:moveTo>
                <a:lnTo>
                  <a:pt x="1589353" y="0"/>
                </a:lnTo>
                <a:lnTo>
                  <a:pt x="1589353" y="2037631"/>
                </a:lnTo>
                <a:lnTo>
                  <a:pt x="0" y="20376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942411" y="-1791465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644" y="52992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029325" y="2547527"/>
            <a:ext cx="7315200" cy="288178"/>
            <a:chOff x="0" y="0"/>
            <a:chExt cx="9753600" cy="384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53600" cy="212806"/>
            </a:xfrm>
            <a:custGeom>
              <a:avLst/>
              <a:gdLst/>
              <a:ahLst/>
              <a:cxnLst/>
              <a:rect l="l" t="t" r="r" b="b"/>
              <a:pathLst>
                <a:path w="9753600" h="212806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85043" y="212806"/>
              <a:ext cx="7857304" cy="171432"/>
            </a:xfrm>
            <a:custGeom>
              <a:avLst/>
              <a:gdLst/>
              <a:ahLst/>
              <a:cxnLst/>
              <a:rect l="l" t="t" r="r" b="b"/>
              <a:pathLst>
                <a:path w="7857304" h="171432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148841" y="1770408"/>
            <a:ext cx="8418125" cy="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644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5. </a:t>
            </a:r>
            <a:r>
              <a:rPr lang="en-US" sz="2644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Технологія</a:t>
            </a:r>
            <a:r>
              <a:rPr lang="en-US" sz="2644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644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розвитку</a:t>
            </a:r>
            <a:r>
              <a:rPr lang="en-US" sz="2644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644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критичного</a:t>
            </a:r>
            <a:r>
              <a:rPr lang="en-US" sz="2644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644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мислення</a:t>
            </a:r>
            <a:endParaRPr lang="en-US" sz="2644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3463"/>
              </a:lnSpc>
            </a:pPr>
            <a:endParaRPr lang="en-US" sz="2644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486400" y="2955261"/>
            <a:ext cx="9429169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344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344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Таксономія</a:t>
            </a:r>
            <a:r>
              <a:rPr lang="en-US" sz="2344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344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Блума</a:t>
            </a:r>
            <a:endParaRPr lang="en-US" sz="2344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3070"/>
              </a:lnSpc>
            </a:pPr>
            <a:r>
              <a:rPr lang="en-US" sz="2000" dirty="0" err="1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класифікаці</a:t>
            </a:r>
            <a:r>
              <a:rPr lang="uk-UA" sz="2000" dirty="0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я</a:t>
            </a:r>
            <a:r>
              <a:rPr lang="en-US" sz="2000" dirty="0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від</a:t>
            </a:r>
            <a:r>
              <a:rPr lang="en-US" sz="2000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простого</a:t>
            </a:r>
            <a:r>
              <a:rPr lang="en-US" sz="2000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до</a:t>
            </a:r>
            <a:r>
              <a:rPr lang="en-US" sz="2000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складного</a:t>
            </a:r>
            <a:r>
              <a:rPr lang="en-US" sz="2000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) </a:t>
            </a:r>
            <a:r>
              <a:rPr lang="en-US" sz="2000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навчальних</a:t>
            </a:r>
            <a:r>
              <a:rPr lang="en-US" sz="2000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цілей</a:t>
            </a:r>
            <a:r>
              <a:rPr lang="en-US" sz="2000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і </a:t>
            </a:r>
            <a:r>
              <a:rPr lang="en-US" sz="2000" dirty="0" err="1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результатів</a:t>
            </a:r>
            <a:endParaRPr lang="en-US" sz="2000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107" y="3998481"/>
            <a:ext cx="6801417" cy="51450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-247732">
            <a:off x="2183494" y="16517"/>
            <a:ext cx="4510414" cy="4497284"/>
          </a:xfrm>
          <a:custGeom>
            <a:avLst/>
            <a:gdLst/>
            <a:ahLst/>
            <a:cxnLst/>
            <a:rect l="l" t="t" r="r" b="b"/>
            <a:pathLst>
              <a:path w="4510414" h="4497284">
                <a:moveTo>
                  <a:pt x="0" y="0"/>
                </a:moveTo>
                <a:lnTo>
                  <a:pt x="4510415" y="0"/>
                </a:lnTo>
                <a:lnTo>
                  <a:pt x="4510415" y="4497284"/>
                </a:lnTo>
                <a:lnTo>
                  <a:pt x="0" y="4497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17616">
            <a:off x="171978" y="2975727"/>
            <a:ext cx="4693491" cy="4679827"/>
          </a:xfrm>
          <a:custGeom>
            <a:avLst/>
            <a:gdLst/>
            <a:ahLst/>
            <a:cxnLst/>
            <a:rect l="l" t="t" r="r" b="b"/>
            <a:pathLst>
              <a:path w="4693491" h="4679827">
                <a:moveTo>
                  <a:pt x="0" y="0"/>
                </a:moveTo>
                <a:lnTo>
                  <a:pt x="4693491" y="0"/>
                </a:lnTo>
                <a:lnTo>
                  <a:pt x="4693491" y="4679827"/>
                </a:lnTo>
                <a:lnTo>
                  <a:pt x="0" y="4679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983">
            <a:off x="6561585" y="2498815"/>
            <a:ext cx="5489789" cy="5480774"/>
          </a:xfrm>
          <a:custGeom>
            <a:avLst/>
            <a:gdLst/>
            <a:ahLst/>
            <a:cxnLst/>
            <a:rect l="l" t="t" r="r" b="b"/>
            <a:pathLst>
              <a:path w="5489789" h="5480774">
                <a:moveTo>
                  <a:pt x="0" y="0"/>
                </a:moveTo>
                <a:lnTo>
                  <a:pt x="5489789" y="0"/>
                </a:lnTo>
                <a:lnTo>
                  <a:pt x="5489789" y="5480774"/>
                </a:lnTo>
                <a:lnTo>
                  <a:pt x="0" y="5480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17616">
            <a:off x="2236425" y="5908018"/>
            <a:ext cx="4595062" cy="4581685"/>
          </a:xfrm>
          <a:custGeom>
            <a:avLst/>
            <a:gdLst/>
            <a:ahLst/>
            <a:cxnLst/>
            <a:rect l="l" t="t" r="r" b="b"/>
            <a:pathLst>
              <a:path w="4595062" h="4581685">
                <a:moveTo>
                  <a:pt x="0" y="0"/>
                </a:moveTo>
                <a:lnTo>
                  <a:pt x="4595063" y="0"/>
                </a:lnTo>
                <a:lnTo>
                  <a:pt x="4595063" y="4581685"/>
                </a:lnTo>
                <a:lnTo>
                  <a:pt x="0" y="4581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19618">
            <a:off x="11654757" y="-168543"/>
            <a:ext cx="4510414" cy="4497284"/>
          </a:xfrm>
          <a:custGeom>
            <a:avLst/>
            <a:gdLst/>
            <a:ahLst/>
            <a:cxnLst/>
            <a:rect l="l" t="t" r="r" b="b"/>
            <a:pathLst>
              <a:path w="4510414" h="4497284">
                <a:moveTo>
                  <a:pt x="0" y="0"/>
                </a:moveTo>
                <a:lnTo>
                  <a:pt x="4510415" y="0"/>
                </a:lnTo>
                <a:lnTo>
                  <a:pt x="4510415" y="4497283"/>
                </a:lnTo>
                <a:lnTo>
                  <a:pt x="0" y="44972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17616">
            <a:off x="13369572" y="2960235"/>
            <a:ext cx="4724565" cy="4710811"/>
          </a:xfrm>
          <a:custGeom>
            <a:avLst/>
            <a:gdLst/>
            <a:ahLst/>
            <a:cxnLst/>
            <a:rect l="l" t="t" r="r" b="b"/>
            <a:pathLst>
              <a:path w="4724565" h="4710811">
                <a:moveTo>
                  <a:pt x="0" y="0"/>
                </a:moveTo>
                <a:lnTo>
                  <a:pt x="4724566" y="0"/>
                </a:lnTo>
                <a:lnTo>
                  <a:pt x="4724566" y="4710812"/>
                </a:lnTo>
                <a:lnTo>
                  <a:pt x="0" y="47108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64119">
            <a:off x="11418116" y="5934243"/>
            <a:ext cx="4484678" cy="4471622"/>
          </a:xfrm>
          <a:custGeom>
            <a:avLst/>
            <a:gdLst/>
            <a:ahLst/>
            <a:cxnLst/>
            <a:rect l="l" t="t" r="r" b="b"/>
            <a:pathLst>
              <a:path w="4484678" h="4471622">
                <a:moveTo>
                  <a:pt x="0" y="0"/>
                </a:moveTo>
                <a:lnTo>
                  <a:pt x="4484678" y="0"/>
                </a:lnTo>
                <a:lnTo>
                  <a:pt x="4484678" y="4471622"/>
                </a:lnTo>
                <a:lnTo>
                  <a:pt x="0" y="44716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859083">
            <a:off x="5577672" y="4198656"/>
            <a:ext cx="536973" cy="1747546"/>
          </a:xfrm>
          <a:custGeom>
            <a:avLst/>
            <a:gdLst/>
            <a:ahLst/>
            <a:cxnLst/>
            <a:rect l="l" t="t" r="r" b="b"/>
            <a:pathLst>
              <a:path w="536973" h="1747546">
                <a:moveTo>
                  <a:pt x="0" y="0"/>
                </a:moveTo>
                <a:lnTo>
                  <a:pt x="536974" y="0"/>
                </a:lnTo>
                <a:lnTo>
                  <a:pt x="536974" y="1747545"/>
                </a:lnTo>
                <a:lnTo>
                  <a:pt x="0" y="1747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402067">
            <a:off x="2756175" y="1012408"/>
            <a:ext cx="3574208" cy="67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6"/>
              </a:lnSpc>
            </a:pPr>
            <a:r>
              <a:rPr lang="en-US" sz="36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Запитання на знання </a:t>
            </a:r>
          </a:p>
        </p:txBody>
      </p:sp>
      <p:sp>
        <p:nvSpPr>
          <p:cNvPr id="12" name="TextBox 12"/>
          <p:cNvSpPr txBox="1"/>
          <p:nvPr/>
        </p:nvSpPr>
        <p:spPr>
          <a:xfrm rot="-221758">
            <a:off x="661869" y="3893770"/>
            <a:ext cx="3706955" cy="601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3"/>
              </a:lnSpc>
            </a:pPr>
            <a:r>
              <a:rPr lang="en-US" sz="33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Запитання на розуміння </a:t>
            </a:r>
          </a:p>
        </p:txBody>
      </p:sp>
      <p:sp>
        <p:nvSpPr>
          <p:cNvPr id="13" name="TextBox 13"/>
          <p:cNvSpPr txBox="1"/>
          <p:nvPr/>
        </p:nvSpPr>
        <p:spPr>
          <a:xfrm rot="-274206">
            <a:off x="2685513" y="7090071"/>
            <a:ext cx="3629215" cy="521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9"/>
              </a:lnSpc>
            </a:pPr>
            <a:r>
              <a:rPr lang="en-US" sz="29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Запитання на застосування </a:t>
            </a:r>
          </a:p>
        </p:txBody>
      </p:sp>
      <p:sp>
        <p:nvSpPr>
          <p:cNvPr id="14" name="TextBox 14"/>
          <p:cNvSpPr txBox="1"/>
          <p:nvPr/>
        </p:nvSpPr>
        <p:spPr>
          <a:xfrm rot="30181">
            <a:off x="12123640" y="917072"/>
            <a:ext cx="3574208" cy="654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6"/>
              </a:lnSpc>
            </a:pPr>
            <a:r>
              <a:rPr lang="en-US" sz="36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Запитання на аналіз </a:t>
            </a:r>
          </a:p>
        </p:txBody>
      </p:sp>
      <p:sp>
        <p:nvSpPr>
          <p:cNvPr id="15" name="TextBox 15"/>
          <p:cNvSpPr txBox="1"/>
          <p:nvPr/>
        </p:nvSpPr>
        <p:spPr>
          <a:xfrm rot="-328066">
            <a:off x="13774262" y="4181996"/>
            <a:ext cx="3731498" cy="689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7"/>
              </a:lnSpc>
            </a:pPr>
            <a:r>
              <a:rPr lang="en-US" sz="37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Запитання на синтез </a:t>
            </a:r>
          </a:p>
        </p:txBody>
      </p:sp>
      <p:sp>
        <p:nvSpPr>
          <p:cNvPr id="16" name="TextBox 16"/>
          <p:cNvSpPr txBox="1"/>
          <p:nvPr/>
        </p:nvSpPr>
        <p:spPr>
          <a:xfrm rot="388450">
            <a:off x="11973227" y="6984853"/>
            <a:ext cx="3554048" cy="5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0"/>
              </a:lnSpc>
            </a:pPr>
            <a:r>
              <a:rPr lang="en-US" sz="30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Запитання на оцінку </a:t>
            </a:r>
          </a:p>
        </p:txBody>
      </p:sp>
      <p:sp>
        <p:nvSpPr>
          <p:cNvPr id="17" name="Freeform 17"/>
          <p:cNvSpPr/>
          <p:nvPr/>
        </p:nvSpPr>
        <p:spPr>
          <a:xfrm rot="-1833775">
            <a:off x="6751056" y="1320748"/>
            <a:ext cx="536973" cy="1747546"/>
          </a:xfrm>
          <a:custGeom>
            <a:avLst/>
            <a:gdLst/>
            <a:ahLst/>
            <a:cxnLst/>
            <a:rect l="l" t="t" r="r" b="b"/>
            <a:pathLst>
              <a:path w="536973" h="1747546">
                <a:moveTo>
                  <a:pt x="0" y="0"/>
                </a:moveTo>
                <a:lnTo>
                  <a:pt x="536973" y="0"/>
                </a:lnTo>
                <a:lnTo>
                  <a:pt x="536973" y="1747546"/>
                </a:lnTo>
                <a:lnTo>
                  <a:pt x="0" y="1747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7085958">
            <a:off x="7272481" y="7165031"/>
            <a:ext cx="536973" cy="1747546"/>
          </a:xfrm>
          <a:custGeom>
            <a:avLst/>
            <a:gdLst/>
            <a:ahLst/>
            <a:cxnLst/>
            <a:rect l="l" t="t" r="r" b="b"/>
            <a:pathLst>
              <a:path w="536973" h="1747546">
                <a:moveTo>
                  <a:pt x="0" y="0"/>
                </a:moveTo>
                <a:lnTo>
                  <a:pt x="536973" y="0"/>
                </a:lnTo>
                <a:lnTo>
                  <a:pt x="536973" y="1747545"/>
                </a:lnTo>
                <a:lnTo>
                  <a:pt x="0" y="1747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940916">
            <a:off x="12280940" y="4251020"/>
            <a:ext cx="536973" cy="1747546"/>
          </a:xfrm>
          <a:custGeom>
            <a:avLst/>
            <a:gdLst/>
            <a:ahLst/>
            <a:cxnLst/>
            <a:rect l="l" t="t" r="r" b="b"/>
            <a:pathLst>
              <a:path w="536973" h="1747546">
                <a:moveTo>
                  <a:pt x="0" y="0"/>
                </a:moveTo>
                <a:lnTo>
                  <a:pt x="536973" y="0"/>
                </a:lnTo>
                <a:lnTo>
                  <a:pt x="536973" y="1747545"/>
                </a:lnTo>
                <a:lnTo>
                  <a:pt x="0" y="1747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573135">
            <a:off x="10740923" y="7525745"/>
            <a:ext cx="536973" cy="1747546"/>
          </a:xfrm>
          <a:custGeom>
            <a:avLst/>
            <a:gdLst/>
            <a:ahLst/>
            <a:cxnLst/>
            <a:rect l="l" t="t" r="r" b="b"/>
            <a:pathLst>
              <a:path w="536973" h="1747546">
                <a:moveTo>
                  <a:pt x="0" y="0"/>
                </a:moveTo>
                <a:lnTo>
                  <a:pt x="536973" y="0"/>
                </a:lnTo>
                <a:lnTo>
                  <a:pt x="536973" y="1747546"/>
                </a:lnTo>
                <a:lnTo>
                  <a:pt x="0" y="1747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747085">
            <a:off x="10898460" y="1452601"/>
            <a:ext cx="536973" cy="1747546"/>
          </a:xfrm>
          <a:custGeom>
            <a:avLst/>
            <a:gdLst/>
            <a:ahLst/>
            <a:cxnLst/>
            <a:rect l="l" t="t" r="r" b="b"/>
            <a:pathLst>
              <a:path w="536973" h="1747546">
                <a:moveTo>
                  <a:pt x="0" y="0"/>
                </a:moveTo>
                <a:lnTo>
                  <a:pt x="536973" y="0"/>
                </a:lnTo>
                <a:lnTo>
                  <a:pt x="536973" y="1747546"/>
                </a:lnTo>
                <a:lnTo>
                  <a:pt x="0" y="1747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 rot="-295697">
            <a:off x="3106642" y="7848651"/>
            <a:ext cx="2976702" cy="2307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9"/>
              </a:lnSpc>
            </a:pPr>
            <a:r>
              <a:rPr lang="en-US" sz="174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спрямовані на використання вже відомої учням інформації в нових умовах чи обставинах</a:t>
            </a:r>
          </a:p>
          <a:p>
            <a:pPr algn="ctr">
              <a:lnSpc>
                <a:spcPts val="2289"/>
              </a:lnSpc>
            </a:pPr>
            <a:endParaRPr lang="en-US" sz="1747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2289"/>
              </a:lnSpc>
            </a:pPr>
            <a:r>
              <a:rPr lang="en-US" sz="174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Як визначити сторону світу в лісі?</a:t>
            </a:r>
          </a:p>
          <a:p>
            <a:pPr algn="ctr">
              <a:lnSpc>
                <a:spcPts val="2551"/>
              </a:lnSpc>
            </a:pPr>
            <a:endParaRPr lang="en-US" sz="1747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3" name="TextBox 23"/>
          <p:cNvSpPr txBox="1"/>
          <p:nvPr/>
        </p:nvSpPr>
        <p:spPr>
          <a:xfrm rot="-295697">
            <a:off x="778034" y="4749163"/>
            <a:ext cx="3302463" cy="279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3"/>
              </a:lnSpc>
            </a:pPr>
            <a:r>
              <a:rPr lang="en-US" sz="185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для розкриття смислу, сутності того, що вивчається, виявлення зв’язків між ідеями, фактами</a:t>
            </a:r>
          </a:p>
          <a:p>
            <a:pPr algn="ctr">
              <a:lnSpc>
                <a:spcPts val="2433"/>
              </a:lnSpc>
            </a:pPr>
            <a:r>
              <a:rPr lang="en-US" sz="185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Якщо я з’єднаю ці три фігури разом, що вийде?</a:t>
            </a:r>
          </a:p>
          <a:p>
            <a:pPr algn="ctr">
              <a:lnSpc>
                <a:spcPts val="2564"/>
              </a:lnSpc>
            </a:pPr>
            <a:endParaRPr lang="en-US" sz="1857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2564"/>
              </a:lnSpc>
            </a:pPr>
            <a:endParaRPr lang="en-US" sz="1857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2564"/>
              </a:lnSpc>
            </a:pPr>
            <a:endParaRPr lang="en-US" sz="1857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4" name="TextBox 24"/>
          <p:cNvSpPr txBox="1"/>
          <p:nvPr/>
        </p:nvSpPr>
        <p:spPr>
          <a:xfrm rot="376462">
            <a:off x="2807614" y="1803876"/>
            <a:ext cx="3251263" cy="1765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8"/>
              </a:lnSpc>
            </a:pPr>
            <a:r>
              <a:rPr lang="en-US" sz="180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потребує механічного згадування інформації</a:t>
            </a:r>
          </a:p>
          <a:p>
            <a:pPr algn="ctr">
              <a:lnSpc>
                <a:spcPts val="2358"/>
              </a:lnSpc>
            </a:pPr>
            <a:endParaRPr lang="en-US" sz="180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2358"/>
              </a:lnSpc>
            </a:pPr>
            <a:r>
              <a:rPr lang="en-US" sz="180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Яке найбільше місто в Україні?</a:t>
            </a:r>
          </a:p>
          <a:p>
            <a:pPr algn="ctr">
              <a:lnSpc>
                <a:spcPts val="2358"/>
              </a:lnSpc>
            </a:pPr>
            <a:endParaRPr lang="en-US" sz="180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5" name="TextBox 25"/>
          <p:cNvSpPr txBox="1"/>
          <p:nvPr/>
        </p:nvSpPr>
        <p:spPr>
          <a:xfrm rot="361348">
            <a:off x="12283112" y="7820225"/>
            <a:ext cx="2659858" cy="1724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174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для ухвалення рішень і розв’язання проблем</a:t>
            </a:r>
          </a:p>
          <a:p>
            <a:pPr algn="ctr">
              <a:lnSpc>
                <a:spcPts val="2280"/>
              </a:lnSpc>
            </a:pPr>
            <a:endParaRPr lang="en-US" sz="174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2280"/>
              </a:lnSpc>
            </a:pPr>
            <a:r>
              <a:rPr lang="en-US" sz="174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 Що ти можеш сказати про свою роботу?</a:t>
            </a:r>
          </a:p>
          <a:p>
            <a:pPr algn="ctr">
              <a:lnSpc>
                <a:spcPts val="2280"/>
              </a:lnSpc>
            </a:pPr>
            <a:endParaRPr lang="en-US" sz="174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6" name="TextBox 26"/>
          <p:cNvSpPr txBox="1"/>
          <p:nvPr/>
        </p:nvSpPr>
        <p:spPr>
          <a:xfrm rot="-295697">
            <a:off x="14441454" y="5014528"/>
            <a:ext cx="2862158" cy="2485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2"/>
              </a:lnSpc>
            </a:pPr>
            <a:r>
              <a:rPr lang="en-US" sz="1696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пов’язані з творчим розв’язанням проблем на основі оригінального мислення</a:t>
            </a:r>
          </a:p>
          <a:p>
            <a:pPr algn="ctr">
              <a:lnSpc>
                <a:spcPts val="2222"/>
              </a:lnSpc>
            </a:pPr>
            <a:endParaRPr lang="en-US" sz="1696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2222"/>
              </a:lnSpc>
            </a:pPr>
            <a:r>
              <a:rPr lang="en-US" sz="1696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Як із цих деталей побудувати вітряк?</a:t>
            </a:r>
          </a:p>
          <a:p>
            <a:pPr algn="ctr">
              <a:lnSpc>
                <a:spcPts val="2222"/>
              </a:lnSpc>
            </a:pPr>
            <a:endParaRPr lang="en-US" sz="1696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2222"/>
              </a:lnSpc>
            </a:pPr>
            <a:endParaRPr lang="en-US" sz="1696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284333" y="1774486"/>
            <a:ext cx="3251263" cy="1765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8"/>
              </a:lnSpc>
            </a:pPr>
            <a:r>
              <a:rPr lang="en-US" sz="180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передбачають розкладання інформації на складові</a:t>
            </a:r>
          </a:p>
          <a:p>
            <a:pPr algn="ctr">
              <a:lnSpc>
                <a:spcPts val="2358"/>
              </a:lnSpc>
            </a:pPr>
            <a:endParaRPr lang="en-US" sz="180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ctr">
              <a:lnSpc>
                <a:spcPts val="2358"/>
              </a:lnSpc>
            </a:pPr>
            <a:r>
              <a:rPr lang="en-US" sz="180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Чому герої байки не змогли досягти своєї мети?</a:t>
            </a:r>
          </a:p>
          <a:p>
            <a:pPr algn="ctr">
              <a:lnSpc>
                <a:spcPts val="2358"/>
              </a:lnSpc>
            </a:pPr>
            <a:endParaRPr lang="en-US" sz="180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750727" y="-1706540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644" y="52992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185090" y="5171453"/>
            <a:ext cx="10287328" cy="2472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6"/>
              </a:lnSpc>
            </a:pPr>
            <a:r>
              <a:rPr lang="en-US" sz="30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֍ Створення спільного асоціативного куща до поняття «технологія» за допомогою онлайнового сервісу </a:t>
            </a:r>
            <a:r>
              <a:rPr lang="en-US" sz="3027" u="sng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  <a:hlinkClick r:id="rId5" tooltip="https://www.google.com/url?sa=t&amp;source=web&amp;rct=j&amp;opi=89978449&amp;url=https://ceit.ucu.edu.ua/resursy/instrumenty/testi-ta-opituvannya/mentimeter/&amp;ved=2ahUKEwiuqsan2YqFAxW-QvEDHZLrB70QFnoECBUQAQ&amp;usg=AOvVaw2C2JVaFk48S32W6NBrwW2V"/>
              </a:rPr>
              <a:t>Mentimeter</a:t>
            </a:r>
          </a:p>
          <a:p>
            <a:pPr algn="ctr">
              <a:lnSpc>
                <a:spcPts val="3966"/>
              </a:lnSpc>
            </a:pPr>
            <a:r>
              <a:rPr lang="en-US" sz="30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3027" u="sng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  <a:hlinkClick r:id="rId6" tooltip="https://www.mentimeter.com/"/>
              </a:rPr>
              <a:t>https://www.mentimeter.com/</a:t>
            </a:r>
          </a:p>
          <a:p>
            <a:pPr algn="ctr">
              <a:lnSpc>
                <a:spcPts val="3966"/>
              </a:lnSpc>
            </a:pPr>
            <a:endParaRPr lang="en-US" sz="3027" u="sng">
              <a:solidFill>
                <a:srgbClr val="000000"/>
              </a:solidFill>
              <a:latin typeface="Dekko"/>
              <a:ea typeface="Dekko"/>
              <a:cs typeface="Dekko"/>
              <a:sym typeface="Dekko"/>
              <a:hlinkClick r:id="rId6" tooltip="https://www.mentimeter.com/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5486400" y="4307578"/>
            <a:ext cx="7315200" cy="288178"/>
            <a:chOff x="0" y="0"/>
            <a:chExt cx="9753600" cy="3842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00" cy="212806"/>
            </a:xfrm>
            <a:custGeom>
              <a:avLst/>
              <a:gdLst/>
              <a:ahLst/>
              <a:cxnLst/>
              <a:rect l="l" t="t" r="r" b="b"/>
              <a:pathLst>
                <a:path w="9753600" h="212806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85043" y="212806"/>
              <a:ext cx="7857304" cy="171432"/>
            </a:xfrm>
            <a:custGeom>
              <a:avLst/>
              <a:gdLst/>
              <a:ahLst/>
              <a:cxnLst/>
              <a:rect l="l" t="t" r="r" b="b"/>
              <a:pathLst>
                <a:path w="7857304" h="171432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750727" y="-1706540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644" y="52992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08426" y="4741357"/>
            <a:ext cx="10663991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180"/>
              </a:lnSpc>
            </a:pPr>
            <a:r>
              <a:rPr lang="en-US" sz="2427" dirty="0" err="1" smtClean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Освітня</a:t>
            </a:r>
            <a:r>
              <a:rPr lang="en-US" sz="2427" dirty="0" smtClean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427" dirty="0" err="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технологія</a:t>
            </a:r>
            <a:r>
              <a:rPr lang="en-US" sz="24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– </a:t>
            </a:r>
            <a:r>
              <a:rPr lang="en-US" sz="24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відображає</a:t>
            </a:r>
            <a:r>
              <a:rPr lang="en-US" sz="24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загальну</a:t>
            </a:r>
            <a:r>
              <a:rPr lang="en-US" sz="24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стратегію</a:t>
            </a:r>
            <a:r>
              <a:rPr lang="en-US" sz="24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(</a:t>
            </a:r>
            <a:r>
              <a:rPr lang="en-US" sz="24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загальний</a:t>
            </a:r>
            <a:r>
              <a:rPr lang="en-US" sz="24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план</a:t>
            </a:r>
            <a:r>
              <a:rPr lang="en-US" sz="24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) </a:t>
            </a:r>
            <a:r>
              <a:rPr lang="en-US" sz="24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розвитку</a:t>
            </a:r>
            <a:r>
              <a:rPr lang="en-US" sz="24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4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освіти</a:t>
            </a:r>
            <a:endParaRPr lang="en-US" sz="2427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5671154" y="3172889"/>
            <a:ext cx="7315200" cy="288178"/>
            <a:chOff x="0" y="0"/>
            <a:chExt cx="9753600" cy="3842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00" cy="212806"/>
            </a:xfrm>
            <a:custGeom>
              <a:avLst/>
              <a:gdLst/>
              <a:ahLst/>
              <a:cxnLst/>
              <a:rect l="l" t="t" r="r" b="b"/>
              <a:pathLst>
                <a:path w="9753600" h="212806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85043" y="212806"/>
              <a:ext cx="7857304" cy="171432"/>
            </a:xfrm>
            <a:custGeom>
              <a:avLst/>
              <a:gdLst/>
              <a:ahLst/>
              <a:cxnLst/>
              <a:rect l="l" t="t" r="r" b="b"/>
              <a:pathLst>
                <a:path w="7857304" h="171432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054293" y="2460238"/>
            <a:ext cx="8418125" cy="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64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1. Технологічний підхід в освіті</a:t>
            </a:r>
          </a:p>
          <a:p>
            <a:pPr algn="ctr">
              <a:lnSpc>
                <a:spcPts val="3463"/>
              </a:lnSpc>
            </a:pPr>
            <a:endParaRPr lang="en-US" sz="2644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031344" y="3823721"/>
            <a:ext cx="10056256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11"/>
              </a:lnSpc>
            </a:pPr>
            <a:r>
              <a:rPr lang="en-US" sz="25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527" b="1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Поняття</a:t>
            </a:r>
            <a:r>
              <a:rPr lang="en-US" sz="2527" b="1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«</a:t>
            </a:r>
            <a:r>
              <a:rPr lang="en-US" sz="2527" b="1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технологія</a:t>
            </a:r>
            <a:r>
              <a:rPr lang="en-US" sz="2527" b="1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» </a:t>
            </a:r>
            <a:r>
              <a:rPr lang="en-US" sz="25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(</a:t>
            </a:r>
            <a:r>
              <a:rPr lang="en-US" sz="25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грец</a:t>
            </a:r>
            <a:r>
              <a:rPr lang="en-US" sz="25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. </a:t>
            </a:r>
            <a:r>
              <a:rPr lang="en-US" sz="25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techne</a:t>
            </a:r>
            <a:r>
              <a:rPr lang="en-US" sz="25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− </a:t>
            </a:r>
            <a:r>
              <a:rPr lang="en-US" sz="25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мистецтво</a:t>
            </a:r>
            <a:r>
              <a:rPr lang="en-US" sz="25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, </a:t>
            </a:r>
            <a:r>
              <a:rPr lang="en-US" sz="25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майстерність</a:t>
            </a:r>
            <a:r>
              <a:rPr lang="en-US" sz="25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і </a:t>
            </a:r>
            <a:r>
              <a:rPr lang="en-US" sz="25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lоgos</a:t>
            </a:r>
            <a:r>
              <a:rPr lang="en-US" sz="25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− </a:t>
            </a:r>
            <a:r>
              <a:rPr lang="en-US" sz="25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слово</a:t>
            </a:r>
            <a:r>
              <a:rPr lang="en-US" sz="25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, </a:t>
            </a:r>
            <a:r>
              <a:rPr lang="en-US" sz="25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вчення</a:t>
            </a:r>
            <a:r>
              <a:rPr lang="en-US" sz="25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) </a:t>
            </a:r>
            <a:r>
              <a:rPr lang="uk-UA" sz="2527" dirty="0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- </a:t>
            </a:r>
            <a:r>
              <a:rPr lang="en-US" sz="2527" dirty="0" err="1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наука</a:t>
            </a:r>
            <a:r>
              <a:rPr lang="en-US" sz="2527" dirty="0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527" dirty="0" err="1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про</a:t>
            </a:r>
            <a:r>
              <a:rPr lang="en-US" sz="2527" dirty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527" dirty="0" err="1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майстерність</a:t>
            </a:r>
            <a:r>
              <a:rPr lang="en-US" sz="2527" dirty="0" smtClean="0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. </a:t>
            </a:r>
            <a:endParaRPr lang="en-US" sz="2527" dirty="0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808427" y="5498018"/>
            <a:ext cx="10842411" cy="83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11"/>
              </a:lnSpc>
            </a:pPr>
            <a:r>
              <a:rPr lang="en-US" sz="2527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Педагогічна технологія</a:t>
            </a:r>
            <a:r>
              <a:rPr lang="en-US" sz="25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– відображає способи реалізації освітніх технологій у навчально-виховному процесі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08427" y="6405682"/>
            <a:ext cx="10287328" cy="1250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11"/>
              </a:lnSpc>
            </a:pPr>
            <a:r>
              <a:rPr lang="en-US" sz="25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527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Технологія навчання</a:t>
            </a:r>
            <a:r>
              <a:rPr lang="en-US" sz="25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(виховання, управління) -  моделює шлях освоєння конкретного навчального матеріалу (поняття) в межах відповідного навчального предмета, теми, питання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07549" y="7751496"/>
            <a:ext cx="10842411" cy="1435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18"/>
              </a:lnSpc>
            </a:pPr>
            <a:r>
              <a:rPr lang="en-US" sz="2227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Інноваційна педагогічна технологія – </a:t>
            </a:r>
            <a:r>
              <a:rPr lang="en-US" sz="22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цілеспрямоване систематичне та послідовне впровадження в практику прийомів, способів педагогічних дій і засобів, які охоплюють цілісний навчально-виховний процес від визначення його мети до одержання очікуваних результатів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750727" y="-1706540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644" y="52992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671154" y="3172889"/>
            <a:ext cx="7315200" cy="288178"/>
            <a:chOff x="0" y="0"/>
            <a:chExt cx="9753600" cy="384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53600" cy="212806"/>
            </a:xfrm>
            <a:custGeom>
              <a:avLst/>
              <a:gdLst/>
              <a:ahLst/>
              <a:cxnLst/>
              <a:rect l="l" t="t" r="r" b="b"/>
              <a:pathLst>
                <a:path w="9753600" h="212806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85043" y="212806"/>
              <a:ext cx="7857304" cy="171432"/>
            </a:xfrm>
            <a:custGeom>
              <a:avLst/>
              <a:gdLst/>
              <a:ahLst/>
              <a:cxnLst/>
              <a:rect l="l" t="t" r="r" b="b"/>
              <a:pathLst>
                <a:path w="7857304" h="171432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054293" y="2460238"/>
            <a:ext cx="8418125" cy="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64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2. Технології інтерактивного навчання</a:t>
            </a:r>
          </a:p>
          <a:p>
            <a:pPr algn="ctr">
              <a:lnSpc>
                <a:spcPts val="3463"/>
              </a:lnSpc>
            </a:pPr>
            <a:endParaRPr lang="en-US" sz="2644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952046" y="3753948"/>
            <a:ext cx="10287328" cy="1046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7"/>
              </a:lnSpc>
            </a:pPr>
            <a:r>
              <a:rPr lang="en-US" sz="2127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Інтерактивне навчання</a:t>
            </a:r>
            <a:r>
              <a:rPr lang="en-US" sz="21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(inter – взаємний, act – діяти) – це такий спосіб організації навчання, за якого навчальний процес відбувається за умови постійної активної взаємодії всіх його учасників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22794" y="4771975"/>
            <a:ext cx="10842411" cy="758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Мета інтерактивного навчання </a:t>
            </a: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– створити комфортні умови навчання, за яких кожен учень відчуває свою успішність, інтелектуальну спроможність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30007" y="5653858"/>
            <a:ext cx="10842411" cy="3425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Пам’ятати: 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-інтерактивне навчання – не самоціль, а лише засіб для досягнення атмосфери співробітництва в класі; 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-інтерактивна взаємодія потребує певної зміни всього життя класу, а також значної кількості часу для підготовки як учнів, так і вчителя; 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-починати потрібно з простіших технологій; 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-в кінці уроку варто провести коротку самостійну роботу для з’ясування рівня засвоєння матеріалу. </a:t>
            </a:r>
          </a:p>
          <a:p>
            <a:pPr algn="just">
              <a:lnSpc>
                <a:spcPts val="3049"/>
              </a:lnSpc>
            </a:pPr>
            <a:endParaRPr lang="en-US" sz="2327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750727" y="-1706540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644" y="52992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671154" y="3172889"/>
            <a:ext cx="7315200" cy="288178"/>
            <a:chOff x="0" y="0"/>
            <a:chExt cx="9753600" cy="384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53600" cy="212806"/>
            </a:xfrm>
            <a:custGeom>
              <a:avLst/>
              <a:gdLst/>
              <a:ahLst/>
              <a:cxnLst/>
              <a:rect l="l" t="t" r="r" b="b"/>
              <a:pathLst>
                <a:path w="9753600" h="212806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85043" y="212806"/>
              <a:ext cx="7857304" cy="171432"/>
            </a:xfrm>
            <a:custGeom>
              <a:avLst/>
              <a:gdLst/>
              <a:ahLst/>
              <a:cxnLst/>
              <a:rect l="l" t="t" r="r" b="b"/>
              <a:pathLst>
                <a:path w="7857304" h="171432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054293" y="2460238"/>
            <a:ext cx="8418125" cy="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64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2. Технології інтерактивного навчання</a:t>
            </a:r>
          </a:p>
          <a:p>
            <a:pPr algn="ctr">
              <a:lnSpc>
                <a:spcPts val="3463"/>
              </a:lnSpc>
            </a:pPr>
            <a:endParaRPr lang="en-US" sz="2644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907549" y="4616153"/>
            <a:ext cx="10842411" cy="2663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Структура уроків: 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1)мотивація; 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2)оголошення, представлення теми та очікуваних навчальних результатів; 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3)надання необхідної інформації; 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4)інтерактивна вправа – центральна частина уроку; </a:t>
            </a:r>
          </a:p>
          <a:p>
            <a:pPr algn="just">
              <a:lnSpc>
                <a:spcPts val="3049"/>
              </a:lnSpc>
            </a:pPr>
            <a:r>
              <a:rPr lang="en-US" sz="2327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5)підбиття підсумків, оцінювання результатів уроку. </a:t>
            </a:r>
          </a:p>
          <a:p>
            <a:pPr algn="just">
              <a:lnSpc>
                <a:spcPts val="3049"/>
              </a:lnSpc>
            </a:pPr>
            <a:endParaRPr lang="en-US" sz="2327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750727" y="-1706540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644" y="52992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671154" y="3172889"/>
            <a:ext cx="7315200" cy="288178"/>
            <a:chOff x="0" y="0"/>
            <a:chExt cx="9753600" cy="384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53600" cy="212806"/>
            </a:xfrm>
            <a:custGeom>
              <a:avLst/>
              <a:gdLst/>
              <a:ahLst/>
              <a:cxnLst/>
              <a:rect l="l" t="t" r="r" b="b"/>
              <a:pathLst>
                <a:path w="9753600" h="212806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85043" y="212806"/>
              <a:ext cx="7857304" cy="171432"/>
            </a:xfrm>
            <a:custGeom>
              <a:avLst/>
              <a:gdLst/>
              <a:ahLst/>
              <a:cxnLst/>
              <a:rect l="l" t="t" r="r" b="b"/>
              <a:pathLst>
                <a:path w="7857304" h="171432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054293" y="2460238"/>
            <a:ext cx="8418125" cy="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64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2. Технології інтерактивного навчання</a:t>
            </a:r>
          </a:p>
          <a:p>
            <a:pPr algn="ctr">
              <a:lnSpc>
                <a:spcPts val="3463"/>
              </a:lnSpc>
            </a:pPr>
            <a:endParaRPr lang="en-US" sz="2644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181600" y="3691251"/>
            <a:ext cx="1084241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49"/>
              </a:lnSpc>
            </a:pPr>
            <a:r>
              <a:rPr lang="en-US" sz="2327" dirty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327" dirty="0" err="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Класифікація</a:t>
            </a:r>
            <a:r>
              <a:rPr lang="en-US" sz="2327" dirty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327" dirty="0" err="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інтерактивних</a:t>
            </a:r>
            <a:r>
              <a:rPr lang="en-US" sz="2327" dirty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327" dirty="0" err="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технологій</a:t>
            </a:r>
            <a:r>
              <a:rPr lang="en-US" sz="2327" dirty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2327" dirty="0" err="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навчання</a:t>
            </a:r>
            <a:r>
              <a:rPr lang="en-US" sz="2327" dirty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(</a:t>
            </a:r>
            <a:r>
              <a:rPr lang="en-US" sz="2327" dirty="0" err="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О.Пометун</a:t>
            </a:r>
            <a:r>
              <a:rPr lang="en-US" sz="2327" dirty="0" smtClean="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)</a:t>
            </a:r>
            <a:endParaRPr lang="uk-UA" sz="2327" dirty="0" smtClean="0">
              <a:solidFill>
                <a:srgbClr val="5E17EB"/>
              </a:solidFill>
              <a:latin typeface="Dekko"/>
              <a:ea typeface="Dekko"/>
              <a:cs typeface="Dekko"/>
              <a:sym typeface="Dekko"/>
            </a:endParaRPr>
          </a:p>
          <a:p>
            <a:pPr algn="just">
              <a:lnSpc>
                <a:spcPts val="3049"/>
              </a:lnSpc>
            </a:pPr>
            <a:endParaRPr lang="en-US" sz="2327" dirty="0">
              <a:solidFill>
                <a:srgbClr val="5E17EB"/>
              </a:solidFill>
              <a:latin typeface="Dekko"/>
              <a:ea typeface="Dekko"/>
              <a:cs typeface="Dekko"/>
              <a:sym typeface="Dekko"/>
            </a:endParaRPr>
          </a:p>
          <a:p>
            <a:pPr algn="just">
              <a:lnSpc>
                <a:spcPts val="3049"/>
              </a:lnSpc>
            </a:pPr>
            <a:endParaRPr lang="en-US" sz="2327" dirty="0">
              <a:solidFill>
                <a:srgbClr val="5E17EB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721022"/>
              </p:ext>
            </p:extLst>
          </p:nvPr>
        </p:nvGraphicFramePr>
        <p:xfrm>
          <a:off x="4800599" y="4989502"/>
          <a:ext cx="8915400" cy="35696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1247">
                  <a:extLst>
                    <a:ext uri="{9D8B030D-6E8A-4147-A177-3AD203B41FA5}">
                      <a16:colId xmlns:a16="http://schemas.microsoft.com/office/drawing/2014/main" val="1318697002"/>
                    </a:ext>
                  </a:extLst>
                </a:gridCol>
                <a:gridCol w="2191823">
                  <a:extLst>
                    <a:ext uri="{9D8B030D-6E8A-4147-A177-3AD203B41FA5}">
                      <a16:colId xmlns:a16="http://schemas.microsoft.com/office/drawing/2014/main" val="1219387880"/>
                    </a:ext>
                  </a:extLst>
                </a:gridCol>
                <a:gridCol w="2220699">
                  <a:extLst>
                    <a:ext uri="{9D8B030D-6E8A-4147-A177-3AD203B41FA5}">
                      <a16:colId xmlns:a16="http://schemas.microsoft.com/office/drawing/2014/main" val="4000964694"/>
                    </a:ext>
                  </a:extLst>
                </a:gridCol>
                <a:gridCol w="2221631">
                  <a:extLst>
                    <a:ext uri="{9D8B030D-6E8A-4147-A177-3AD203B41FA5}">
                      <a16:colId xmlns:a16="http://schemas.microsoft.com/office/drawing/2014/main" val="1059482896"/>
                    </a:ext>
                  </a:extLst>
                </a:gridCol>
              </a:tblGrid>
              <a:tr h="7043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Інтерактивні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технології</a:t>
                      </a:r>
                      <a:r>
                        <a:rPr lang="ru-RU" sz="1400" dirty="0">
                          <a:effectLst/>
                        </a:rPr>
                        <a:t> кооперативного </a:t>
                      </a:r>
                      <a:r>
                        <a:rPr lang="ru-RU" sz="1400" dirty="0" err="1">
                          <a:effectLst/>
                        </a:rPr>
                        <a:t>навчання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Технології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колективно-групового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навчання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Технології ситуативного моделювання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Технології опрацювання дискусійних питань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1758785"/>
                  </a:ext>
                </a:extLst>
              </a:tr>
              <a:tr h="28653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Робота в парах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Ротаційні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трійки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Два-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чотири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всі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 разом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Карусель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Робота в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малих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групах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Акваріум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Обговорення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проблеми</a:t>
                      </a:r>
                      <a:r>
                        <a:rPr lang="ru-RU" sz="1400" dirty="0">
                          <a:effectLst/>
                        </a:rPr>
                        <a:t> у </a:t>
                      </a:r>
                      <a:r>
                        <a:rPr lang="ru-RU" sz="1400" dirty="0" err="1">
                          <a:effectLst/>
                        </a:rPr>
                        <a:t>загальному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колі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Мікрофон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Незакінчені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речення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Мозковий</a:t>
                      </a:r>
                      <a:r>
                        <a:rPr lang="ru-RU" sz="1400" dirty="0">
                          <a:effectLst/>
                        </a:rPr>
                        <a:t> штурм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Навчаючи</a:t>
                      </a:r>
                      <a:r>
                        <a:rPr lang="ru-RU" sz="1400" dirty="0">
                          <a:effectLst/>
                        </a:rPr>
                        <a:t> учусь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Ажурна пилка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Аналіз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ситуацій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Вирішення</a:t>
                      </a:r>
                      <a:r>
                        <a:rPr lang="ru-RU" sz="1400" dirty="0">
                          <a:effectLst/>
                        </a:rPr>
                        <a:t> проблем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Дерево </a:t>
                      </a:r>
                      <a:r>
                        <a:rPr lang="ru-RU" sz="1400" dirty="0" err="1">
                          <a:effectLst/>
                        </a:rPr>
                        <a:t>рішень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Симуляція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або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імітаційні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ігри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Спрощене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судове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слухання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Громадське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слухання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Розігрування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ситуацій</a:t>
                      </a:r>
                      <a:r>
                        <a:rPr lang="ru-RU" sz="1400" dirty="0">
                          <a:effectLst/>
                        </a:rPr>
                        <a:t> за ролями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Метод ПРЕС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Займи </a:t>
                      </a:r>
                      <a:r>
                        <a:rPr lang="ru-RU" sz="1400" dirty="0" err="1">
                          <a:effectLst/>
                        </a:rPr>
                        <a:t>позицію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Зміни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позицію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Неперервна</a:t>
                      </a:r>
                      <a:r>
                        <a:rPr lang="ru-RU" sz="1400" dirty="0">
                          <a:effectLst/>
                        </a:rPr>
                        <a:t> шкала думок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Дискусія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Дебати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53967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750727" y="-1706540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644" y="52992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671154" y="3172889"/>
            <a:ext cx="7315200" cy="288178"/>
            <a:chOff x="0" y="0"/>
            <a:chExt cx="9753600" cy="384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53600" cy="212806"/>
            </a:xfrm>
            <a:custGeom>
              <a:avLst/>
              <a:gdLst/>
              <a:ahLst/>
              <a:cxnLst/>
              <a:rect l="l" t="t" r="r" b="b"/>
              <a:pathLst>
                <a:path w="9753600" h="212806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85043" y="212806"/>
              <a:ext cx="7857304" cy="171432"/>
            </a:xfrm>
            <a:custGeom>
              <a:avLst/>
              <a:gdLst/>
              <a:ahLst/>
              <a:cxnLst/>
              <a:rect l="l" t="t" r="r" b="b"/>
              <a:pathLst>
                <a:path w="7857304" h="171432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054293" y="2460238"/>
            <a:ext cx="8418125" cy="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64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2. Технології інтерактивного навчання</a:t>
            </a:r>
          </a:p>
          <a:p>
            <a:pPr algn="ctr">
              <a:lnSpc>
                <a:spcPts val="3463"/>
              </a:lnSpc>
            </a:pPr>
            <a:endParaRPr lang="en-US" sz="2644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37539" y="3442017"/>
            <a:ext cx="9137514" cy="633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9"/>
              </a:lnSpc>
            </a:pPr>
            <a:r>
              <a:rPr lang="en-US" sz="196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1) Технології кооперативного навчання</a:t>
            </a:r>
          </a:p>
          <a:p>
            <a:pPr algn="just">
              <a:lnSpc>
                <a:spcPts val="2569"/>
              </a:lnSpc>
            </a:pPr>
            <a:endParaRPr lang="en-US" sz="1961">
              <a:solidFill>
                <a:srgbClr val="5E17EB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660875" y="4491011"/>
            <a:ext cx="9514177" cy="3499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79"/>
              </a:lnSpc>
            </a:pPr>
            <a:r>
              <a:rPr lang="en-US" sz="1968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Кооперативне навчання – </a:t>
            </a:r>
            <a:r>
              <a:rPr lang="en-US" sz="1968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це форма організації навчання в малих групах учнів, об’єднаних спільною навчальною метою. </a:t>
            </a:r>
          </a:p>
          <a:p>
            <a:pPr algn="just">
              <a:lnSpc>
                <a:spcPts val="2579"/>
              </a:lnSpc>
            </a:pPr>
            <a:endParaRPr lang="en-US" sz="1968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just">
              <a:lnSpc>
                <a:spcPts val="2579"/>
              </a:lnSpc>
            </a:pPr>
            <a:r>
              <a:rPr lang="en-US" sz="1968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1968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Технології: </a:t>
            </a:r>
          </a:p>
          <a:p>
            <a:pPr algn="just">
              <a:lnSpc>
                <a:spcPts val="2579"/>
              </a:lnSpc>
            </a:pPr>
            <a:r>
              <a:rPr lang="en-US" sz="1968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-робота в парах </a:t>
            </a:r>
          </a:p>
          <a:p>
            <a:pPr algn="just">
              <a:lnSpc>
                <a:spcPts val="2579"/>
              </a:lnSpc>
            </a:pPr>
            <a:r>
              <a:rPr lang="en-US" sz="1968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-ротаційні (змінювані) трійки </a:t>
            </a:r>
          </a:p>
          <a:p>
            <a:pPr algn="just">
              <a:lnSpc>
                <a:spcPts val="2579"/>
              </a:lnSpc>
            </a:pPr>
            <a:r>
              <a:rPr lang="en-US" sz="1968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-два – чотири – всі разом </a:t>
            </a:r>
          </a:p>
          <a:p>
            <a:pPr algn="just">
              <a:lnSpc>
                <a:spcPts val="2579"/>
              </a:lnSpc>
            </a:pPr>
            <a:r>
              <a:rPr lang="en-US" sz="1968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-карусель </a:t>
            </a:r>
          </a:p>
          <a:p>
            <a:pPr algn="just">
              <a:lnSpc>
                <a:spcPts val="2579"/>
              </a:lnSpc>
            </a:pPr>
            <a:r>
              <a:rPr lang="en-US" sz="1968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-робота в малих групах (діалог, синтез думок, спільний проект, коло ідей) </a:t>
            </a:r>
          </a:p>
          <a:p>
            <a:pPr algn="just">
              <a:lnSpc>
                <a:spcPts val="2579"/>
              </a:lnSpc>
            </a:pPr>
            <a:r>
              <a:rPr lang="en-US" sz="1968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-акваріум </a:t>
            </a:r>
          </a:p>
          <a:p>
            <a:pPr algn="just">
              <a:lnSpc>
                <a:spcPts val="2110"/>
              </a:lnSpc>
            </a:pPr>
            <a:endParaRPr lang="en-US" sz="1968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966813">
            <a:off x="3750727" y="-1706540"/>
            <a:ext cx="10786546" cy="13700079"/>
          </a:xfrm>
          <a:custGeom>
            <a:avLst/>
            <a:gdLst/>
            <a:ahLst/>
            <a:cxnLst/>
            <a:rect l="l" t="t" r="r" b="b"/>
            <a:pathLst>
              <a:path w="10786546" h="13700079">
                <a:moveTo>
                  <a:pt x="0" y="0"/>
                </a:moveTo>
                <a:lnTo>
                  <a:pt x="10786546" y="0"/>
                </a:lnTo>
                <a:lnTo>
                  <a:pt x="10786546" y="13700080"/>
                </a:lnTo>
                <a:lnTo>
                  <a:pt x="0" y="137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644" y="529928"/>
            <a:ext cx="4121568" cy="4114800"/>
          </a:xfrm>
          <a:custGeom>
            <a:avLst/>
            <a:gdLst/>
            <a:ahLst/>
            <a:cxnLst/>
            <a:rect l="l" t="t" r="r" b="b"/>
            <a:pathLst>
              <a:path w="4121568" h="4114800">
                <a:moveTo>
                  <a:pt x="0" y="0"/>
                </a:moveTo>
                <a:lnTo>
                  <a:pt x="4121567" y="0"/>
                </a:lnTo>
                <a:lnTo>
                  <a:pt x="4121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671154" y="3172889"/>
            <a:ext cx="7315200" cy="288178"/>
            <a:chOff x="0" y="0"/>
            <a:chExt cx="9753600" cy="384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53600" cy="212806"/>
            </a:xfrm>
            <a:custGeom>
              <a:avLst/>
              <a:gdLst/>
              <a:ahLst/>
              <a:cxnLst/>
              <a:rect l="l" t="t" r="r" b="b"/>
              <a:pathLst>
                <a:path w="9753600" h="212806">
                  <a:moveTo>
                    <a:pt x="0" y="0"/>
                  </a:moveTo>
                  <a:lnTo>
                    <a:pt x="9753600" y="0"/>
                  </a:lnTo>
                  <a:lnTo>
                    <a:pt x="9753600" y="212806"/>
                  </a:lnTo>
                  <a:lnTo>
                    <a:pt x="0" y="212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85043" y="212806"/>
              <a:ext cx="7857304" cy="171432"/>
            </a:xfrm>
            <a:custGeom>
              <a:avLst/>
              <a:gdLst/>
              <a:ahLst/>
              <a:cxnLst/>
              <a:rect l="l" t="t" r="r" b="b"/>
              <a:pathLst>
                <a:path w="7857304" h="171432">
                  <a:moveTo>
                    <a:pt x="0" y="0"/>
                  </a:moveTo>
                  <a:lnTo>
                    <a:pt x="7857304" y="0"/>
                  </a:lnTo>
                  <a:lnTo>
                    <a:pt x="7857304" y="171432"/>
                  </a:lnTo>
                  <a:lnTo>
                    <a:pt x="0" y="171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054293" y="2460238"/>
            <a:ext cx="8418125" cy="8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644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2. Технології інтерактивного навчання</a:t>
            </a:r>
          </a:p>
          <a:p>
            <a:pPr algn="ctr">
              <a:lnSpc>
                <a:spcPts val="3463"/>
              </a:lnSpc>
            </a:pPr>
            <a:endParaRPr lang="en-US" sz="2644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34905" y="3620437"/>
            <a:ext cx="9137514" cy="633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9"/>
              </a:lnSpc>
            </a:pPr>
            <a:r>
              <a:rPr lang="en-US" sz="1961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2)Технології колективно-групового навчання </a:t>
            </a:r>
          </a:p>
          <a:p>
            <a:pPr algn="just">
              <a:lnSpc>
                <a:spcPts val="2569"/>
              </a:lnSpc>
            </a:pPr>
            <a:endParaRPr lang="en-US" sz="1961">
              <a:solidFill>
                <a:srgbClr val="5E17EB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878944" y="4797128"/>
            <a:ext cx="9782419" cy="421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До цієї групи належать інтерактивні технології, що передбачають одночасну спільну (фронтальну) роботу всього класу. </a:t>
            </a: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Технології: </a:t>
            </a: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-обговорення проблеми в загальному колі </a:t>
            </a: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-мікрофон </a:t>
            </a: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-незакінчені речення </a:t>
            </a: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-мозковий штурм </a:t>
            </a: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-навчаючи – учусь </a:t>
            </a: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-ажурна пилка </a:t>
            </a: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-аналіз ситуації </a:t>
            </a: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-розв’язання проблем </a:t>
            </a:r>
          </a:p>
          <a:p>
            <a:pPr algn="just">
              <a:lnSpc>
                <a:spcPts val="2619"/>
              </a:lnSpc>
            </a:pPr>
            <a:r>
              <a:rPr lang="en-US" sz="19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 -дерево рішень (розв’язків) </a:t>
            </a:r>
          </a:p>
          <a:p>
            <a:pPr algn="just">
              <a:lnSpc>
                <a:spcPts val="2619"/>
              </a:lnSpc>
            </a:pPr>
            <a:endParaRPr lang="en-US" sz="1999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1774</Words>
  <Application>Microsoft Office PowerPoint</Application>
  <PresentationFormat>Произвольный</PresentationFormat>
  <Paragraphs>275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MS Mincho</vt:lpstr>
      <vt:lpstr>Arial</vt:lpstr>
      <vt:lpstr>Times New Roman</vt:lpstr>
      <vt:lpstr>Dekko</vt:lpstr>
      <vt:lpstr>Cambria</vt:lpstr>
      <vt:lpstr>A Day Without Sun Text Bold</vt:lpstr>
      <vt:lpstr>Itim</vt:lpstr>
      <vt:lpstr>Calibri</vt:lpstr>
      <vt:lpstr>Ballpoint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5-6 Сучасні технології навчання в початковій школі</dc:title>
  <cp:lastModifiedBy>Yuliia</cp:lastModifiedBy>
  <cp:revision>7</cp:revision>
  <dcterms:created xsi:type="dcterms:W3CDTF">2006-08-16T00:00:00Z</dcterms:created>
  <dcterms:modified xsi:type="dcterms:W3CDTF">2024-10-10T14:05:14Z</dcterms:modified>
  <dc:identifier>DAGSiOwcaEc</dc:identifier>
</cp:coreProperties>
</file>