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60"/>
  </p:notesMasterIdLst>
  <p:sldIdLst>
    <p:sldId id="337" r:id="rId2"/>
    <p:sldId id="334" r:id="rId3"/>
    <p:sldId id="335" r:id="rId4"/>
    <p:sldId id="336" r:id="rId5"/>
    <p:sldId id="347" r:id="rId6"/>
    <p:sldId id="348" r:id="rId7"/>
    <p:sldId id="338" r:id="rId8"/>
    <p:sldId id="339" r:id="rId9"/>
    <p:sldId id="340" r:id="rId10"/>
    <p:sldId id="341" r:id="rId11"/>
    <p:sldId id="342" r:id="rId12"/>
    <p:sldId id="259" r:id="rId13"/>
    <p:sldId id="258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72" r:id="rId23"/>
    <p:sldId id="273" r:id="rId24"/>
    <p:sldId id="274" r:id="rId25"/>
    <p:sldId id="276" r:id="rId26"/>
    <p:sldId id="345" r:id="rId27"/>
    <p:sldId id="278" r:id="rId28"/>
    <p:sldId id="277" r:id="rId29"/>
    <p:sldId id="279" r:id="rId30"/>
    <p:sldId id="280" r:id="rId31"/>
    <p:sldId id="281" r:id="rId32"/>
    <p:sldId id="282" r:id="rId33"/>
    <p:sldId id="291" r:id="rId34"/>
    <p:sldId id="295" r:id="rId35"/>
    <p:sldId id="294" r:id="rId36"/>
    <p:sldId id="343" r:id="rId37"/>
    <p:sldId id="293" r:id="rId38"/>
    <p:sldId id="344" r:id="rId39"/>
    <p:sldId id="346" r:id="rId40"/>
    <p:sldId id="296" r:id="rId41"/>
    <p:sldId id="349" r:id="rId42"/>
    <p:sldId id="292" r:id="rId43"/>
    <p:sldId id="350" r:id="rId44"/>
    <p:sldId id="298" r:id="rId45"/>
    <p:sldId id="313" r:id="rId46"/>
    <p:sldId id="299" r:id="rId47"/>
    <p:sldId id="351" r:id="rId48"/>
    <p:sldId id="300" r:id="rId49"/>
    <p:sldId id="301" r:id="rId50"/>
    <p:sldId id="317" r:id="rId51"/>
    <p:sldId id="354" r:id="rId52"/>
    <p:sldId id="355" r:id="rId53"/>
    <p:sldId id="305" r:id="rId54"/>
    <p:sldId id="352" r:id="rId55"/>
    <p:sldId id="331" r:id="rId56"/>
    <p:sldId id="332" r:id="rId57"/>
    <p:sldId id="353" r:id="rId58"/>
    <p:sldId id="333" r:id="rId5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D6CAC5F8-F299-47EB-B283-732DBB08B4C6}">
          <p14:sldIdLst>
            <p14:sldId id="337"/>
            <p14:sldId id="334"/>
            <p14:sldId id="335"/>
            <p14:sldId id="336"/>
            <p14:sldId id="347"/>
            <p14:sldId id="348"/>
            <p14:sldId id="338"/>
            <p14:sldId id="339"/>
            <p14:sldId id="340"/>
            <p14:sldId id="341"/>
            <p14:sldId id="342"/>
            <p14:sldId id="259"/>
            <p14:sldId id="258"/>
            <p14:sldId id="262"/>
            <p14:sldId id="263"/>
            <p14:sldId id="264"/>
            <p14:sldId id="265"/>
            <p14:sldId id="266"/>
            <p14:sldId id="267"/>
            <p14:sldId id="268"/>
            <p14:sldId id="269"/>
            <p14:sldId id="272"/>
            <p14:sldId id="273"/>
            <p14:sldId id="274"/>
            <p14:sldId id="276"/>
            <p14:sldId id="345"/>
            <p14:sldId id="278"/>
            <p14:sldId id="277"/>
            <p14:sldId id="279"/>
            <p14:sldId id="280"/>
            <p14:sldId id="281"/>
            <p14:sldId id="282"/>
            <p14:sldId id="291"/>
            <p14:sldId id="295"/>
            <p14:sldId id="294"/>
            <p14:sldId id="343"/>
            <p14:sldId id="293"/>
            <p14:sldId id="344"/>
            <p14:sldId id="346"/>
            <p14:sldId id="296"/>
            <p14:sldId id="349"/>
            <p14:sldId id="292"/>
            <p14:sldId id="350"/>
            <p14:sldId id="298"/>
            <p14:sldId id="313"/>
            <p14:sldId id="299"/>
            <p14:sldId id="351"/>
            <p14:sldId id="300"/>
            <p14:sldId id="301"/>
            <p14:sldId id="317"/>
            <p14:sldId id="354"/>
            <p14:sldId id="355"/>
            <p14:sldId id="305"/>
            <p14:sldId id="352"/>
            <p14:sldId id="331"/>
            <p14:sldId id="332"/>
            <p14:sldId id="353"/>
            <p14:sldId id="333"/>
          </p14:sldIdLst>
        </p14:section>
        <p14:section name="Раздел без заголовка" id="{D163A81F-DE09-49EE-8884-EA7A61BB92D1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948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6A3FFF-C1C0-4506-A2C9-DCA175127620}" type="datetimeFigureOut">
              <a:rPr lang="en-US" smtClean="0"/>
              <a:t>9/1/2021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401864-9E6E-4E3C-B0B2-07DB96DD0C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2539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401864-9E6E-4E3C-B0B2-07DB96DD0CF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887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pPr/>
              <a:t>01.09.2021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01.09.2021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01.09.2021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pPr/>
              <a:t>01.09.2021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pPr/>
              <a:t>01.09.2021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0" y="0"/>
            <a:ext cx="9036496" cy="558924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uk-UA" dirty="0" smtClean="0"/>
              <a:t>Українські землі у складі Російської імперії в другій половині ХІХ ст.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525963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539750" algn="just">
              <a:buNone/>
            </a:pPr>
            <a:r>
              <a:rPr lang="uk-UA" dirty="0" smtClean="0">
                <a:solidFill>
                  <a:srgbClr val="FF0000"/>
                </a:solidFill>
              </a:rPr>
              <a:t>Поразка у Кримській війні </a:t>
            </a:r>
            <a:r>
              <a:rPr lang="uk-UA" dirty="0" smtClean="0"/>
              <a:t>болісно вдарила по імперському самолюбству російських обивателів, викликала широке невдоволення діями уряду, посилила позиції реформаторів. Не витримавши тяжких поразок і розчарувань, цар Микола І помер у розпал війни (1855), а його син і спадкоємець Олександр II (1855-1881) поспішив провести </a:t>
            </a:r>
            <a:r>
              <a:rPr lang="uk-UA" i="1" dirty="0" smtClean="0">
                <a:solidFill>
                  <a:srgbClr val="FF0000"/>
                </a:solidFill>
              </a:rPr>
              <a:t>ряд важливих перетворень, щоб не допустити вибуху революції.</a:t>
            </a:r>
            <a:endParaRPr lang="uk-UA" i="1" dirty="0">
              <a:solidFill>
                <a:srgbClr val="FF00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uk-UA" dirty="0" smtClean="0">
                <a:solidFill>
                  <a:srgbClr val="00B0F0"/>
                </a:solidFill>
              </a:rPr>
              <a:t>Події Кримської війни </a:t>
            </a:r>
            <a:br>
              <a:rPr lang="uk-UA" dirty="0" smtClean="0">
                <a:solidFill>
                  <a:srgbClr val="00B0F0"/>
                </a:solidFill>
              </a:rPr>
            </a:br>
            <a:r>
              <a:rPr lang="uk-UA" dirty="0" smtClean="0">
                <a:solidFill>
                  <a:srgbClr val="00B0F0"/>
                </a:solidFill>
              </a:rPr>
              <a:t>1853-1856 </a:t>
            </a:r>
            <a:r>
              <a:rPr lang="uk-UA" dirty="0" err="1" smtClean="0">
                <a:solidFill>
                  <a:srgbClr val="00B0F0"/>
                </a:solidFill>
              </a:rPr>
              <a:t>рр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395536" y="116632"/>
            <a:ext cx="8507983" cy="626469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539750" algn="just">
              <a:buNone/>
            </a:pPr>
            <a:r>
              <a:rPr lang="uk-UA" dirty="0" smtClean="0"/>
              <a:t>А що революція вже назрівала, яскраво доводили </a:t>
            </a:r>
            <a:r>
              <a:rPr lang="uk-UA" dirty="0" smtClean="0">
                <a:solidFill>
                  <a:srgbClr val="FF0000"/>
                </a:solidFill>
              </a:rPr>
              <a:t>численні селянські заворушення в Україні,</a:t>
            </a:r>
            <a:r>
              <a:rPr lang="uk-UA" dirty="0" smtClean="0"/>
              <a:t> Прибалтиці, Грузії і в самій Росії. На Україні особливого розмаху набрала так звана </a:t>
            </a:r>
            <a:r>
              <a:rPr lang="uk-UA" b="1" dirty="0" smtClean="0">
                <a:solidFill>
                  <a:srgbClr val="FF0000"/>
                </a:solidFill>
              </a:rPr>
              <a:t>Київська козаччина 1855 р.</a:t>
            </a:r>
            <a:endParaRPr lang="uk-UA" b="1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1559" y="2967335"/>
            <a:ext cx="829195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9750" algn="just">
              <a:buFontTx/>
              <a:buChar char="-"/>
            </a:pPr>
            <a:r>
              <a:rPr lang="uk-UA" sz="4000" b="1" dirty="0"/>
              <a:t>масовий селянський рух у Київській губернії, спрямований проти кріпосницьких порядків</a:t>
            </a:r>
            <a:r>
              <a:rPr lang="uk-UA" sz="4000" dirty="0"/>
              <a:t>.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539750" algn="just">
              <a:buNone/>
            </a:pPr>
            <a:r>
              <a:rPr lang="uk-UA" dirty="0" smtClean="0"/>
              <a:t>Саме </a:t>
            </a:r>
            <a:r>
              <a:rPr lang="uk-UA" dirty="0" smtClean="0"/>
              <a:t>тут, у серці колишньої Гетьманщини, слова царського маніфесту про формування державного ополчення для участі у Кримській війні були витлумачені селянами-кріпаками у зовсім іншому дусі.  </a:t>
            </a:r>
            <a:endParaRPr lang="uk-UA" dirty="0" smtClean="0"/>
          </a:p>
          <a:p>
            <a:pPr marL="0" indent="539750" algn="just">
              <a:buNone/>
            </a:pPr>
            <a:r>
              <a:rPr lang="uk-UA" b="1" dirty="0" smtClean="0">
                <a:solidFill>
                  <a:srgbClr val="00B0F0"/>
                </a:solidFill>
              </a:rPr>
              <a:t>Поширилися </a:t>
            </a:r>
            <a:r>
              <a:rPr lang="uk-UA" b="1" dirty="0" smtClean="0">
                <a:solidFill>
                  <a:srgbClr val="00B0F0"/>
                </a:solidFill>
              </a:rPr>
              <a:t>чутки про те, що хто запишеться в козаки і піде воювати у Крим, той стане вільним і отримає поміщицькі землі. </a:t>
            </a:r>
            <a:r>
              <a:rPr lang="uk-UA" dirty="0" smtClean="0"/>
              <a:t>Тоді селяни стали масово писатися у козаки, формувати органи місцевого самоврядування, відмовлятися відробляти панщину.</a:t>
            </a:r>
            <a:endParaRPr lang="uk-UA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uk-UA" b="1" dirty="0">
                <a:solidFill>
                  <a:srgbClr val="00B0F0"/>
                </a:solidFill>
              </a:rPr>
              <a:t>“Київська козаччина</a:t>
            </a:r>
            <a:r>
              <a:rPr lang="uk-UA" b="1" dirty="0" smtClean="0">
                <a:solidFill>
                  <a:srgbClr val="00B0F0"/>
                </a:solidFill>
              </a:rPr>
              <a:t>”</a:t>
            </a:r>
            <a:endParaRPr lang="uk-UA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33010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>
              <a:buNone/>
            </a:pPr>
            <a:r>
              <a:rPr lang="uk-UA" dirty="0"/>
              <a:t>	</a:t>
            </a:r>
            <a:r>
              <a:rPr lang="uk-UA" b="1" dirty="0">
                <a:solidFill>
                  <a:srgbClr val="FF0000"/>
                </a:solidFill>
              </a:rPr>
              <a:t>На квітень 1856 р</a:t>
            </a:r>
            <a:r>
              <a:rPr lang="uk-UA" dirty="0"/>
              <a:t>. припадає другий виступ селян – так званий похід </a:t>
            </a:r>
            <a:r>
              <a:rPr lang="uk-UA" dirty="0" smtClean="0"/>
              <a:t>“</a:t>
            </a:r>
            <a:r>
              <a:rPr lang="uk-UA" b="1" dirty="0" smtClean="0">
                <a:solidFill>
                  <a:srgbClr val="FF0000"/>
                </a:solidFill>
              </a:rPr>
              <a:t>У </a:t>
            </a:r>
            <a:r>
              <a:rPr lang="uk-UA" b="1" dirty="0">
                <a:solidFill>
                  <a:srgbClr val="FF0000"/>
                </a:solidFill>
              </a:rPr>
              <a:t>Таврію за волею</a:t>
            </a:r>
            <a:r>
              <a:rPr lang="uk-UA" dirty="0"/>
              <a:t>”. Після закінчення Кримської війни серед селян розійшлися чутки, що можна </a:t>
            </a:r>
            <a:r>
              <a:rPr lang="uk-UA" b="1" dirty="0"/>
              <a:t>переселитися на Кримський півострів, </a:t>
            </a:r>
            <a:r>
              <a:rPr lang="uk-UA" dirty="0"/>
              <a:t>уряд надасть значну допомогу і звільнить від кріпацтва. Влітку 1856 р. біля Перекопу зібралися десятки тисяч селян. Тільки урядовим військам вдалося припинити цей рух.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uk-UA" dirty="0" smtClean="0">
                <a:solidFill>
                  <a:srgbClr val="00B0F0"/>
                </a:solidFill>
              </a:rPr>
              <a:t>Похід «У Таврію за волею»</a:t>
            </a:r>
            <a:endParaRPr lang="uk-UA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77966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ru-RU" dirty="0" smtClean="0"/>
              <a:t>	</a:t>
            </a:r>
            <a:r>
              <a:rPr lang="uk-UA" dirty="0" smtClean="0"/>
              <a:t>Але селянські заворушення тривали. </a:t>
            </a:r>
          </a:p>
          <a:p>
            <a:pPr marL="0" indent="0" algn="just">
              <a:buNone/>
            </a:pPr>
            <a:r>
              <a:rPr lang="uk-UA" dirty="0" smtClean="0"/>
              <a:t>Кримська війна показала економічну, політичну і військово-технічну відсталість Росії та ще більше загострила кризу феодально-кріпосницької системи.</a:t>
            </a:r>
          </a:p>
          <a:p>
            <a:pPr marL="0" indent="0" algn="just">
              <a:buNone/>
            </a:pPr>
            <a:r>
              <a:rPr lang="uk-UA" dirty="0" smtClean="0"/>
              <a:t>	</a:t>
            </a:r>
            <a:r>
              <a:rPr lang="uk-UA" b="1" dirty="0" smtClean="0">
                <a:solidFill>
                  <a:srgbClr val="FF0000"/>
                </a:solidFill>
              </a:rPr>
              <a:t>У березні 1856 р. в Парижі </a:t>
            </a:r>
            <a:r>
              <a:rPr lang="uk-UA" dirty="0" smtClean="0"/>
              <a:t>було підписано мирний договір на умовах, продиктованих переможцями. </a:t>
            </a:r>
            <a:r>
              <a:rPr lang="uk-UA" b="1" u="sng" dirty="0" smtClean="0">
                <a:solidFill>
                  <a:srgbClr val="FF0000"/>
                </a:solidFill>
              </a:rPr>
              <a:t>Росія позбавлялася права</a:t>
            </a:r>
            <a:r>
              <a:rPr lang="uk-UA" b="1" dirty="0" smtClean="0"/>
              <a:t> мати військово-морський флот і фортеці на Чорному морі. Гирло Дунаю знову переходило під владу Туреччини.</a:t>
            </a:r>
          </a:p>
          <a:p>
            <a:pPr marL="0" indent="0" algn="just">
              <a:buNone/>
            </a:pPr>
            <a:r>
              <a:rPr lang="uk-UA" dirty="0" smtClean="0"/>
              <a:t>	Під час війни, у лютому 1855 р., помер Микола І. Наступником престолу став його син, Олександр ІІ, який мусив стати </a:t>
            </a:r>
            <a:r>
              <a:rPr lang="uk-UA" b="1" dirty="0" smtClean="0"/>
              <a:t>великим реформатором, адже Росія потребувала реформ.</a:t>
            </a:r>
            <a:endParaRPr lang="uk-UA" b="1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uk-UA" dirty="0" smtClean="0">
                <a:solidFill>
                  <a:srgbClr val="FF0000"/>
                </a:solidFill>
              </a:rPr>
              <a:t>Антикріпосницький рух</a:t>
            </a:r>
            <a:endParaRPr lang="uk-UA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3631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04048" y="2132856"/>
            <a:ext cx="3857625" cy="37052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uk-UA" dirty="0" smtClean="0">
                <a:solidFill>
                  <a:srgbClr val="FF0000"/>
                </a:solidFill>
              </a:rPr>
              <a:t>Імператори Микола І </a:t>
            </a:r>
            <a:br>
              <a:rPr lang="uk-UA" dirty="0" smtClean="0">
                <a:solidFill>
                  <a:srgbClr val="FF0000"/>
                </a:solidFill>
              </a:rPr>
            </a:br>
            <a:r>
              <a:rPr lang="uk-UA" dirty="0" smtClean="0">
                <a:solidFill>
                  <a:srgbClr val="FF0000"/>
                </a:solidFill>
              </a:rPr>
              <a:t>та його син Олександр </a:t>
            </a:r>
            <a:r>
              <a:rPr lang="uk-UA" dirty="0">
                <a:solidFill>
                  <a:srgbClr val="FF0000"/>
                </a:solidFill>
              </a:rPr>
              <a:t>ІІ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132855"/>
            <a:ext cx="3857625" cy="370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86076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uk-UA" dirty="0" smtClean="0"/>
              <a:t>	</a:t>
            </a:r>
            <a:r>
              <a:rPr lang="uk-UA" sz="3200" dirty="0" smtClean="0"/>
              <a:t>Нові капіталістичні відносини </a:t>
            </a:r>
            <a:r>
              <a:rPr lang="uk-UA" sz="3200" b="1" dirty="0" smtClean="0"/>
              <a:t>вимагали ліквідації кріпосного права</a:t>
            </a:r>
            <a:r>
              <a:rPr lang="uk-UA" sz="3200" dirty="0" smtClean="0"/>
              <a:t>, яке гальмувало подальший економічний розвитку українських земель.</a:t>
            </a:r>
          </a:p>
          <a:p>
            <a:pPr algn="just">
              <a:buFont typeface="Wingdings" pitchFamily="2" charset="2"/>
              <a:buChar char="v"/>
            </a:pPr>
            <a:r>
              <a:rPr lang="uk-UA" sz="3200" b="1" dirty="0" smtClean="0"/>
              <a:t>	Кримська війна (1853–1856 рр.)</a:t>
            </a:r>
            <a:r>
              <a:rPr lang="uk-UA" sz="3200" dirty="0" smtClean="0"/>
              <a:t>, яку Росія </a:t>
            </a:r>
            <a:r>
              <a:rPr lang="uk-UA" sz="3200" b="1" dirty="0" smtClean="0"/>
              <a:t>програла,</a:t>
            </a:r>
            <a:r>
              <a:rPr lang="uk-UA" sz="3200" dirty="0" smtClean="0"/>
              <a:t> ще більше поглибила ці протиріччя </a:t>
            </a:r>
            <a:endParaRPr lang="uk-UA" sz="3200" b="1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uk-UA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Скасування кріпосного права в українських землях</a:t>
            </a:r>
            <a:endParaRPr lang="uk-UA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385925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r>
              <a:rPr lang="uk-UA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 лютого 1861 р. цар Олександр ІІ видав Маніфест про скасування кріпосного права </a:t>
            </a:r>
            <a:r>
              <a:rPr lang="uk-UA" dirty="0" smtClean="0"/>
              <a:t>та “Загальне положення про селян, звільнених від кріпосної залежності”.</a:t>
            </a:r>
          </a:p>
          <a:p>
            <a:pPr marL="0" indent="0">
              <a:buNone/>
            </a:pPr>
            <a:r>
              <a:rPr lang="uk-UA" dirty="0" smtClean="0"/>
              <a:t>	Приблизно 23 мільйони селян по всій імперії перейшли зі статусу кріпосних до «</a:t>
            </a:r>
            <a:r>
              <a:rPr lang="uk-UA" b="1" dirty="0" smtClean="0"/>
              <a:t>тимчасовозобов'язаних</a:t>
            </a:r>
            <a:r>
              <a:rPr lang="uk-UA" dirty="0" smtClean="0"/>
              <a:t>». Це означало, що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uk-UA" dirty="0" smtClean="0"/>
              <a:t>селяни переставали бути власністю поміщика,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uk-UA" dirty="0" smtClean="0"/>
              <a:t>отримували земельні наділи і громадянські права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uk-UA" dirty="0" smtClean="0"/>
              <a:t> та орган самоуправління - волость.</a:t>
            </a:r>
          </a:p>
          <a:p>
            <a:pPr marL="0" indent="0">
              <a:buNone/>
            </a:pPr>
            <a:r>
              <a:rPr lang="uk-UA" dirty="0" smtClean="0"/>
              <a:t>	Але, щоб стати повноправними власниками своєї землі, вони мали </a:t>
            </a:r>
            <a:r>
              <a:rPr lang="uk-UA" b="1" dirty="0" smtClean="0"/>
              <a:t>заплатити поміщикам викуп або продовжувати відробляти повинності. </a:t>
            </a:r>
          </a:p>
          <a:p>
            <a:pPr marL="0" indent="0">
              <a:buNone/>
            </a:pPr>
            <a:r>
              <a:rPr lang="uk-UA" b="1" dirty="0" smtClean="0"/>
              <a:t>	</a:t>
            </a:r>
            <a:r>
              <a:rPr lang="uk-UA" dirty="0" smtClean="0"/>
              <a:t>Статус «тимчасовозобов'язаних» мав діяти протягом </a:t>
            </a:r>
            <a:r>
              <a:rPr lang="uk-UA" b="1" dirty="0" smtClean="0"/>
              <a:t>49 років</a:t>
            </a:r>
            <a:r>
              <a:rPr lang="uk-UA" dirty="0" smtClean="0"/>
              <a:t>. Лише після викупу селянин міг отримати гордий статус «селянина-власника».</a:t>
            </a:r>
            <a:endParaRPr lang="uk-UA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uk-UA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Скасування </a:t>
            </a:r>
            <a:r>
              <a:rPr lang="uk-UA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кріпосного права </a:t>
            </a:r>
          </a:p>
        </p:txBody>
      </p:sp>
    </p:spTree>
    <p:extLst>
      <p:ext uri="{BB962C8B-B14F-4D97-AF65-F5344CB8AC3E}">
        <p14:creationId xmlns:p14="http://schemas.microsoft.com/office/powerpoint/2010/main" val="13613825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uk-UA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Земська реформа 1864 р</a:t>
            </a:r>
            <a:r>
              <a:rPr lang="uk-UA" dirty="0"/>
              <a:t>. вводила місцеве виборне самоуправління — </a:t>
            </a:r>
            <a:r>
              <a:rPr lang="uk-UA" b="1" dirty="0" smtClean="0"/>
              <a:t>земство.</a:t>
            </a:r>
            <a:endParaRPr lang="uk-UA" dirty="0"/>
          </a:p>
          <a:p>
            <a:pPr>
              <a:buNone/>
            </a:pPr>
            <a:r>
              <a:rPr lang="uk-UA" dirty="0" smtClean="0"/>
              <a:t>	Земські </a:t>
            </a:r>
            <a:r>
              <a:rPr lang="uk-UA" dirty="0"/>
              <a:t>управи на місцях </a:t>
            </a:r>
            <a:r>
              <a:rPr lang="uk-UA" b="1" dirty="0"/>
              <a:t>займалися питаннями місцевої інфраструктури, освіти, медицини, зв'язку. </a:t>
            </a:r>
            <a:endParaRPr lang="uk-UA" dirty="0" smtClean="0"/>
          </a:p>
          <a:p>
            <a:pPr>
              <a:buNone/>
            </a:pPr>
            <a:r>
              <a:rPr lang="uk-UA" b="1" i="1" dirty="0" smtClean="0"/>
              <a:t>На </a:t>
            </a:r>
            <a:r>
              <a:rPr lang="uk-UA" b="1" i="1" dirty="0"/>
              <a:t>Правобережжі земства не вводили аж до 1911 року — </a:t>
            </a:r>
            <a:r>
              <a:rPr lang="uk-UA" b="1" i="1" dirty="0" smtClean="0"/>
              <a:t>через побоювання, </a:t>
            </a:r>
            <a:r>
              <a:rPr lang="uk-UA" b="1" i="1" dirty="0"/>
              <a:t>що їх візьмуть під контроль поляки.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uk-UA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Земська реформа </a:t>
            </a:r>
          </a:p>
        </p:txBody>
      </p:sp>
    </p:spTree>
    <p:extLst>
      <p:ext uri="{BB962C8B-B14F-4D97-AF65-F5344CB8AC3E}">
        <p14:creationId xmlns:p14="http://schemas.microsoft.com/office/powerpoint/2010/main" val="31631272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r>
              <a:rPr lang="uk-UA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1864 р. була здійснена судова реформа</a:t>
            </a:r>
            <a:r>
              <a:rPr lang="uk-UA" dirty="0" smtClean="0"/>
              <a:t>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uk-UA" i="1" dirty="0" smtClean="0"/>
              <a:t>На відміну від станового і закритого суду ввели позастановий відкритий, незалежний суд.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uk-UA" i="1" dirty="0" smtClean="0"/>
              <a:t>Вводились присяжні судді</a:t>
            </a:r>
            <a:r>
              <a:rPr lang="uk-UA" dirty="0" smtClean="0"/>
              <a:t>. </a:t>
            </a:r>
            <a:r>
              <a:rPr lang="uk-UA" i="1" dirty="0" smtClean="0"/>
              <a:t>Вироки, винесені без участі присяжних, могли бути оскаржені в судових палатах.</a:t>
            </a:r>
            <a:endParaRPr lang="uk-UA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uk-UA" i="1" dirty="0" smtClean="0"/>
              <a:t>Суд відбувався за участю двох сторін: захисту та обвинувачення</a:t>
            </a:r>
            <a:r>
              <a:rPr lang="uk-UA" dirty="0" smtClean="0"/>
              <a:t>. </a:t>
            </a:r>
            <a:endParaRPr lang="uk-UA" dirty="0"/>
          </a:p>
          <a:p>
            <a:pPr>
              <a:buFont typeface="Wingdings" panose="05000000000000000000" pitchFamily="2" charset="2"/>
              <a:buChar char="v"/>
            </a:pPr>
            <a:r>
              <a:rPr lang="uk-UA" i="1" dirty="0" smtClean="0"/>
              <a:t>Був створений інститут мирових суддів, які розв’язували дрібні справи. </a:t>
            </a:r>
            <a:r>
              <a:rPr lang="uk-UA" dirty="0" smtClean="0"/>
              <a:t>Касаційні функції виконував сенат.</a:t>
            </a:r>
            <a:endParaRPr lang="uk-UA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uk-UA" b="1" dirty="0" smtClean="0">
                <a:solidFill>
                  <a:srgbClr val="00B0F0"/>
                </a:solidFill>
              </a:rPr>
              <a:t>Судова реформа</a:t>
            </a:r>
            <a:endParaRPr lang="uk-UA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02533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30125983"/>
              </p:ext>
            </p:extLst>
          </p:nvPr>
        </p:nvGraphicFramePr>
        <p:xfrm>
          <a:off x="0" y="1481138"/>
          <a:ext cx="9144000" cy="51162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117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322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245822">
                <a:tc>
                  <a:txBody>
                    <a:bodyPr/>
                    <a:lstStyle/>
                    <a:p>
                      <a:pPr algn="ctr"/>
                      <a:r>
                        <a:rPr lang="uk-UA" sz="3600" dirty="0" smtClean="0"/>
                        <a:t>Дата</a:t>
                      </a:r>
                      <a:endParaRPr lang="uk-UA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600" dirty="0" smtClean="0"/>
                        <a:t>Подія</a:t>
                      </a:r>
                      <a:endParaRPr lang="uk-UA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02368">
                <a:tc>
                  <a:txBody>
                    <a:bodyPr/>
                    <a:lstStyle/>
                    <a:p>
                      <a:r>
                        <a:rPr lang="uk-UA" sz="2800" dirty="0" smtClean="0">
                          <a:solidFill>
                            <a:srgbClr val="FF0000"/>
                          </a:solidFill>
                        </a:rPr>
                        <a:t>19 лютого 1861 р.</a:t>
                      </a:r>
                      <a:endParaRPr lang="uk-UA" sz="2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800" dirty="0" smtClean="0"/>
                        <a:t>Царський</a:t>
                      </a:r>
                      <a:r>
                        <a:rPr lang="uk-UA" sz="2800" baseline="0" dirty="0" smtClean="0"/>
                        <a:t> маніфест про скасування кріпосного права в Російській імперії</a:t>
                      </a:r>
                      <a:endParaRPr lang="uk-UA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71225">
                <a:tc>
                  <a:txBody>
                    <a:bodyPr/>
                    <a:lstStyle/>
                    <a:p>
                      <a:r>
                        <a:rPr lang="uk-UA" sz="2800" dirty="0" smtClean="0">
                          <a:solidFill>
                            <a:srgbClr val="FF0000"/>
                          </a:solidFill>
                        </a:rPr>
                        <a:t>1863 р.</a:t>
                      </a:r>
                      <a:endParaRPr lang="uk-UA" sz="2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800" dirty="0" smtClean="0"/>
                        <a:t>Валуєвський циркуляр</a:t>
                      </a:r>
                      <a:endParaRPr lang="uk-UA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66076">
                <a:tc>
                  <a:txBody>
                    <a:bodyPr/>
                    <a:lstStyle/>
                    <a:p>
                      <a:r>
                        <a:rPr lang="uk-UA" sz="2800" dirty="0" smtClean="0">
                          <a:solidFill>
                            <a:srgbClr val="FF0000"/>
                          </a:solidFill>
                        </a:rPr>
                        <a:t>1863-1864 рр.</a:t>
                      </a:r>
                      <a:endParaRPr lang="uk-UA" sz="2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800" dirty="0" smtClean="0"/>
                        <a:t>Польське національно-визвольне повстання</a:t>
                      </a:r>
                      <a:endParaRPr lang="uk-UA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0723">
                <a:tc>
                  <a:txBody>
                    <a:bodyPr/>
                    <a:lstStyle/>
                    <a:p>
                      <a:r>
                        <a:rPr lang="uk-UA" sz="2800" dirty="0" smtClean="0">
                          <a:solidFill>
                            <a:srgbClr val="FF0000"/>
                          </a:solidFill>
                        </a:rPr>
                        <a:t>1876 р.</a:t>
                      </a:r>
                      <a:endParaRPr lang="uk-UA" sz="2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800" dirty="0" smtClean="0"/>
                        <a:t>Емський указ</a:t>
                      </a:r>
                      <a:endParaRPr lang="uk-UA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uk-UA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ДАТИ ПОДІЙ</a:t>
            </a:r>
            <a:endParaRPr lang="uk-UA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751501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У 1864 р. почали реформу </a:t>
            </a:r>
            <a:r>
              <a:rPr lang="ru-RU" b="1" dirty="0" err="1">
                <a:solidFill>
                  <a:srgbClr val="FF0000"/>
                </a:solidFill>
              </a:rPr>
              <a:t>освіти</a:t>
            </a:r>
            <a:r>
              <a:rPr lang="ru-RU" dirty="0"/>
              <a:t>. </a:t>
            </a:r>
            <a:endParaRPr lang="ru-RU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uk-UA" i="1" dirty="0" smtClean="0"/>
              <a:t> запровадили єдину систему початкової освіти</a:t>
            </a:r>
            <a:r>
              <a:rPr lang="uk-UA" dirty="0" smtClean="0"/>
              <a:t>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uk-UA" i="1" dirty="0" smtClean="0"/>
              <a:t> У галузі середньої освіти створювали класичні чоловічі та жіночі гімназії</a:t>
            </a:r>
            <a:r>
              <a:rPr lang="uk-UA" dirty="0" smtClean="0"/>
              <a:t>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uk-UA" dirty="0" smtClean="0"/>
              <a:t>  </a:t>
            </a:r>
            <a:r>
              <a:rPr lang="uk-UA" i="1" dirty="0" smtClean="0"/>
              <a:t>Плата за навчання була дуже високою.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uk-UA" i="1" dirty="0" smtClean="0"/>
              <a:t> Право вступати до університету мали випускники лише класичних гімназій</a:t>
            </a:r>
            <a:r>
              <a:rPr lang="uk-UA" dirty="0" smtClean="0"/>
              <a:t>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uk-UA" i="1" dirty="0" smtClean="0"/>
              <a:t> Випускники жіночої гімназії прав на вступ не мали.</a:t>
            </a:r>
            <a:endParaRPr lang="uk-UA" i="1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uk-UA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Реформа освіти</a:t>
            </a:r>
            <a:endParaRPr lang="uk-UA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648909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uk-UA" dirty="0" smtClean="0">
                <a:solidFill>
                  <a:srgbClr val="FF0000"/>
                </a:solidFill>
              </a:rPr>
              <a:t>У 1865 р. здійснена реформа цензури</a:t>
            </a:r>
            <a:r>
              <a:rPr lang="uk-UA" dirty="0" smtClean="0"/>
              <a:t>. </a:t>
            </a:r>
          </a:p>
          <a:p>
            <a:pPr marL="0" indent="0">
              <a:buNone/>
            </a:pPr>
            <a:r>
              <a:rPr lang="uk-UA" i="1" dirty="0" smtClean="0"/>
              <a:t>Були створені спеціальні органи цензури</a:t>
            </a:r>
            <a:r>
              <a:rPr lang="uk-UA" dirty="0" smtClean="0"/>
              <a:t>.</a:t>
            </a:r>
          </a:p>
          <a:p>
            <a:r>
              <a:rPr lang="uk-UA" dirty="0" smtClean="0">
                <a:solidFill>
                  <a:srgbClr val="FF0000"/>
                </a:solidFill>
              </a:rPr>
              <a:t>У 1870 р. проведена міська реформа. </a:t>
            </a:r>
          </a:p>
          <a:p>
            <a:pPr marL="0" indent="0">
              <a:buNone/>
            </a:pPr>
            <a:r>
              <a:rPr lang="uk-UA" dirty="0" smtClean="0"/>
              <a:t>В усіх містах України створювали </a:t>
            </a:r>
            <a:r>
              <a:rPr lang="uk-UA" b="1" dirty="0" smtClean="0"/>
              <a:t>міські думи</a:t>
            </a:r>
            <a:r>
              <a:rPr lang="uk-UA" dirty="0" smtClean="0"/>
              <a:t>. Вибори проводили на основі майнового цензу. Виконавчий орган думи – міська управа, на чолі якої стояв голова. </a:t>
            </a:r>
            <a:r>
              <a:rPr lang="uk-UA" b="1" dirty="0" smtClean="0"/>
              <a:t>Міські управи відали господарством міста</a:t>
            </a:r>
            <a:r>
              <a:rPr lang="uk-UA" dirty="0" smtClean="0"/>
              <a:t>.</a:t>
            </a:r>
            <a:endParaRPr lang="uk-UA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uk-UA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Реформа цензури, міська реформа</a:t>
            </a:r>
            <a:endParaRPr lang="uk-UA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953471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r>
              <a:rPr lang="uk-UA" b="1" dirty="0">
                <a:solidFill>
                  <a:srgbClr val="FF0000"/>
                </a:solidFill>
              </a:rPr>
              <a:t>Відбулася і військова реформа (1864–1883 рр.). </a:t>
            </a:r>
            <a:endParaRPr lang="uk-UA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uk-UA" dirty="0" smtClean="0"/>
              <a:t>В </a:t>
            </a:r>
            <a:r>
              <a:rPr lang="uk-UA" dirty="0"/>
              <a:t>Україні утворено </a:t>
            </a:r>
            <a:r>
              <a:rPr lang="uk-UA" b="1" dirty="0"/>
              <a:t>три військові округи</a:t>
            </a:r>
            <a:r>
              <a:rPr lang="uk-UA" dirty="0"/>
              <a:t>: Київський, Одеський, Харківський. </a:t>
            </a:r>
            <a:endParaRPr lang="uk-UA" dirty="0" smtClean="0"/>
          </a:p>
          <a:p>
            <a:pPr marL="0" indent="0" algn="ctr">
              <a:buNone/>
            </a:pPr>
            <a:r>
              <a:rPr lang="uk-UA" u="sng" dirty="0" smtClean="0"/>
              <a:t>Реформа значно </a:t>
            </a:r>
            <a:r>
              <a:rPr lang="uk-UA" u="sng" dirty="0"/>
              <a:t>зміцнила </a:t>
            </a:r>
            <a:r>
              <a:rPr lang="uk-UA" u="sng" dirty="0" smtClean="0"/>
              <a:t>армію</a:t>
            </a:r>
            <a:r>
              <a:rPr lang="uk-UA" u="sng" dirty="0"/>
              <a:t>:</a:t>
            </a:r>
            <a:endParaRPr lang="uk-UA" u="sng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uk-UA" i="1" dirty="0" smtClean="0"/>
              <a:t>Почав </a:t>
            </a:r>
            <a:r>
              <a:rPr lang="uk-UA" i="1" dirty="0"/>
              <a:t>діяти новий військовий статут. </a:t>
            </a:r>
            <a:endParaRPr lang="uk-UA" i="1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uk-UA" i="1" dirty="0" smtClean="0"/>
              <a:t>Вводилась </a:t>
            </a:r>
            <a:r>
              <a:rPr lang="uk-UA" i="1" dirty="0"/>
              <a:t>загальна військова повинність (строк служби 6 років, на флоті – 7). </a:t>
            </a:r>
            <a:endParaRPr lang="uk-UA" i="1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uk-UA" i="1" dirty="0" smtClean="0"/>
              <a:t>Духовенство </a:t>
            </a:r>
            <a:r>
              <a:rPr lang="uk-UA" i="1" dirty="0"/>
              <a:t>звільнялось від служби. </a:t>
            </a:r>
            <a:endParaRPr lang="uk-UA" i="1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uk-UA" i="1" dirty="0" smtClean="0"/>
              <a:t>Відкрито </a:t>
            </a:r>
            <a:r>
              <a:rPr lang="uk-UA" i="1" dirty="0"/>
              <a:t>військові училища і гімназії, юнкерські училища. </a:t>
            </a:r>
            <a:endParaRPr lang="uk-UA" i="1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uk-UA" i="1" dirty="0" smtClean="0"/>
              <a:t>Відбулось </a:t>
            </a:r>
            <a:r>
              <a:rPr lang="uk-UA" i="1" dirty="0"/>
              <a:t>переозброєння армії.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uk-UA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Військова </a:t>
            </a:r>
            <a:r>
              <a:rPr lang="uk-UA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реформа </a:t>
            </a:r>
          </a:p>
        </p:txBody>
      </p:sp>
    </p:spTree>
    <p:extLst>
      <p:ext uri="{BB962C8B-B14F-4D97-AF65-F5344CB8AC3E}">
        <p14:creationId xmlns:p14="http://schemas.microsoft.com/office/powerpoint/2010/main" val="15655487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uk-UA" i="1" dirty="0" smtClean="0"/>
              <a:t>створено державний банк,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uk-UA" i="1" dirty="0" smtClean="0"/>
              <a:t>введено єдиний державний ревізійний центр,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uk-UA" i="1" dirty="0" smtClean="0"/>
              <a:t>акцизне обкладання спиртних напоїв,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uk-UA" i="1" dirty="0" smtClean="0"/>
              <a:t>збільшено податки на товари масового споживання,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uk-UA" i="1" dirty="0" smtClean="0"/>
              <a:t>створено єдині державні каси, що зосереджували в своїх руках усі прибутки і витрати держави.</a:t>
            </a:r>
            <a:endParaRPr lang="uk-UA" i="1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uk-UA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Фінансова реформа </a:t>
            </a:r>
            <a:r>
              <a:rPr lang="uk-UA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uk-UA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b="1" dirty="0" smtClean="0">
                <a:solidFill>
                  <a:srgbClr val="FF0000"/>
                </a:solidFill>
              </a:rPr>
              <a:t>(1860–1864 рр.).</a:t>
            </a:r>
            <a:endParaRPr lang="uk-UA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156230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dirty="0" smtClean="0"/>
              <a:t>	</a:t>
            </a:r>
            <a:r>
              <a:rPr lang="uk-UA" sz="3200" dirty="0" smtClean="0"/>
              <a:t>Реформи 60–70-х років були </a:t>
            </a:r>
            <a:r>
              <a:rPr lang="uk-UA" sz="3200" b="1" dirty="0" smtClean="0">
                <a:solidFill>
                  <a:srgbClr val="00B0F0"/>
                </a:solidFill>
              </a:rPr>
              <a:t>обмеженими, непослідовними і половинчастими</a:t>
            </a:r>
            <a:r>
              <a:rPr lang="uk-UA" sz="3200" dirty="0" smtClean="0"/>
              <a:t>, але все ж вони створили умови для економічного та політичного розвитку країни в нових умовах. </a:t>
            </a:r>
          </a:p>
          <a:p>
            <a:pPr marL="0" indent="0" algn="just">
              <a:buNone/>
            </a:pPr>
            <a:r>
              <a:rPr lang="uk-UA" sz="3200" dirty="0" smtClean="0"/>
              <a:t>	</a:t>
            </a:r>
            <a:r>
              <a:rPr lang="uk-UA" sz="3200" dirty="0" smtClean="0">
                <a:solidFill>
                  <a:srgbClr val="00B0F0"/>
                </a:solidFill>
              </a:rPr>
              <a:t>Був відкритий шлях до становлення індустріального суспільства.</a:t>
            </a:r>
            <a:endParaRPr lang="uk-UA" sz="3200" dirty="0">
              <a:solidFill>
                <a:srgbClr val="00B0F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uk-UA" dirty="0" smtClean="0">
                <a:solidFill>
                  <a:srgbClr val="FF0000"/>
                </a:solidFill>
              </a:rPr>
              <a:t>Висновок</a:t>
            </a:r>
            <a:endParaRPr lang="uk-UA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71938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uk-UA" i="1" dirty="0" smtClean="0"/>
              <a:t>	</a:t>
            </a:r>
            <a:r>
              <a:rPr lang="uk-UA" sz="2200" b="1" i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Реформи </a:t>
            </a:r>
            <a:r>
              <a:rPr lang="uk-UA" sz="2200" b="1" i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60–70-х років ХІХ ст. прискорили економічний розвиток Наддніпрянської України</a:t>
            </a:r>
            <a:r>
              <a:rPr lang="uk-UA" b="1" i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90488" indent="628650">
              <a:buNone/>
            </a:pPr>
            <a:r>
              <a:rPr lang="uk-UA" dirty="0" smtClean="0"/>
              <a:t>	</a:t>
            </a:r>
            <a:r>
              <a:rPr lang="ru-RU" dirty="0" smtClean="0"/>
              <a:t> </a:t>
            </a:r>
            <a:r>
              <a:rPr lang="uk-UA" dirty="0" smtClean="0"/>
              <a:t>Після селянської реформи 1861 р. Російська</a:t>
            </a:r>
          </a:p>
          <a:p>
            <a:pPr marL="90488" indent="628650">
              <a:buNone/>
            </a:pPr>
            <a:r>
              <a:rPr lang="uk-UA" dirty="0" smtClean="0"/>
              <a:t>імперія, в т. ч. й Україна, залишалася</a:t>
            </a:r>
          </a:p>
          <a:p>
            <a:pPr marL="90488" indent="628650">
              <a:buNone/>
            </a:pPr>
            <a:r>
              <a:rPr lang="uk-UA" b="1" dirty="0" smtClean="0">
                <a:solidFill>
                  <a:srgbClr val="FF0000"/>
                </a:solidFill>
              </a:rPr>
              <a:t>аграрною країною</a:t>
            </a:r>
            <a:r>
              <a:rPr lang="uk-UA" dirty="0" smtClean="0"/>
              <a:t>. Однак протягом наступних</a:t>
            </a:r>
          </a:p>
          <a:p>
            <a:pPr marL="90488" indent="628650">
              <a:buNone/>
            </a:pPr>
            <a:r>
              <a:rPr lang="uk-UA" dirty="0" smtClean="0"/>
              <a:t>20 років завершується промисловий переворот. І</a:t>
            </a:r>
            <a:r>
              <a:rPr lang="uk-UA" b="1" dirty="0" smtClean="0"/>
              <a:t>нтенсивний </a:t>
            </a:r>
            <a:r>
              <a:rPr lang="uk-UA" b="1" dirty="0"/>
              <a:t>розвиток промислового виробництва</a:t>
            </a:r>
            <a:r>
              <a:rPr lang="uk-UA" dirty="0"/>
              <a:t>. Наприкінці 60-х і особливо на початку 70-х років розпочався розвиток Донбасу. В 1871 р: англієць Джон Юз відкрив у Катеринославській губернії металургійний завод, поблизу якого виникло селище Юзівка (тепер Донецьк</a:t>
            </a:r>
            <a:r>
              <a:rPr lang="uk-UA" dirty="0" smtClean="0"/>
              <a:t>).</a:t>
            </a:r>
            <a:endParaRPr lang="uk-UA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uk-UA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Економічний розвиток українських земель у другій половині ХІХ – на початку ХХ ст.</a:t>
            </a:r>
            <a:endParaRPr lang="uk-UA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715640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90488" indent="539750">
              <a:buNone/>
            </a:pPr>
            <a:r>
              <a:rPr lang="uk-UA" dirty="0" smtClean="0"/>
              <a:t>Багатство природних сировинних ресурсів, сприятливі географічне становище й економічне законодавство, дешева робітнича сила, - все це </a:t>
            </a:r>
            <a:r>
              <a:rPr lang="uk-UA" dirty="0" smtClean="0">
                <a:solidFill>
                  <a:srgbClr val="FF0000"/>
                </a:solidFill>
              </a:rPr>
              <a:t>привернуло до України іноземний капітал </a:t>
            </a:r>
            <a:r>
              <a:rPr lang="uk-UA" dirty="0" smtClean="0"/>
              <a:t>(бельгійський, французький, меншою мірою англійський, австрійський та німецький),</a:t>
            </a:r>
          </a:p>
          <a:p>
            <a:pPr marL="90488" indent="539750">
              <a:buNone/>
            </a:pPr>
            <a:r>
              <a:rPr lang="uk-UA" dirty="0" smtClean="0"/>
              <a:t>що теж дало позитивні наслідки.</a:t>
            </a:r>
          </a:p>
          <a:p>
            <a:pPr marL="90488" indent="539750">
              <a:buNone/>
            </a:pPr>
            <a:r>
              <a:rPr lang="uk-UA" dirty="0" smtClean="0"/>
              <a:t>З часів реформи 1861 р. видобуток вугілля в</a:t>
            </a:r>
          </a:p>
          <a:p>
            <a:pPr marL="90488" indent="539750">
              <a:buNone/>
            </a:pPr>
            <a:r>
              <a:rPr lang="uk-UA" dirty="0" smtClean="0"/>
              <a:t>Україні зріс більш як у 115 разів, а залізної</a:t>
            </a:r>
          </a:p>
          <a:p>
            <a:pPr marL="90488" indent="539750">
              <a:buNone/>
            </a:pPr>
            <a:r>
              <a:rPr lang="uk-UA" dirty="0" smtClean="0"/>
              <a:t>руди — у 158 разів!</a:t>
            </a:r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29203" y="1481138"/>
            <a:ext cx="7285594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uk-UA" dirty="0" smtClean="0">
                <a:solidFill>
                  <a:srgbClr val="FF0000"/>
                </a:solidFill>
              </a:rPr>
              <a:t>Металургійний завод у Юзівці</a:t>
            </a:r>
            <a:endParaRPr lang="uk-UA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580299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uk-UA" dirty="0" smtClean="0"/>
              <a:t>	На </a:t>
            </a:r>
            <a:r>
              <a:rPr lang="uk-UA" dirty="0"/>
              <a:t>Правобережжі і Лівобережжі продовжували розвиватися </a:t>
            </a:r>
            <a:r>
              <a:rPr lang="uk-UA" b="1" dirty="0"/>
              <a:t>цукрова, харчова, легка промисловості</a:t>
            </a:r>
            <a:r>
              <a:rPr lang="uk-UA" b="1" dirty="0" smtClean="0"/>
              <a:t>.</a:t>
            </a:r>
            <a:r>
              <a:rPr lang="uk-UA" dirty="0" smtClean="0"/>
              <a:t> </a:t>
            </a:r>
            <a:r>
              <a:rPr lang="uk-UA" dirty="0"/>
              <a:t>Виробництво цукру в Україні за період від 1861 р. по 1897 р. </a:t>
            </a:r>
            <a:r>
              <a:rPr lang="uk-UA" b="1" dirty="0">
                <a:solidFill>
                  <a:srgbClr val="FF0000"/>
                </a:solidFill>
              </a:rPr>
              <a:t>зросло у 15 раз</a:t>
            </a:r>
            <a:r>
              <a:rPr lang="uk-UA" dirty="0"/>
              <a:t>. В цій галузі панівні позиції посідали підприємці </a:t>
            </a:r>
            <a:r>
              <a:rPr lang="uk-UA" b="1" dirty="0" err="1"/>
              <a:t>Яхненки</a:t>
            </a:r>
            <a:r>
              <a:rPr lang="uk-UA" b="1" dirty="0"/>
              <a:t>, Симиренки, </a:t>
            </a:r>
            <a:r>
              <a:rPr lang="uk-UA" b="1" dirty="0" err="1"/>
              <a:t>Харитоненки</a:t>
            </a:r>
            <a:r>
              <a:rPr lang="uk-UA" b="1" dirty="0"/>
              <a:t>, Бродські.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uk-UA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Економічний розвиток українських земель у другій половині ХІХ – на початку ХХ ст.</a:t>
            </a:r>
            <a:endParaRPr lang="uk-UA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5085373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700809"/>
            <a:ext cx="1872208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uk-UA" dirty="0" smtClean="0">
                <a:solidFill>
                  <a:srgbClr val="FF0000"/>
                </a:solidFill>
              </a:rPr>
              <a:t>ПІДПРИЄМЦІ</a:t>
            </a:r>
            <a:endParaRPr lang="uk-UA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1412776"/>
            <a:ext cx="15359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/>
              <a:t>В</a:t>
            </a:r>
            <a:r>
              <a:rPr lang="uk-UA" dirty="0" smtClean="0"/>
              <a:t>. Симиренко</a:t>
            </a:r>
            <a:endParaRPr lang="uk-UA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852936"/>
            <a:ext cx="2232247" cy="302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563888" y="2060848"/>
            <a:ext cx="17414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err="1"/>
              <a:t>Н.Терещенко</a:t>
            </a:r>
            <a:endParaRPr lang="uk-UA" dirty="0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573016"/>
            <a:ext cx="2520281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084168" y="2996952"/>
            <a:ext cx="15841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err="1"/>
              <a:t>Л.Бродський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8915271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89855023"/>
              </p:ext>
            </p:extLst>
          </p:nvPr>
        </p:nvGraphicFramePr>
        <p:xfrm>
          <a:off x="0" y="908719"/>
          <a:ext cx="9144000" cy="59492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17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722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837332"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«Київська</a:t>
                      </a:r>
                      <a:r>
                        <a:rPr lang="uk-UA" b="1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козаччина</a:t>
                      </a:r>
                      <a:r>
                        <a:rPr lang="uk-UA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»</a:t>
                      </a:r>
                      <a:endParaRPr lang="uk-UA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>
                          <a:solidFill>
                            <a:srgbClr val="FF0000"/>
                          </a:solidFill>
                        </a:rPr>
                        <a:t>1855</a:t>
                      </a:r>
                      <a:r>
                        <a:rPr lang="uk-UA" dirty="0" smtClean="0"/>
                        <a:t> – масові селянські виступи в Київській губернії за відновлення козацтва як суспільного стану і військового  формування. Приводом до них стало опублікування під час Кримської війни 1853–1856 маніфесту імператора Миколи </a:t>
                      </a:r>
                      <a:r>
                        <a:rPr lang="en-US" dirty="0" smtClean="0"/>
                        <a:t>I, </a:t>
                      </a:r>
                      <a:r>
                        <a:rPr lang="uk-UA" dirty="0" smtClean="0"/>
                        <a:t>що передбачав створення рухомого державного ополчення.</a:t>
                      </a:r>
                      <a:endParaRPr lang="uk-U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27437"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«земство»</a:t>
                      </a:r>
                      <a:endParaRPr lang="uk-UA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виборні (від усіх станів) органи влади місцевого самоврядування, які були створені в ряді губерній Російської імперії відповідно до земської реформи 1864 р. і мали компетенцію (право) вирішувати господарські, культурні питання даної губернії або повіту. (Земства існували до 1917 р. і були ліквідовані органами радянської влади).</a:t>
                      </a:r>
                      <a:endParaRPr lang="uk-U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47227"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«</a:t>
                      </a:r>
                      <a:r>
                        <a:rPr lang="uk-UA" b="1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громадівський</a:t>
                      </a:r>
                      <a:r>
                        <a:rPr lang="uk-UA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рух»</a:t>
                      </a:r>
                      <a:endParaRPr lang="uk-UA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Діяльність громад  - культурно-освітніх організацій, що мали на меті </a:t>
                      </a:r>
                      <a:r>
                        <a:rPr lang="uk-UA" b="1" dirty="0" smtClean="0"/>
                        <a:t>популяризацію національної ідеї через видання книжок, журналів, проведення вечорів, навчання в недільних школах. </a:t>
                      </a:r>
                      <a:r>
                        <a:rPr lang="uk-UA" b="1" dirty="0" smtClean="0">
                          <a:solidFill>
                            <a:srgbClr val="FF0000"/>
                          </a:solidFill>
                        </a:rPr>
                        <a:t>Перша громада виникла у Петербурзі у 1859 році.</a:t>
                      </a:r>
                      <a:endParaRPr lang="uk-UA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7285">
                <a:tc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63408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uk-UA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ЗНАЧЕННЯ ПОНЯТЬ І ТЕРМІНІВ</a:t>
            </a:r>
            <a:endParaRPr lang="uk-UA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0112908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uk-UA" dirty="0" smtClean="0"/>
              <a:t> У 90-х </a:t>
            </a:r>
            <a:r>
              <a:rPr lang="uk-UA" dirty="0"/>
              <a:t>рр. Україна давала більше половини </a:t>
            </a:r>
            <a:r>
              <a:rPr lang="uk-UA" b="1" dirty="0"/>
              <a:t>сільськогосподарських машин.</a:t>
            </a:r>
            <a:r>
              <a:rPr lang="uk-UA" dirty="0"/>
              <a:t> У 1895 р. розпочалося будівництво </a:t>
            </a:r>
            <a:r>
              <a:rPr lang="uk-UA" b="1" dirty="0"/>
              <a:t>Харківського паровозобудівного, а в наступному році – Луганського машинобудівного заводів</a:t>
            </a:r>
            <a:r>
              <a:rPr lang="uk-UA" dirty="0"/>
              <a:t>. </a:t>
            </a:r>
          </a:p>
          <a:p>
            <a:pPr marL="0" indent="0">
              <a:buNone/>
            </a:pPr>
            <a:r>
              <a:rPr lang="uk-UA" dirty="0" smtClean="0"/>
              <a:t>	</a:t>
            </a:r>
            <a:r>
              <a:rPr lang="uk-UA" b="1" dirty="0" smtClean="0"/>
              <a:t>Індустріалізація </a:t>
            </a:r>
            <a:r>
              <a:rPr lang="uk-UA" b="1" dirty="0"/>
              <a:t>сприяла розвитку міст. </a:t>
            </a:r>
            <a:r>
              <a:rPr lang="uk-UA" dirty="0"/>
              <a:t>Особливо швидко розвивалася </a:t>
            </a:r>
            <a:r>
              <a:rPr lang="uk-UA" b="1" dirty="0"/>
              <a:t>Одеса</a:t>
            </a:r>
            <a:r>
              <a:rPr lang="uk-UA" dirty="0"/>
              <a:t>, яка вийшла на перше місце в Україні за кількістю промислових підприємств та об’ємом промислового виробництва. </a:t>
            </a:r>
            <a:r>
              <a:rPr lang="uk-UA" dirty="0" smtClean="0"/>
              <a:t>В 1879 р. в Одесі було 159 підприємства, а в 1890 р. – 322.</a:t>
            </a:r>
          </a:p>
          <a:p>
            <a:pPr marL="0" indent="0">
              <a:buNone/>
            </a:pPr>
            <a:r>
              <a:rPr lang="uk-UA" dirty="0"/>
              <a:t>	</a:t>
            </a:r>
            <a:r>
              <a:rPr lang="uk-UA" dirty="0" smtClean="0"/>
              <a:t>Одеський </a:t>
            </a:r>
            <a:r>
              <a:rPr lang="uk-UA" dirty="0"/>
              <a:t>порт зайняв друге місце за </a:t>
            </a:r>
            <a:r>
              <a:rPr lang="uk-UA" dirty="0" err="1"/>
              <a:t>вантажооборотом</a:t>
            </a:r>
            <a:r>
              <a:rPr lang="uk-UA" dirty="0"/>
              <a:t> серед морських портів Росії (після </a:t>
            </a:r>
            <a:r>
              <a:rPr lang="uk-UA" dirty="0" err="1"/>
              <a:t>Петербурга</a:t>
            </a:r>
            <a:r>
              <a:rPr lang="uk-UA" dirty="0"/>
              <a:t>).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uk-UA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Економічний розвиток українських земель у другій половині ХІХ </a:t>
            </a:r>
            <a:r>
              <a:rPr lang="uk-UA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1522716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uk-UA" dirty="0" smtClean="0"/>
              <a:t>	Промисловий </a:t>
            </a:r>
            <a:r>
              <a:rPr lang="uk-UA" dirty="0"/>
              <a:t>розвиток супроводжувався інтенсивним </a:t>
            </a:r>
            <a:r>
              <a:rPr lang="uk-UA" b="1" dirty="0"/>
              <a:t>залізничним будівництвом.</a:t>
            </a:r>
            <a:r>
              <a:rPr lang="uk-UA" dirty="0"/>
              <a:t> </a:t>
            </a:r>
            <a:endParaRPr lang="uk-UA" dirty="0" smtClean="0"/>
          </a:p>
          <a:p>
            <a:pPr marL="0" indent="0">
              <a:buNone/>
            </a:pPr>
            <a:r>
              <a:rPr lang="uk-UA" b="1" i="1" dirty="0" smtClean="0">
                <a:solidFill>
                  <a:srgbClr val="FF0000"/>
                </a:solidFill>
              </a:rPr>
              <a:t>Перша </a:t>
            </a:r>
            <a:r>
              <a:rPr lang="uk-UA" b="1" i="1" dirty="0">
                <a:solidFill>
                  <a:srgbClr val="FF0000"/>
                </a:solidFill>
              </a:rPr>
              <a:t>залізниця </a:t>
            </a:r>
            <a:r>
              <a:rPr lang="uk-UA" b="1" i="1" dirty="0" smtClean="0">
                <a:solidFill>
                  <a:srgbClr val="FF0000"/>
                </a:solidFill>
              </a:rPr>
              <a:t>в Наддніпрянській Україні довжиною </a:t>
            </a:r>
            <a:r>
              <a:rPr lang="uk-UA" b="1" i="1" dirty="0">
                <a:solidFill>
                  <a:srgbClr val="FF0000"/>
                </a:solidFill>
              </a:rPr>
              <a:t>196 верст – </a:t>
            </a:r>
            <a:r>
              <a:rPr lang="uk-UA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Балта-Одеса</a:t>
            </a:r>
            <a:r>
              <a:rPr lang="uk-UA" b="1" i="1" dirty="0">
                <a:solidFill>
                  <a:srgbClr val="FF0000"/>
                </a:solidFill>
              </a:rPr>
              <a:t> – була збудована в 1865 </a:t>
            </a:r>
            <a:r>
              <a:rPr lang="uk-UA" dirty="0"/>
              <a:t>р. Протягом 1866–1879 рр. в Україні прокладено понад 4,5 тис. верст залізничних колій. </a:t>
            </a:r>
            <a:endParaRPr lang="uk-UA" dirty="0" smtClean="0"/>
          </a:p>
          <a:p>
            <a:pPr marL="0" indent="0">
              <a:buNone/>
            </a:pPr>
            <a:r>
              <a:rPr lang="uk-UA" b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Першими ж в Україні взагалі були </a:t>
            </a:r>
            <a:r>
              <a:rPr lang="uk-UA" b="1" dirty="0" smtClean="0">
                <a:solidFill>
                  <a:srgbClr val="0070C0"/>
                </a:solidFill>
              </a:rPr>
              <a:t>залізниці </a:t>
            </a:r>
          </a:p>
          <a:p>
            <a:pPr marL="0" indent="0">
              <a:buNone/>
            </a:pPr>
            <a:r>
              <a:rPr lang="uk-UA" b="1" dirty="0" smtClean="0">
                <a:solidFill>
                  <a:srgbClr val="0070C0"/>
                </a:solidFill>
              </a:rPr>
              <a:t>Перемишль-Краків (1859) та </a:t>
            </a:r>
          </a:p>
          <a:p>
            <a:pPr marL="0" indent="0">
              <a:buNone/>
            </a:pPr>
            <a:r>
              <a:rPr lang="uk-UA" b="1" dirty="0" smtClean="0">
                <a:solidFill>
                  <a:srgbClr val="0070C0"/>
                </a:solidFill>
              </a:rPr>
              <a:t>Перемишль-Львів (1861).</a:t>
            </a:r>
            <a:endParaRPr lang="uk-UA" b="1" dirty="0">
              <a:solidFill>
                <a:srgbClr val="0070C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uk-UA" sz="3200" b="1" dirty="0" smtClean="0">
                <a:solidFill>
                  <a:srgbClr val="FF0000"/>
                </a:solidFill>
              </a:rPr>
              <a:t>Економічний розвиток українських земель у другій половині ХІХ ст.</a:t>
            </a:r>
            <a:endParaRPr lang="uk-UA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33490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uk-UA" dirty="0" smtClean="0"/>
              <a:t>	Рубіж </a:t>
            </a:r>
            <a:r>
              <a:rPr lang="uk-UA" dirty="0"/>
              <a:t>ХІХ і ХХ ст. був в Україні періодом </a:t>
            </a:r>
            <a:r>
              <a:rPr lang="uk-UA" b="1" dirty="0"/>
              <a:t>завершення промислового перевороту і переходу до індустріалізації,</a:t>
            </a:r>
            <a:r>
              <a:rPr lang="uk-UA" dirty="0"/>
              <a:t> суть якої полягала у </a:t>
            </a:r>
            <a:r>
              <a:rPr lang="uk-UA" b="1" i="1" dirty="0"/>
              <a:t>розбудові великої машинної індустрії, якісній зміні структури господарства (промисловість повинна була переважати над сільським господарством, а важка промисловість – над легкою). </a:t>
            </a:r>
            <a:endParaRPr lang="uk-UA" b="1" i="1" dirty="0" smtClean="0"/>
          </a:p>
          <a:p>
            <a:pPr marL="0" indent="0">
              <a:buNone/>
            </a:pPr>
            <a:r>
              <a:rPr lang="uk-UA" dirty="0"/>
              <a:t>	</a:t>
            </a:r>
            <a:r>
              <a:rPr lang="uk-UA" dirty="0" smtClean="0"/>
              <a:t>Російська </a:t>
            </a:r>
            <a:r>
              <a:rPr lang="uk-UA" dirty="0"/>
              <a:t>імперія, як і більшість передових країн світу, в 1900–1903 рр. пережила економічну кризу. 1904–1908 рр. були роками депресії, і </a:t>
            </a:r>
            <a:r>
              <a:rPr lang="uk-UA" b="1" dirty="0">
                <a:solidFill>
                  <a:srgbClr val="FF0000"/>
                </a:solidFill>
              </a:rPr>
              <a:t>лише в 1909–1913 рр. почалося промислове піднесення</a:t>
            </a:r>
            <a:r>
              <a:rPr lang="uk-UA" dirty="0"/>
              <a:t>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uk-UA" sz="3200" b="1" dirty="0" smtClean="0">
                <a:solidFill>
                  <a:srgbClr val="FF0000"/>
                </a:solidFill>
              </a:rPr>
              <a:t>Економічний розвиток українських земель у другій половині ХІХ ст.</a:t>
            </a:r>
            <a:endParaRPr lang="uk-UA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374535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600200"/>
            <a:ext cx="8640960" cy="485313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/>
              <a:t> </a:t>
            </a:r>
            <a:r>
              <a:rPr lang="uk-UA" b="1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Громадівський</a:t>
            </a:r>
            <a:r>
              <a:rPr lang="uk-UA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рух у Наддніпрянській Україні 60–90 рр. XIX ст.</a:t>
            </a:r>
          </a:p>
          <a:p>
            <a:pPr marL="0" indent="449263">
              <a:buNone/>
            </a:pPr>
            <a:r>
              <a:rPr lang="uk-UA" dirty="0" smtClean="0"/>
              <a:t>Наприкінці </a:t>
            </a:r>
            <a:r>
              <a:rPr lang="uk-UA" dirty="0"/>
              <a:t>50-х років ХІХ ст. </a:t>
            </a:r>
            <a:r>
              <a:rPr lang="uk-UA" dirty="0" smtClean="0"/>
              <a:t>відбувається </a:t>
            </a:r>
            <a:r>
              <a:rPr lang="uk-UA" b="1" dirty="0"/>
              <a:t>відродження українського національного руху</a:t>
            </a:r>
            <a:r>
              <a:rPr lang="uk-UA" dirty="0"/>
              <a:t>. </a:t>
            </a:r>
            <a:r>
              <a:rPr lang="uk-UA" dirty="0" smtClean="0"/>
              <a:t>Одним </a:t>
            </a:r>
            <a:r>
              <a:rPr lang="uk-UA" dirty="0"/>
              <a:t>з </a:t>
            </a:r>
            <a:r>
              <a:rPr lang="uk-UA" b="1" dirty="0"/>
              <a:t>центрів відродження </a:t>
            </a:r>
            <a:r>
              <a:rPr lang="uk-UA" dirty="0" smtClean="0"/>
              <a:t>став </a:t>
            </a:r>
            <a:r>
              <a:rPr lang="uk-UA" b="1" dirty="0" smtClean="0">
                <a:solidFill>
                  <a:srgbClr val="00B0F0"/>
                </a:solidFill>
              </a:rPr>
              <a:t>Петербург</a:t>
            </a:r>
            <a:r>
              <a:rPr lang="uk-UA" b="1" dirty="0">
                <a:solidFill>
                  <a:srgbClr val="00B0F0"/>
                </a:solidFill>
              </a:rPr>
              <a:t>.</a:t>
            </a:r>
            <a:r>
              <a:rPr lang="uk-UA" dirty="0"/>
              <a:t> Тут мешкало чимало українців і сюди, після відбуття покарань, дозволили повернутися </a:t>
            </a:r>
            <a:r>
              <a:rPr lang="uk-UA" dirty="0" smtClean="0"/>
              <a:t>колишнім </a:t>
            </a:r>
            <a:r>
              <a:rPr lang="uk-UA" dirty="0"/>
              <a:t>братчикам: </a:t>
            </a:r>
            <a:r>
              <a:rPr lang="uk-UA" b="1" dirty="0"/>
              <a:t>Костомарову, </a:t>
            </a:r>
            <a:r>
              <a:rPr lang="uk-UA" b="1" dirty="0" err="1"/>
              <a:t>Білозерському</a:t>
            </a:r>
            <a:r>
              <a:rPr lang="uk-UA" b="1" dirty="0"/>
              <a:t>, Шевченку.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uk-UA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Суспільно-політичне життя на українських землях у другій половині ХІХ ст.</a:t>
            </a:r>
            <a:endParaRPr lang="uk-UA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2241663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84785"/>
            <a:ext cx="2160240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uk-UA" sz="2800" b="1" dirty="0" smtClean="0">
                <a:solidFill>
                  <a:srgbClr val="00B0F0"/>
                </a:solidFill>
              </a:rPr>
              <a:t>Суспільно-політичне життя на українських землях у другій половині ХІХ ст.</a:t>
            </a:r>
            <a:endParaRPr lang="uk-UA" sz="2800" b="1" dirty="0">
              <a:solidFill>
                <a:srgbClr val="00B0F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99592" y="4365104"/>
            <a:ext cx="19367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err="1"/>
              <a:t>В.М.Білозерський</a:t>
            </a:r>
            <a:endParaRPr lang="uk-UA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771712" y="5733256"/>
            <a:ext cx="17257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err="1" smtClean="0"/>
              <a:t>М.І.Костомаров</a:t>
            </a:r>
            <a:endParaRPr lang="uk-UA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2204864"/>
            <a:ext cx="19050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3068960"/>
            <a:ext cx="20955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7236297" y="5822435"/>
            <a:ext cx="17281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dirty="0" smtClean="0">
                <a:solidFill>
                  <a:prstClr val="black"/>
                </a:solidFill>
              </a:rPr>
              <a:t>Т.Г.</a:t>
            </a:r>
            <a:r>
              <a:rPr lang="vi-VN" dirty="0" smtClean="0">
                <a:solidFill>
                  <a:prstClr val="black"/>
                </a:solidFill>
              </a:rPr>
              <a:t>Шевче́нко</a:t>
            </a:r>
            <a:endParaRPr lang="uk-U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684848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424847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>
              <a:buNone/>
            </a:pPr>
            <a:r>
              <a:rPr lang="uk-UA" dirty="0" smtClean="0"/>
              <a:t>	</a:t>
            </a:r>
            <a:r>
              <a:rPr lang="uk-UA" sz="3200" dirty="0" smtClean="0"/>
              <a:t>Українські </a:t>
            </a:r>
            <a:r>
              <a:rPr lang="uk-UA" sz="3200" dirty="0"/>
              <a:t>діячі </a:t>
            </a:r>
            <a:r>
              <a:rPr lang="uk-UA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Петербурга </a:t>
            </a:r>
            <a:r>
              <a:rPr lang="uk-UA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1859 </a:t>
            </a:r>
            <a:r>
              <a:rPr lang="uk-UA" sz="3200" dirty="0"/>
              <a:t>р. створили першу українську </a:t>
            </a:r>
            <a:r>
              <a:rPr lang="uk-UA" sz="32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громаду</a:t>
            </a:r>
            <a:r>
              <a:rPr lang="uk-UA" sz="3200" dirty="0"/>
              <a:t> – культурно-освітню організацію, що мала на </a:t>
            </a:r>
            <a:r>
              <a:rPr lang="uk-UA" sz="3200" b="1" i="1" u="sng" dirty="0">
                <a:solidFill>
                  <a:srgbClr val="FF0000"/>
                </a:solidFill>
              </a:rPr>
              <a:t>меті</a:t>
            </a:r>
            <a:r>
              <a:rPr lang="uk-UA" sz="3200" dirty="0"/>
              <a:t> </a:t>
            </a:r>
            <a:r>
              <a:rPr lang="uk-UA" sz="3200" b="1" dirty="0" smtClean="0">
                <a:solidFill>
                  <a:srgbClr val="00B0F0"/>
                </a:solidFill>
              </a:rPr>
              <a:t>популяризацію </a:t>
            </a:r>
            <a:r>
              <a:rPr lang="uk-UA" sz="3200" b="1" dirty="0">
                <a:solidFill>
                  <a:srgbClr val="00B0F0"/>
                </a:solidFill>
              </a:rPr>
              <a:t>національної ідеї через видання книжок, журналів, проведення вечорів, навчання в недільних школах</a:t>
            </a:r>
            <a:r>
              <a:rPr lang="uk-UA" sz="3200" b="1" dirty="0" smtClean="0">
                <a:solidFill>
                  <a:srgbClr val="00B0F0"/>
                </a:solidFill>
              </a:rPr>
              <a:t>.</a:t>
            </a:r>
          </a:p>
          <a:p>
            <a:pPr marL="0" indent="0" algn="just">
              <a:buNone/>
            </a:pPr>
            <a:r>
              <a:rPr lang="uk-UA" sz="3200" dirty="0"/>
              <a:t>	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4219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Громадівський</a:t>
            </a:r>
            <a:r>
              <a:rPr lang="uk-UA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рух у Наддніпрянській Україні 60–90 рр. XIX ст.</a:t>
            </a:r>
            <a:br>
              <a:rPr lang="uk-UA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uk-UA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9269330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484784"/>
            <a:ext cx="8640960" cy="4641379"/>
          </a:xfrm>
        </p:spPr>
        <p:txBody>
          <a:bodyPr>
            <a:normAutofit lnSpcReduction="10000"/>
          </a:bodyPr>
          <a:lstStyle/>
          <a:p>
            <a:pPr marL="0" indent="809625" algn="just">
              <a:buNone/>
            </a:pPr>
            <a:r>
              <a:rPr lang="uk-UA" dirty="0" smtClean="0"/>
              <a:t>З метою поширення своїх поглядів петербурзька громада за </a:t>
            </a:r>
            <a:r>
              <a:rPr lang="uk-UA" dirty="0" err="1" smtClean="0"/>
              <a:t>ініциативою</a:t>
            </a:r>
            <a:r>
              <a:rPr lang="uk-UA" dirty="0" smtClean="0"/>
              <a:t> </a:t>
            </a:r>
            <a:r>
              <a:rPr lang="uk-UA" dirty="0" err="1" smtClean="0"/>
              <a:t>Білозерського</a:t>
            </a:r>
            <a:r>
              <a:rPr lang="uk-UA" dirty="0" smtClean="0"/>
              <a:t> почала видавати </a:t>
            </a:r>
            <a:r>
              <a:rPr lang="uk-UA" b="1" dirty="0" smtClean="0">
                <a:solidFill>
                  <a:srgbClr val="FF0000"/>
                </a:solidFill>
              </a:rPr>
              <a:t>журнал </a:t>
            </a:r>
            <a:r>
              <a:rPr lang="uk-UA" b="1" dirty="0" err="1" smtClean="0">
                <a:solidFill>
                  <a:srgbClr val="FF0000"/>
                </a:solidFill>
              </a:rPr>
              <a:t>“Основа”</a:t>
            </a:r>
            <a:r>
              <a:rPr lang="uk-UA" b="1" dirty="0" smtClean="0">
                <a:solidFill>
                  <a:srgbClr val="FF0000"/>
                </a:solidFill>
              </a:rPr>
              <a:t> (1861-1862). </a:t>
            </a:r>
            <a:r>
              <a:rPr lang="uk-UA" dirty="0" smtClean="0"/>
              <a:t>У 60-ті роки це було єдиним </a:t>
            </a:r>
            <a:r>
              <a:rPr lang="uk-UA" b="1" dirty="0" smtClean="0"/>
              <a:t>українським періодичним виданням, </a:t>
            </a:r>
            <a:r>
              <a:rPr lang="uk-UA" dirty="0" smtClean="0"/>
              <a:t>що </a:t>
            </a:r>
            <a:r>
              <a:rPr lang="uk-UA" b="1" dirty="0" smtClean="0"/>
              <a:t>висвітлювало всі загальноукраїнські проблеми </a:t>
            </a:r>
            <a:r>
              <a:rPr lang="uk-UA" dirty="0" smtClean="0"/>
              <a:t>– </a:t>
            </a:r>
            <a:r>
              <a:rPr lang="uk-UA" i="1" u="sng" dirty="0" smtClean="0"/>
              <a:t>в культурі, економіці, політиці, освіті, науці, літературі, </a:t>
            </a:r>
            <a:r>
              <a:rPr lang="uk-UA" i="1" u="sng" dirty="0" err="1" smtClean="0"/>
              <a:t>фолькльорі</a:t>
            </a:r>
            <a:r>
              <a:rPr lang="uk-UA" i="1" u="sng" dirty="0" smtClean="0"/>
              <a:t>, історії, </a:t>
            </a:r>
            <a:r>
              <a:rPr lang="uk-UA" i="1" u="sng" dirty="0" err="1" smtClean="0"/>
              <a:t>міжнаодних</a:t>
            </a:r>
            <a:r>
              <a:rPr lang="uk-UA" i="1" u="sng" dirty="0" smtClean="0"/>
              <a:t> відносинах. </a:t>
            </a:r>
          </a:p>
          <a:p>
            <a:pPr marL="0" indent="809625" algn="just">
              <a:buNone/>
            </a:pPr>
            <a:r>
              <a:rPr lang="uk-UA" b="1" i="1" dirty="0" smtClean="0"/>
              <a:t>	Журнал наочно показав, що </a:t>
            </a:r>
            <a:r>
              <a:rPr lang="uk-UA" b="1" i="1" dirty="0" smtClean="0">
                <a:solidFill>
                  <a:srgbClr val="FF0000"/>
                </a:solidFill>
              </a:rPr>
              <a:t>існування української нації, культури було незаперечним фактом.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Громадівський</a:t>
            </a:r>
            <a:r>
              <a:rPr lang="uk-UA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рух у Наддніпрянській Україні 60–90 рр. XIX ст.</a:t>
            </a:r>
            <a:endParaRPr lang="ru-RU" sz="3200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uk-UA" dirty="0" smtClean="0"/>
              <a:t>	Український </a:t>
            </a:r>
            <a:r>
              <a:rPr lang="uk-UA" dirty="0"/>
              <a:t>національний рух, </a:t>
            </a:r>
            <a:r>
              <a:rPr lang="uk-UA" dirty="0" smtClean="0"/>
              <a:t>захопив </a:t>
            </a:r>
            <a:r>
              <a:rPr lang="uk-UA" dirty="0"/>
              <a:t>не тільки українців, а навіть частину молоді з </a:t>
            </a:r>
            <a:r>
              <a:rPr lang="uk-UA" b="1" dirty="0"/>
              <a:t>польських або спольщених шляхетських родин Правобережної України</a:t>
            </a:r>
            <a:r>
              <a:rPr lang="uk-UA" b="1" dirty="0" smtClean="0"/>
              <a:t>.</a:t>
            </a:r>
            <a:r>
              <a:rPr lang="uk-UA" dirty="0" smtClean="0"/>
              <a:t> </a:t>
            </a:r>
          </a:p>
          <a:p>
            <a:pPr marL="0" indent="0" algn="just">
              <a:buNone/>
            </a:pPr>
            <a:r>
              <a:rPr lang="uk-UA" dirty="0"/>
              <a:t>	</a:t>
            </a:r>
            <a:endParaRPr lang="uk-UA" dirty="0" smtClean="0"/>
          </a:p>
          <a:p>
            <a:pPr marL="0" indent="0" algn="just">
              <a:buNone/>
            </a:pPr>
            <a:r>
              <a:rPr lang="uk-UA" dirty="0" smtClean="0"/>
              <a:t>Цю </a:t>
            </a:r>
            <a:r>
              <a:rPr lang="uk-UA" dirty="0"/>
              <a:t>групу на чолі </a:t>
            </a:r>
            <a:r>
              <a:rPr lang="uk-UA" b="1" dirty="0"/>
              <a:t>з Володимиром Антоновичем називали </a:t>
            </a:r>
            <a:r>
              <a:rPr lang="uk-UA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хлопоманами (</a:t>
            </a:r>
            <a:r>
              <a:rPr lang="uk-UA" dirty="0"/>
              <a:t>походить від слова «холоп» – образлива назва польських панів на адресу українських селян), хоча самі вони себе називали </a:t>
            </a:r>
            <a:r>
              <a:rPr lang="uk-UA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українофілами.</a:t>
            </a:r>
            <a:r>
              <a:rPr lang="uk-UA" dirty="0"/>
              <a:t> </a:t>
            </a:r>
            <a:endParaRPr lang="uk-UA" dirty="0" smtClean="0"/>
          </a:p>
          <a:p>
            <a:pPr algn="just">
              <a:buFont typeface="Wingdings" panose="05000000000000000000" pitchFamily="2" charset="2"/>
              <a:buChar char="v"/>
            </a:pPr>
            <a:r>
              <a:rPr lang="uk-UA" dirty="0" smtClean="0"/>
              <a:t>вони </a:t>
            </a:r>
            <a:r>
              <a:rPr lang="uk-UA" dirty="0"/>
              <a:t>перейшли з католицької віри в православну, </a:t>
            </a:r>
            <a:endParaRPr lang="uk-UA" dirty="0" smtClean="0"/>
          </a:p>
          <a:p>
            <a:pPr algn="just">
              <a:buFont typeface="Wingdings" panose="05000000000000000000" pitchFamily="2" charset="2"/>
              <a:buChar char="v"/>
            </a:pPr>
            <a:r>
              <a:rPr lang="uk-UA" dirty="0" smtClean="0"/>
              <a:t>носили </a:t>
            </a:r>
            <a:r>
              <a:rPr lang="uk-UA" dirty="0"/>
              <a:t>український національний одяг, </a:t>
            </a:r>
            <a:endParaRPr lang="uk-UA" dirty="0" smtClean="0"/>
          </a:p>
          <a:p>
            <a:pPr algn="just">
              <a:buFont typeface="Wingdings" panose="05000000000000000000" pitchFamily="2" charset="2"/>
              <a:buChar char="v"/>
            </a:pPr>
            <a:r>
              <a:rPr lang="uk-UA" dirty="0" smtClean="0"/>
              <a:t>співали </a:t>
            </a:r>
            <a:r>
              <a:rPr lang="uk-UA" dirty="0"/>
              <a:t>українських пісень, </a:t>
            </a:r>
            <a:endParaRPr lang="uk-UA" dirty="0" smtClean="0"/>
          </a:p>
          <a:p>
            <a:pPr algn="just">
              <a:buFont typeface="Wingdings" panose="05000000000000000000" pitchFamily="2" charset="2"/>
              <a:buChar char="v"/>
            </a:pPr>
            <a:r>
              <a:rPr lang="uk-UA" dirty="0" smtClean="0"/>
              <a:t>свідомо </a:t>
            </a:r>
            <a:r>
              <a:rPr lang="uk-UA" dirty="0"/>
              <a:t>дотримувалися народних звичаїв </a:t>
            </a:r>
            <a:endParaRPr lang="uk-UA" dirty="0" smtClean="0"/>
          </a:p>
          <a:p>
            <a:pPr algn="just">
              <a:buFont typeface="Wingdings" panose="05000000000000000000" pitchFamily="2" charset="2"/>
              <a:buChar char="v"/>
            </a:pPr>
            <a:r>
              <a:rPr lang="uk-UA" dirty="0" smtClean="0"/>
              <a:t>не </a:t>
            </a:r>
            <a:r>
              <a:rPr lang="uk-UA" dirty="0"/>
              <a:t>цуралися селянського товариства</a:t>
            </a:r>
            <a:r>
              <a:rPr lang="uk-UA" dirty="0" smtClean="0"/>
              <a:t>.</a:t>
            </a:r>
          </a:p>
          <a:p>
            <a:pPr marL="0" indent="0" algn="just">
              <a:buNone/>
            </a:pPr>
            <a:r>
              <a:rPr lang="uk-UA" dirty="0" smtClean="0"/>
              <a:t>	</a:t>
            </a:r>
            <a:endParaRPr lang="uk-UA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Громадівський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рух</a:t>
            </a:r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 </a:t>
            </a:r>
            <a:r>
              <a:rPr lang="ru-RU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Наддніпрянській</a:t>
            </a:r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Україні</a:t>
            </a:r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60–90 </a:t>
            </a:r>
            <a:r>
              <a:rPr lang="ru-RU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рр</a:t>
            </a:r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XIX ст.</a:t>
            </a:r>
            <a:b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uk-UA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0770768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sz="3200" dirty="0" smtClean="0"/>
              <a:t>На межі 1860-1861 рр. гурток хлопоманів </a:t>
            </a:r>
            <a:r>
              <a:rPr lang="uk-UA" sz="3200" dirty="0" err="1" smtClean="0"/>
              <a:t>саморозпустився</a:t>
            </a:r>
            <a:r>
              <a:rPr lang="uk-UA" sz="3200" dirty="0" smtClean="0"/>
              <a:t>, а його члени разом з викладачами і студентами Київського </a:t>
            </a:r>
            <a:r>
              <a:rPr lang="uk-UA" sz="3200" dirty="0" err="1" smtClean="0"/>
              <a:t>уніерситету</a:t>
            </a:r>
            <a:r>
              <a:rPr lang="uk-UA" sz="3200" dirty="0" smtClean="0"/>
              <a:t>, серед яких були П.Чубинський, М.Драгоманов, </a:t>
            </a:r>
            <a:r>
              <a:rPr lang="uk-UA" sz="3200" dirty="0" err="1" smtClean="0"/>
              <a:t>утвоили</a:t>
            </a:r>
            <a:r>
              <a:rPr lang="uk-UA" sz="3200" dirty="0" smtClean="0"/>
              <a:t> нове товариство </a:t>
            </a:r>
            <a:r>
              <a:rPr lang="uk-UA" sz="3200" b="1" u="sng" dirty="0" smtClean="0">
                <a:solidFill>
                  <a:srgbClr val="FF0000"/>
                </a:solidFill>
              </a:rPr>
              <a:t>«Українська громада», яке у 1862 р. нараховувало 200 членів.</a:t>
            </a:r>
            <a:endParaRPr lang="uk-UA" sz="3200" u="sng" dirty="0">
              <a:solidFill>
                <a:srgbClr val="FF000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 smtClean="0">
                <a:solidFill>
                  <a:srgbClr val="FF0000"/>
                </a:solidFill>
              </a:rPr>
              <a:t>“Українська</a:t>
            </a:r>
            <a:r>
              <a:rPr lang="uk-UA" dirty="0" smtClean="0">
                <a:solidFill>
                  <a:srgbClr val="FF0000"/>
                </a:solidFill>
              </a:rPr>
              <a:t> </a:t>
            </a:r>
            <a:r>
              <a:rPr lang="uk-UA" dirty="0" err="1" smtClean="0">
                <a:solidFill>
                  <a:srgbClr val="FF0000"/>
                </a:solidFill>
              </a:rPr>
              <a:t>громада”</a:t>
            </a:r>
            <a:endParaRPr lang="uk-UA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90488" indent="628650" algn="ctr">
              <a:buNone/>
            </a:pPr>
            <a:r>
              <a:rPr lang="uk-UA" sz="3200" dirty="0" smtClean="0">
                <a:solidFill>
                  <a:srgbClr val="FF0000"/>
                </a:solidFill>
              </a:rPr>
              <a:t>Ідейним натхненником Київської громади </a:t>
            </a:r>
            <a:r>
              <a:rPr lang="uk-UA" sz="3200" dirty="0" smtClean="0"/>
              <a:t>був видатний історик, археограф, етнограф, археолог, публіцист та громадський діяч </a:t>
            </a:r>
            <a:r>
              <a:rPr lang="uk-UA" sz="3200" dirty="0" smtClean="0">
                <a:solidFill>
                  <a:srgbClr val="FF0000"/>
                </a:solidFill>
              </a:rPr>
              <a:t>Володимир Антонович (1834-1908), </a:t>
            </a:r>
            <a:r>
              <a:rPr lang="uk-UA" sz="3200" dirty="0" smtClean="0"/>
              <a:t>який майже півстоліття очолював український громадсько-політичний рух.</a:t>
            </a:r>
            <a:endParaRPr lang="uk-UA" sz="32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err="1" smtClean="0">
                <a:solidFill>
                  <a:srgbClr val="FF0000"/>
                </a:solidFill>
              </a:rPr>
              <a:t>“Українська</a:t>
            </a:r>
            <a:r>
              <a:rPr lang="uk-UA" dirty="0" smtClean="0">
                <a:solidFill>
                  <a:srgbClr val="FF0000"/>
                </a:solidFill>
              </a:rPr>
              <a:t> </a:t>
            </a:r>
            <a:r>
              <a:rPr lang="uk-UA" dirty="0" err="1" smtClean="0">
                <a:solidFill>
                  <a:srgbClr val="FF0000"/>
                </a:solidFill>
              </a:rPr>
              <a:t>Громада”</a:t>
            </a:r>
            <a:endParaRPr lang="uk-UA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uk-UA" b="1" dirty="0" smtClean="0"/>
              <a:t>Володимир Антонович</a:t>
            </a:r>
            <a:r>
              <a:rPr lang="en-US" b="1" dirty="0" smtClean="0"/>
              <a:t> (</a:t>
            </a:r>
            <a:r>
              <a:rPr lang="uk-UA" b="1" dirty="0" smtClean="0"/>
              <a:t>візуалізація</a:t>
            </a:r>
            <a:r>
              <a:rPr lang="en-US" b="1" dirty="0" smtClean="0"/>
              <a:t>)</a:t>
            </a:r>
            <a:endParaRPr lang="uk-UA" b="1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uk-UA" dirty="0" smtClean="0"/>
              <a:t>Олександр </a:t>
            </a:r>
            <a:r>
              <a:rPr lang="uk-UA" dirty="0" err="1" smtClean="0"/>
              <a:t>Кониський</a:t>
            </a:r>
            <a:endParaRPr lang="uk-UA" dirty="0"/>
          </a:p>
          <a:p>
            <a:pPr>
              <a:buFont typeface="Wingdings" panose="05000000000000000000" pitchFamily="2" charset="2"/>
              <a:buChar char="v"/>
            </a:pPr>
            <a:r>
              <a:rPr lang="uk-UA" b="1" dirty="0" smtClean="0"/>
              <a:t>Михайло </a:t>
            </a:r>
            <a:r>
              <a:rPr lang="uk-UA" b="1" dirty="0" smtClean="0"/>
              <a:t>Драгоманов (візуалізація)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uk-UA" b="1" dirty="0" smtClean="0"/>
              <a:t>Павло Чубинський (візуалізація)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uk-UA" dirty="0" smtClean="0"/>
              <a:t>Борис Грінченко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uk-UA" b="1" dirty="0" err="1" smtClean="0"/>
              <a:t>Ісмаїл</a:t>
            </a:r>
            <a:r>
              <a:rPr lang="uk-UA" b="1" dirty="0" smtClean="0"/>
              <a:t> </a:t>
            </a:r>
            <a:r>
              <a:rPr lang="uk-UA" b="1" dirty="0" err="1" smtClean="0"/>
              <a:t>Гаспринський</a:t>
            </a:r>
            <a:r>
              <a:rPr lang="uk-UA" b="1" dirty="0" smtClean="0"/>
              <a:t> (візуалізація)</a:t>
            </a:r>
            <a:endParaRPr lang="uk-UA" b="1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uk-UA" dirty="0" smtClean="0"/>
              <a:t>Персоналії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16356027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92748" y="1482948"/>
            <a:ext cx="3358504" cy="4522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uk-UA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Володимир </a:t>
            </a:r>
            <a:r>
              <a:rPr lang="uk-UA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Боніфатієвич</a:t>
            </a:r>
            <a:r>
              <a:rPr lang="uk-UA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Антонович</a:t>
            </a:r>
            <a:endParaRPr lang="uk-UA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7647518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481328"/>
            <a:ext cx="8435280" cy="4525963"/>
          </a:xfrm>
        </p:spPr>
        <p:txBody>
          <a:bodyPr>
            <a:normAutofit fontScale="92500" lnSpcReduction="10000"/>
          </a:bodyPr>
          <a:lstStyle/>
          <a:p>
            <a:pPr marL="90488" indent="449263" algn="just"/>
            <a:r>
              <a:rPr lang="uk-UA" dirty="0" smtClean="0"/>
              <a:t>Російський уряд був стурбований діяльністю громад. Запобігти розгортанню українського національно-визвольного руху мали </a:t>
            </a:r>
            <a:r>
              <a:rPr lang="uk-UA" b="1" dirty="0" smtClean="0"/>
              <a:t>каральні заходи</a:t>
            </a:r>
            <a:r>
              <a:rPr lang="uk-UA" dirty="0" smtClean="0"/>
              <a:t>. Приводом до них стало </a:t>
            </a:r>
            <a:r>
              <a:rPr lang="uk-UA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польське повстання 1863-1864 років</a:t>
            </a:r>
            <a:r>
              <a:rPr lang="uk-UA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uk-UA" dirty="0" smtClean="0"/>
              <a:t> Воно увійшло в історію під назвою Січневого, оскільки почалося </a:t>
            </a:r>
            <a:r>
              <a:rPr lang="uk-UA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22 січня 1863 р.</a:t>
            </a:r>
          </a:p>
          <a:p>
            <a:pPr marL="90488" indent="449263" algn="just"/>
            <a:r>
              <a:rPr lang="uk-UA" sz="2800" dirty="0" smtClean="0"/>
              <a:t>Підготовка та вибух </a:t>
            </a:r>
            <a:r>
              <a:rPr lang="uk-UA" sz="2800" b="1" dirty="0" smtClean="0"/>
              <a:t>польського повстання 1863-1864 </a:t>
            </a:r>
            <a:r>
              <a:rPr lang="uk-UA" sz="2800" dirty="0" smtClean="0"/>
              <a:t>рр. призвели до </a:t>
            </a:r>
            <a:r>
              <a:rPr lang="uk-UA" sz="2800" b="1" i="1" dirty="0" smtClean="0"/>
              <a:t>видання міністром внутрішніх справ </a:t>
            </a:r>
            <a:r>
              <a:rPr lang="uk-UA" sz="2800" b="1" i="1" dirty="0" smtClean="0">
                <a:solidFill>
                  <a:srgbClr val="FF0000"/>
                </a:solidFill>
              </a:rPr>
              <a:t>Валуєвим 20 липня 1863 р. </a:t>
            </a:r>
            <a:r>
              <a:rPr lang="uk-UA" sz="2800" b="1" i="1" dirty="0" smtClean="0"/>
              <a:t>таємного циркуляру, який увійшов в історію як </a:t>
            </a:r>
            <a:r>
              <a:rPr lang="uk-UA" sz="2800" b="1" i="1" dirty="0" smtClean="0">
                <a:solidFill>
                  <a:srgbClr val="FF0000"/>
                </a:solidFill>
              </a:rPr>
              <a:t>Валуєвський циркуляр.</a:t>
            </a:r>
            <a:endParaRPr lang="uk-UA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i="1" dirty="0" smtClean="0">
                <a:solidFill>
                  <a:srgbClr val="FF0000"/>
                </a:solidFill>
                <a:effectLst/>
              </a:rPr>
              <a:t>Валуєвський циркуляр</a:t>
            </a:r>
            <a:endParaRPr lang="ru-RU" i="1" dirty="0">
              <a:solidFill>
                <a:srgbClr val="FF0000"/>
              </a:solidFill>
              <a:effectLst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511602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uk-UA" dirty="0" smtClean="0"/>
              <a:t>	</a:t>
            </a:r>
            <a:endParaRPr lang="uk-UA" sz="3800" dirty="0" smtClean="0">
              <a:solidFill>
                <a:srgbClr val="FF0000"/>
              </a:solidFill>
            </a:endParaRPr>
          </a:p>
          <a:p>
            <a:pPr marL="0" indent="0" algn="just">
              <a:buNone/>
            </a:pPr>
            <a:r>
              <a:rPr lang="uk-UA" sz="3800" dirty="0"/>
              <a:t>	</a:t>
            </a:r>
            <a:r>
              <a:rPr lang="uk-UA" sz="8000" dirty="0" smtClean="0"/>
              <a:t>Цим </a:t>
            </a:r>
            <a:r>
              <a:rPr lang="uk-UA" sz="8000" dirty="0"/>
              <a:t>документом </a:t>
            </a:r>
            <a:r>
              <a:rPr lang="uk-UA" sz="8000" b="1" dirty="0"/>
              <a:t>заборонялось публічне вживання української мови в державних установах, школах, церквах, друкуванні популярної, </a:t>
            </a:r>
            <a:r>
              <a:rPr lang="uk-UA" sz="8000" b="1" dirty="0" smtClean="0"/>
              <a:t>релігійної </a:t>
            </a:r>
            <a:r>
              <a:rPr lang="uk-UA" sz="8000" b="1" dirty="0"/>
              <a:t>літератури, окрім художніх творів</a:t>
            </a:r>
            <a:r>
              <a:rPr lang="uk-UA" sz="8000" dirty="0"/>
              <a:t>. Проблема української мови </a:t>
            </a:r>
            <a:r>
              <a:rPr lang="uk-UA" sz="8000" dirty="0" err="1"/>
              <a:t>роз‘язувалася</a:t>
            </a:r>
            <a:r>
              <a:rPr lang="uk-UA" sz="8000" dirty="0"/>
              <a:t> знаменитою фразою: “</a:t>
            </a:r>
            <a:r>
              <a:rPr lang="uk-UA" sz="8000" b="1" dirty="0">
                <a:solidFill>
                  <a:srgbClr val="FF0000"/>
                </a:solidFill>
              </a:rPr>
              <a:t>Ніякої окремої малоросійської мови не було, немає та бути не може”.</a:t>
            </a:r>
          </a:p>
          <a:p>
            <a:pPr marL="0" indent="0" algn="just">
              <a:buNone/>
            </a:pPr>
            <a:r>
              <a:rPr lang="uk-UA" sz="8000" dirty="0" smtClean="0"/>
              <a:t>	Не </a:t>
            </a:r>
            <a:r>
              <a:rPr lang="uk-UA" sz="8000" dirty="0"/>
              <a:t>витримавши переслідувань з боку царських властей, </a:t>
            </a:r>
            <a:r>
              <a:rPr lang="uk-UA" sz="8000" b="1" dirty="0"/>
              <a:t>громади одна за одною </a:t>
            </a:r>
            <a:r>
              <a:rPr lang="uk-UA" sz="8000" b="1" dirty="0" err="1" smtClean="0"/>
              <a:t>самоліквідовувалися</a:t>
            </a:r>
            <a:r>
              <a:rPr lang="uk-UA" sz="8000" b="1" dirty="0" smtClean="0"/>
              <a:t>, або </a:t>
            </a:r>
            <a:r>
              <a:rPr lang="uk-UA" sz="8000" b="1" dirty="0"/>
              <a:t>ж були офіційно заборонені</a:t>
            </a:r>
            <a:r>
              <a:rPr lang="uk-UA" sz="8000" b="1" dirty="0" smtClean="0"/>
              <a:t>.</a:t>
            </a:r>
          </a:p>
          <a:p>
            <a:pPr marL="0" indent="0" algn="just">
              <a:buNone/>
            </a:pPr>
            <a:r>
              <a:rPr lang="uk-UA" sz="8000" dirty="0" smtClean="0"/>
              <a:t>	</a:t>
            </a:r>
            <a:endParaRPr lang="uk-UA" sz="80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just"/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Громадівський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рух</a:t>
            </a:r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 </a:t>
            </a:r>
            <a:r>
              <a:rPr lang="ru-RU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Наддніпрянській</a:t>
            </a:r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Україні</a:t>
            </a:r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60–90 </a:t>
            </a:r>
            <a:r>
              <a:rPr lang="ru-RU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рр</a:t>
            </a:r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XIX ст.</a:t>
            </a:r>
            <a:b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uk-UA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3106109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uk-UA" b="1" dirty="0" smtClean="0"/>
              <a:t>На початку 70-х років в Україні відродився </a:t>
            </a:r>
            <a:r>
              <a:rPr lang="uk-UA" b="1" dirty="0" err="1" smtClean="0"/>
              <a:t>громадівський</a:t>
            </a:r>
            <a:r>
              <a:rPr lang="uk-UA" b="1" dirty="0" smtClean="0"/>
              <a:t> рух. </a:t>
            </a:r>
            <a:r>
              <a:rPr lang="uk-UA" dirty="0" smtClean="0"/>
              <a:t>Очолила його знову Київська громада.  Вони </a:t>
            </a:r>
            <a:r>
              <a:rPr lang="uk-UA" dirty="0" err="1" smtClean="0"/>
              <a:t>допомогди</a:t>
            </a:r>
            <a:r>
              <a:rPr lang="uk-UA" dirty="0" smtClean="0"/>
              <a:t> </a:t>
            </a:r>
            <a:r>
              <a:rPr lang="uk-UA" b="1" u="sng" dirty="0" smtClean="0">
                <a:solidFill>
                  <a:srgbClr val="FF0000"/>
                </a:solidFill>
              </a:rPr>
              <a:t>у 1873 р. створили Південно-Західне відділення Російського Географічного товариства</a:t>
            </a:r>
            <a:r>
              <a:rPr lang="uk-UA" b="1" dirty="0" smtClean="0"/>
              <a:t> (ПЗВРГТ), </a:t>
            </a:r>
            <a:r>
              <a:rPr lang="uk-UA" dirty="0" smtClean="0"/>
              <a:t>яке завдяки громадівцям </a:t>
            </a:r>
            <a:r>
              <a:rPr lang="uk-UA" b="1" dirty="0" smtClean="0"/>
              <a:t>стає центром українознавчих досліджень</a:t>
            </a:r>
            <a:r>
              <a:rPr lang="uk-UA" dirty="0" smtClean="0"/>
              <a:t>. Крім того київська громада перебрала до своїх рук редагування російськомовної газети </a:t>
            </a:r>
            <a:r>
              <a:rPr lang="uk-UA" dirty="0" err="1" smtClean="0"/>
              <a:t>“</a:t>
            </a:r>
            <a:r>
              <a:rPr lang="uk-UA" b="1" dirty="0" err="1" smtClean="0"/>
              <a:t>Киевский</a:t>
            </a:r>
            <a:r>
              <a:rPr lang="uk-UA" b="1" dirty="0" smtClean="0"/>
              <a:t> </a:t>
            </a:r>
            <a:r>
              <a:rPr lang="uk-UA" b="1" dirty="0" err="1" smtClean="0"/>
              <a:t>телеграф</a:t>
            </a:r>
            <a:r>
              <a:rPr lang="uk-UA" dirty="0" err="1" smtClean="0"/>
              <a:t>”</a:t>
            </a:r>
            <a:r>
              <a:rPr lang="uk-UA" dirty="0" smtClean="0"/>
              <a:t>.</a:t>
            </a:r>
          </a:p>
          <a:p>
            <a:pPr marL="0" indent="0" algn="just">
              <a:buNone/>
            </a:pPr>
            <a:r>
              <a:rPr lang="uk-UA" dirty="0" smtClean="0"/>
              <a:t>	Урочисте відкриття Відділення відбулось </a:t>
            </a:r>
            <a:r>
              <a:rPr lang="uk-UA" b="1" dirty="0" smtClean="0">
                <a:solidFill>
                  <a:srgbClr val="FF0000"/>
                </a:solidFill>
              </a:rPr>
              <a:t>13 лютого 1873 р.</a:t>
            </a:r>
          </a:p>
          <a:p>
            <a:pPr algn="just"/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32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Діяльність</a:t>
            </a:r>
            <a:r>
              <a:rPr lang="ru-RU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3200" u="sng" dirty="0" smtClean="0">
                <a:solidFill>
                  <a:srgbClr val="FF0000"/>
                </a:solidFill>
              </a:rPr>
              <a:t>Південно-Західного відділення Російського Географічного товариства</a:t>
            </a:r>
            <a:endParaRPr lang="ru-RU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386603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uk-UA" dirty="0" smtClean="0"/>
              <a:t>	</a:t>
            </a:r>
            <a:r>
              <a:rPr lang="uk-UA" u="sng" dirty="0" smtClean="0">
                <a:solidFill>
                  <a:srgbClr val="FF0000"/>
                </a:solidFill>
              </a:rPr>
              <a:t>Головою </a:t>
            </a:r>
            <a:r>
              <a:rPr lang="uk-UA" u="sng" dirty="0">
                <a:solidFill>
                  <a:srgbClr val="FF0000"/>
                </a:solidFill>
              </a:rPr>
              <a:t>відділення було обрано </a:t>
            </a:r>
            <a:r>
              <a:rPr lang="uk-UA" b="1" u="sng" dirty="0"/>
              <a:t>Григорія Павловича Галагана</a:t>
            </a:r>
            <a:r>
              <a:rPr lang="uk-UA" dirty="0"/>
              <a:t>, високої освіти сановника з поміщиків Лівобережжя і популярного в Києві мецената, людину, що вболівала за виховання національної інтелігенції</a:t>
            </a:r>
            <a:r>
              <a:rPr lang="uk-UA" dirty="0" smtClean="0"/>
              <a:t>.</a:t>
            </a:r>
          </a:p>
          <a:p>
            <a:pPr marL="0" indent="0">
              <a:buNone/>
            </a:pPr>
            <a:r>
              <a:rPr lang="uk-UA" dirty="0"/>
              <a:t>	</a:t>
            </a:r>
            <a:r>
              <a:rPr lang="uk-UA" dirty="0" smtClean="0"/>
              <a:t> Друкованим органом </a:t>
            </a:r>
            <a:r>
              <a:rPr lang="uk-UA" dirty="0"/>
              <a:t>Відділу стали </a:t>
            </a:r>
            <a:r>
              <a:rPr lang="uk-UA" b="1" dirty="0"/>
              <a:t>„Записки </a:t>
            </a:r>
            <a:r>
              <a:rPr lang="uk-UA" b="1" dirty="0" err="1"/>
              <a:t>Юго-Западного</a:t>
            </a:r>
            <a:r>
              <a:rPr lang="uk-UA" b="1" dirty="0"/>
              <a:t> </a:t>
            </a:r>
            <a:r>
              <a:rPr lang="uk-UA" b="1" dirty="0" err="1"/>
              <a:t>отдела</a:t>
            </a:r>
            <a:r>
              <a:rPr lang="uk-UA" b="1" dirty="0"/>
              <a:t> </a:t>
            </a:r>
            <a:r>
              <a:rPr lang="uk-UA" b="1" dirty="0" smtClean="0"/>
              <a:t>РГО</a:t>
            </a:r>
            <a:r>
              <a:rPr lang="uk-UA" dirty="0"/>
              <a:t>“. </a:t>
            </a:r>
            <a:r>
              <a:rPr lang="uk-UA" dirty="0" smtClean="0"/>
              <a:t>	</a:t>
            </a:r>
            <a:endParaRPr lang="uk-UA" dirty="0"/>
          </a:p>
          <a:p>
            <a:pPr marL="0" indent="0">
              <a:buNone/>
            </a:pPr>
            <a:r>
              <a:rPr lang="uk-UA" dirty="0" smtClean="0"/>
              <a:t>	</a:t>
            </a:r>
          </a:p>
          <a:p>
            <a:pPr marL="0" indent="0">
              <a:buNone/>
            </a:pPr>
            <a:r>
              <a:rPr lang="uk-UA" dirty="0"/>
              <a:t>	</a:t>
            </a:r>
            <a:r>
              <a:rPr lang="uk-UA" dirty="0" smtClean="0">
                <a:solidFill>
                  <a:srgbClr val="FF0000"/>
                </a:solidFill>
              </a:rPr>
              <a:t>Червень 1786 на підставі Емського указу відділ ПЗРГТ ліквідовано.</a:t>
            </a:r>
            <a:endParaRPr lang="uk-UA" dirty="0">
              <a:solidFill>
                <a:srgbClr val="FF00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21602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uk-UA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12286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4405514"/>
              </p:ext>
            </p:extLst>
          </p:nvPr>
        </p:nvGraphicFramePr>
        <p:xfrm>
          <a:off x="179512" y="1481138"/>
          <a:ext cx="8784977" cy="5116213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7281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12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492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962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70382">
                <a:tc rowSpan="2"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ПЕРІОД,</a:t>
                      </a:r>
                    </a:p>
                    <a:p>
                      <a:pPr algn="ctr"/>
                      <a:r>
                        <a:rPr lang="uk-UA" dirty="0" smtClean="0"/>
                        <a:t>ДАТА</a:t>
                      </a:r>
                      <a:endParaRPr lang="uk-UA" b="1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діяльність</a:t>
                      </a:r>
                      <a:endParaRPr lang="uk-UA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ДРУКОВАНИЙ ОРГАН</a:t>
                      </a:r>
                      <a:endParaRPr lang="uk-UA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0382">
                <a:tc vMerge="1">
                  <a:txBody>
                    <a:bodyPr/>
                    <a:lstStyle/>
                    <a:p>
                      <a:pPr algn="ctr"/>
                      <a:endParaRPr lang="uk-U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ФОРМА</a:t>
                      </a:r>
                      <a:endParaRPr lang="uk-U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ЗМІСТ</a:t>
                      </a:r>
                      <a:endParaRPr lang="uk-UA" b="1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uk-UA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11893">
                <a:tc>
                  <a:txBody>
                    <a:bodyPr/>
                    <a:lstStyle/>
                    <a:p>
                      <a:r>
                        <a:rPr lang="uk-UA" dirty="0" smtClean="0"/>
                        <a:t>І. 1859-1863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Легальна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Дослідження української культури і мови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Журнал</a:t>
                      </a:r>
                      <a:r>
                        <a:rPr lang="uk-UA" baseline="0" dirty="0" smtClean="0"/>
                        <a:t> «Основа»</a:t>
                      </a:r>
                      <a:endParaRPr lang="uk-U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59847">
                <a:tc>
                  <a:txBody>
                    <a:bodyPr/>
                    <a:lstStyle/>
                    <a:p>
                      <a:r>
                        <a:rPr lang="uk-UA" dirty="0" smtClean="0"/>
                        <a:t>ІІ.</a:t>
                      </a:r>
                      <a:r>
                        <a:rPr lang="uk-UA" baseline="0" dirty="0" smtClean="0"/>
                        <a:t> к.1860-1876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err="1" smtClean="0"/>
                        <a:t>Напів</a:t>
                      </a:r>
                      <a:r>
                        <a:rPr lang="uk-UA" dirty="0" smtClean="0"/>
                        <a:t>-легальна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Наукова українознавча діяльність</a:t>
                      </a:r>
                      <a:r>
                        <a:rPr lang="uk-UA" baseline="0" dirty="0" smtClean="0"/>
                        <a:t> російською мовою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Газета «</a:t>
                      </a:r>
                      <a:r>
                        <a:rPr lang="uk-UA" dirty="0" err="1" smtClean="0"/>
                        <a:t>Киевский</a:t>
                      </a:r>
                      <a:r>
                        <a:rPr lang="uk-UA" dirty="0" smtClean="0"/>
                        <a:t> телеграф»</a:t>
                      </a:r>
                      <a:endParaRPr lang="uk-U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03709">
                <a:tc>
                  <a:txBody>
                    <a:bodyPr/>
                    <a:lstStyle/>
                    <a:p>
                      <a:r>
                        <a:rPr lang="uk-UA" dirty="0" smtClean="0"/>
                        <a:t>ІІІ. 1876-1890-ті рр.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err="1" smtClean="0"/>
                        <a:t>Нелегаль</a:t>
                      </a:r>
                      <a:r>
                        <a:rPr lang="uk-UA" dirty="0" smtClean="0"/>
                        <a:t>-на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Пошуки форм легальної діяльності й перенесення  центру політичної боротьби до Галичини (ідея українського </a:t>
                      </a:r>
                      <a:r>
                        <a:rPr lang="uk-UA" dirty="0" err="1" smtClean="0"/>
                        <a:t>Пїємонту</a:t>
                      </a:r>
                      <a:r>
                        <a:rPr lang="uk-UA" dirty="0" smtClean="0"/>
                        <a:t>» В. Антоновича)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Журнал</a:t>
                      </a:r>
                      <a:r>
                        <a:rPr lang="uk-UA" baseline="0" dirty="0" smtClean="0"/>
                        <a:t> «</a:t>
                      </a:r>
                      <a:r>
                        <a:rPr lang="uk-UA" baseline="0" dirty="0" err="1" smtClean="0"/>
                        <a:t>Киевская</a:t>
                      </a:r>
                      <a:r>
                        <a:rPr lang="uk-UA" baseline="0" dirty="0" smtClean="0"/>
                        <a:t> старина», «Громада» (видавався за кордоном)</a:t>
                      </a:r>
                      <a:endParaRPr lang="uk-U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dirty="0" smtClean="0">
                <a:solidFill>
                  <a:srgbClr val="FF0000"/>
                </a:solidFill>
              </a:rPr>
              <a:t>Періодизація розвитку </a:t>
            </a:r>
            <a:r>
              <a:rPr lang="uk-UA" dirty="0" err="1" smtClean="0">
                <a:solidFill>
                  <a:srgbClr val="FF0000"/>
                </a:solidFill>
              </a:rPr>
              <a:t>громадівського</a:t>
            </a:r>
            <a:r>
              <a:rPr lang="uk-UA" dirty="0" smtClean="0">
                <a:solidFill>
                  <a:srgbClr val="FF0000"/>
                </a:solidFill>
              </a:rPr>
              <a:t> руху</a:t>
            </a:r>
            <a:endParaRPr lang="uk-UA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770528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481328"/>
            <a:ext cx="8712968" cy="518803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uk-UA" dirty="0" smtClean="0"/>
              <a:t>	Але </a:t>
            </a:r>
            <a:r>
              <a:rPr lang="uk-UA" dirty="0"/>
              <a:t>і на цей раз вже за науковою працею громадівців пильно око царської поліції розгляділо </a:t>
            </a:r>
            <a:r>
              <a:rPr lang="uk-UA" b="1" dirty="0"/>
              <a:t>загрозу майбутнього українського сепаратизму </a:t>
            </a:r>
            <a:r>
              <a:rPr lang="uk-UA" dirty="0"/>
              <a:t>(відділення). Найбільш зусиль у зведенні наклепів на українських діячів доклав </a:t>
            </a:r>
            <a:r>
              <a:rPr lang="uk-UA" b="1" dirty="0" err="1"/>
              <a:t>М.Юзифович</a:t>
            </a:r>
            <a:r>
              <a:rPr lang="uk-UA" b="1" dirty="0"/>
              <a:t>, </a:t>
            </a:r>
            <a:r>
              <a:rPr lang="uk-UA" dirty="0"/>
              <a:t>полтавський поміщик, колишній член київської громади, один з організаторів ПЗВРГТ, але відданий служитель імперії.</a:t>
            </a:r>
          </a:p>
          <a:p>
            <a:pPr marL="0" indent="0">
              <a:buNone/>
            </a:pPr>
            <a:r>
              <a:rPr lang="uk-UA" dirty="0" smtClean="0"/>
              <a:t>	Наслідком </a:t>
            </a:r>
            <a:r>
              <a:rPr lang="uk-UA" dirty="0"/>
              <a:t>доносів і наклепів на український рух стало підписання царем </a:t>
            </a:r>
            <a:r>
              <a:rPr lang="uk-UA" b="1" dirty="0">
                <a:solidFill>
                  <a:srgbClr val="FF0000"/>
                </a:solidFill>
              </a:rPr>
              <a:t>18 травня 1876 р. Емського указу</a:t>
            </a:r>
            <a:r>
              <a:rPr lang="uk-UA" dirty="0"/>
              <a:t>. Він різко посилив репресії проти української культури і наклав нові заборони на українську мову. </a:t>
            </a:r>
            <a:endParaRPr lang="uk-UA" dirty="0" smtClean="0"/>
          </a:p>
          <a:p>
            <a:pPr marL="0" indent="0" algn="ctr">
              <a:buNone/>
            </a:pPr>
            <a:r>
              <a:rPr lang="uk-UA" dirty="0"/>
              <a:t>	</a:t>
            </a:r>
            <a:endParaRPr lang="uk-UA" dirty="0" smtClean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uk-UA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1876 р. </a:t>
            </a:r>
            <a:r>
              <a:rPr lang="uk-UA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Емський указ</a:t>
            </a:r>
            <a:endParaRPr lang="uk-UA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5920630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052736"/>
            <a:ext cx="8507288" cy="4752528"/>
          </a:xfrm>
        </p:spPr>
        <p:txBody>
          <a:bodyPr>
            <a:normAutofit fontScale="77500" lnSpcReduction="2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uk-UA" sz="2800" dirty="0" smtClean="0"/>
              <a:t>ввезення із-за кордону книжок українською мовою;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uk-UA" sz="2800" dirty="0" smtClean="0"/>
              <a:t>друкування і видання в Росії оригінальних українських творів, перекладів, п`єс для театральних вистав, текстів до нот, крім історичних пам`яток.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uk-UA" sz="2800" dirty="0" smtClean="0"/>
              <a:t>ліквідував ПЗВРГТ,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uk-UA" sz="2800" dirty="0" smtClean="0"/>
              <a:t>заборонив громади,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uk-UA" sz="2800" dirty="0" smtClean="0"/>
              <a:t>встановив жорсткий контроль над художніми творами українською мовою, які мали друкуватися російським правописом.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uk-UA" sz="2800" dirty="0" smtClean="0"/>
              <a:t>Заборонялася діяльність театральних труп із суто українським репертуаром.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uk-UA" sz="2800" dirty="0" smtClean="0"/>
              <a:t>Окремий пункт указу стосувався персонально </a:t>
            </a:r>
            <a:r>
              <a:rPr lang="uk-UA" sz="2800" dirty="0" smtClean="0">
                <a:solidFill>
                  <a:srgbClr val="FF0000"/>
                </a:solidFill>
              </a:rPr>
              <a:t>Драгоманова й Чубинського</a:t>
            </a:r>
            <a:r>
              <a:rPr lang="uk-UA" sz="2800" dirty="0" smtClean="0"/>
              <a:t>, яким було заборонено жити в Україні.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sz="4400" u="sng" dirty="0" smtClean="0">
                <a:solidFill>
                  <a:srgbClr val="FF0000"/>
                </a:solidFill>
              </a:rPr>
              <a:t>Було заборонено: </a:t>
            </a:r>
            <a:br>
              <a:rPr lang="uk-UA" sz="4400" u="sng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uk-UA" dirty="0" smtClean="0"/>
              <a:t>	Емський </a:t>
            </a:r>
            <a:r>
              <a:rPr lang="uk-UA" dirty="0"/>
              <a:t>указ був серйозним ударом по українській науці, культурі і українському рухові в цілому. </a:t>
            </a:r>
            <a:r>
              <a:rPr lang="uk-UA" b="1" dirty="0">
                <a:solidFill>
                  <a:srgbClr val="FF0000"/>
                </a:solidFill>
              </a:rPr>
              <a:t>Свою чинність указ зберігав до 1905 </a:t>
            </a:r>
            <a:r>
              <a:rPr lang="uk-UA" dirty="0"/>
              <a:t>р. Проте на цей раз </a:t>
            </a:r>
            <a:r>
              <a:rPr lang="uk-UA" b="1" dirty="0" err="1"/>
              <a:t>громадівський</a:t>
            </a:r>
            <a:r>
              <a:rPr lang="uk-UA" b="1" dirty="0"/>
              <a:t> рух не припинився. </a:t>
            </a:r>
            <a:r>
              <a:rPr lang="uk-UA" b="1" dirty="0" smtClean="0"/>
              <a:t>	</a:t>
            </a:r>
            <a:r>
              <a:rPr lang="uk-UA" dirty="0" smtClean="0"/>
              <a:t>Громади</a:t>
            </a:r>
            <a:r>
              <a:rPr lang="uk-UA" dirty="0"/>
              <a:t>, що збереглися, продовжували існувати підпільно, шукаючи нових шляхів для відновлення легальної діяльності. Як і в попередні роки, найсильнішою і найвпливовішою була </a:t>
            </a:r>
            <a:r>
              <a:rPr lang="uk-UA" dirty="0" smtClean="0"/>
              <a:t>«Стара» (Київська </a:t>
            </a:r>
            <a:r>
              <a:rPr lang="uk-UA" dirty="0"/>
              <a:t>) громада</a:t>
            </a:r>
            <a:r>
              <a:rPr lang="uk-UA" dirty="0" smtClean="0"/>
              <a:t>. Починають з'являтися і молоді громади.</a:t>
            </a:r>
          </a:p>
          <a:p>
            <a:pPr marL="0" indent="0">
              <a:buNone/>
            </a:pPr>
            <a:r>
              <a:rPr lang="uk-UA" dirty="0"/>
              <a:t>	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Громадівський</a:t>
            </a:r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рух</a:t>
            </a:r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 </a:t>
            </a:r>
            <a:r>
              <a:rPr lang="ru-RU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Наддніпрянській</a:t>
            </a:r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Україні</a:t>
            </a:r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60–90 </a:t>
            </a:r>
            <a:r>
              <a:rPr lang="ru-RU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рр</a:t>
            </a:r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XIX ст.</a:t>
            </a:r>
            <a:b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uk-UA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6637756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	</a:t>
            </a:r>
            <a:endParaRPr lang="uk-UA" b="1" dirty="0">
              <a:solidFill>
                <a:srgbClr val="FF00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39"/>
            <a:ext cx="8712968" cy="1221535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Громадівський</a:t>
            </a:r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рух</a:t>
            </a:r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 </a:t>
            </a:r>
            <a:r>
              <a:rPr lang="ru-RU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Наддніпрянській</a:t>
            </a:r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Україні</a:t>
            </a:r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наприкінці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70-х – в 90-ті роки </a:t>
            </a:r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XIX ст.</a:t>
            </a:r>
            <a:endParaRPr lang="uk-UA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9955801"/>
              </p:ext>
            </p:extLst>
          </p:nvPr>
        </p:nvGraphicFramePr>
        <p:xfrm>
          <a:off x="179512" y="1556792"/>
          <a:ext cx="8784975" cy="5303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21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283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444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18936">
                <a:tc>
                  <a:txBody>
                    <a:bodyPr/>
                    <a:lstStyle/>
                    <a:p>
                      <a:pPr algn="ctr"/>
                      <a:r>
                        <a:rPr lang="uk-UA" dirty="0" err="1" smtClean="0"/>
                        <a:t>Організа-ційні</a:t>
                      </a:r>
                      <a:r>
                        <a:rPr lang="uk-UA" dirty="0" smtClean="0"/>
                        <a:t> форми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«Стара» київська громада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Молоді громади</a:t>
                      </a:r>
                      <a:endParaRPr lang="uk-U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8936">
                <a:tc>
                  <a:txBody>
                    <a:bodyPr/>
                    <a:lstStyle/>
                    <a:p>
                      <a:r>
                        <a:rPr lang="uk-UA" dirty="0" smtClean="0"/>
                        <a:t>Діяльність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uk-UA" sz="1600" dirty="0" smtClean="0"/>
                        <a:t>Продовження наукових українознавчих досліджень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uk-UA" sz="1600" dirty="0" smtClean="0"/>
                        <a:t>Видання ж-</a:t>
                      </a:r>
                      <a:r>
                        <a:rPr lang="uk-UA" sz="1600" dirty="0" err="1" smtClean="0"/>
                        <a:t>лу</a:t>
                      </a:r>
                      <a:r>
                        <a:rPr lang="uk-UA" sz="1600" dirty="0" smtClean="0"/>
                        <a:t> «</a:t>
                      </a:r>
                      <a:r>
                        <a:rPr lang="uk-UA" sz="1600" dirty="0" err="1" smtClean="0"/>
                        <a:t>Киевская</a:t>
                      </a:r>
                      <a:r>
                        <a:rPr lang="uk-UA" sz="1600" dirty="0" smtClean="0"/>
                        <a:t> старовина»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uk-UA" sz="1600" dirty="0" smtClean="0"/>
                        <a:t>Домагання від влади скасування Емського указу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uk-UA" sz="1600" dirty="0" smtClean="0"/>
                        <a:t>Перенесення центру політичної боротьби  в Галичину</a:t>
                      </a:r>
                      <a:r>
                        <a:rPr lang="uk-UA" sz="1600" baseline="0" dirty="0" smtClean="0"/>
                        <a:t> з метою перетворення її в «Український П</a:t>
                      </a:r>
                      <a:r>
                        <a:rPr lang="en-US" sz="1600" baseline="0" dirty="0" smtClean="0"/>
                        <a:t>’</a:t>
                      </a:r>
                      <a:r>
                        <a:rPr lang="uk-UA" sz="1600" baseline="0" dirty="0" err="1" smtClean="0"/>
                        <a:t>ємонт</a:t>
                      </a:r>
                      <a:r>
                        <a:rPr lang="uk-UA" sz="1600" baseline="0" dirty="0" smtClean="0"/>
                        <a:t>»</a:t>
                      </a:r>
                      <a:endParaRPr lang="en-US" sz="1600" baseline="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uk-UA" sz="1600" dirty="0" smtClean="0"/>
                        <a:t>Підтримка</a:t>
                      </a:r>
                      <a:r>
                        <a:rPr lang="uk-UA" sz="1600" baseline="0" dirty="0" smtClean="0"/>
                        <a:t>  </a:t>
                      </a:r>
                      <a:r>
                        <a:rPr lang="ru-RU" sz="1600" dirty="0" err="1" smtClean="0"/>
                        <a:t>видання</a:t>
                      </a:r>
                      <a:r>
                        <a:rPr lang="ru-RU" sz="1600" baseline="0" dirty="0" smtClean="0"/>
                        <a:t> </a:t>
                      </a:r>
                      <a:r>
                        <a:rPr lang="ru-RU" sz="1600" dirty="0" smtClean="0"/>
                        <a:t> </a:t>
                      </a:r>
                      <a:r>
                        <a:rPr lang="ru-RU" sz="1600" dirty="0" err="1" smtClean="0"/>
                        <a:t>М.Драгомановим</a:t>
                      </a:r>
                      <a:r>
                        <a:rPr lang="ru-RU" sz="1600" dirty="0" smtClean="0"/>
                        <a:t> журналу “Громада” (1878 – 1879 </a:t>
                      </a:r>
                      <a:r>
                        <a:rPr lang="ru-RU" sz="1600" dirty="0" err="1" smtClean="0"/>
                        <a:t>рр</a:t>
                      </a:r>
                      <a:r>
                        <a:rPr lang="ru-RU" sz="1600" dirty="0" smtClean="0"/>
                        <a:t>., 1882 р.). </a:t>
                      </a:r>
                      <a:endParaRPr lang="uk-U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uk-UA" dirty="0" smtClean="0"/>
                        <a:t>Організація таємних політичних гуртків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uk-UA" dirty="0" smtClean="0"/>
                        <a:t>Захоплення</a:t>
                      </a:r>
                      <a:r>
                        <a:rPr lang="uk-UA" baseline="0" dirty="0" smtClean="0"/>
                        <a:t> ідеями марксизму та іншими соціалістичними </a:t>
                      </a:r>
                      <a:r>
                        <a:rPr lang="uk-UA" baseline="0" dirty="0" err="1" smtClean="0"/>
                        <a:t>вченнями</a:t>
                      </a:r>
                      <a:endParaRPr lang="uk-UA" baseline="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uk-UA" baseline="0" dirty="0" smtClean="0"/>
                        <a:t>Критика культурницької діяльності «Старої громади»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uk-UA" baseline="0" dirty="0" smtClean="0"/>
                        <a:t>Вироблення ідейних основ для формування українських політичних партій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uk-U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8936"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uk-UA" sz="1600" dirty="0" smtClean="0"/>
                        <a:t>Загальна українська безпартійна організація (ЗУБО) 1898</a:t>
                      </a:r>
                      <a:endParaRPr lang="uk-U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uk-UA" dirty="0" smtClean="0"/>
                        <a:t>Радикальна українська партія 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uk-UA" dirty="0" smtClean="0"/>
                        <a:t>1900 р.</a:t>
                      </a:r>
                      <a:endParaRPr lang="uk-U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Стрелка вниз 4"/>
          <p:cNvSpPr/>
          <p:nvPr/>
        </p:nvSpPr>
        <p:spPr>
          <a:xfrm>
            <a:off x="6660232" y="5589240"/>
            <a:ext cx="484632" cy="4892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" name="Стрелка вниз 5"/>
          <p:cNvSpPr/>
          <p:nvPr/>
        </p:nvSpPr>
        <p:spPr>
          <a:xfrm>
            <a:off x="3347864" y="5949280"/>
            <a:ext cx="484632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078348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79512" y="1481328"/>
            <a:ext cx="8712968" cy="5116024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uk-UA" dirty="0" smtClean="0"/>
              <a:t>народився у збіднілій шляхетській родині на Правобережжі. У 1855 р. закінчив медичний факультет Київського університету, та вже наступного року знову опинився на студентській лаві - цього разу на історико-філологічному факультеті, який успішно закінчив 1860 р.</a:t>
            </a:r>
          </a:p>
          <a:p>
            <a:pPr algn="just"/>
            <a:r>
              <a:rPr lang="uk-UA" dirty="0" smtClean="0"/>
              <a:t> Разом з деякими іншими представниками спольщених шляхетських родів (Тадеєм Рильським - батьком відомого поета, Борисом Познанським та ін.) він відчув себе сином українського народу й повернувся до його лона, щоб віддати йому всі свої сили. Відтоді Антонович активно працював на полі української науки й культури, і жодна суспільно-політична подія українського життя не відбувалося без його участі.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В. Антонович 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628800"/>
            <a:ext cx="5256584" cy="4968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uk-UA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Український часопис «Громада»</a:t>
            </a:r>
            <a:endParaRPr lang="uk-UA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7904800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481328"/>
            <a:ext cx="8507288" cy="5044016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dirty="0" smtClean="0"/>
              <a:t>- </a:t>
            </a:r>
            <a:r>
              <a:rPr lang="uk-UA" dirty="0" smtClean="0"/>
              <a:t>один із лідерів </a:t>
            </a:r>
            <a:r>
              <a:rPr lang="uk-UA" dirty="0" err="1" smtClean="0"/>
              <a:t>громадівського</a:t>
            </a:r>
            <a:r>
              <a:rPr lang="uk-UA" dirty="0" smtClean="0"/>
              <a:t> руху. Провадив активну наукову та культурно-просвітницьку діяльність, етнографічні та фольклористичні дослідження. </a:t>
            </a:r>
            <a:r>
              <a:rPr lang="uk-UA" b="1" dirty="0" smtClean="0"/>
              <a:t>Внаслідок урядових репресій у 1875 р. був звільнений з Київського  університету і змушений емігрувати</a:t>
            </a:r>
            <a:r>
              <a:rPr lang="uk-UA" dirty="0" smtClean="0"/>
              <a:t>. Від 1876 р. розпочався Женевський період діяльності Драгоманова. </a:t>
            </a:r>
          </a:p>
          <a:p>
            <a:pPr algn="just"/>
            <a:r>
              <a:rPr lang="uk-UA" dirty="0" smtClean="0"/>
              <a:t>Перебуваючи в Женеві, </a:t>
            </a:r>
            <a:r>
              <a:rPr lang="uk-UA" dirty="0" smtClean="0">
                <a:solidFill>
                  <a:srgbClr val="FF0000"/>
                </a:solidFill>
              </a:rPr>
              <a:t>Драгоманов за фінансової підтримки Київської громади започаткував видання першого українського суспільно-політичного часопису «Громада» </a:t>
            </a:r>
            <a:r>
              <a:rPr lang="uk-UA" dirty="0" smtClean="0"/>
              <a:t>(з перервами виходив від кінця 1870 до початку 1880-х років).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М. Драгоманов 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rgbClr val="FF0000"/>
                </a:solidFill>
              </a:rPr>
              <a:t>М.Драгоманов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772816"/>
            <a:ext cx="361756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2924944"/>
            <a:ext cx="3456384" cy="3499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741976"/>
            <a:ext cx="8723312" cy="492738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uk-UA" dirty="0"/>
              <a:t> </a:t>
            </a:r>
            <a:r>
              <a:rPr lang="uk-UA" dirty="0" smtClean="0"/>
              <a:t>	</a:t>
            </a:r>
            <a:r>
              <a:rPr lang="uk-UA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Основні ідейні засади: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uk-UA" dirty="0" smtClean="0"/>
              <a:t>Україна є окремою нацією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uk-UA" dirty="0" smtClean="0"/>
              <a:t>Як і кожна нація, українці потребують національної волі для праці й поступу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uk-UA" dirty="0" smtClean="0"/>
              <a:t>Повна автономія України (на той час висунути  це гасло не наважувався  ніхто)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uk-UA" dirty="0" smtClean="0"/>
              <a:t>Єдність українського народу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uk-UA" dirty="0" smtClean="0"/>
              <a:t>Негативне ставлення до українофільства (культурництва)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uk-UA" dirty="0" smtClean="0"/>
              <a:t>Радикалізм і екстремізм щодо відступників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uk-UA" dirty="0" smtClean="0"/>
              <a:t>Необхідність створення українських шкіл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uk-UA" dirty="0" smtClean="0"/>
              <a:t>Боротьба за використання української мови в школі, державних установах та родині</a:t>
            </a:r>
          </a:p>
          <a:p>
            <a:pPr marL="0" indent="0">
              <a:buNone/>
            </a:pPr>
            <a:endParaRPr lang="uk-UA" dirty="0" smtClean="0"/>
          </a:p>
          <a:p>
            <a:pPr marL="0" indent="0">
              <a:buNone/>
            </a:pPr>
            <a:endParaRPr lang="uk-UA" dirty="0" smtClean="0"/>
          </a:p>
          <a:p>
            <a:pPr marL="0" indent="0">
              <a:buNone/>
            </a:pPr>
            <a:endParaRPr lang="uk-UA" dirty="0" smtClean="0"/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endParaRPr lang="uk-UA" dirty="0" smtClean="0"/>
          </a:p>
          <a:p>
            <a:pPr marL="0" indent="0">
              <a:buNone/>
            </a:pPr>
            <a:endParaRPr lang="uk-UA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uk-UA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Діяльність </a:t>
            </a:r>
            <a:r>
              <a:rPr lang="uk-UA" sz="2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братства тарасівців </a:t>
            </a:r>
            <a:r>
              <a:rPr lang="uk-UA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українська таємна організація, заснована групою українських студентів </a:t>
            </a:r>
            <a:r>
              <a:rPr lang="uk-UA" sz="2000" b="1" i="1" u="sng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улітку 1892 </a:t>
            </a:r>
            <a:r>
              <a:rPr lang="uk-UA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могилі Т.Шевченка у Каневі</a:t>
            </a:r>
            <a:endParaRPr lang="uk-UA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355657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449270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uk-UA" sz="2800" dirty="0" smtClean="0"/>
              <a:t>Процес становлення кримськотатарського національно-визвольного руху розпочався </a:t>
            </a:r>
            <a:r>
              <a:rPr lang="uk-UA" sz="2800" b="1" dirty="0" smtClean="0"/>
              <a:t>у 80-х рр. </a:t>
            </a:r>
            <a:r>
              <a:rPr lang="en-US" sz="2800" b="1" dirty="0" smtClean="0"/>
              <a:t>XIX </a:t>
            </a:r>
            <a:r>
              <a:rPr lang="uk-UA" sz="2800" b="1" dirty="0" smtClean="0"/>
              <a:t>ст</a:t>
            </a:r>
            <a:r>
              <a:rPr lang="uk-UA" sz="2800" dirty="0" smtClean="0"/>
              <a:t>. Його основні ідеї сформувалися в Туреччині й пов’язані з </a:t>
            </a:r>
            <a:r>
              <a:rPr lang="uk-UA" sz="2800" b="1" dirty="0" smtClean="0">
                <a:solidFill>
                  <a:schemeClr val="accent2"/>
                </a:solidFill>
              </a:rPr>
              <a:t>виникненням руху молодотурків</a:t>
            </a:r>
            <a:r>
              <a:rPr lang="uk-UA" sz="2800" dirty="0" smtClean="0">
                <a:solidFill>
                  <a:schemeClr val="accent2"/>
                </a:solidFill>
              </a:rPr>
              <a:t>, які </a:t>
            </a:r>
            <a:r>
              <a:rPr lang="uk-UA" sz="2800" b="1" dirty="0" smtClean="0">
                <a:solidFill>
                  <a:schemeClr val="accent2"/>
                </a:solidFill>
              </a:rPr>
              <a:t>боролися проти султанської монархії в країні і всього того, що перешкоджало розвитку турецького народу</a:t>
            </a:r>
            <a:r>
              <a:rPr lang="uk-UA" sz="2800" dirty="0" smtClean="0"/>
              <a:t>. У Стамбулі, що був тогочасним центром освіти, татарська інтелігенція під впливом молодотурків стала розвивати свій рух.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sz="3100" dirty="0" smtClean="0">
                <a:solidFill>
                  <a:srgbClr val="FF0000"/>
                </a:solidFill>
              </a:rPr>
              <a:t>Розгортання національного відродження кримських татар. І. </a:t>
            </a:r>
            <a:r>
              <a:rPr lang="uk-UA" sz="3100" dirty="0" err="1" smtClean="0">
                <a:solidFill>
                  <a:srgbClr val="FF0000"/>
                </a:solidFill>
              </a:rPr>
              <a:t>Гаспринський</a:t>
            </a:r>
            <a:r>
              <a:rPr lang="uk-UA" sz="3100" dirty="0" smtClean="0">
                <a:solidFill>
                  <a:srgbClr val="FF0000"/>
                </a:solidFill>
              </a:rPr>
              <a:t>.</a:t>
            </a:r>
            <a:r>
              <a:rPr lang="uk-UA" sz="4400" dirty="0" smtClean="0">
                <a:solidFill>
                  <a:srgbClr val="FF0000"/>
                </a:solidFill>
              </a:rPr>
              <a:t/>
            </a:r>
            <a:br>
              <a:rPr lang="uk-UA" sz="4400" dirty="0" smtClean="0">
                <a:solidFill>
                  <a:srgbClr val="FF0000"/>
                </a:solidFill>
              </a:rPr>
            </a:br>
            <a:r>
              <a:rPr lang="uk-UA" dirty="0" smtClean="0"/>
              <a:t/>
            </a:r>
            <a:br>
              <a:rPr lang="uk-UA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uk-UA" dirty="0" smtClean="0"/>
              <a:t>	</a:t>
            </a:r>
            <a:endParaRPr lang="uk-UA" sz="8600" dirty="0" smtClean="0"/>
          </a:p>
          <a:p>
            <a:pPr marL="0" indent="0">
              <a:buNone/>
            </a:pPr>
            <a:r>
              <a:rPr lang="uk-UA" sz="8600" b="1" dirty="0"/>
              <a:t>	</a:t>
            </a:r>
            <a:r>
              <a:rPr lang="uk-UA" sz="9600" b="1" dirty="0" err="1" smtClean="0"/>
              <a:t>Молодотатари</a:t>
            </a:r>
            <a:r>
              <a:rPr lang="uk-UA" sz="9600" b="1" dirty="0"/>
              <a:t>,</a:t>
            </a:r>
            <a:r>
              <a:rPr lang="uk-UA" sz="9600" dirty="0"/>
              <a:t> як їх називали, відіграли помітну роль у подальшому розгортанні кримськотатарської національно-визвольної боротьби. Вони вважали </a:t>
            </a:r>
            <a:r>
              <a:rPr lang="uk-UA" sz="9600" b="1" dirty="0"/>
              <a:t>за необхідне </a:t>
            </a:r>
            <a:endParaRPr lang="uk-UA" sz="9600" b="1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uk-UA" sz="9600" dirty="0" smtClean="0"/>
              <a:t>відмовитися </a:t>
            </a:r>
            <a:r>
              <a:rPr lang="uk-UA" sz="9600" dirty="0"/>
              <a:t>від традиційного для татарського суспільства клерикалізму, </a:t>
            </a:r>
            <a:r>
              <a:rPr lang="uk-UA" sz="9600" dirty="0" smtClean="0"/>
              <a:t>(</a:t>
            </a:r>
            <a:r>
              <a:rPr lang="ru-RU" sz="9600" b="1" i="1" dirty="0" err="1" smtClean="0">
                <a:solidFill>
                  <a:srgbClr val="FF0000"/>
                </a:solidFill>
              </a:rPr>
              <a:t>Клерикалізм</a:t>
            </a:r>
            <a:r>
              <a:rPr lang="ru-RU" sz="9600" i="1" dirty="0" smtClean="0"/>
              <a:t> </a:t>
            </a:r>
            <a:r>
              <a:rPr lang="ru-RU" sz="9600" i="1" dirty="0"/>
              <a:t>— </a:t>
            </a:r>
            <a:r>
              <a:rPr lang="ru-RU" sz="9600" i="1" dirty="0" err="1"/>
              <a:t>політичний</a:t>
            </a:r>
            <a:r>
              <a:rPr lang="ru-RU" sz="9600" i="1" dirty="0"/>
              <a:t> </a:t>
            </a:r>
            <a:r>
              <a:rPr lang="ru-RU" sz="9600" i="1" dirty="0" err="1"/>
              <a:t>напрямок</a:t>
            </a:r>
            <a:r>
              <a:rPr lang="ru-RU" sz="9600" i="1" dirty="0"/>
              <a:t>, </a:t>
            </a:r>
            <a:r>
              <a:rPr lang="ru-RU" sz="9600" i="1" dirty="0" err="1"/>
              <a:t>прибічники</a:t>
            </a:r>
            <a:r>
              <a:rPr lang="ru-RU" sz="9600" i="1" dirty="0"/>
              <a:t> </a:t>
            </a:r>
            <a:r>
              <a:rPr lang="ru-RU" sz="9600" i="1" dirty="0" err="1"/>
              <a:t>якого</a:t>
            </a:r>
            <a:r>
              <a:rPr lang="ru-RU" sz="9600" i="1" dirty="0"/>
              <a:t> </a:t>
            </a:r>
            <a:r>
              <a:rPr lang="ru-RU" sz="9600" i="1" dirty="0" err="1"/>
              <a:t>виступають</a:t>
            </a:r>
            <a:r>
              <a:rPr lang="ru-RU" sz="9600" i="1" dirty="0"/>
              <a:t> за </a:t>
            </a:r>
            <a:r>
              <a:rPr lang="ru-RU" sz="9600" i="1" dirty="0" err="1"/>
              <a:t>панування</a:t>
            </a:r>
            <a:r>
              <a:rPr lang="ru-RU" sz="9600" i="1" dirty="0"/>
              <a:t> церкви та духовенства в </a:t>
            </a:r>
            <a:r>
              <a:rPr lang="ru-RU" sz="9600" i="1" dirty="0" err="1"/>
              <a:t>суспільно-політичному</a:t>
            </a:r>
            <a:r>
              <a:rPr lang="ru-RU" sz="9600" i="1" dirty="0"/>
              <a:t> та духовному </a:t>
            </a:r>
            <a:r>
              <a:rPr lang="ru-RU" sz="9600" i="1" dirty="0" err="1"/>
              <a:t>житті</a:t>
            </a:r>
            <a:r>
              <a:rPr lang="ru-RU" sz="9600" i="1" dirty="0"/>
              <a:t> </a:t>
            </a:r>
            <a:r>
              <a:rPr lang="ru-RU" sz="9600" i="1" dirty="0" err="1" smtClean="0"/>
              <a:t>країни</a:t>
            </a:r>
            <a:r>
              <a:rPr lang="ru-RU" sz="9600" i="1" dirty="0" smtClean="0"/>
              <a:t>)</a:t>
            </a:r>
            <a:endParaRPr lang="uk-UA" sz="9600" i="1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uk-UA" sz="9600" dirty="0" smtClean="0"/>
              <a:t>боротися </a:t>
            </a:r>
            <a:r>
              <a:rPr lang="uk-UA" sz="9600" dirty="0"/>
              <a:t>за підняття рівня освіченості народу, </a:t>
            </a:r>
            <a:endParaRPr lang="uk-UA" sz="9600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uk-UA" sz="9600" dirty="0" smtClean="0"/>
              <a:t>за </a:t>
            </a:r>
            <a:r>
              <a:rPr lang="uk-UA" sz="9600" dirty="0"/>
              <a:t>зміни у традиційній соціальній структурі й статусі жінок. </a:t>
            </a:r>
            <a:endParaRPr lang="uk-UA" sz="9600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uk-UA" sz="9600" dirty="0" smtClean="0"/>
              <a:t>в </a:t>
            </a:r>
            <a:r>
              <a:rPr lang="uk-UA" sz="9600" dirty="0"/>
              <a:t>економічній сфері вони виступали за визволення селянської праці від будь-якого гноблення.</a:t>
            </a:r>
          </a:p>
          <a:p>
            <a:endParaRPr lang="uk-UA" sz="9600" dirty="0"/>
          </a:p>
          <a:p>
            <a:endParaRPr lang="uk-UA" sz="9600" dirty="0"/>
          </a:p>
          <a:p>
            <a:endParaRPr lang="uk-UA" sz="9600" dirty="0"/>
          </a:p>
          <a:p>
            <a:r>
              <a:rPr lang="uk-UA" sz="9600" dirty="0"/>
              <a:t> </a:t>
            </a:r>
          </a:p>
          <a:p>
            <a:endParaRPr lang="uk-UA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sz="3100" dirty="0" smtClean="0">
                <a:solidFill>
                  <a:srgbClr val="FF0000"/>
                </a:solidFill>
              </a:rPr>
              <a:t>Розгортання </a:t>
            </a:r>
            <a:r>
              <a:rPr lang="uk-UA" sz="3100" dirty="0">
                <a:solidFill>
                  <a:srgbClr val="FF0000"/>
                </a:solidFill>
              </a:rPr>
              <a:t>національного відродження кримських татар. І. </a:t>
            </a:r>
            <a:r>
              <a:rPr lang="uk-UA" sz="3100" dirty="0" err="1">
                <a:solidFill>
                  <a:srgbClr val="FF0000"/>
                </a:solidFill>
              </a:rPr>
              <a:t>Гаспринський</a:t>
            </a:r>
            <a:r>
              <a:rPr lang="uk-UA" sz="3100" dirty="0">
                <a:solidFill>
                  <a:srgbClr val="FF0000"/>
                </a:solidFill>
              </a:rPr>
              <a:t>.</a:t>
            </a:r>
            <a:br>
              <a:rPr lang="uk-UA" sz="3100" dirty="0">
                <a:solidFill>
                  <a:srgbClr val="FF0000"/>
                </a:solidFill>
              </a:rPr>
            </a:br>
            <a:r>
              <a:rPr lang="uk-UA" dirty="0"/>
              <a:t/>
            </a:r>
            <a:br>
              <a:rPr lang="uk-UA" dirty="0"/>
            </a:b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17084249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052736"/>
            <a:ext cx="8712968" cy="554461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uk-UA" dirty="0"/>
              <a:t>	</a:t>
            </a:r>
            <a:r>
              <a:rPr lang="uk-UA" sz="7200" b="1" dirty="0" smtClean="0"/>
              <a:t>У </a:t>
            </a:r>
            <a:r>
              <a:rPr lang="uk-UA" sz="7200" b="1" dirty="0"/>
              <a:t>національному питанні молоді татарські націоналісти були </a:t>
            </a:r>
            <a:r>
              <a:rPr lang="uk-UA" sz="7200" b="1" dirty="0">
                <a:solidFill>
                  <a:schemeClr val="accent2"/>
                </a:solidFill>
              </a:rPr>
              <a:t>прихильниками захисту національної самосвідомості свого народу й кримськотатарської самостійності</a:t>
            </a:r>
            <a:r>
              <a:rPr lang="uk-UA" sz="7200" dirty="0"/>
              <a:t>. Найбільш яскравим представником </a:t>
            </a:r>
            <a:r>
              <a:rPr lang="uk-UA" sz="7200" dirty="0" err="1"/>
              <a:t>молодотатарських</a:t>
            </a:r>
            <a:r>
              <a:rPr lang="uk-UA" sz="7200" dirty="0"/>
              <a:t> ідей у цей період став </a:t>
            </a:r>
            <a:r>
              <a:rPr lang="uk-UA" sz="7200" b="1" dirty="0">
                <a:solidFill>
                  <a:schemeClr val="accent2"/>
                </a:solidFill>
              </a:rPr>
              <a:t>Ісмаїл </a:t>
            </a:r>
            <a:r>
              <a:rPr lang="uk-UA" sz="7200" b="1" dirty="0" err="1">
                <a:solidFill>
                  <a:schemeClr val="accent2"/>
                </a:solidFill>
              </a:rPr>
              <a:t>Гаспринський</a:t>
            </a:r>
            <a:r>
              <a:rPr lang="uk-UA" sz="7200" b="1" dirty="0">
                <a:solidFill>
                  <a:schemeClr val="accent2"/>
                </a:solidFill>
              </a:rPr>
              <a:t> (1851—1914</a:t>
            </a:r>
            <a:r>
              <a:rPr lang="uk-UA" sz="7200" dirty="0">
                <a:solidFill>
                  <a:schemeClr val="accent2"/>
                </a:solidFill>
              </a:rPr>
              <a:t>). </a:t>
            </a:r>
            <a:endParaRPr lang="uk-UA" sz="7200" dirty="0" smtClean="0">
              <a:solidFill>
                <a:schemeClr val="accent2"/>
              </a:solidFill>
            </a:endParaRPr>
          </a:p>
          <a:p>
            <a:pPr marL="0" indent="0">
              <a:buNone/>
            </a:pPr>
            <a:r>
              <a:rPr lang="uk-UA" sz="7200" dirty="0" smtClean="0"/>
              <a:t>	</a:t>
            </a:r>
            <a:r>
              <a:rPr lang="uk-UA" sz="7200" dirty="0"/>
              <a:t>Ісмаїл </a:t>
            </a:r>
            <a:r>
              <a:rPr lang="uk-UA" sz="7200" dirty="0" err="1"/>
              <a:t>Гаспринський</a:t>
            </a:r>
            <a:r>
              <a:rPr lang="uk-UA" sz="7200" dirty="0"/>
              <a:t> усе своє життя докладав чимало зусиль, спрямованих на захист прав кримських татар, їх виживання як народу та національне відродження</a:t>
            </a:r>
            <a:r>
              <a:rPr lang="uk-UA" sz="7200" b="1" dirty="0"/>
              <a:t>. У 1875 р., після повернення до Криму з </a:t>
            </a:r>
            <a:r>
              <a:rPr lang="uk-UA" sz="7200" b="1" dirty="0" smtClean="0"/>
              <a:t>Туреччини, </a:t>
            </a:r>
            <a:r>
              <a:rPr lang="uk-UA" sz="7200" b="1" dirty="0"/>
              <a:t>його було обрано депутатом міської думи, а пізніше — міським головою Бахчисарая</a:t>
            </a:r>
            <a:r>
              <a:rPr lang="uk-UA" sz="7200" dirty="0"/>
              <a:t>. саме завдяки його зусиллям було втричі збільшено бюджет міста, розпочато суттєві перетворення в міському господарстві й збільшено представництво бахчисарайських татар в органах місцевого </a:t>
            </a:r>
            <a:r>
              <a:rPr lang="uk-UA" sz="7200" dirty="0" smtClean="0"/>
              <a:t>самоврядування.</a:t>
            </a:r>
          </a:p>
          <a:p>
            <a:pPr marL="0" indent="0">
              <a:buNone/>
            </a:pPr>
            <a:r>
              <a:rPr lang="uk-UA" sz="7200" b="1" dirty="0"/>
              <a:t>	</a:t>
            </a:r>
            <a:endParaRPr lang="uk-UA" sz="72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uk-UA" sz="2400" dirty="0" smtClean="0">
                <a:solidFill>
                  <a:srgbClr val="FF0000"/>
                </a:solidFill>
              </a:rPr>
              <a:t>Національне відродження Кримського народу</a:t>
            </a:r>
            <a:endParaRPr lang="uk-UA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838391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5116024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uk-UA" sz="2800" b="1" dirty="0" smtClean="0"/>
              <a:t>Із 1883 р. І</a:t>
            </a:r>
            <a:r>
              <a:rPr lang="uk-UA" sz="2800" dirty="0" smtClean="0"/>
              <a:t>. </a:t>
            </a:r>
            <a:r>
              <a:rPr lang="uk-UA" sz="2800" dirty="0" err="1" smtClean="0"/>
              <a:t>Гаспринський</a:t>
            </a:r>
            <a:r>
              <a:rPr lang="uk-UA" sz="2800" dirty="0" smtClean="0"/>
              <a:t> почав видавати </a:t>
            </a:r>
            <a:r>
              <a:rPr lang="uk-UA" sz="2800" b="1" dirty="0" smtClean="0"/>
              <a:t>першу національну газету «</a:t>
            </a:r>
            <a:r>
              <a:rPr lang="uk-UA" sz="2800" b="1" dirty="0" err="1" smtClean="0"/>
              <a:t>Терджиман</a:t>
            </a:r>
            <a:r>
              <a:rPr lang="uk-UA" sz="2800" b="1" dirty="0" smtClean="0"/>
              <a:t>» </a:t>
            </a:r>
            <a:r>
              <a:rPr lang="uk-UA" sz="2800" dirty="0" smtClean="0"/>
              <a:t>кримськотатарською й російською мовами. </a:t>
            </a:r>
          </a:p>
          <a:p>
            <a:pPr marL="0" indent="0">
              <a:buNone/>
            </a:pPr>
            <a:r>
              <a:rPr lang="uk-UA" sz="2800" dirty="0" smtClean="0"/>
              <a:t>	З ім’ям І. </a:t>
            </a:r>
            <a:r>
              <a:rPr lang="uk-UA" sz="2800" dirty="0" err="1" smtClean="0"/>
              <a:t>Гаспринського</a:t>
            </a:r>
            <a:r>
              <a:rPr lang="uk-UA" sz="2800" dirty="0" smtClean="0"/>
              <a:t> пов’язано виникнення </a:t>
            </a:r>
            <a:r>
              <a:rPr lang="uk-UA" sz="2800" b="1" dirty="0" err="1" smtClean="0"/>
              <a:t>джадидизму</a:t>
            </a:r>
            <a:r>
              <a:rPr lang="uk-UA" sz="2800" dirty="0" smtClean="0"/>
              <a:t> — просвітянського руху народів ісламського Сходу. У його основі був </a:t>
            </a:r>
            <a:r>
              <a:rPr lang="uk-UA" sz="2800" b="1" dirty="0" smtClean="0"/>
              <a:t>новий звуковий спосіб навчання грамоти, коли окремій літері відповідали конкретні звуки. </a:t>
            </a:r>
            <a:r>
              <a:rPr lang="uk-UA" sz="2800" dirty="0" smtClean="0"/>
              <a:t>Він розробив «нові методи навчання», завдяки яким навчанню кримськотатарських дітей було надано більш світського характеру. Для своїх </a:t>
            </a:r>
            <a:r>
              <a:rPr lang="uk-UA" sz="2800" dirty="0" err="1" smtClean="0"/>
              <a:t>новометодних</a:t>
            </a:r>
            <a:r>
              <a:rPr lang="uk-UA" sz="2800" dirty="0" smtClean="0"/>
              <a:t> шкіл він написав і видав власну серію навчальних посібників, найвідомішим серед яких став «Учитель дітей» у чотирьох випусках. </a:t>
            </a:r>
          </a:p>
          <a:p>
            <a:pPr marL="0" indent="0">
              <a:buNone/>
            </a:pPr>
            <a:r>
              <a:rPr lang="uk-UA" sz="2800" dirty="0" smtClean="0"/>
              <a:t>	</a:t>
            </a:r>
            <a:r>
              <a:rPr lang="uk-UA" sz="3400" b="1" dirty="0" smtClean="0">
                <a:solidFill>
                  <a:schemeClr val="accent2"/>
                </a:solidFill>
              </a:rPr>
              <a:t>За своїм світоглядом І. </a:t>
            </a:r>
            <a:r>
              <a:rPr lang="uk-UA" sz="3400" b="1" dirty="0" err="1" smtClean="0">
                <a:solidFill>
                  <a:schemeClr val="accent2"/>
                </a:solidFill>
              </a:rPr>
              <a:t>Гаспринський</a:t>
            </a:r>
            <a:r>
              <a:rPr lang="uk-UA" sz="3400" b="1" dirty="0" smtClean="0">
                <a:solidFill>
                  <a:schemeClr val="accent2"/>
                </a:solidFill>
              </a:rPr>
              <a:t> був лібералом, виступав за дружбу слов’янських і кримськотатарських народів, релігійну терпимість та співпрацю християн і мусульман, категорично відкидав соціалістичні ідеї та методи боротьби.</a:t>
            </a:r>
          </a:p>
          <a:p>
            <a:pPr marL="0" indent="0">
              <a:buNone/>
            </a:pPr>
            <a:r>
              <a:rPr lang="uk-UA" sz="3400" dirty="0" smtClean="0">
                <a:solidFill>
                  <a:schemeClr val="accent2"/>
                </a:solidFill>
              </a:rPr>
              <a:t>	</a:t>
            </a:r>
            <a:endParaRPr lang="uk-UA" sz="3400" dirty="0">
              <a:solidFill>
                <a:schemeClr val="accent2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err="1" smtClean="0">
                <a:solidFill>
                  <a:schemeClr val="accent2"/>
                </a:solidFill>
              </a:rPr>
              <a:t>Ісмаїл</a:t>
            </a:r>
            <a:r>
              <a:rPr lang="uk-UA" dirty="0" smtClean="0">
                <a:solidFill>
                  <a:schemeClr val="accent2"/>
                </a:solidFill>
              </a:rPr>
              <a:t> </a:t>
            </a:r>
            <a:r>
              <a:rPr lang="uk-UA" dirty="0" err="1" smtClean="0">
                <a:solidFill>
                  <a:schemeClr val="accent2"/>
                </a:solidFill>
              </a:rPr>
              <a:t>Гаспринський</a:t>
            </a:r>
            <a:endParaRPr lang="ru-RU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337618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Ісмаїл </a:t>
            </a:r>
            <a:r>
              <a:rPr lang="uk-UA" dirty="0" err="1" smtClean="0"/>
              <a:t>Гаспринський</a:t>
            </a:r>
            <a:endParaRPr lang="uk-UA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0430" y="2348880"/>
            <a:ext cx="3744416" cy="4132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46300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uk-UA" dirty="0" smtClean="0"/>
              <a:t>У 1863 р. Антонович потрапив на службу до Київської археографічної комісії, став головним редактором її видань. За його редакцією вийшло 15 томів  «</a:t>
            </a:r>
            <a:r>
              <a:rPr lang="uk-UA" dirty="0" err="1" smtClean="0"/>
              <a:t>Архива</a:t>
            </a:r>
            <a:r>
              <a:rPr lang="uk-UA" dirty="0" smtClean="0"/>
              <a:t> </a:t>
            </a:r>
            <a:r>
              <a:rPr lang="uk-UA" dirty="0" err="1" smtClean="0"/>
              <a:t>Юго-Западной</a:t>
            </a:r>
            <a:r>
              <a:rPr lang="uk-UA" dirty="0" smtClean="0"/>
              <a:t> </a:t>
            </a:r>
            <a:r>
              <a:rPr lang="uk-UA" dirty="0" err="1" smtClean="0"/>
              <a:t>России</a:t>
            </a:r>
            <a:r>
              <a:rPr lang="uk-UA" dirty="0" smtClean="0"/>
              <a:t>», З них 9 томів складалися з документів, зібраних та оброблених ним особисто. Антонович започаткував також систематичні археологічні дослідження на території України, ставши родоначальником</a:t>
            </a:r>
          </a:p>
          <a:p>
            <a:pPr algn="just"/>
            <a:r>
              <a:rPr lang="uk-UA" dirty="0" smtClean="0"/>
              <a:t>вітчизняної наукової археології.</a:t>
            </a:r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>
                <a:solidFill>
                  <a:srgbClr val="FF0000"/>
                </a:solidFill>
              </a:rPr>
              <a:t>В. Антонович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504401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uk-UA" b="1" u="sng" dirty="0" smtClean="0">
                <a:solidFill>
                  <a:srgbClr val="FF0000"/>
                </a:solidFill>
              </a:rPr>
              <a:t>Причиною воєнного конфлікту </a:t>
            </a:r>
          </a:p>
          <a:p>
            <a:pPr algn="ctr">
              <a:buNone/>
            </a:pPr>
            <a:r>
              <a:rPr lang="uk-UA" b="1" u="sng" dirty="0" smtClean="0">
                <a:solidFill>
                  <a:srgbClr val="FF0000"/>
                </a:solidFill>
              </a:rPr>
              <a:t>з Османською імперією було</a:t>
            </a:r>
          </a:p>
          <a:p>
            <a:pPr algn="just">
              <a:buFont typeface="Wingdings" pitchFamily="2" charset="2"/>
              <a:buChar char="v"/>
            </a:pPr>
            <a:r>
              <a:rPr lang="uk-UA" dirty="0" smtClean="0"/>
              <a:t> прагнення російського царату посилити вплив на Балкани, </a:t>
            </a:r>
          </a:p>
          <a:p>
            <a:pPr algn="just">
              <a:buFont typeface="Wingdings" pitchFamily="2" charset="2"/>
              <a:buChar char="v"/>
            </a:pPr>
            <a:r>
              <a:rPr lang="uk-UA" dirty="0" smtClean="0"/>
              <a:t>Захопити протоки Босфор і Дарданелли,</a:t>
            </a:r>
          </a:p>
          <a:p>
            <a:pPr algn="just">
              <a:buFont typeface="Wingdings" pitchFamily="2" charset="2"/>
              <a:buChar char="v"/>
            </a:pPr>
            <a:r>
              <a:rPr lang="uk-UA" dirty="0" smtClean="0"/>
              <a:t> перетворити Чорне море у закритий внутрішній басейн Російської імперії.</a:t>
            </a:r>
            <a:endParaRPr lang="uk-UA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uk-UA" dirty="0" smtClean="0">
                <a:solidFill>
                  <a:srgbClr val="00B0F0"/>
                </a:solidFill>
              </a:rPr>
              <a:t>Події Кримської війни </a:t>
            </a:r>
            <a:br>
              <a:rPr lang="uk-UA" dirty="0" smtClean="0">
                <a:solidFill>
                  <a:srgbClr val="00B0F0"/>
                </a:solidFill>
              </a:rPr>
            </a:br>
            <a:r>
              <a:rPr lang="uk-UA" dirty="0" smtClean="0">
                <a:solidFill>
                  <a:srgbClr val="00B0F0"/>
                </a:solidFill>
              </a:rPr>
              <a:t>1853-1856 </a:t>
            </a:r>
            <a:r>
              <a:rPr lang="uk-UA" dirty="0" err="1" smtClean="0">
                <a:solidFill>
                  <a:srgbClr val="00B0F0"/>
                </a:solidFill>
              </a:rPr>
              <a:t>рр</a:t>
            </a:r>
            <a:endParaRPr lang="ru-RU" dirty="0">
              <a:solidFill>
                <a:srgbClr val="00B0F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600200"/>
            <a:ext cx="8640960" cy="506916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/>
            <a:r>
              <a:rPr lang="ru-RU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Приводом стала</a:t>
            </a:r>
          </a:p>
          <a:p>
            <a:pPr marL="0" indent="0" algn="just">
              <a:buNone/>
            </a:pPr>
            <a:r>
              <a:rPr lang="uk-UA" dirty="0" smtClean="0"/>
              <a:t>суперечка на Святій Землі між православним та католицьким духівництвом за право утримати ключі від </a:t>
            </a:r>
            <a:r>
              <a:rPr lang="uk-UA" dirty="0" err="1" smtClean="0"/>
              <a:t>Віфлєємського</a:t>
            </a:r>
            <a:r>
              <a:rPr lang="uk-UA" dirty="0" smtClean="0"/>
              <a:t> храму та ремонтувати купол над Гробом Господнім у Єрусалимі. </a:t>
            </a:r>
          </a:p>
          <a:p>
            <a:pPr algn="just">
              <a:buNone/>
            </a:pPr>
            <a:endParaRPr lang="uk-UA" b="1" u="sng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buNone/>
            </a:pPr>
            <a:r>
              <a:rPr lang="uk-UA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 наслідок </a:t>
            </a:r>
          </a:p>
          <a:p>
            <a:pPr algn="just"/>
            <a:r>
              <a:rPr lang="uk-UA" dirty="0" smtClean="0"/>
              <a:t> вибух Кримської війни 1853-1856 </a:t>
            </a:r>
            <a:r>
              <a:rPr lang="uk-UA" dirty="0" err="1" smtClean="0"/>
              <a:t>pp</a:t>
            </a:r>
            <a:r>
              <a:rPr lang="uk-UA" dirty="0" smtClean="0"/>
              <a:t>., у котрій проти Росії виступили Англія, Франція, Османська імперія й Сардинське королівство.</a:t>
            </a:r>
            <a:endParaRPr lang="uk-UA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uk-UA" dirty="0" smtClean="0">
                <a:solidFill>
                  <a:srgbClr val="00B0F0"/>
                </a:solidFill>
              </a:rPr>
              <a:t>Події Кримської війни 1853-1856 </a:t>
            </a:r>
            <a:r>
              <a:rPr lang="uk-UA" dirty="0" err="1" smtClean="0">
                <a:solidFill>
                  <a:srgbClr val="00B0F0"/>
                </a:solidFill>
              </a:rPr>
              <a:t>рр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97200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marL="0" indent="719138" algn="just">
              <a:buNone/>
            </a:pPr>
            <a:r>
              <a:rPr lang="uk-UA" dirty="0" smtClean="0"/>
              <a:t>Хоча військові дії велися на Балтійському та Білому морях, Тихому океані, на Кавказі, де посилився національно-визвольний рух гірських народів на чолі з Шамілем, </a:t>
            </a:r>
            <a:r>
              <a:rPr lang="uk-UA" b="1" dirty="0" smtClean="0">
                <a:solidFill>
                  <a:srgbClr val="FF0000"/>
                </a:solidFill>
              </a:rPr>
              <a:t>однак головним театром війни став Кримський півострів.</a:t>
            </a:r>
          </a:p>
          <a:p>
            <a:pPr marL="0" indent="719138" algn="just">
              <a:buNone/>
            </a:pPr>
            <a:r>
              <a:rPr lang="uk-UA" b="1" dirty="0" smtClean="0"/>
              <a:t>Російська армія програла генеральну битву під Альмою і відступила до Бахчисараю</a:t>
            </a:r>
            <a:r>
              <a:rPr lang="uk-UA" dirty="0" smtClean="0"/>
              <a:t>.</a:t>
            </a:r>
          </a:p>
          <a:p>
            <a:pPr marL="0" indent="719138" algn="just">
              <a:buNone/>
            </a:pPr>
            <a:r>
              <a:rPr lang="uk-UA" dirty="0" smtClean="0"/>
              <a:t>Військово-технічна й соціально-економічна відсталість Російської імперії, бездарність її вищого військового командування стали </a:t>
            </a:r>
            <a:r>
              <a:rPr lang="uk-UA" b="1" dirty="0" smtClean="0">
                <a:solidFill>
                  <a:srgbClr val="FF0000"/>
                </a:solidFill>
              </a:rPr>
              <a:t>головною причиною поразок.</a:t>
            </a:r>
            <a:endParaRPr lang="uk-UA" b="1" dirty="0">
              <a:solidFill>
                <a:srgbClr val="FF00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uk-UA" dirty="0" smtClean="0">
                <a:solidFill>
                  <a:srgbClr val="00B0F0"/>
                </a:solidFill>
              </a:rPr>
              <a:t>Події Кримської війни 1853-1856 </a:t>
            </a:r>
            <a:r>
              <a:rPr lang="uk-UA" dirty="0" err="1" smtClean="0">
                <a:solidFill>
                  <a:srgbClr val="00B0F0"/>
                </a:solidFill>
              </a:rPr>
              <a:t>рр</a:t>
            </a:r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1229</TotalTime>
  <Words>2114</Words>
  <Application>Microsoft Office PowerPoint</Application>
  <PresentationFormat>Экран (4:3)</PresentationFormat>
  <Paragraphs>284</Paragraphs>
  <Slides>58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58</vt:i4>
      </vt:variant>
    </vt:vector>
  </HeadingPairs>
  <TitlesOfParts>
    <vt:vector size="66" baseType="lpstr">
      <vt:lpstr>Arial</vt:lpstr>
      <vt:lpstr>Calibri</vt:lpstr>
      <vt:lpstr>Lucida Sans Unicode</vt:lpstr>
      <vt:lpstr>Verdana</vt:lpstr>
      <vt:lpstr>Wingdings</vt:lpstr>
      <vt:lpstr>Wingdings 2</vt:lpstr>
      <vt:lpstr>Wingdings 3</vt:lpstr>
      <vt:lpstr>Открытая</vt:lpstr>
      <vt:lpstr>Українські землі у складі Російської імперії в другій половині ХІХ ст.</vt:lpstr>
      <vt:lpstr>ДАТИ ПОДІЙ</vt:lpstr>
      <vt:lpstr>ЗНАЧЕННЯ ПОНЯТЬ І ТЕРМІНІВ</vt:lpstr>
      <vt:lpstr>Персоналії</vt:lpstr>
      <vt:lpstr>В. Антонович </vt:lpstr>
      <vt:lpstr>В. Антонович</vt:lpstr>
      <vt:lpstr>Події Кримської війни  1853-1856 рр</vt:lpstr>
      <vt:lpstr>Події Кримської війни 1853-1856 рр</vt:lpstr>
      <vt:lpstr>Події Кримської війни 1853-1856 рр</vt:lpstr>
      <vt:lpstr>Події Кримської війни  1853-1856 рр</vt:lpstr>
      <vt:lpstr>Презентация PowerPoint</vt:lpstr>
      <vt:lpstr>“Київська козаччина”</vt:lpstr>
      <vt:lpstr>Похід «У Таврію за волею»</vt:lpstr>
      <vt:lpstr>Антикріпосницький рух</vt:lpstr>
      <vt:lpstr>Імператори Микола І  та його син Олександр ІІ</vt:lpstr>
      <vt:lpstr>Скасування кріпосного права в українських землях</vt:lpstr>
      <vt:lpstr>Скасування кріпосного права </vt:lpstr>
      <vt:lpstr>Земська реформа </vt:lpstr>
      <vt:lpstr>Судова реформа</vt:lpstr>
      <vt:lpstr>Реформа освіти</vt:lpstr>
      <vt:lpstr>Реформа цензури, міська реформа</vt:lpstr>
      <vt:lpstr>Військова реформа </vt:lpstr>
      <vt:lpstr>Фінансова реформа  (1860–1864 рр.).</vt:lpstr>
      <vt:lpstr>Висновок</vt:lpstr>
      <vt:lpstr>Економічний розвиток українських земель у другій половині ХІХ – на початку ХХ ст.</vt:lpstr>
      <vt:lpstr>Презентация PowerPoint</vt:lpstr>
      <vt:lpstr>Металургійний завод у Юзівці</vt:lpstr>
      <vt:lpstr>Економічний розвиток українських земель у другій половині ХІХ – на початку ХХ ст.</vt:lpstr>
      <vt:lpstr>ПІДПРИЄМЦІ</vt:lpstr>
      <vt:lpstr>Економічний розвиток українських земель у другій половині ХІХ ст.</vt:lpstr>
      <vt:lpstr>Економічний розвиток українських земель у другій половині ХІХ ст.</vt:lpstr>
      <vt:lpstr>Економічний розвиток українських земель у другій половині ХІХ ст.</vt:lpstr>
      <vt:lpstr>Суспільно-політичне життя на українських землях у другій половині ХІХ ст.</vt:lpstr>
      <vt:lpstr>Суспільно-політичне життя на українських землях у другій половині ХІХ ст.</vt:lpstr>
      <vt:lpstr> Громадівський рух у Наддніпрянській Україні 60–90 рр. XIX ст. </vt:lpstr>
      <vt:lpstr>Громадівський рух у Наддніпрянській Україні 60–90 рр. XIX ст.</vt:lpstr>
      <vt:lpstr> Громадівський рух у Наддніпрянській Україні 60–90 рр. XIX ст. </vt:lpstr>
      <vt:lpstr>“Українська громада”</vt:lpstr>
      <vt:lpstr>“Українська Громада”</vt:lpstr>
      <vt:lpstr>Володимир Боніфатієвич Антонович</vt:lpstr>
      <vt:lpstr>Валуєвський циркуляр</vt:lpstr>
      <vt:lpstr> Громадівський рух у Наддніпрянській Україні 60–90 рр. XIX ст. </vt:lpstr>
      <vt:lpstr>Діяльність Південно-Західного відділення Російського Географічного товариства</vt:lpstr>
      <vt:lpstr> </vt:lpstr>
      <vt:lpstr>Періодизація розвитку громадівського руху</vt:lpstr>
      <vt:lpstr>1876 р. Емський указ</vt:lpstr>
      <vt:lpstr>Було заборонено:  </vt:lpstr>
      <vt:lpstr>Громадівський рух у Наддніпрянській Україні 60–90 рр. XIX ст. </vt:lpstr>
      <vt:lpstr>Громадівський рух у Наддніпрянській Україні наприкінці 70-х – в 90-ті роки XIX ст.</vt:lpstr>
      <vt:lpstr>Український часопис «Громада»</vt:lpstr>
      <vt:lpstr>М. Драгоманов </vt:lpstr>
      <vt:lpstr>М.Драгоманов</vt:lpstr>
      <vt:lpstr>Діяльність братства тарасівців – українська таємна організація, заснована групою українських студентів улітку 1892 на могилі Т.Шевченка у Каневі</vt:lpstr>
      <vt:lpstr>  Розгортання національного відродження кримських татар. І. Гаспринський.  </vt:lpstr>
      <vt:lpstr>  Розгортання національного відродження кримських татар. І. Гаспринський.  </vt:lpstr>
      <vt:lpstr>Національне відродження Кримського народу</vt:lpstr>
      <vt:lpstr>Ісмаїл Гаспринський</vt:lpstr>
      <vt:lpstr>Ісмаїл Гаспринський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Україна в Кримській війні 1853-1856 рр. Селянський рух 1855-1860 рр.</dc:title>
  <dc:creator>User</dc:creator>
  <cp:lastModifiedBy>Пользователь Windows</cp:lastModifiedBy>
  <cp:revision>101</cp:revision>
  <dcterms:created xsi:type="dcterms:W3CDTF">2019-09-08T16:10:04Z</dcterms:created>
  <dcterms:modified xsi:type="dcterms:W3CDTF">2021-09-01T14:06:42Z</dcterms:modified>
</cp:coreProperties>
</file>