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57" r:id="rId5"/>
    <p:sldId id="266" r:id="rId6"/>
    <p:sldId id="265" r:id="rId7"/>
    <p:sldId id="263" r:id="rId8"/>
    <p:sldId id="264" r:id="rId9"/>
    <p:sldId id="267" r:id="rId10"/>
    <p:sldId id="295" r:id="rId11"/>
    <p:sldId id="296" r:id="rId12"/>
    <p:sldId id="268" r:id="rId13"/>
    <p:sldId id="270" r:id="rId14"/>
    <p:sldId id="294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8" r:id="rId25"/>
    <p:sldId id="287" r:id="rId26"/>
    <p:sldId id="280" r:id="rId27"/>
    <p:sldId id="281" r:id="rId28"/>
    <p:sldId id="282" r:id="rId29"/>
    <p:sldId id="283" r:id="rId30"/>
    <p:sldId id="284" r:id="rId31"/>
    <p:sldId id="285" r:id="rId32"/>
    <p:sldId id="289" r:id="rId33"/>
    <p:sldId id="290" r:id="rId34"/>
    <p:sldId id="291" r:id="rId35"/>
    <p:sldId id="292" r:id="rId36"/>
    <p:sldId id="29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60" autoAdjust="0"/>
    <p:restoredTop sz="94660"/>
  </p:normalViewPr>
  <p:slideViewPr>
    <p:cSldViewPr>
      <p:cViewPr varScale="1">
        <p:scale>
          <a:sx n="113" d="100"/>
          <a:sy n="113" d="100"/>
        </p:scale>
        <p:origin x="84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C322E1-559F-48D6-9EFE-53765E5D475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40501F-AE1E-4AC9-BF77-5480CD0DB143}">
      <dgm:prSet phldrT="[Текст]"/>
      <dgm:spPr/>
      <dgm:t>
        <a:bodyPr/>
        <a:lstStyle/>
        <a:p>
          <a:r>
            <a:rPr lang="uk-UA" dirty="0" smtClean="0"/>
            <a:t>Демонстраційний</a:t>
          </a:r>
          <a:endParaRPr lang="ru-RU" dirty="0"/>
        </a:p>
      </dgm:t>
    </dgm:pt>
    <dgm:pt modelId="{70B8B90B-BE26-4BD9-BBE5-8ABF09D28938}" type="parTrans" cxnId="{5CE1B6E9-B58B-4C64-9DE8-180738F4A8C5}">
      <dgm:prSet/>
      <dgm:spPr/>
      <dgm:t>
        <a:bodyPr/>
        <a:lstStyle/>
        <a:p>
          <a:endParaRPr lang="ru-RU"/>
        </a:p>
      </dgm:t>
    </dgm:pt>
    <dgm:pt modelId="{7B21242B-BA58-4051-BCC1-A4A2073F4397}" type="sibTrans" cxnId="{5CE1B6E9-B58B-4C64-9DE8-180738F4A8C5}">
      <dgm:prSet/>
      <dgm:spPr/>
      <dgm:t>
        <a:bodyPr/>
        <a:lstStyle/>
        <a:p>
          <a:endParaRPr lang="ru-RU"/>
        </a:p>
      </dgm:t>
    </dgm:pt>
    <dgm:pt modelId="{45D04741-D331-4A2C-AFA2-83E8D7F84F36}">
      <dgm:prSet phldrT="[Текст]"/>
      <dgm:spPr/>
      <dgm:t>
        <a:bodyPr/>
        <a:lstStyle/>
        <a:p>
          <a:r>
            <a:rPr lang="uk-UA" dirty="0" smtClean="0"/>
            <a:t>Більший за розміром</a:t>
          </a:r>
          <a:endParaRPr lang="ru-RU" dirty="0"/>
        </a:p>
      </dgm:t>
    </dgm:pt>
    <dgm:pt modelId="{49F04DD5-928F-4A97-8CDB-7A7FC3936D1D}" type="parTrans" cxnId="{A04D2E39-6CA8-4180-A893-94FDDF959E83}">
      <dgm:prSet/>
      <dgm:spPr/>
      <dgm:t>
        <a:bodyPr/>
        <a:lstStyle/>
        <a:p>
          <a:endParaRPr lang="ru-RU"/>
        </a:p>
      </dgm:t>
    </dgm:pt>
    <dgm:pt modelId="{2552355D-92A0-4E59-860A-F07E88C792B9}" type="sibTrans" cxnId="{A04D2E39-6CA8-4180-A893-94FDDF959E83}">
      <dgm:prSet/>
      <dgm:spPr/>
      <dgm:t>
        <a:bodyPr/>
        <a:lstStyle/>
        <a:p>
          <a:endParaRPr lang="ru-RU"/>
        </a:p>
      </dgm:t>
    </dgm:pt>
    <dgm:pt modelId="{8365854E-8813-4E7E-8494-9E73999FF307}">
      <dgm:prSet phldrT="[Текст]"/>
      <dgm:spPr/>
      <dgm:t>
        <a:bodyPr/>
        <a:lstStyle/>
        <a:p>
          <a:r>
            <a:rPr lang="uk-UA" dirty="0" smtClean="0"/>
            <a:t>Роздатковий</a:t>
          </a:r>
          <a:endParaRPr lang="ru-RU" dirty="0"/>
        </a:p>
      </dgm:t>
    </dgm:pt>
    <dgm:pt modelId="{5DD82621-40F1-44D1-9CD5-1C8D3A1703A8}" type="parTrans" cxnId="{144C284E-84EC-4B0A-A180-8E4DDF3D9957}">
      <dgm:prSet/>
      <dgm:spPr/>
      <dgm:t>
        <a:bodyPr/>
        <a:lstStyle/>
        <a:p>
          <a:endParaRPr lang="ru-RU"/>
        </a:p>
      </dgm:t>
    </dgm:pt>
    <dgm:pt modelId="{0588D204-F052-45BD-A118-4AF39F3F1F5F}" type="sibTrans" cxnId="{144C284E-84EC-4B0A-A180-8E4DDF3D9957}">
      <dgm:prSet/>
      <dgm:spPr/>
      <dgm:t>
        <a:bodyPr/>
        <a:lstStyle/>
        <a:p>
          <a:endParaRPr lang="ru-RU"/>
        </a:p>
      </dgm:t>
    </dgm:pt>
    <dgm:pt modelId="{9AEB58EA-A4D8-439A-B190-A22933FB36A1}">
      <dgm:prSet phldrT="[Текст]"/>
      <dgm:spPr/>
      <dgm:t>
        <a:bodyPr/>
        <a:lstStyle/>
        <a:p>
          <a:r>
            <a:rPr lang="uk-UA" dirty="0" smtClean="0"/>
            <a:t>Менший за розміром</a:t>
          </a:r>
          <a:endParaRPr lang="ru-RU" dirty="0"/>
        </a:p>
      </dgm:t>
    </dgm:pt>
    <dgm:pt modelId="{01742AAE-3E9F-4C97-B731-6FC4869D1A0E}" type="parTrans" cxnId="{5C2BDFFF-D5AC-418A-AAD8-89B71CC1B47D}">
      <dgm:prSet/>
      <dgm:spPr/>
      <dgm:t>
        <a:bodyPr/>
        <a:lstStyle/>
        <a:p>
          <a:endParaRPr lang="ru-RU"/>
        </a:p>
      </dgm:t>
    </dgm:pt>
    <dgm:pt modelId="{1281074E-CA7B-4147-90EB-77EA273E1C8F}" type="sibTrans" cxnId="{5C2BDFFF-D5AC-418A-AAD8-89B71CC1B47D}">
      <dgm:prSet/>
      <dgm:spPr/>
      <dgm:t>
        <a:bodyPr/>
        <a:lstStyle/>
        <a:p>
          <a:endParaRPr lang="ru-RU"/>
        </a:p>
      </dgm:t>
    </dgm:pt>
    <dgm:pt modelId="{B527DA32-A85C-41C6-97C4-7AAA178D0EEF}">
      <dgm:prSet phldrT="[Текст]"/>
      <dgm:spPr/>
      <dgm:t>
        <a:bodyPr/>
        <a:lstStyle/>
        <a:p>
          <a:endParaRPr lang="ru-RU" dirty="0"/>
        </a:p>
      </dgm:t>
    </dgm:pt>
    <dgm:pt modelId="{DA97F299-C70D-485C-B6FE-3B43D418AED6}" type="parTrans" cxnId="{392C628B-CEA5-45C5-AE4A-8B1094285E2B}">
      <dgm:prSet/>
      <dgm:spPr/>
      <dgm:t>
        <a:bodyPr/>
        <a:lstStyle/>
        <a:p>
          <a:endParaRPr lang="ru-RU"/>
        </a:p>
      </dgm:t>
    </dgm:pt>
    <dgm:pt modelId="{47ED209F-413C-4548-860D-90F73BDBC60D}" type="sibTrans" cxnId="{392C628B-CEA5-45C5-AE4A-8B1094285E2B}">
      <dgm:prSet/>
      <dgm:spPr/>
      <dgm:t>
        <a:bodyPr/>
        <a:lstStyle/>
        <a:p>
          <a:endParaRPr lang="ru-RU"/>
        </a:p>
      </dgm:t>
    </dgm:pt>
    <dgm:pt modelId="{6D018521-61FB-4D9E-AB26-52D6431271E8}" type="pres">
      <dgm:prSet presAssocID="{74C322E1-559F-48D6-9EFE-53765E5D475F}" presName="linear" presStyleCnt="0">
        <dgm:presLayoutVars>
          <dgm:dir/>
          <dgm:resizeHandles val="exact"/>
        </dgm:presLayoutVars>
      </dgm:prSet>
      <dgm:spPr/>
    </dgm:pt>
    <dgm:pt modelId="{8D350D8C-5411-48AA-8ABA-71109E83D36B}" type="pres">
      <dgm:prSet presAssocID="{B740501F-AE1E-4AC9-BF77-5480CD0DB143}" presName="comp" presStyleCnt="0"/>
      <dgm:spPr/>
    </dgm:pt>
    <dgm:pt modelId="{CEAE2558-D614-4FC0-9B4A-6857829527B5}" type="pres">
      <dgm:prSet presAssocID="{B740501F-AE1E-4AC9-BF77-5480CD0DB143}" presName="box" presStyleLbl="node1" presStyleIdx="0" presStyleCnt="3"/>
      <dgm:spPr/>
      <dgm:t>
        <a:bodyPr/>
        <a:lstStyle/>
        <a:p>
          <a:endParaRPr lang="ru-RU"/>
        </a:p>
      </dgm:t>
    </dgm:pt>
    <dgm:pt modelId="{A534B6D0-301B-47A7-8780-D28A328FC3D0}" type="pres">
      <dgm:prSet presAssocID="{B740501F-AE1E-4AC9-BF77-5480CD0DB143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99BEB30-96C2-4242-991C-1F44F538C0D1}" type="pres">
      <dgm:prSet presAssocID="{B740501F-AE1E-4AC9-BF77-5480CD0DB14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13A672-9399-42AC-891F-0494F1A2D6EA}" type="pres">
      <dgm:prSet presAssocID="{7B21242B-BA58-4051-BCC1-A4A2073F4397}" presName="spacer" presStyleCnt="0"/>
      <dgm:spPr/>
    </dgm:pt>
    <dgm:pt modelId="{9050E75C-4010-4380-AED0-2F39E18095F5}" type="pres">
      <dgm:prSet presAssocID="{8365854E-8813-4E7E-8494-9E73999FF307}" presName="comp" presStyleCnt="0"/>
      <dgm:spPr/>
    </dgm:pt>
    <dgm:pt modelId="{179B95A7-B1BF-4EA5-B260-8939D98C8274}" type="pres">
      <dgm:prSet presAssocID="{8365854E-8813-4E7E-8494-9E73999FF307}" presName="box" presStyleLbl="node1" presStyleIdx="1" presStyleCnt="3"/>
      <dgm:spPr/>
      <dgm:t>
        <a:bodyPr/>
        <a:lstStyle/>
        <a:p>
          <a:endParaRPr lang="ru-RU"/>
        </a:p>
      </dgm:t>
    </dgm:pt>
    <dgm:pt modelId="{A120BB0A-E7EC-402F-B8F9-F59FFD978DD7}" type="pres">
      <dgm:prSet presAssocID="{8365854E-8813-4E7E-8494-9E73999FF307}" presName="img" presStyleLbl="fgImgPlace1" presStyleIdx="1" presStyleCnt="3" custScaleX="95671" custScaleY="11339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CFBB64E-E85F-4195-B884-8A71CF072E07}" type="pres">
      <dgm:prSet presAssocID="{8365854E-8813-4E7E-8494-9E73999FF30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F5BE9C-03C3-4CA3-B1C4-6677F99FE5A5}" type="pres">
      <dgm:prSet presAssocID="{0588D204-F052-45BD-A118-4AF39F3F1F5F}" presName="spacer" presStyleCnt="0"/>
      <dgm:spPr/>
    </dgm:pt>
    <dgm:pt modelId="{A00E65D1-3A14-469C-9DBA-6E10BFEDC30E}" type="pres">
      <dgm:prSet presAssocID="{B527DA32-A85C-41C6-97C4-7AAA178D0EEF}" presName="comp" presStyleCnt="0"/>
      <dgm:spPr/>
    </dgm:pt>
    <dgm:pt modelId="{9FA54032-9077-491C-9E5E-4EAA3823C956}" type="pres">
      <dgm:prSet presAssocID="{B527DA32-A85C-41C6-97C4-7AAA178D0EEF}" presName="box" presStyleLbl="node1" presStyleIdx="2" presStyleCnt="3" custLinFactNeighborX="-793" custLinFactNeighborY="36389"/>
      <dgm:spPr>
        <a:prstGeom prst="rtTriangle">
          <a:avLst/>
        </a:prstGeom>
      </dgm:spPr>
      <dgm:t>
        <a:bodyPr/>
        <a:lstStyle/>
        <a:p>
          <a:endParaRPr lang="ru-RU"/>
        </a:p>
      </dgm:t>
    </dgm:pt>
    <dgm:pt modelId="{A35092C1-E9C9-4896-B7E6-7E69AD076142}" type="pres">
      <dgm:prSet presAssocID="{B527DA32-A85C-41C6-97C4-7AAA178D0EEF}" presName="img" presStyleLbl="fgImgPlace1" presStyleIdx="2" presStyleCnt="3" custFlipVert="1" custFlipHor="1" custScaleX="36609" custScaleY="5678"/>
      <dgm:spPr/>
    </dgm:pt>
    <dgm:pt modelId="{13FB420F-D2E7-45B6-9A7E-E3516109CDA2}" type="pres">
      <dgm:prSet presAssocID="{B527DA32-A85C-41C6-97C4-7AAA178D0EE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4082A5-7CC7-4F31-865D-C434D18830AE}" type="presOf" srcId="{B740501F-AE1E-4AC9-BF77-5480CD0DB143}" destId="{899BEB30-96C2-4242-991C-1F44F538C0D1}" srcOrd="1" destOrd="0" presId="urn:microsoft.com/office/officeart/2005/8/layout/vList4"/>
    <dgm:cxn modelId="{63D8A251-1595-469A-88CC-940DC9570993}" type="presOf" srcId="{9AEB58EA-A4D8-439A-B190-A22933FB36A1}" destId="{179B95A7-B1BF-4EA5-B260-8939D98C8274}" srcOrd="0" destOrd="1" presId="urn:microsoft.com/office/officeart/2005/8/layout/vList4"/>
    <dgm:cxn modelId="{392C628B-CEA5-45C5-AE4A-8B1094285E2B}" srcId="{74C322E1-559F-48D6-9EFE-53765E5D475F}" destId="{B527DA32-A85C-41C6-97C4-7AAA178D0EEF}" srcOrd="2" destOrd="0" parTransId="{DA97F299-C70D-485C-B6FE-3B43D418AED6}" sibTransId="{47ED209F-413C-4548-860D-90F73BDBC60D}"/>
    <dgm:cxn modelId="{E9B2CE6D-046A-46DE-840F-E0DE0DCE1295}" type="presOf" srcId="{9AEB58EA-A4D8-439A-B190-A22933FB36A1}" destId="{BCFBB64E-E85F-4195-B884-8A71CF072E07}" srcOrd="1" destOrd="1" presId="urn:microsoft.com/office/officeart/2005/8/layout/vList4"/>
    <dgm:cxn modelId="{56198CBF-FA3B-4D7E-BE23-816AEB978A8F}" type="presOf" srcId="{8365854E-8813-4E7E-8494-9E73999FF307}" destId="{179B95A7-B1BF-4EA5-B260-8939D98C8274}" srcOrd="0" destOrd="0" presId="urn:microsoft.com/office/officeart/2005/8/layout/vList4"/>
    <dgm:cxn modelId="{144C284E-84EC-4B0A-A180-8E4DDF3D9957}" srcId="{74C322E1-559F-48D6-9EFE-53765E5D475F}" destId="{8365854E-8813-4E7E-8494-9E73999FF307}" srcOrd="1" destOrd="0" parTransId="{5DD82621-40F1-44D1-9CD5-1C8D3A1703A8}" sibTransId="{0588D204-F052-45BD-A118-4AF39F3F1F5F}"/>
    <dgm:cxn modelId="{A77A4565-4D3D-40FA-8B84-6528389BCD90}" type="presOf" srcId="{B527DA32-A85C-41C6-97C4-7AAA178D0EEF}" destId="{13FB420F-D2E7-45B6-9A7E-E3516109CDA2}" srcOrd="1" destOrd="0" presId="urn:microsoft.com/office/officeart/2005/8/layout/vList4"/>
    <dgm:cxn modelId="{5C2BDFFF-D5AC-418A-AAD8-89B71CC1B47D}" srcId="{8365854E-8813-4E7E-8494-9E73999FF307}" destId="{9AEB58EA-A4D8-439A-B190-A22933FB36A1}" srcOrd="0" destOrd="0" parTransId="{01742AAE-3E9F-4C97-B731-6FC4869D1A0E}" sibTransId="{1281074E-CA7B-4147-90EB-77EA273E1C8F}"/>
    <dgm:cxn modelId="{ACBB6145-BD25-4DE2-9339-5CF57BB2B588}" type="presOf" srcId="{B527DA32-A85C-41C6-97C4-7AAA178D0EEF}" destId="{9FA54032-9077-491C-9E5E-4EAA3823C956}" srcOrd="0" destOrd="0" presId="urn:microsoft.com/office/officeart/2005/8/layout/vList4"/>
    <dgm:cxn modelId="{A04D2E39-6CA8-4180-A893-94FDDF959E83}" srcId="{B740501F-AE1E-4AC9-BF77-5480CD0DB143}" destId="{45D04741-D331-4A2C-AFA2-83E8D7F84F36}" srcOrd="0" destOrd="0" parTransId="{49F04DD5-928F-4A97-8CDB-7A7FC3936D1D}" sibTransId="{2552355D-92A0-4E59-860A-F07E88C792B9}"/>
    <dgm:cxn modelId="{603A35F3-5F94-4A07-99E9-6CC95AA2D60C}" type="presOf" srcId="{45D04741-D331-4A2C-AFA2-83E8D7F84F36}" destId="{CEAE2558-D614-4FC0-9B4A-6857829527B5}" srcOrd="0" destOrd="1" presId="urn:microsoft.com/office/officeart/2005/8/layout/vList4"/>
    <dgm:cxn modelId="{5CE1B6E9-B58B-4C64-9DE8-180738F4A8C5}" srcId="{74C322E1-559F-48D6-9EFE-53765E5D475F}" destId="{B740501F-AE1E-4AC9-BF77-5480CD0DB143}" srcOrd="0" destOrd="0" parTransId="{70B8B90B-BE26-4BD9-BBE5-8ABF09D28938}" sibTransId="{7B21242B-BA58-4051-BCC1-A4A2073F4397}"/>
    <dgm:cxn modelId="{584F7DC7-4850-45A7-9A5F-62D79029B7CB}" type="presOf" srcId="{8365854E-8813-4E7E-8494-9E73999FF307}" destId="{BCFBB64E-E85F-4195-B884-8A71CF072E07}" srcOrd="1" destOrd="0" presId="urn:microsoft.com/office/officeart/2005/8/layout/vList4"/>
    <dgm:cxn modelId="{8B73631A-2F21-48F6-B554-AC8C8875902B}" type="presOf" srcId="{45D04741-D331-4A2C-AFA2-83E8D7F84F36}" destId="{899BEB30-96C2-4242-991C-1F44F538C0D1}" srcOrd="1" destOrd="1" presId="urn:microsoft.com/office/officeart/2005/8/layout/vList4"/>
    <dgm:cxn modelId="{A23A3401-0359-4BE6-8FFA-211EB543BF1B}" type="presOf" srcId="{B740501F-AE1E-4AC9-BF77-5480CD0DB143}" destId="{CEAE2558-D614-4FC0-9B4A-6857829527B5}" srcOrd="0" destOrd="0" presId="urn:microsoft.com/office/officeart/2005/8/layout/vList4"/>
    <dgm:cxn modelId="{B2A12953-4C9F-4183-892C-FFD2B4AABE69}" type="presOf" srcId="{74C322E1-559F-48D6-9EFE-53765E5D475F}" destId="{6D018521-61FB-4D9E-AB26-52D6431271E8}" srcOrd="0" destOrd="0" presId="urn:microsoft.com/office/officeart/2005/8/layout/vList4"/>
    <dgm:cxn modelId="{112509E9-1630-4E5C-8D05-6F60E8F3DA90}" type="presParOf" srcId="{6D018521-61FB-4D9E-AB26-52D6431271E8}" destId="{8D350D8C-5411-48AA-8ABA-71109E83D36B}" srcOrd="0" destOrd="0" presId="urn:microsoft.com/office/officeart/2005/8/layout/vList4"/>
    <dgm:cxn modelId="{957EED70-37D3-4156-86CA-D5C956CC80E0}" type="presParOf" srcId="{8D350D8C-5411-48AA-8ABA-71109E83D36B}" destId="{CEAE2558-D614-4FC0-9B4A-6857829527B5}" srcOrd="0" destOrd="0" presId="urn:microsoft.com/office/officeart/2005/8/layout/vList4"/>
    <dgm:cxn modelId="{B656329D-5F14-4E5A-A95D-A248E94581A3}" type="presParOf" srcId="{8D350D8C-5411-48AA-8ABA-71109E83D36B}" destId="{A534B6D0-301B-47A7-8780-D28A328FC3D0}" srcOrd="1" destOrd="0" presId="urn:microsoft.com/office/officeart/2005/8/layout/vList4"/>
    <dgm:cxn modelId="{967EC01F-3819-4BB9-BF78-DBBB0553E36C}" type="presParOf" srcId="{8D350D8C-5411-48AA-8ABA-71109E83D36B}" destId="{899BEB30-96C2-4242-991C-1F44F538C0D1}" srcOrd="2" destOrd="0" presId="urn:microsoft.com/office/officeart/2005/8/layout/vList4"/>
    <dgm:cxn modelId="{17821D89-56B6-42ED-9C83-5F731CFB1049}" type="presParOf" srcId="{6D018521-61FB-4D9E-AB26-52D6431271E8}" destId="{F913A672-9399-42AC-891F-0494F1A2D6EA}" srcOrd="1" destOrd="0" presId="urn:microsoft.com/office/officeart/2005/8/layout/vList4"/>
    <dgm:cxn modelId="{302CFF9A-3556-48D4-BD57-70247B56C967}" type="presParOf" srcId="{6D018521-61FB-4D9E-AB26-52D6431271E8}" destId="{9050E75C-4010-4380-AED0-2F39E18095F5}" srcOrd="2" destOrd="0" presId="urn:microsoft.com/office/officeart/2005/8/layout/vList4"/>
    <dgm:cxn modelId="{D1F3AF0B-C47C-4614-8E14-10B5001786C1}" type="presParOf" srcId="{9050E75C-4010-4380-AED0-2F39E18095F5}" destId="{179B95A7-B1BF-4EA5-B260-8939D98C8274}" srcOrd="0" destOrd="0" presId="urn:microsoft.com/office/officeart/2005/8/layout/vList4"/>
    <dgm:cxn modelId="{EFFF9B84-CEC1-4870-AC8E-B2BDBFEE89B5}" type="presParOf" srcId="{9050E75C-4010-4380-AED0-2F39E18095F5}" destId="{A120BB0A-E7EC-402F-B8F9-F59FFD978DD7}" srcOrd="1" destOrd="0" presId="urn:microsoft.com/office/officeart/2005/8/layout/vList4"/>
    <dgm:cxn modelId="{F7123236-161A-4CB7-8A99-BE48D49DAF85}" type="presParOf" srcId="{9050E75C-4010-4380-AED0-2F39E18095F5}" destId="{BCFBB64E-E85F-4195-B884-8A71CF072E07}" srcOrd="2" destOrd="0" presId="urn:microsoft.com/office/officeart/2005/8/layout/vList4"/>
    <dgm:cxn modelId="{A056EC18-96DC-4DEA-9CBB-F30F89EB0D70}" type="presParOf" srcId="{6D018521-61FB-4D9E-AB26-52D6431271E8}" destId="{2BF5BE9C-03C3-4CA3-B1C4-6677F99FE5A5}" srcOrd="3" destOrd="0" presId="urn:microsoft.com/office/officeart/2005/8/layout/vList4"/>
    <dgm:cxn modelId="{44385977-CAE3-44FD-AFF5-9170888C0C1E}" type="presParOf" srcId="{6D018521-61FB-4D9E-AB26-52D6431271E8}" destId="{A00E65D1-3A14-469C-9DBA-6E10BFEDC30E}" srcOrd="4" destOrd="0" presId="urn:microsoft.com/office/officeart/2005/8/layout/vList4"/>
    <dgm:cxn modelId="{4BF96BA3-4AD7-4C52-B80C-F07ADFF9C3B7}" type="presParOf" srcId="{A00E65D1-3A14-469C-9DBA-6E10BFEDC30E}" destId="{9FA54032-9077-491C-9E5E-4EAA3823C956}" srcOrd="0" destOrd="0" presId="urn:microsoft.com/office/officeart/2005/8/layout/vList4"/>
    <dgm:cxn modelId="{4E67B14D-440D-4F3F-BBC3-08E9E11B5063}" type="presParOf" srcId="{A00E65D1-3A14-469C-9DBA-6E10BFEDC30E}" destId="{A35092C1-E9C9-4896-B7E6-7E69AD076142}" srcOrd="1" destOrd="0" presId="urn:microsoft.com/office/officeart/2005/8/layout/vList4"/>
    <dgm:cxn modelId="{F8DE3664-85BF-40B6-9001-E0DF59EE70BA}" type="presParOf" srcId="{A00E65D1-3A14-469C-9DBA-6E10BFEDC30E}" destId="{13FB420F-D2E7-45B6-9A7E-E3516109CDA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E2558-D614-4FC0-9B4A-6857829527B5}">
      <dsp:nvSpPr>
        <dsp:cNvPr id="0" name=""/>
        <dsp:cNvSpPr/>
      </dsp:nvSpPr>
      <dsp:spPr>
        <a:xfrm>
          <a:off x="0" y="0"/>
          <a:ext cx="6096000" cy="1400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/>
            <a:t>Демонстраційний</a:t>
          </a:r>
          <a:endParaRPr lang="ru-RU" sz="36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Більший за розміром</a:t>
          </a:r>
          <a:endParaRPr lang="ru-RU" sz="2800" kern="1200" dirty="0"/>
        </a:p>
      </dsp:txBody>
      <dsp:txXfrm>
        <a:off x="1359208" y="0"/>
        <a:ext cx="4736791" cy="1400084"/>
      </dsp:txXfrm>
    </dsp:sp>
    <dsp:sp modelId="{A534B6D0-301B-47A7-8780-D28A328FC3D0}">
      <dsp:nvSpPr>
        <dsp:cNvPr id="0" name=""/>
        <dsp:cNvSpPr/>
      </dsp:nvSpPr>
      <dsp:spPr>
        <a:xfrm>
          <a:off x="140008" y="140008"/>
          <a:ext cx="1219200" cy="11200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9B95A7-B1BF-4EA5-B260-8939D98C8274}">
      <dsp:nvSpPr>
        <dsp:cNvPr id="0" name=""/>
        <dsp:cNvSpPr/>
      </dsp:nvSpPr>
      <dsp:spPr>
        <a:xfrm>
          <a:off x="0" y="1540093"/>
          <a:ext cx="6096000" cy="14000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/>
            <a:t>Роздатковий</a:t>
          </a:r>
          <a:endParaRPr lang="ru-RU" sz="36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dirty="0" smtClean="0"/>
            <a:t>Менший за розміром</a:t>
          </a:r>
          <a:endParaRPr lang="ru-RU" sz="2800" kern="1200" dirty="0"/>
        </a:p>
      </dsp:txBody>
      <dsp:txXfrm>
        <a:off x="1359208" y="1540093"/>
        <a:ext cx="4736791" cy="1400085"/>
      </dsp:txXfrm>
    </dsp:sp>
    <dsp:sp modelId="{A120BB0A-E7EC-402F-B8F9-F59FFD978DD7}">
      <dsp:nvSpPr>
        <dsp:cNvPr id="0" name=""/>
        <dsp:cNvSpPr/>
      </dsp:nvSpPr>
      <dsp:spPr>
        <a:xfrm>
          <a:off x="166398" y="1605068"/>
          <a:ext cx="1166420" cy="12701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54032-9077-491C-9E5E-4EAA3823C956}">
      <dsp:nvSpPr>
        <dsp:cNvPr id="0" name=""/>
        <dsp:cNvSpPr/>
      </dsp:nvSpPr>
      <dsp:spPr>
        <a:xfrm>
          <a:off x="0" y="3080186"/>
          <a:ext cx="6096000" cy="1400085"/>
        </a:xfrm>
        <a:prstGeom prst="rt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1359208" y="3080186"/>
        <a:ext cx="4736791" cy="1400085"/>
      </dsp:txXfrm>
    </dsp:sp>
    <dsp:sp modelId="{A35092C1-E9C9-4896-B7E6-7E69AD076142}">
      <dsp:nvSpPr>
        <dsp:cNvPr id="0" name=""/>
        <dsp:cNvSpPr/>
      </dsp:nvSpPr>
      <dsp:spPr>
        <a:xfrm flipH="1" flipV="1">
          <a:off x="526440" y="3748430"/>
          <a:ext cx="446336" cy="6359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Jj_xBZlUx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https://www.youtube.com/watch?v=EaQJ6OrCzU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2910" y="214290"/>
            <a:ext cx="81439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Дидактичне оснащення </a:t>
            </a:r>
          </a:p>
          <a:p>
            <a:pPr algn="ctr"/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занять з логіко-математичного розвитку в ЗДО</a:t>
            </a: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unnam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928802"/>
            <a:ext cx="5929354" cy="3927974"/>
          </a:xfrm>
          <a:prstGeom prst="rect">
            <a:avLst/>
          </a:prstGeom>
        </p:spPr>
      </p:pic>
      <p:pic>
        <p:nvPicPr>
          <p:cNvPr id="8" name="Рисунок 7" descr="vopros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3786190"/>
            <a:ext cx="785818" cy="917744"/>
          </a:xfrm>
          <a:prstGeom prst="rect">
            <a:avLst/>
          </a:prstGeom>
        </p:spPr>
      </p:pic>
      <p:pic>
        <p:nvPicPr>
          <p:cNvPr id="9" name="Рисунок 8" descr="402032_uchim_vremya_akvarelki-700x7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4000504"/>
            <a:ext cx="1143008" cy="11430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282" y="357166"/>
            <a:ext cx="87154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  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старшій  групі  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ознайомлюючи дітей з 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цифрою, використовуються картки із зображенням цифр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2C2F34"/>
                </a:solidFill>
                <a:latin typeface="-apple-system"/>
              </a:rPr>
              <a:t>картки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для </a:t>
            </a:r>
            <a:r>
              <a:rPr lang="ru-RU" dirty="0" err="1">
                <a:solidFill>
                  <a:srgbClr val="2C2F34"/>
                </a:solidFill>
                <a:latin typeface="-apple-system"/>
              </a:rPr>
              <a:t>лічби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2C2F34"/>
                </a:solidFill>
                <a:latin typeface="-apple-system"/>
              </a:rPr>
              <a:t>набори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«Склад числа»;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2C2F34"/>
                </a:solidFill>
                <a:latin typeface="-apple-system"/>
              </a:rPr>
              <a:t>лічильний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</a:t>
            </a:r>
            <a:r>
              <a:rPr lang="ru-RU" dirty="0" err="1">
                <a:solidFill>
                  <a:srgbClr val="2C2F34"/>
                </a:solidFill>
                <a:latin typeface="-apple-system"/>
              </a:rPr>
              <a:t>матеріал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2C2F34"/>
                </a:solidFill>
                <a:latin typeface="-apple-system"/>
              </a:rPr>
              <a:t>настільні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</a:t>
            </a:r>
            <a:r>
              <a:rPr lang="ru-RU" dirty="0" err="1">
                <a:solidFill>
                  <a:srgbClr val="2C2F34"/>
                </a:solidFill>
                <a:latin typeface="-apple-system"/>
              </a:rPr>
              <a:t>розвиваючі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</a:t>
            </a:r>
            <a:r>
              <a:rPr lang="ru-RU" dirty="0" err="1">
                <a:solidFill>
                  <a:srgbClr val="2C2F34"/>
                </a:solidFill>
                <a:latin typeface="-apple-system"/>
              </a:rPr>
              <a:t>ігри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2C2F34"/>
                </a:solidFill>
                <a:latin typeface="-apple-system"/>
              </a:rPr>
              <a:t>набори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</a:t>
            </a:r>
            <a:r>
              <a:rPr lang="ru-RU" dirty="0" err="1">
                <a:solidFill>
                  <a:srgbClr val="2C2F34"/>
                </a:solidFill>
                <a:latin typeface="-apple-system"/>
              </a:rPr>
              <a:t>об’ємного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</a:t>
            </a:r>
            <a:r>
              <a:rPr lang="ru-RU" dirty="0" err="1">
                <a:solidFill>
                  <a:srgbClr val="2C2F34"/>
                </a:solidFill>
                <a:latin typeface="-apple-system"/>
              </a:rPr>
              <a:t>співвідношення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</a:t>
            </a:r>
            <a:r>
              <a:rPr lang="ru-RU" dirty="0" err="1" smtClean="0">
                <a:solidFill>
                  <a:srgbClr val="2C2F34"/>
                </a:solidFill>
                <a:latin typeface="-apple-system"/>
              </a:rPr>
              <a:t>предметів</a:t>
            </a:r>
            <a:r>
              <a:rPr lang="ru-RU" dirty="0" smtClean="0">
                <a:solidFill>
                  <a:srgbClr val="2C2F34"/>
                </a:solidFill>
                <a:latin typeface="-apple-system"/>
              </a:rPr>
              <a:t> за </a:t>
            </a:r>
            <a:r>
              <a:rPr lang="ru-RU" dirty="0" err="1" smtClean="0">
                <a:solidFill>
                  <a:srgbClr val="2C2F34"/>
                </a:solidFill>
                <a:latin typeface="-apple-system"/>
              </a:rPr>
              <a:t>висотою</a:t>
            </a:r>
            <a:r>
              <a:rPr lang="ru-RU" dirty="0" smtClean="0">
                <a:solidFill>
                  <a:srgbClr val="2C2F34"/>
                </a:solidFill>
                <a:latin typeface="-apple-system"/>
              </a:rPr>
              <a:t> та шириною, </a:t>
            </a:r>
            <a:r>
              <a:rPr lang="ru-RU" dirty="0" err="1" smtClean="0">
                <a:solidFill>
                  <a:srgbClr val="2C2F34"/>
                </a:solidFill>
                <a:latin typeface="-apple-system"/>
              </a:rPr>
              <a:t>довжиною</a:t>
            </a:r>
            <a:r>
              <a:rPr lang="ru-RU" dirty="0" smtClean="0">
                <a:solidFill>
                  <a:srgbClr val="2C2F34"/>
                </a:solidFill>
                <a:latin typeface="-apple-system"/>
              </a:rPr>
              <a:t>, об</a:t>
            </a:r>
            <a:r>
              <a:rPr lang="en-US" dirty="0" smtClean="0">
                <a:solidFill>
                  <a:srgbClr val="2C2F34"/>
                </a:solidFill>
                <a:latin typeface="-apple-system"/>
              </a:rPr>
              <a:t>’</a:t>
            </a:r>
            <a:r>
              <a:rPr lang="uk-UA" dirty="0" smtClean="0">
                <a:solidFill>
                  <a:srgbClr val="2C2F34"/>
                </a:solidFill>
                <a:latin typeface="-apple-system"/>
              </a:rPr>
              <a:t>є</a:t>
            </a:r>
            <a:r>
              <a:rPr lang="ru-RU" dirty="0" err="1" smtClean="0">
                <a:solidFill>
                  <a:srgbClr val="2C2F34"/>
                </a:solidFill>
                <a:latin typeface="-apple-system"/>
              </a:rPr>
              <a:t>му</a:t>
            </a:r>
            <a:r>
              <a:rPr lang="ru-RU" dirty="0" smtClean="0">
                <a:solidFill>
                  <a:srgbClr val="2C2F34"/>
                </a:solidFill>
                <a:latin typeface="-apple-system"/>
              </a:rPr>
              <a:t>;</a:t>
            </a:r>
            <a:endParaRPr lang="ru-RU" dirty="0">
              <a:solidFill>
                <a:srgbClr val="2C2F34"/>
              </a:solidFill>
              <a:latin typeface="-apple-system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2C2F34"/>
                </a:solidFill>
                <a:latin typeface="-apple-system"/>
              </a:rPr>
              <a:t>моделі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</a:t>
            </a:r>
            <a:r>
              <a:rPr lang="ru-RU" dirty="0" err="1">
                <a:solidFill>
                  <a:srgbClr val="2C2F34"/>
                </a:solidFill>
                <a:latin typeface="-apple-system"/>
              </a:rPr>
              <a:t>геометричних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</a:t>
            </a:r>
            <a:r>
              <a:rPr lang="ru-RU" dirty="0" err="1">
                <a:solidFill>
                  <a:srgbClr val="2C2F34"/>
                </a:solidFill>
                <a:latin typeface="-apple-system"/>
              </a:rPr>
              <a:t>фігур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2C2F34"/>
                </a:solidFill>
                <a:latin typeface="-apple-system"/>
              </a:rPr>
              <a:t>математичні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</a:t>
            </a:r>
            <a:r>
              <a:rPr lang="ru-RU" dirty="0" err="1">
                <a:solidFill>
                  <a:srgbClr val="2C2F34"/>
                </a:solidFill>
                <a:latin typeface="-apple-system"/>
              </a:rPr>
              <a:t>планшети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;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depositphotos_125502796-stock-illustration-art-tree-with-math-symbols.jpg"/>
          <p:cNvPicPr>
            <a:picLocks noChangeAspect="1"/>
          </p:cNvPicPr>
          <p:nvPr/>
        </p:nvPicPr>
        <p:blipFill>
          <a:blip r:embed="rId3" cstate="print"/>
          <a:srcRect l="13541" t="8333" r="13541" b="14583"/>
          <a:stretch>
            <a:fillRect/>
          </a:stretch>
        </p:blipFill>
        <p:spPr>
          <a:xfrm>
            <a:off x="0" y="142852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63" y="3933055"/>
            <a:ext cx="3517359" cy="17679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315" y="3453907"/>
            <a:ext cx="3639390" cy="24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6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282" y="357166"/>
            <a:ext cx="87154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  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старшій  групі  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ознайомлюючи дітей з 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цифрою, використовуються картки із зображенням цифр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2C2F34"/>
                </a:solidFill>
                <a:latin typeface="-apple-system"/>
              </a:rPr>
              <a:t>картки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для </a:t>
            </a:r>
            <a:r>
              <a:rPr lang="ru-RU" dirty="0" err="1">
                <a:solidFill>
                  <a:srgbClr val="2C2F34"/>
                </a:solidFill>
                <a:latin typeface="-apple-system"/>
              </a:rPr>
              <a:t>лічби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2C2F34"/>
                </a:solidFill>
                <a:latin typeface="-apple-system"/>
              </a:rPr>
              <a:t>набори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«Склад числа»;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2C2F34"/>
                </a:solidFill>
                <a:latin typeface="-apple-system"/>
              </a:rPr>
              <a:t>лічильний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</a:t>
            </a:r>
            <a:r>
              <a:rPr lang="ru-RU" dirty="0" err="1">
                <a:solidFill>
                  <a:srgbClr val="2C2F34"/>
                </a:solidFill>
                <a:latin typeface="-apple-system"/>
              </a:rPr>
              <a:t>матеріал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2C2F34"/>
                </a:solidFill>
                <a:latin typeface="-apple-system"/>
              </a:rPr>
              <a:t>настільні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</a:t>
            </a:r>
            <a:r>
              <a:rPr lang="ru-RU" dirty="0" err="1">
                <a:solidFill>
                  <a:srgbClr val="2C2F34"/>
                </a:solidFill>
                <a:latin typeface="-apple-system"/>
              </a:rPr>
              <a:t>розвиваючі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</a:t>
            </a:r>
            <a:r>
              <a:rPr lang="ru-RU" dirty="0" err="1">
                <a:solidFill>
                  <a:srgbClr val="2C2F34"/>
                </a:solidFill>
                <a:latin typeface="-apple-system"/>
              </a:rPr>
              <a:t>ігри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2C2F34"/>
                </a:solidFill>
                <a:latin typeface="-apple-system"/>
              </a:rPr>
              <a:t>набори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</a:t>
            </a:r>
            <a:r>
              <a:rPr lang="ru-RU" dirty="0" err="1">
                <a:solidFill>
                  <a:srgbClr val="2C2F34"/>
                </a:solidFill>
                <a:latin typeface="-apple-system"/>
              </a:rPr>
              <a:t>об’ємного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</a:t>
            </a:r>
            <a:r>
              <a:rPr lang="ru-RU" dirty="0" err="1">
                <a:solidFill>
                  <a:srgbClr val="2C2F34"/>
                </a:solidFill>
                <a:latin typeface="-apple-system"/>
              </a:rPr>
              <a:t>співвідношення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</a:t>
            </a:r>
            <a:r>
              <a:rPr lang="ru-RU" dirty="0" err="1" smtClean="0">
                <a:solidFill>
                  <a:srgbClr val="2C2F34"/>
                </a:solidFill>
                <a:latin typeface="-apple-system"/>
              </a:rPr>
              <a:t>предметів</a:t>
            </a:r>
            <a:r>
              <a:rPr lang="ru-RU" dirty="0" smtClean="0">
                <a:solidFill>
                  <a:srgbClr val="2C2F34"/>
                </a:solidFill>
                <a:latin typeface="-apple-system"/>
              </a:rPr>
              <a:t> за </a:t>
            </a:r>
            <a:r>
              <a:rPr lang="ru-RU" dirty="0" err="1" smtClean="0">
                <a:solidFill>
                  <a:srgbClr val="2C2F34"/>
                </a:solidFill>
                <a:latin typeface="-apple-system"/>
              </a:rPr>
              <a:t>висотою</a:t>
            </a:r>
            <a:r>
              <a:rPr lang="ru-RU" dirty="0" smtClean="0">
                <a:solidFill>
                  <a:srgbClr val="2C2F34"/>
                </a:solidFill>
                <a:latin typeface="-apple-system"/>
              </a:rPr>
              <a:t> та шириною, </a:t>
            </a:r>
            <a:r>
              <a:rPr lang="ru-RU" dirty="0" err="1" smtClean="0">
                <a:solidFill>
                  <a:srgbClr val="2C2F34"/>
                </a:solidFill>
                <a:latin typeface="-apple-system"/>
              </a:rPr>
              <a:t>довжиною</a:t>
            </a:r>
            <a:r>
              <a:rPr lang="ru-RU" dirty="0" smtClean="0">
                <a:solidFill>
                  <a:srgbClr val="2C2F34"/>
                </a:solidFill>
                <a:latin typeface="-apple-system"/>
              </a:rPr>
              <a:t>, об</a:t>
            </a:r>
            <a:r>
              <a:rPr lang="en-US" dirty="0" smtClean="0">
                <a:solidFill>
                  <a:srgbClr val="2C2F34"/>
                </a:solidFill>
                <a:latin typeface="-apple-system"/>
              </a:rPr>
              <a:t>’</a:t>
            </a:r>
            <a:r>
              <a:rPr lang="uk-UA" dirty="0" smtClean="0">
                <a:solidFill>
                  <a:srgbClr val="2C2F34"/>
                </a:solidFill>
                <a:latin typeface="-apple-system"/>
              </a:rPr>
              <a:t>є</a:t>
            </a:r>
            <a:r>
              <a:rPr lang="ru-RU" dirty="0" err="1" smtClean="0">
                <a:solidFill>
                  <a:srgbClr val="2C2F34"/>
                </a:solidFill>
                <a:latin typeface="-apple-system"/>
              </a:rPr>
              <a:t>му</a:t>
            </a:r>
            <a:r>
              <a:rPr lang="ru-RU" dirty="0" smtClean="0">
                <a:solidFill>
                  <a:srgbClr val="2C2F34"/>
                </a:solidFill>
                <a:latin typeface="-apple-system"/>
              </a:rPr>
              <a:t> </a:t>
            </a:r>
            <a:r>
              <a:rPr lang="ru-RU" dirty="0" err="1" smtClean="0">
                <a:solidFill>
                  <a:srgbClr val="2C2F34"/>
                </a:solidFill>
                <a:latin typeface="-apple-system"/>
              </a:rPr>
              <a:t>рідини</a:t>
            </a:r>
            <a:r>
              <a:rPr lang="ru-RU" dirty="0" smtClean="0">
                <a:solidFill>
                  <a:srgbClr val="2C2F34"/>
                </a:solidFill>
                <a:latin typeface="-apple-system"/>
              </a:rPr>
              <a:t>, </a:t>
            </a:r>
            <a:r>
              <a:rPr lang="ru-RU" dirty="0" err="1" smtClean="0">
                <a:solidFill>
                  <a:srgbClr val="2C2F34"/>
                </a:solidFill>
                <a:latin typeface="-apple-system"/>
              </a:rPr>
              <a:t>сипучих</a:t>
            </a:r>
            <a:r>
              <a:rPr lang="ru-RU" dirty="0" smtClean="0">
                <a:solidFill>
                  <a:srgbClr val="2C2F34"/>
                </a:solidFill>
                <a:latin typeface="-apple-system"/>
              </a:rPr>
              <a:t> </a:t>
            </a:r>
            <a:r>
              <a:rPr lang="ru-RU" dirty="0" err="1" smtClean="0">
                <a:solidFill>
                  <a:srgbClr val="2C2F34"/>
                </a:solidFill>
                <a:latin typeface="-apple-system"/>
              </a:rPr>
              <a:t>речовин</a:t>
            </a:r>
            <a:r>
              <a:rPr lang="ru-RU" dirty="0" smtClean="0">
                <a:solidFill>
                  <a:srgbClr val="2C2F34"/>
                </a:solidFill>
                <a:latin typeface="-apple-system"/>
              </a:rPr>
              <a:t> ; </a:t>
            </a:r>
            <a:r>
              <a:rPr lang="en-US" dirty="0">
                <a:solidFill>
                  <a:srgbClr val="2C2F34"/>
                </a:solidFill>
                <a:latin typeface="-apple-system"/>
                <a:hlinkClick r:id="rId3"/>
              </a:rPr>
              <a:t>https://</a:t>
            </a:r>
            <a:r>
              <a:rPr lang="en-US" dirty="0" smtClean="0">
                <a:solidFill>
                  <a:srgbClr val="2C2F34"/>
                </a:solidFill>
                <a:latin typeface="-apple-system"/>
                <a:hlinkClick r:id="rId3"/>
              </a:rPr>
              <a:t>www.youtube.com/watch?v=bJj_xBZlUx8</a:t>
            </a:r>
            <a:r>
              <a:rPr lang="uk-UA" dirty="0" smtClean="0">
                <a:solidFill>
                  <a:srgbClr val="2C2F34"/>
                </a:solidFill>
                <a:latin typeface="-apple-system"/>
              </a:rPr>
              <a:t> </a:t>
            </a:r>
            <a:endParaRPr lang="ru-RU" dirty="0">
              <a:solidFill>
                <a:srgbClr val="2C2F34"/>
              </a:solidFill>
              <a:latin typeface="-apple-system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2C2F34"/>
                </a:solidFill>
                <a:latin typeface="-apple-system"/>
              </a:rPr>
              <a:t>моделі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</a:t>
            </a:r>
            <a:r>
              <a:rPr lang="ru-RU" dirty="0" err="1">
                <a:solidFill>
                  <a:srgbClr val="2C2F34"/>
                </a:solidFill>
                <a:latin typeface="-apple-system"/>
              </a:rPr>
              <a:t>геометричних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</a:t>
            </a:r>
            <a:r>
              <a:rPr lang="ru-RU" dirty="0" err="1">
                <a:solidFill>
                  <a:srgbClr val="2C2F34"/>
                </a:solidFill>
                <a:latin typeface="-apple-system"/>
              </a:rPr>
              <a:t>фігур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2C2F34"/>
                </a:solidFill>
                <a:latin typeface="-apple-system"/>
              </a:rPr>
              <a:t>математичні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 </a:t>
            </a:r>
            <a:r>
              <a:rPr lang="ru-RU" dirty="0" err="1">
                <a:solidFill>
                  <a:srgbClr val="2C2F34"/>
                </a:solidFill>
                <a:latin typeface="-apple-system"/>
              </a:rPr>
              <a:t>планшети</a:t>
            </a:r>
            <a:r>
              <a:rPr lang="ru-RU" dirty="0">
                <a:solidFill>
                  <a:srgbClr val="2C2F34"/>
                </a:solidFill>
                <a:latin typeface="-apple-system"/>
              </a:rPr>
              <a:t>;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depositphotos_125502796-stock-illustration-art-tree-with-math-symbols.jpg"/>
          <p:cNvPicPr>
            <a:picLocks noChangeAspect="1"/>
          </p:cNvPicPr>
          <p:nvPr/>
        </p:nvPicPr>
        <p:blipFill>
          <a:blip r:embed="rId4" cstate="print"/>
          <a:srcRect l="13541" t="8333" r="13541" b="14583"/>
          <a:stretch>
            <a:fillRect/>
          </a:stretch>
        </p:blipFill>
        <p:spPr>
          <a:xfrm>
            <a:off x="0" y="142852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3284984"/>
            <a:ext cx="4490666" cy="24929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6025" y="3429000"/>
            <a:ext cx="319563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Навчання </a:t>
            </a: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дітей вимірювання, коли вихователь розповідає і показує, як треба вимірювати.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19" y="4797152"/>
            <a:ext cx="3514177" cy="178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7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1472" y="357166"/>
            <a:ext cx="8215370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 Аналіз програмових завдань відповідно до діючих програм «Дитина».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714356"/>
            <a:ext cx="864399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uk-UA" dirty="0" smtClean="0"/>
              <a:t>Зміст </a:t>
            </a:r>
            <a:r>
              <a:rPr lang="uk-UA" dirty="0" smtClean="0"/>
              <a:t>розділу </a:t>
            </a:r>
            <a:r>
              <a:rPr lang="uk-UA" b="1" dirty="0" smtClean="0">
                <a:solidFill>
                  <a:srgbClr val="FF0000"/>
                </a:solidFill>
              </a:rPr>
              <a:t>«Математична скарбничка» </a:t>
            </a:r>
            <a:r>
              <a:rPr lang="uk-UA" dirty="0" smtClean="0"/>
              <a:t>для старшої групи має два основних аспекти — обстеження предметних фактів та явищ і формування системи логіко-пізнавальних дій. Цим підкреслюється, що процес засвоєння математичного змісту означає виконання дітьми певних дій із специфічним матеріалом. </a:t>
            </a:r>
          </a:p>
          <a:p>
            <a:pPr algn="just"/>
            <a:r>
              <a:rPr lang="uk-UA" dirty="0" smtClean="0"/>
              <a:t>    А тому при здійсненні програмних завдань основною метою вихователя має бути не тільки кількість математичних фактів, які вивчають діти, а й формування основних видів пізнавальних дій — практичних, сенсорних, </a:t>
            </a:r>
            <a:r>
              <a:rPr lang="uk-UA" dirty="0" err="1" smtClean="0"/>
              <a:t>мислительних</a:t>
            </a:r>
            <a:r>
              <a:rPr lang="uk-UA" dirty="0" smtClean="0"/>
              <a:t>, за допомогою яких виділяються, усвідомлюються, узагальнюються різноманітні математичні </a:t>
            </a:r>
            <a:r>
              <a:rPr lang="uk-UA" dirty="0" smtClean="0"/>
              <a:t>уявлення</a:t>
            </a:r>
          </a:p>
          <a:p>
            <a:pPr algn="just"/>
            <a:endParaRPr lang="uk-UA" dirty="0"/>
          </a:p>
          <a:p>
            <a:pPr algn="just"/>
            <a:endParaRPr lang="ru-RU" dirty="0"/>
          </a:p>
        </p:txBody>
      </p:sp>
      <p:pic>
        <p:nvPicPr>
          <p:cNvPr id="5" name="Рисунок 4" descr="depositphotos_125502796-stock-illustration-art-tree-with-math-symbols.jpg"/>
          <p:cNvPicPr>
            <a:picLocks noChangeAspect="1"/>
          </p:cNvPicPr>
          <p:nvPr/>
        </p:nvPicPr>
        <p:blipFill>
          <a:blip r:embed="rId3" cstate="print"/>
          <a:srcRect l="13541" t="8333" r="13541" b="14583"/>
          <a:stretch>
            <a:fillRect/>
          </a:stretch>
        </p:blipFill>
        <p:spPr>
          <a:xfrm>
            <a:off x="0" y="0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3645024"/>
            <a:ext cx="2152650" cy="2124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3466241"/>
            <a:ext cx="1752163" cy="24816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5720" y="428604"/>
            <a:ext cx="857256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uk-UA" sz="1600" dirty="0" smtClean="0"/>
              <a:t>    Розділ </a:t>
            </a:r>
            <a:r>
              <a:rPr lang="uk-UA" sz="1600" b="1" dirty="0" smtClean="0">
                <a:solidFill>
                  <a:srgbClr val="FF0000"/>
                </a:solidFill>
              </a:rPr>
              <a:t>«Математична скарбничка»</a:t>
            </a:r>
            <a:r>
              <a:rPr lang="uk-UA" sz="1600" dirty="0" smtClean="0">
                <a:solidFill>
                  <a:srgbClr val="FF0000"/>
                </a:solidFill>
              </a:rPr>
              <a:t> </a:t>
            </a:r>
            <a:r>
              <a:rPr lang="uk-UA" sz="1600" dirty="0" smtClean="0"/>
              <a:t>містить у собі </a:t>
            </a:r>
            <a:r>
              <a:rPr lang="uk-UA" sz="1600" dirty="0" smtClean="0"/>
              <a:t>підрозділ</a:t>
            </a:r>
            <a:r>
              <a:rPr lang="uk-UA" sz="1600" b="1" dirty="0"/>
              <a:t> </a:t>
            </a:r>
            <a:r>
              <a:rPr lang="uk-UA" sz="1600" b="1" dirty="0" smtClean="0"/>
              <a:t>Лічба</a:t>
            </a:r>
            <a:r>
              <a:rPr lang="uk-UA" sz="1600" b="1" dirty="0" smtClean="0">
                <a:solidFill>
                  <a:srgbClr val="FF0000"/>
                </a:solidFill>
              </a:rPr>
              <a:t> </a:t>
            </a:r>
            <a:r>
              <a:rPr lang="uk-UA" sz="1600" dirty="0" smtClean="0"/>
              <a:t>Також </a:t>
            </a:r>
            <a:r>
              <a:rPr lang="uk-UA" sz="1600" dirty="0" smtClean="0"/>
              <a:t>в програмі прописані </a:t>
            </a:r>
            <a:r>
              <a:rPr lang="uk-UA" sz="1600" dirty="0" smtClean="0">
                <a:solidFill>
                  <a:srgbClr val="FF0000"/>
                </a:solidFill>
              </a:rPr>
              <a:t>«</a:t>
            </a:r>
            <a:r>
              <a:rPr lang="uk-UA" sz="1600" b="1" i="1" dirty="0" smtClean="0">
                <a:solidFill>
                  <a:srgbClr val="FF0000"/>
                </a:solidFill>
              </a:rPr>
              <a:t>Умови успішної педагогічної роботи»:</a:t>
            </a:r>
            <a:endParaRPr lang="ru-RU" sz="1600" dirty="0" smtClean="0">
              <a:solidFill>
                <a:srgbClr val="FF0000"/>
              </a:solidFill>
            </a:endParaRPr>
          </a:p>
          <a:p>
            <a:pPr lvl="0" algn="just">
              <a:buFont typeface="Wingdings" pitchFamily="2" charset="2"/>
              <a:buChar char="ü"/>
            </a:pPr>
            <a:r>
              <a:rPr lang="uk-UA" sz="1600" dirty="0" smtClean="0"/>
              <a:t>   Оволодіння математичним змістом здійснюється за умов поглиблення відповідно знань та практичних умінь п'ятирічних дітей з різних розділів програми.</a:t>
            </a:r>
            <a:endParaRPr lang="ru-RU" sz="1600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sz="1600" dirty="0" smtClean="0"/>
              <a:t>    При виконанні знайомих за змістом завдань має </a:t>
            </a:r>
            <a:r>
              <a:rPr lang="uk-UA" sz="1600" dirty="0" smtClean="0"/>
              <a:t>змістом</a:t>
            </a:r>
            <a:r>
              <a:rPr lang="uk-UA" sz="1600" dirty="0" smtClean="0"/>
              <a:t>.</a:t>
            </a:r>
            <a:endParaRPr lang="ru-RU" sz="1600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sz="1600" dirty="0" smtClean="0"/>
              <a:t>    Потрібно забезпечувати умови для </a:t>
            </a:r>
            <a:r>
              <a:rPr lang="uk-UA" sz="1600" dirty="0" smtClean="0"/>
              <a:t>діяльності </a:t>
            </a:r>
          </a:p>
          <a:p>
            <a:pPr lvl="0" algn="just"/>
            <a:r>
              <a:rPr lang="uk-UA" sz="1600" dirty="0" smtClean="0"/>
              <a:t>«Порахуємо </a:t>
            </a:r>
            <a:r>
              <a:rPr lang="uk-UA" sz="1600" dirty="0" err="1" smtClean="0"/>
              <a:t>квіточики</a:t>
            </a:r>
            <a:r>
              <a:rPr lang="uk-UA" sz="1600" dirty="0" smtClean="0"/>
              <a:t> у горщиках та закріплення про цифри» Роздатковий матеріал.</a:t>
            </a:r>
            <a:endParaRPr lang="ru-RU" sz="1600" dirty="0"/>
          </a:p>
        </p:txBody>
      </p:sp>
      <p:pic>
        <p:nvPicPr>
          <p:cNvPr id="5" name="Рисунок 4" descr="depositphotos_125502796-stock-illustration-art-tree-with-math-symbols.jpg"/>
          <p:cNvPicPr>
            <a:picLocks noChangeAspect="1"/>
          </p:cNvPicPr>
          <p:nvPr/>
        </p:nvPicPr>
        <p:blipFill>
          <a:blip r:embed="rId3" cstate="print"/>
          <a:srcRect l="13541" t="8333" r="13541" b="14583"/>
          <a:stretch>
            <a:fillRect/>
          </a:stretch>
        </p:blipFill>
        <p:spPr>
          <a:xfrm>
            <a:off x="0" y="142852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780928"/>
            <a:ext cx="3672408" cy="25989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2410513"/>
            <a:ext cx="3938347" cy="27845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1679"/>
          <a:stretch>
            <a:fillRect/>
          </a:stretch>
        </p:blipFill>
        <p:spPr>
          <a:xfrm>
            <a:off x="-56286" y="0"/>
            <a:ext cx="920028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844" y="142852"/>
            <a:ext cx="8643998" cy="10464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sz="1400" spc="50" dirty="0" smtClean="0">
              <a:ln w="11430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endParaRPr lang="uk-UA" sz="1600" spc="50" dirty="0" smtClean="0">
              <a:ln w="11430"/>
              <a:latin typeface="Times New Roman" pitchFamily="18" charset="0"/>
              <a:cs typeface="Times New Roman" pitchFamily="18" charset="0"/>
            </a:endParaRPr>
          </a:p>
          <a:p>
            <a:endParaRPr lang="uk-UA" sz="1600" spc="50" dirty="0" smtClean="0">
              <a:ln w="11430"/>
              <a:latin typeface="Times New Roman" pitchFamily="18" charset="0"/>
              <a:cs typeface="Times New Roman" pitchFamily="18" charset="0"/>
            </a:endParaRPr>
          </a:p>
          <a:p>
            <a:endParaRPr lang="ru-RU" sz="1600" spc="50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2852"/>
            <a:ext cx="2466975" cy="1847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009" y="666072"/>
            <a:ext cx="4686300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033815" y="281351"/>
            <a:ext cx="889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4. </a:t>
            </a:r>
            <a:endParaRPr kumimoji="0" lang="uk-UA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000108"/>
            <a:ext cx="8501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    </a:t>
            </a:r>
            <a:endParaRPr lang="ru-RU" dirty="0"/>
          </a:p>
        </p:txBody>
      </p:sp>
      <p:pic>
        <p:nvPicPr>
          <p:cNvPr id="5" name="Рисунок 4" descr="depositphotos_125502796-stock-illustration-art-tree-with-math-symbols.jpg"/>
          <p:cNvPicPr>
            <a:picLocks noChangeAspect="1"/>
          </p:cNvPicPr>
          <p:nvPr/>
        </p:nvPicPr>
        <p:blipFill>
          <a:blip r:embed="rId3" cstate="print"/>
          <a:srcRect l="13541" t="8333" r="13541" b="14583"/>
          <a:stretch>
            <a:fillRect/>
          </a:stretch>
        </p:blipFill>
        <p:spPr>
          <a:xfrm>
            <a:off x="0" y="214290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852" y="486316"/>
            <a:ext cx="4101926" cy="503584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720" y="428604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69" y="548680"/>
            <a:ext cx="8604059" cy="471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720" y="642918"/>
            <a:ext cx="857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    </a:t>
            </a:r>
            <a:endParaRPr lang="ru-RU" dirty="0"/>
          </a:p>
        </p:txBody>
      </p:sp>
      <p:pic>
        <p:nvPicPr>
          <p:cNvPr id="4" name="Рисунок 3" descr="depositphotos_125502796-stock-illustration-art-tree-with-math-symbols.jpg"/>
          <p:cNvPicPr>
            <a:picLocks noChangeAspect="1"/>
          </p:cNvPicPr>
          <p:nvPr/>
        </p:nvPicPr>
        <p:blipFill>
          <a:blip r:embed="rId3" cstate="print"/>
          <a:srcRect l="13541" t="8333" r="13541" b="14583"/>
          <a:stretch>
            <a:fillRect/>
          </a:stretch>
        </p:blipFill>
        <p:spPr>
          <a:xfrm>
            <a:off x="0" y="142852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332656"/>
            <a:ext cx="2414072" cy="2951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233" y="123695"/>
            <a:ext cx="3922834" cy="33690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85" y="3473561"/>
            <a:ext cx="3007048" cy="25689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0800000" flipV="1">
            <a:off x="3419872" y="3737357"/>
            <a:ext cx="580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www.youtube.com/watch?v=EaQJ6OrCzUA</a:t>
            </a:r>
            <a:endParaRPr lang="uk-UA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158" y="500042"/>
            <a:ext cx="857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    </a:t>
            </a:r>
            <a:endParaRPr lang="ru-RU" dirty="0"/>
          </a:p>
        </p:txBody>
      </p:sp>
      <p:pic>
        <p:nvPicPr>
          <p:cNvPr id="4" name="Рисунок 3" descr="depositphotos_125502796-stock-illustration-art-tree-with-math-symbols.jpg"/>
          <p:cNvPicPr>
            <a:picLocks noChangeAspect="1"/>
          </p:cNvPicPr>
          <p:nvPr/>
        </p:nvPicPr>
        <p:blipFill>
          <a:blip r:embed="rId3" cstate="print"/>
          <a:srcRect l="13541" t="8333" r="13541" b="14583"/>
          <a:stretch>
            <a:fillRect/>
          </a:stretch>
        </p:blipFill>
        <p:spPr>
          <a:xfrm>
            <a:off x="0" y="0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720" y="394692"/>
            <a:ext cx="857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.</a:t>
            </a:r>
            <a:endParaRPr lang="ru-RU" dirty="0" smtClean="0"/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depositphotos_125502796-stock-illustration-art-tree-with-math-symbols.jpg"/>
          <p:cNvPicPr>
            <a:picLocks noChangeAspect="1"/>
          </p:cNvPicPr>
          <p:nvPr/>
        </p:nvPicPr>
        <p:blipFill>
          <a:blip r:embed="rId3" cstate="print"/>
          <a:srcRect l="13541" t="8333" r="13541" b="14583"/>
          <a:stretch>
            <a:fillRect/>
          </a:stretch>
        </p:blipFill>
        <p:spPr>
          <a:xfrm>
            <a:off x="0" y="0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58" y="285728"/>
            <a:ext cx="8786842" cy="33362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endParaRPr lang="uk-UA" sz="2000" dirty="0" smtClean="0"/>
          </a:p>
          <a:p>
            <a:pPr>
              <a:lnSpc>
                <a:spcPct val="150000"/>
              </a:lnSpc>
            </a:pPr>
            <a:endParaRPr lang="uk-UA" sz="2000" dirty="0" smtClean="0"/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Роль наочності у навчанні дітей дошкільного віку елементам математики.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Види наочного матеріалу та вимоги до нього</a:t>
            </a: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rabicPeriod" startAt="3"/>
            </a:pP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Способи 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використання </a:t>
            </a: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наочності</a:t>
            </a:r>
          </a:p>
          <a:p>
            <a:pPr algn="r"/>
            <a:endParaRPr lang="uk-UA" sz="20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endParaRPr lang="uk-UA" sz="20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uk-UA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«Дитина </a:t>
            </a:r>
            <a:r>
              <a:rPr lang="uk-UA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мислить образами, звуками, </a:t>
            </a:r>
            <a:r>
              <a:rPr lang="uk-UA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фарбами»</a:t>
            </a:r>
            <a:endParaRPr lang="ru-RU" sz="2000" b="1" i="1" dirty="0" smtClean="0"/>
          </a:p>
          <a:p>
            <a:pPr algn="r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Костянтин Ушинський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14480" y="285728"/>
            <a:ext cx="3637366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Зміст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158" y="142852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   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1" y="52469"/>
            <a:ext cx="9143999" cy="6858000"/>
          </a:xfrm>
          <a:prstGeom prst="rect">
            <a:avLst/>
          </a:prstGeom>
        </p:spPr>
      </p:pic>
      <p:pic>
        <p:nvPicPr>
          <p:cNvPr id="4" name="Рисунок 3" descr="depositphotos_125502796-stock-illustration-art-tree-with-math-symbols.jpg"/>
          <p:cNvPicPr>
            <a:picLocks noChangeAspect="1"/>
          </p:cNvPicPr>
          <p:nvPr/>
        </p:nvPicPr>
        <p:blipFill>
          <a:blip r:embed="rId3" cstate="print"/>
          <a:srcRect l="13541" t="8333" r="13541" b="14583"/>
          <a:stretch>
            <a:fillRect/>
          </a:stretch>
        </p:blipFill>
        <p:spPr>
          <a:xfrm>
            <a:off x="0" y="0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158" y="474345"/>
            <a:ext cx="84296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    </a:t>
            </a:r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r>
              <a:rPr lang="uk-UA" dirty="0" smtClean="0"/>
              <a:t>  Робота починається з сприйняття дітьми хвилинного інтервалу, а потім переходить до засвоєння інших інтервалів. Дітей знайомлять з тривалістю 1, 3, 5 і 10 хвилин, при цьому використовують секундомір, пісочний годинник, годинник-конструктор для сприйняття дітьми тривалості зазначених інтервалів; забезпечується переживання тривалості цих інтервалів у різних видах діяльності; вчать дітей виконувати роботу в зазначений термін (1, 3, 5 хвилин), для чого навчають вимірювати час і оцінювати тривалість діяльності, регулювати темп її виконання.</a:t>
            </a:r>
            <a:endParaRPr lang="ru-RU" dirty="0" smtClean="0"/>
          </a:p>
          <a:p>
            <a:pPr algn="just"/>
            <a:r>
              <a:rPr lang="uk-UA" dirty="0" smtClean="0"/>
              <a:t>   Таким чином, вся робота з формування часових уявлень та орієнтування у часі в першу чергу проводиться на заняттях при звичайній організації, але не слід забувати і про повсякденне життя, в якому дітей теж можна багато чому навчити або закріпити певні знання про час.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000108"/>
            <a:ext cx="8429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    Одна хвилина - це та первісна, доступна дітям одиниця часу, з якої складаються 3, 5, 10 хвилин. До того ж у побуті ця міра часу найбільш часто зустрічається в мові оточуючих. "Через хвилину", "Зачекайте хвилину" - подібні вирази діти чують часто, але уявлення про цьому інтервалі у них далеко не адекватні.</a:t>
            </a:r>
            <a:endParaRPr lang="ru-RU" dirty="0"/>
          </a:p>
        </p:txBody>
      </p:sp>
      <p:pic>
        <p:nvPicPr>
          <p:cNvPr id="5" name="Рисунок 4" descr="depositphotos_125502796-stock-illustration-art-tree-with-math-symbols.jpg"/>
          <p:cNvPicPr>
            <a:picLocks noChangeAspect="1"/>
          </p:cNvPicPr>
          <p:nvPr/>
        </p:nvPicPr>
        <p:blipFill>
          <a:blip r:embed="rId3" cstate="print"/>
          <a:srcRect l="13541" t="8333" r="13541" b="14583"/>
          <a:stretch>
            <a:fillRect/>
          </a:stretch>
        </p:blipFill>
        <p:spPr>
          <a:xfrm>
            <a:off x="0" y="142852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4282" y="214290"/>
            <a:ext cx="8643998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5. Рекомендації щодо організації та проведення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занять з формування часових уявлень.</a:t>
            </a:r>
            <a:endParaRPr lang="ru-RU" dirty="0" smtClean="0"/>
          </a:p>
          <a:p>
            <a:pPr algn="just"/>
            <a:r>
              <a:rPr lang="uk-UA" dirty="0" smtClean="0"/>
              <a:t>    Провідною формою організації навчання дітей в ДНЗ є заняття. Тому дуже важливо правильно його організувати та провести. Для того щоб досягти максимального педагогічний ефекту на зайнятті з формування елементарних математичних уявлень з дітьми дошкільного вік вихователю слід дотримуватися наступних організаційно-педагогічних вимог: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вихователь повинен дібрати тему та програмовий зміст до заняття, скориставшись діючою програмою;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тема та програмовий зміст повинні відповідати віку та індивідуальним особливостям дітей даної групи;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заняття бажано проводити за допомогою різних способів організації дітей дошкільного віку: за груповим (до 15 дітей), індивідуально-груповим (4-8 дітей), індивідуальним способом - (1-4 дитини);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кожне заняття повинно мати чіткі структурні компоненти (вступна, основна, заключна частини);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заняття з математики проводяться в першій половині дні в середині тижня;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заняття з математики краще поєднувати із зайняттям, що не вимагає великого розумового навантаження (по фізкультурі, музиці, малюванню);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тривалість заняття з математики в старшій групі становить 25-30 хвилин;</a:t>
            </a:r>
            <a:endParaRPr lang="ru-RU" dirty="0"/>
          </a:p>
        </p:txBody>
      </p:sp>
      <p:pic>
        <p:nvPicPr>
          <p:cNvPr id="5" name="Рисунок 4" descr="depositphotos_125502796-stock-illustration-art-tree-with-math-symbols.jpg"/>
          <p:cNvPicPr>
            <a:picLocks noChangeAspect="1"/>
          </p:cNvPicPr>
          <p:nvPr/>
        </p:nvPicPr>
        <p:blipFill>
          <a:blip r:embed="rId3" cstate="print"/>
          <a:srcRect l="13541" t="8333" r="13541" b="14583"/>
          <a:stretch>
            <a:fillRect/>
          </a:stretch>
        </p:blipFill>
        <p:spPr>
          <a:xfrm>
            <a:off x="0" y="142852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720" y="785794"/>
            <a:ext cx="864399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можна проводити комбіновані і інтегровані заняття з різних методик, якщо завдання поєднуються;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кожна дитина повинна брати активну участь в кожному зайнятті, виконувати розумові і практичні дії;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заняття з дітьми будь то фронтальне або індивідуальне повинне організовуватися за умови позитивного емоційного настрою дитини до навчання;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створити доброзичливу атмосферу спілкування педагога з дітьми (ніяких докорів, різких висловлювань в адресу дитини за те, що він менше інших знає, гірше щось робить або не встигає за іншими дітьми), дітей між собою і з вихователем;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забезпечити кожній дитині близьку і зрозумілу мотивацію діяльності (заради досягнення бажаної мети старші дошкільнята можуть виконувати роботу, що не викликає у них інтересу);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використовувати на занятті (особливо на тому зайнятті, де діти зазнають великі труднощі) ігрові прийоми навчання, сюрпризні моменти, ігри - змагання, дидактичні ігри, </a:t>
            </a:r>
            <a:r>
              <a:rPr lang="uk-UA" dirty="0" err="1" smtClean="0"/>
              <a:t>роздатковий</a:t>
            </a:r>
            <a:r>
              <a:rPr lang="uk-UA" dirty="0" smtClean="0"/>
              <a:t> матеріал, ілюстрації, різноманітний наочний матеріал з метою створення і підтримки інтересу до процесу діяльності, а так само отриманню заданого результату;</a:t>
            </a:r>
            <a:endParaRPr lang="ru-RU" dirty="0" smtClean="0"/>
          </a:p>
        </p:txBody>
      </p:sp>
      <p:pic>
        <p:nvPicPr>
          <p:cNvPr id="4" name="Рисунок 3" descr="depositphotos_125502796-stock-illustration-art-tree-with-math-symbols.jpg"/>
          <p:cNvPicPr>
            <a:picLocks noChangeAspect="1"/>
          </p:cNvPicPr>
          <p:nvPr/>
        </p:nvPicPr>
        <p:blipFill>
          <a:blip r:embed="rId3" cstate="print"/>
          <a:srcRect l="13541" t="8333" r="13541" b="14583"/>
          <a:stretch>
            <a:fillRect/>
          </a:stretch>
        </p:blipFill>
        <p:spPr>
          <a:xfrm>
            <a:off x="0" y="214290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7158" y="571480"/>
            <a:ext cx="857256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на кожному зайнятті дитина повинна пережити радість від здоланої трудності, для цього від зайняття до зайняття для кожної дитини необхідно спеціально планувати поступове ускладнення завдань, підбирати індивідуально орієнтовану програму;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підтримувати і заохочувати будь-який прояв дитячої допитливості і ініціативи;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педагог повинен, навчити дітей дивуватися, бачити незвичайне в найближчому оточенні, викликати у дитини бажання зрозуміти і прагнути знайти пояснення незрозумілому.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жодне з дитячих питань не повинне залишатися без уваги педагога;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формування у дітей уявлень про час та часові відношення потребує точних та чітких пояснень.</a:t>
            </a:r>
            <a:endParaRPr lang="ru-RU" dirty="0" smtClean="0"/>
          </a:p>
          <a:p>
            <a:pPr algn="just"/>
            <a:r>
              <a:rPr lang="uk-UA" dirty="0" smtClean="0"/>
              <a:t>     Отже, дотримання цих рекомендацій щодо організації та проведення занять з формування часових уявлень у дітей старшого дошкільного сприятиме більш ефективнішому засвоєнню знань вихованців.</a:t>
            </a:r>
            <a:endParaRPr lang="ru-RU" dirty="0" smtClean="0"/>
          </a:p>
          <a:p>
            <a:r>
              <a:rPr lang="uk-UA" dirty="0" smtClean="0"/>
              <a:t> </a:t>
            </a:r>
            <a:endParaRPr lang="ru-RU" dirty="0" smtClean="0"/>
          </a:p>
          <a:p>
            <a:r>
              <a:rPr lang="uk-UA" b="1" dirty="0" smtClean="0"/>
              <a:t/>
            </a:r>
            <a:br>
              <a:rPr lang="uk-UA" b="1" dirty="0" smtClean="0"/>
            </a:b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 descr="11637-baby-103yellow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80155">
            <a:off x="6357951" y="4104691"/>
            <a:ext cx="1428760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568-baby-83-light-blu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22926">
            <a:off x="1982832" y="4370272"/>
            <a:ext cx="1456051" cy="1747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epositphotos_125502796-stock-illustration-art-tree-with-math-symbols.jpg"/>
          <p:cNvPicPr>
            <a:picLocks noChangeAspect="1"/>
          </p:cNvPicPr>
          <p:nvPr/>
        </p:nvPicPr>
        <p:blipFill>
          <a:blip r:embed="rId5" cstate="print"/>
          <a:srcRect l="13541" t="8333" r="13541" b="14583"/>
          <a:stretch>
            <a:fillRect/>
          </a:stretch>
        </p:blipFill>
        <p:spPr>
          <a:xfrm>
            <a:off x="0" y="0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5786" y="0"/>
            <a:ext cx="871540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6. Ігри, що сприяють розвитку часових</a:t>
            </a:r>
          </a:p>
          <a:p>
            <a:pPr algn="ctr"/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уявлень у дітей дошкільного віку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714356"/>
            <a:ext cx="85725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   Ряд авторів присвятили свої дослідження використанню дидактичної гри у формуванні уявлень про час у дітей дошкільного віку. Р. Л. </a:t>
            </a:r>
            <a:r>
              <a:rPr lang="uk-UA" dirty="0" err="1" smtClean="0"/>
              <a:t>Непомняща</a:t>
            </a:r>
            <a:r>
              <a:rPr lang="uk-UA" dirty="0" smtClean="0"/>
              <a:t> вказує, що ігри і цікаві вправи широко використовуються для розвитку у дітей різних уявлень про час у всіх вікових групах дитячого саду. Багато з них були розроблені Ф. Н. </a:t>
            </a:r>
            <a:r>
              <a:rPr lang="uk-UA" dirty="0" err="1" smtClean="0"/>
              <a:t>Блехер</a:t>
            </a:r>
            <a:r>
              <a:rPr lang="uk-UA" dirty="0" smtClean="0"/>
              <a:t>, А. І. </a:t>
            </a:r>
            <a:r>
              <a:rPr lang="uk-UA" dirty="0" err="1" smtClean="0"/>
              <a:t>Сорокиною</a:t>
            </a:r>
            <a:r>
              <a:rPr lang="uk-UA" dirty="0" smtClean="0"/>
              <a:t> і до цих пір успішно застосовуються в практиці роботи дошкільних установ. Серед них є дидактичні ігри різних видів: словесні, настільно-друковані, з предметами.</a:t>
            </a:r>
            <a:endParaRPr lang="ru-RU" dirty="0" smtClean="0"/>
          </a:p>
          <a:p>
            <a:pPr algn="just"/>
            <a:r>
              <a:rPr lang="uk-UA" dirty="0" smtClean="0"/>
              <a:t>    Словесні дидактичні ігри і вправи полягають в наступному: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в називанні дітьми пропущеного слова, закінчення речення;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в придумуванні речення із заданим словом;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в перерахуванні різних часових відрізків;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в знаходженні загального поняття до приватних;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у визначенні, про який час йде мова.</a:t>
            </a:r>
            <a:endParaRPr lang="ru-RU" dirty="0" smtClean="0"/>
          </a:p>
          <a:p>
            <a:pPr algn="just"/>
            <a:r>
              <a:rPr lang="uk-UA" dirty="0" smtClean="0"/>
              <a:t>    В процесі дидактичних ігор можуть використовуватися поетичні твори. Багато настільно-друкованих ігор з природознавчим змістом сприяють розвитку уявлень про час у дітей. Так в грі «Хто коли спить?», слід визначити, хто спить вночі, а хто вдень. У цій грі дитина використовує знання, що є у неї про світ живої природи і сполучає їх зі своїми відчуттями часу. Закріпити знання дітей про сезони можна в іграх з лото «Пори року», які мають багато різних варіантів.</a:t>
            </a:r>
            <a:endParaRPr lang="ru-RU" dirty="0"/>
          </a:p>
        </p:txBody>
      </p:sp>
      <p:pic>
        <p:nvPicPr>
          <p:cNvPr id="5" name="Рисунок 4" descr="depositphotos_125502796-stock-illustration-art-tree-with-math-symbols.jpg"/>
          <p:cNvPicPr>
            <a:picLocks noChangeAspect="1"/>
          </p:cNvPicPr>
          <p:nvPr/>
        </p:nvPicPr>
        <p:blipFill>
          <a:blip r:embed="rId3" cstate="print"/>
          <a:srcRect l="13541" t="8333" r="13541" b="14583"/>
          <a:stretch>
            <a:fillRect/>
          </a:stretch>
        </p:blipFill>
        <p:spPr>
          <a:xfrm>
            <a:off x="0" y="142852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720" y="428604"/>
            <a:ext cx="85725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    До дидактичних ігор Р. Л. </a:t>
            </a:r>
            <a:r>
              <a:rPr lang="uk-UA" dirty="0" err="1" smtClean="0"/>
              <a:t>Непомняща</a:t>
            </a:r>
            <a:r>
              <a:rPr lang="uk-UA" dirty="0" smtClean="0"/>
              <a:t> відносить і рухливі ігри, в яких слова-назви частин доби, днів тижня, місяців року, сезонів можуть служити сигналом до певної дії. Як такі сигнали можуть використовуватися малі форми фольклору і короткі віршики, в рядках яких зустрічаються слова, що позначають часові категорії. Ігри і вправи можна проводити з м'ячем («Лови, кидай, дні тижня називай», «Я почну, а ти продовж»).</a:t>
            </a:r>
            <a:endParaRPr lang="ru-RU" dirty="0" smtClean="0"/>
          </a:p>
          <a:p>
            <a:pPr algn="just"/>
            <a:r>
              <a:rPr lang="uk-UA" dirty="0" smtClean="0"/>
              <a:t>   У подібних іграх діти вчаться встановлювати часову послідовність з різних точок відліку. Пізнавальні ситуації можна створювати і в іграх-інсценуваннях. У них за допомогою ляльки відтворюються дії, на основі яких діти повинні дізнатися, про який час йде мова. Діти можуть виконувати ролі днів тижня, місяців, годинника в іграх «Тиждень, шикуйся», «Знайди сусідів», «Знайди свій день», «</a:t>
            </a:r>
            <a:r>
              <a:rPr lang="uk-UA" dirty="0" err="1" smtClean="0"/>
              <a:t>День</a:t>
            </a:r>
            <a:r>
              <a:rPr lang="uk-UA" dirty="0" smtClean="0"/>
              <a:t> і ніч». Можна використовувати ігри-подорожі в різні відрізки часу: «Подорож в нічний час», «Подорож в зиму».</a:t>
            </a:r>
            <a:endParaRPr lang="ru-RU" dirty="0" smtClean="0"/>
          </a:p>
          <a:p>
            <a:pPr algn="just"/>
            <a:r>
              <a:rPr lang="uk-UA" dirty="0" smtClean="0"/>
              <a:t>    В процесі дидактичних ігор і ігрових вправ використовуються різні посібники: картки з числовими фігурами, зображення предметів. Ці засоби дозволяють «матеріалізувати» різні часові категорії і виробляти з ними ті або інші маніпуляції «відшукувати» </a:t>
            </a:r>
            <a:r>
              <a:rPr lang="uk-UA" dirty="0" err="1" smtClean="0"/>
              <a:t>бракуючі</a:t>
            </a:r>
            <a:r>
              <a:rPr lang="uk-UA" dirty="0" smtClean="0"/>
              <a:t> дні тижня, «вставляти» на місце пропущений місяць, розставляти по порядку, визначати, коли це сталося, і здійснювати інші ігрові дії.</a:t>
            </a:r>
            <a:endParaRPr lang="ru-RU" dirty="0"/>
          </a:p>
        </p:txBody>
      </p:sp>
      <p:pic>
        <p:nvPicPr>
          <p:cNvPr id="4" name="Рисунок 3" descr="depositphotos_125502796-stock-illustration-art-tree-with-math-symbols.jpg"/>
          <p:cNvPicPr>
            <a:picLocks noChangeAspect="1"/>
          </p:cNvPicPr>
          <p:nvPr/>
        </p:nvPicPr>
        <p:blipFill>
          <a:blip r:embed="rId3" cstate="print"/>
          <a:srcRect l="13541" t="8333" r="13541" b="14583"/>
          <a:stretch>
            <a:fillRect/>
          </a:stretch>
        </p:blipFill>
        <p:spPr>
          <a:xfrm>
            <a:off x="0" y="0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720" y="197346"/>
            <a:ext cx="85725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   Для формування уявлень про час і часові відношення у дітей старшого дошкільного віку можна використовувати такі ігри та вправи:</a:t>
            </a:r>
            <a:endParaRPr lang="ru-RU" dirty="0" smtClean="0"/>
          </a:p>
          <a:p>
            <a:pPr lvl="0">
              <a:buFont typeface="Wingdings" pitchFamily="2" charset="2"/>
              <a:buChar char="ü"/>
            </a:pPr>
            <a:r>
              <a:rPr lang="uk-UA" dirty="0" smtClean="0"/>
              <a:t>«Пори року» (формувати уявлення про пори року )</a:t>
            </a:r>
            <a:endParaRPr lang="ru-RU" dirty="0" smtClean="0"/>
          </a:p>
          <a:p>
            <a:pPr lvl="0">
              <a:buFont typeface="Wingdings" pitchFamily="2" charset="2"/>
              <a:buChar char="ü"/>
            </a:pPr>
            <a:r>
              <a:rPr lang="uk-UA" dirty="0" smtClean="0"/>
              <a:t>«Коли це буває» (вчити співвідносити характерні ознаки сезонної приналежності з порами року)</a:t>
            </a:r>
            <a:endParaRPr lang="ru-RU" dirty="0" smtClean="0"/>
          </a:p>
          <a:p>
            <a:pPr lvl="0">
              <a:buFont typeface="Wingdings" pitchFamily="2" charset="2"/>
              <a:buChar char="ü"/>
            </a:pPr>
            <a:r>
              <a:rPr lang="uk-UA" dirty="0" smtClean="0"/>
              <a:t>«Чим схожі і чим відрізняються» (формувати уявлення про сезонні ознаки на основі проведення порівняння )</a:t>
            </a:r>
            <a:endParaRPr lang="ru-RU" dirty="0" smtClean="0"/>
          </a:p>
          <a:p>
            <a:pPr lvl="0">
              <a:buFont typeface="Wingdings" pitchFamily="2" charset="2"/>
              <a:buChar char="ü"/>
            </a:pPr>
            <a:r>
              <a:rPr lang="uk-UA" dirty="0" smtClean="0"/>
              <a:t>«Хто за ким йде?» (уточнювати знання про послідовність пір року)</a:t>
            </a:r>
            <a:endParaRPr lang="ru-RU" dirty="0" smtClean="0"/>
          </a:p>
          <a:p>
            <a:pPr lvl="0">
              <a:buFont typeface="Wingdings" pitchFamily="2" charset="2"/>
              <a:buChar char="ü"/>
            </a:pPr>
            <a:r>
              <a:rPr lang="uk-UA" dirty="0" smtClean="0"/>
              <a:t>«Склади картинку» (закріпити уявлення про пори року)</a:t>
            </a:r>
            <a:endParaRPr lang="ru-RU" dirty="0" smtClean="0"/>
          </a:p>
          <a:p>
            <a:pPr lvl="0">
              <a:buFont typeface="Wingdings" pitchFamily="2" charset="2"/>
              <a:buChar char="ü"/>
            </a:pPr>
            <a:r>
              <a:rPr lang="uk-UA" dirty="0" smtClean="0"/>
              <a:t>«Склади узор за 1 хвилину» (вчити закінчувати роботу по пісочному годиннику)</a:t>
            </a:r>
            <a:endParaRPr lang="ru-RU" dirty="0" smtClean="0"/>
          </a:p>
          <a:p>
            <a:pPr lvl="0">
              <a:buFont typeface="Wingdings" pitchFamily="2" charset="2"/>
              <a:buChar char="ü"/>
            </a:pPr>
            <a:r>
              <a:rPr lang="uk-UA" dirty="0" smtClean="0"/>
              <a:t>«Наш день» (закріплення знань про частини доби )</a:t>
            </a:r>
            <a:endParaRPr lang="ru-RU" dirty="0" smtClean="0"/>
          </a:p>
          <a:p>
            <a:pPr lvl="0">
              <a:buFont typeface="Wingdings" pitchFamily="2" charset="2"/>
              <a:buChar char="ü"/>
            </a:pPr>
            <a:r>
              <a:rPr lang="uk-UA" dirty="0" smtClean="0"/>
              <a:t>«Котра Година» (знайомство з моделлю годинника, вправляти у визначенні рівної години і півгодини) </a:t>
            </a:r>
          </a:p>
          <a:p>
            <a:pPr lvl="0">
              <a:buFont typeface="Wingdings" pitchFamily="2" charset="2"/>
              <a:buChar char="ü"/>
            </a:pPr>
            <a:r>
              <a:rPr lang="uk-UA" dirty="0" smtClean="0"/>
              <a:t>«Наш дачний день» (закріплювати знання про частини доби, встановлювати послідовність дій)</a:t>
            </a:r>
            <a:endParaRPr lang="ru-RU" dirty="0" smtClean="0"/>
          </a:p>
          <a:p>
            <a:pPr lvl="0">
              <a:buFont typeface="Wingdings" pitchFamily="2" charset="2"/>
              <a:buChar char="ü"/>
            </a:pPr>
            <a:r>
              <a:rPr lang="uk-UA" dirty="0" smtClean="0"/>
              <a:t>«Навпаки» - словесна гра (вчити відповідати протилежними словами)</a:t>
            </a:r>
            <a:endParaRPr lang="ru-RU" dirty="0" smtClean="0"/>
          </a:p>
          <a:p>
            <a:pPr lvl="0">
              <a:buFont typeface="Wingdings" pitchFamily="2" charset="2"/>
              <a:buChar char="ü"/>
            </a:pPr>
            <a:r>
              <a:rPr lang="uk-UA" dirty="0" smtClean="0"/>
              <a:t>«Склади речення зі словом, що позначає час» - словесна гра (вчити складати речення із словом, яке позначає час.</a:t>
            </a:r>
            <a:endParaRPr lang="ru-RU" dirty="0" smtClean="0"/>
          </a:p>
          <a:p>
            <a:pPr lvl="0">
              <a:buFont typeface="Wingdings" pitchFamily="2" charset="2"/>
              <a:buChar char="ü"/>
            </a:pPr>
            <a:r>
              <a:rPr lang="uk-UA" dirty="0" smtClean="0"/>
              <a:t>«Доповни речення» - словесна гра (вчити продовжувати речення застосовуючи слова що позначають час)</a:t>
            </a:r>
            <a:endParaRPr lang="ru-RU" dirty="0" smtClean="0"/>
          </a:p>
          <a:p>
            <a:pPr lvl="0">
              <a:buFont typeface="Wingdings" pitchFamily="2" charset="2"/>
              <a:buChar char="ü"/>
            </a:pPr>
            <a:r>
              <a:rPr lang="uk-UA" dirty="0" smtClean="0"/>
              <a:t>«Назви сусідів» (закріплювати знання про дні тижня, називати з будь-якого дня)</a:t>
            </a:r>
            <a:endParaRPr lang="ru-RU" dirty="0" smtClean="0"/>
          </a:p>
          <a:p>
            <a:pPr lvl="0">
              <a:buFont typeface="Wingdings" pitchFamily="2" charset="2"/>
              <a:buChar char="ü"/>
            </a:pPr>
            <a:endParaRPr lang="ru-RU" dirty="0" smtClean="0"/>
          </a:p>
          <a:p>
            <a:pPr lvl="0"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4" name="Рисунок 3" descr="depositphotos_125502796-stock-illustration-art-tree-with-math-symbols.jpg"/>
          <p:cNvPicPr>
            <a:picLocks noChangeAspect="1"/>
          </p:cNvPicPr>
          <p:nvPr/>
        </p:nvPicPr>
        <p:blipFill>
          <a:blip r:embed="rId3" cstate="print"/>
          <a:srcRect l="13541" t="8333" r="13541" b="14583"/>
          <a:stretch>
            <a:fillRect/>
          </a:stretch>
        </p:blipFill>
        <p:spPr>
          <a:xfrm>
            <a:off x="0" y="0"/>
            <a:ext cx="500034" cy="528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720" y="714356"/>
            <a:ext cx="850112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«Назви послідовно» (вчити називати дні тижня по числу, з будь-якого названого)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«Тиждень шикуйся» (закріплювати знання про дні тижня)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«Доба» (визначення рівня уміння дітей орієнтуватися в часі)</a:t>
            </a:r>
            <a:endParaRPr lang="ru-RU" dirty="0" smtClean="0"/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«Живий тиждень» (закріплювати знання про дні тижня)</a:t>
            </a:r>
            <a:endParaRPr lang="ru-RU" dirty="0" smtClean="0"/>
          </a:p>
          <a:p>
            <a:pPr algn="just"/>
            <a:r>
              <a:rPr lang="uk-UA" dirty="0" smtClean="0"/>
              <a:t>    Всі ці ігри сприятимуть більш ефективнішому засвоєнню у дітей уявлень про час і часові відношення. Їх доцільно використовувати як на заняттях, так і протягом всього дня, у повсякденному житті дітей в ДНЗ та вдома.</a:t>
            </a:r>
            <a:endParaRPr lang="ru-RU" dirty="0" smtClean="0"/>
          </a:p>
          <a:p>
            <a:pPr algn="just"/>
            <a:r>
              <a:rPr lang="uk-UA" dirty="0" smtClean="0"/>
              <a:t>    Таким чином дидактичні ігри займають одне з провідних місць в процесі формування знань про навколишній світ і у формуванні уявлень про час, зокрема. Широко використовуються ігри з предметами, словесні ігри, ігри-подорожі, ігри-інсценування. У різних іграх і вправах діти використовують вже наявні знання про час для вирішення конкретних пізнавальних і ігрових завдань, внаслідок чого дитина набуває нового, корисного для неї досвіду.</a:t>
            </a:r>
            <a:endParaRPr lang="ru-RU" dirty="0"/>
          </a:p>
        </p:txBody>
      </p:sp>
      <p:pic>
        <p:nvPicPr>
          <p:cNvPr id="4" name="Рисунок 3" descr="detskie-naruchnye-chasy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4357694"/>
            <a:ext cx="178595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epositphotos_125502796-stock-illustration-art-tree-with-math-symbols.jpg"/>
          <p:cNvPicPr>
            <a:picLocks noChangeAspect="1"/>
          </p:cNvPicPr>
          <p:nvPr/>
        </p:nvPicPr>
        <p:blipFill>
          <a:blip r:embed="rId4" cstate="print"/>
          <a:srcRect l="13541" t="8333" r="13541" b="14583"/>
          <a:stretch>
            <a:fillRect/>
          </a:stretch>
        </p:blipFill>
        <p:spPr>
          <a:xfrm>
            <a:off x="0" y="142852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2878" y="285728"/>
            <a:ext cx="8501122" cy="7386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Роль наочності у навчанні дітей математики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785794"/>
            <a:ext cx="86439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dirty="0" err="1" smtClean="0"/>
              <a:t>Диті</a:t>
            </a:r>
            <a:r>
              <a:rPr lang="ru-RU" dirty="0" smtClean="0"/>
              <a:t> </a:t>
            </a:r>
            <a:r>
              <a:rPr lang="ru-RU" dirty="0" err="1" smtClean="0"/>
              <a:t>набувають</a:t>
            </a:r>
            <a:r>
              <a:rPr lang="ru-RU" dirty="0" smtClean="0"/>
              <a:t> </a:t>
            </a:r>
            <a:r>
              <a:rPr lang="ru-RU" dirty="0" err="1" smtClean="0"/>
              <a:t>сенсорний</a:t>
            </a:r>
            <a:r>
              <a:rPr lang="ru-RU" dirty="0" smtClean="0"/>
              <a:t> </a:t>
            </a:r>
            <a:r>
              <a:rPr lang="ru-RU" dirty="0" err="1" smtClean="0"/>
              <a:t>досвід</a:t>
            </a:r>
            <a:r>
              <a:rPr lang="ru-RU" dirty="0" smtClean="0"/>
              <a:t> в </a:t>
            </a:r>
            <a:r>
              <a:rPr lang="ru-RU" dirty="0" err="1" smtClean="0"/>
              <a:t>пізнавальній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  в </a:t>
            </a:r>
            <a:r>
              <a:rPr lang="ru-RU" dirty="0" err="1" smtClean="0"/>
              <a:t>ознайомленні</a:t>
            </a:r>
            <a:r>
              <a:rPr lang="ru-RU" dirty="0" smtClean="0"/>
              <a:t> з </a:t>
            </a:r>
            <a:r>
              <a:rPr lang="ru-RU" dirty="0" err="1" smtClean="0"/>
              <a:t>формою,кольором,величиною</a:t>
            </a:r>
            <a:r>
              <a:rPr lang="ru-RU" dirty="0" smtClean="0"/>
              <a:t>, </a:t>
            </a:r>
            <a:r>
              <a:rPr lang="ru-RU" dirty="0" err="1" smtClean="0"/>
              <a:t>просторовим</a:t>
            </a:r>
            <a:r>
              <a:rPr lang="ru-RU" dirty="0" smtClean="0"/>
              <a:t> </a:t>
            </a:r>
            <a:r>
              <a:rPr lang="ru-RU" dirty="0" err="1" smtClean="0"/>
              <a:t>розташуванням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err="1" smtClean="0"/>
              <a:t>Першорядне</a:t>
            </a:r>
            <a:r>
              <a:rPr lang="ru-RU" dirty="0" smtClean="0"/>
              <a:t> </a:t>
            </a:r>
            <a:r>
              <a:rPr lang="ru-RU" dirty="0" err="1"/>
              <a:t>значення</a:t>
            </a:r>
            <a:r>
              <a:rPr lang="ru-RU" dirty="0"/>
              <a:t> в </a:t>
            </a:r>
            <a:r>
              <a:rPr lang="ru-RU" dirty="0" err="1"/>
              <a:t>навчанні</a:t>
            </a:r>
            <a:r>
              <a:rPr lang="ru-RU" dirty="0"/>
              <a:t> </a:t>
            </a:r>
            <a:r>
              <a:rPr lang="ru-RU" dirty="0" err="1"/>
              <a:t>дошкільників</a:t>
            </a:r>
            <a:r>
              <a:rPr lang="ru-RU" dirty="0"/>
              <a:t> математики має </a:t>
            </a:r>
            <a:r>
              <a:rPr lang="ru-RU" b="1" dirty="0" err="1">
                <a:solidFill>
                  <a:srgbClr val="FF0000"/>
                </a:solidFill>
              </a:rPr>
              <a:t>наочність</a:t>
            </a:r>
            <a:r>
              <a:rPr lang="ru-RU" dirty="0"/>
              <a:t>. Вона </a:t>
            </a:r>
            <a:r>
              <a:rPr lang="ru-RU" dirty="0" err="1"/>
              <a:t>відповідає</a:t>
            </a:r>
            <a:r>
              <a:rPr lang="ru-RU" dirty="0"/>
              <a:t> </a:t>
            </a:r>
            <a:r>
              <a:rPr lang="ru-RU" dirty="0" err="1"/>
              <a:t>психологічним</a:t>
            </a:r>
            <a:r>
              <a:rPr lang="ru-RU" dirty="0"/>
              <a:t> </a:t>
            </a:r>
            <a:r>
              <a:rPr lang="ru-RU" dirty="0" err="1"/>
              <a:t>особливостям</a:t>
            </a:r>
            <a:r>
              <a:rPr lang="ru-RU" dirty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у </a:t>
            </a:r>
            <a:r>
              <a:rPr lang="ru-RU" dirty="0" err="1" smtClean="0"/>
              <a:t>сприйманні</a:t>
            </a:r>
            <a:r>
              <a:rPr lang="ru-RU" dirty="0" smtClean="0"/>
              <a:t> </a:t>
            </a:r>
            <a:r>
              <a:rPr lang="ru-RU" dirty="0" err="1" smtClean="0"/>
              <a:t>елементів</a:t>
            </a:r>
            <a:r>
              <a:rPr lang="ru-RU" dirty="0" smtClean="0"/>
              <a:t> математики.</a:t>
            </a:r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2143116"/>
            <a:ext cx="85011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Найбільшою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мірою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забезпечити</a:t>
            </a:r>
            <a:r>
              <a:rPr lang="ru-RU" b="1" dirty="0">
                <a:solidFill>
                  <a:srgbClr val="FF0000"/>
                </a:solidFill>
              </a:rPr>
              <a:t> принцип </a:t>
            </a:r>
            <a:r>
              <a:rPr lang="ru-RU" b="1" dirty="0" err="1">
                <a:solidFill>
                  <a:srgbClr val="FF0000"/>
                </a:solidFill>
              </a:rPr>
              <a:t>наочності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допомагає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дидактичний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матеріал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що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використовується</a:t>
            </a:r>
            <a:r>
              <a:rPr lang="ru-RU" b="1" dirty="0">
                <a:solidFill>
                  <a:srgbClr val="FF0000"/>
                </a:solidFill>
              </a:rPr>
              <a:t> в </a:t>
            </a:r>
            <a:r>
              <a:rPr lang="ru-RU" b="1" dirty="0" err="1">
                <a:solidFill>
                  <a:srgbClr val="FF0000"/>
                </a:solidFill>
              </a:rPr>
              <a:t>математиці</a:t>
            </a:r>
            <a:r>
              <a:rPr lang="ru-RU" b="1" dirty="0">
                <a:solidFill>
                  <a:srgbClr val="FF0000"/>
                </a:solidFill>
              </a:rPr>
              <a:t>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2786058"/>
            <a:ext cx="864399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/>
              <a:t>важливо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сприйняття</a:t>
            </a:r>
            <a:r>
              <a:rPr lang="ru-RU" dirty="0"/>
              <a:t> </a:t>
            </a:r>
            <a:r>
              <a:rPr lang="ru-RU" dirty="0" err="1"/>
              <a:t>наочного</a:t>
            </a:r>
            <a:r>
              <a:rPr lang="ru-RU" dirty="0"/>
              <a:t> </a:t>
            </a:r>
            <a:r>
              <a:rPr lang="ru-RU" dirty="0" err="1"/>
              <a:t>матеріалу</a:t>
            </a:r>
            <a:r>
              <a:rPr lang="ru-RU" dirty="0"/>
              <a:t> і </a:t>
            </a:r>
            <a:r>
              <a:rPr lang="ru-RU" dirty="0" err="1"/>
              <a:t>дії</a:t>
            </a:r>
            <a:r>
              <a:rPr lang="ru-RU" dirty="0"/>
              <a:t> з </a:t>
            </a:r>
            <a:r>
              <a:rPr lang="ru-RU" dirty="0" err="1"/>
              <a:t>дидактичним</a:t>
            </a:r>
            <a:r>
              <a:rPr lang="ru-RU" dirty="0"/>
              <a:t> </a:t>
            </a:r>
            <a:r>
              <a:rPr lang="ru-RU" dirty="0" err="1"/>
              <a:t>матеріалом</a:t>
            </a:r>
            <a:r>
              <a:rPr lang="ru-RU" dirty="0"/>
              <a:t> </a:t>
            </a:r>
            <a:r>
              <a:rPr lang="ru-RU" dirty="0" err="1"/>
              <a:t>збігалися</a:t>
            </a:r>
            <a:r>
              <a:rPr lang="ru-RU" dirty="0"/>
              <a:t>, </a:t>
            </a:r>
            <a:r>
              <a:rPr lang="ru-RU" dirty="0" err="1"/>
              <a:t>поєднувалися</a:t>
            </a:r>
            <a:r>
              <a:rPr lang="ru-RU" dirty="0"/>
              <a:t> з </a:t>
            </a:r>
            <a:r>
              <a:rPr lang="ru-RU" dirty="0" err="1"/>
              <a:t>діяльністю</a:t>
            </a:r>
            <a:r>
              <a:rPr lang="ru-RU" dirty="0"/>
              <a:t> </a:t>
            </a:r>
            <a:r>
              <a:rPr lang="ru-RU" dirty="0" err="1"/>
              <a:t>пізнання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/>
              <a:t>	</a:t>
            </a:r>
            <a:r>
              <a:rPr lang="ru-RU" dirty="0" smtClean="0"/>
              <a:t>В </a:t>
            </a:r>
            <a:r>
              <a:rPr lang="ru-RU" dirty="0" err="1"/>
              <a:t>іншому</a:t>
            </a:r>
            <a:r>
              <a:rPr lang="ru-RU" dirty="0"/>
              <a:t> </a:t>
            </a:r>
            <a:r>
              <a:rPr lang="ru-RU" dirty="0" err="1"/>
              <a:t>разі</a:t>
            </a:r>
            <a:r>
              <a:rPr lang="ru-RU" dirty="0"/>
              <a:t> </a:t>
            </a:r>
            <a:r>
              <a:rPr lang="ru-RU" dirty="0" err="1"/>
              <a:t>дидактичний</a:t>
            </a:r>
            <a:r>
              <a:rPr lang="ru-RU" dirty="0"/>
              <a:t> </a:t>
            </a:r>
            <a:r>
              <a:rPr lang="ru-RU" dirty="0" err="1"/>
              <a:t>матеріал</a:t>
            </a:r>
            <a:r>
              <a:rPr lang="ru-RU" dirty="0"/>
              <a:t> буде </a:t>
            </a:r>
            <a:r>
              <a:rPr lang="ru-RU" dirty="0" err="1"/>
              <a:t>марний</a:t>
            </a:r>
            <a:r>
              <a:rPr lang="ru-RU" dirty="0"/>
              <a:t>, а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і </a:t>
            </a:r>
            <a:r>
              <a:rPr lang="ru-RU" dirty="0" err="1"/>
              <a:t>відволікати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відноситься</a:t>
            </a:r>
            <a:r>
              <a:rPr lang="ru-RU" dirty="0"/>
              <a:t> як до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використовуваного</a:t>
            </a:r>
            <a:r>
              <a:rPr lang="ru-RU" dirty="0"/>
              <a:t> </a:t>
            </a:r>
            <a:r>
              <a:rPr lang="ru-RU" dirty="0" err="1"/>
              <a:t>матеріалу</a:t>
            </a:r>
            <a:r>
              <a:rPr lang="ru-RU" dirty="0"/>
              <a:t>, так і до того, </a:t>
            </a:r>
            <a:r>
              <a:rPr lang="ru-RU" dirty="0" err="1"/>
              <a:t>наскільки</a:t>
            </a:r>
            <a:r>
              <a:rPr lang="ru-RU" dirty="0"/>
              <a:t> </a:t>
            </a:r>
            <a:r>
              <a:rPr lang="ru-RU" dirty="0" err="1"/>
              <a:t>повно</a:t>
            </a:r>
            <a:r>
              <a:rPr lang="ru-RU" dirty="0"/>
              <a:t> </a:t>
            </a:r>
            <a:r>
              <a:rPr lang="ru-RU" dirty="0" err="1"/>
              <a:t>матеріал</a:t>
            </a:r>
            <a:r>
              <a:rPr lang="ru-RU" dirty="0"/>
              <a:t> </a:t>
            </a:r>
            <a:r>
              <a:rPr lang="ru-RU" dirty="0" err="1"/>
              <a:t>виконує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дидактичні</a:t>
            </a:r>
            <a:r>
              <a:rPr lang="ru-RU" dirty="0"/>
              <a:t> функції</a:t>
            </a:r>
            <a:r>
              <a:rPr lang="ru-RU" dirty="0" smtClean="0"/>
              <a:t>. </a:t>
            </a:r>
          </a:p>
          <a:p>
            <a:pPr algn="just"/>
            <a:r>
              <a:rPr lang="ru-RU" dirty="0" err="1"/>
              <a:t>Навчання</a:t>
            </a:r>
            <a:r>
              <a:rPr lang="ru-RU" dirty="0"/>
              <a:t> </a:t>
            </a:r>
            <a:r>
              <a:rPr lang="ru-RU" dirty="0" err="1"/>
              <a:t>обстежувальних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 має </a:t>
            </a:r>
            <a:r>
              <a:rPr lang="ru-RU" dirty="0" err="1"/>
              <a:t>з'єднуватися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>
                <a:solidFill>
                  <a:srgbClr val="FF0000"/>
                </a:solidFill>
              </a:rPr>
              <a:t>словесним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позначенням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/>
              <a:t>способів</a:t>
            </a:r>
            <a:r>
              <a:rPr lang="ru-RU" dirty="0"/>
              <a:t> роботи з </a:t>
            </a:r>
            <a:r>
              <a:rPr lang="ru-RU" dirty="0" err="1"/>
              <a:t>матеріалом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Вимоги</a:t>
            </a:r>
            <a:r>
              <a:rPr lang="ru-RU" dirty="0" smtClean="0">
                <a:solidFill>
                  <a:srgbClr val="FF0000"/>
                </a:solidFill>
              </a:rPr>
              <a:t> до </a:t>
            </a:r>
            <a:r>
              <a:rPr lang="ru-RU" dirty="0" err="1" smtClean="0">
                <a:solidFill>
                  <a:srgbClr val="FF0000"/>
                </a:solidFill>
              </a:rPr>
              <a:t>наочного</a:t>
            </a:r>
            <a:r>
              <a:rPr lang="ru-RU" dirty="0" smtClean="0">
                <a:solidFill>
                  <a:srgbClr val="FF0000"/>
                </a:solidFill>
              </a:rPr>
              <a:t> дидактичного </a:t>
            </a:r>
            <a:r>
              <a:rPr lang="ru-RU" dirty="0" err="1" smtClean="0">
                <a:solidFill>
                  <a:srgbClr val="FF0000"/>
                </a:solidFill>
              </a:rPr>
              <a:t>матеріалу</a:t>
            </a:r>
            <a:r>
              <a:rPr lang="ru-RU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 </a:t>
            </a:r>
            <a:r>
              <a:rPr lang="ru-RU" b="1" dirty="0" err="1"/>
              <a:t>відповідати</a:t>
            </a:r>
            <a:r>
              <a:rPr lang="ru-RU" b="1" dirty="0"/>
              <a:t> </a:t>
            </a:r>
            <a:r>
              <a:rPr lang="ru-RU" b="1" dirty="0" err="1"/>
              <a:t>віку</a:t>
            </a:r>
            <a:r>
              <a:rPr lang="ru-RU" b="1" dirty="0"/>
              <a:t> </a:t>
            </a:r>
            <a:r>
              <a:rPr lang="ru-RU" b="1" dirty="0" err="1" smtClean="0"/>
              <a:t>дітей</a:t>
            </a:r>
            <a:r>
              <a:rPr lang="ru-RU" b="1" dirty="0" smtClean="0"/>
              <a:t>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/>
              <a:t>бути </a:t>
            </a:r>
            <a:r>
              <a:rPr lang="ru-RU" b="1" dirty="0" err="1" smtClean="0"/>
              <a:t>барвистим</a:t>
            </a:r>
            <a:r>
              <a:rPr lang="ru-RU" b="1" dirty="0" smtClean="0"/>
              <a:t>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/>
              <a:t> </a:t>
            </a:r>
            <a:r>
              <a:rPr lang="ru-RU" b="1" dirty="0" err="1"/>
              <a:t>художньо</a:t>
            </a:r>
            <a:r>
              <a:rPr lang="ru-RU" b="1" dirty="0"/>
              <a:t> </a:t>
            </a:r>
            <a:r>
              <a:rPr lang="ru-RU" b="1" dirty="0" err="1" smtClean="0"/>
              <a:t>виконаним</a:t>
            </a:r>
            <a:r>
              <a:rPr lang="ru-RU" b="1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/>
              <a:t> </a:t>
            </a:r>
            <a:r>
              <a:rPr lang="ru-RU" b="1" dirty="0" err="1"/>
              <a:t>достатньо</a:t>
            </a:r>
            <a:r>
              <a:rPr lang="ru-RU" b="1" dirty="0"/>
              <a:t> </a:t>
            </a:r>
            <a:r>
              <a:rPr lang="ru-RU" b="1" dirty="0" err="1"/>
              <a:t>стійким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1472" y="357166"/>
            <a:ext cx="885828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7. Залучення батьків до формування часових уявлень у дітей дошкільного віку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642918"/>
            <a:ext cx="8643998" cy="53553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dirty="0" smtClean="0"/>
              <a:t> </a:t>
            </a:r>
          </a:p>
          <a:p>
            <a:pPr algn="just"/>
            <a:r>
              <a:rPr lang="ru-RU" dirty="0" smtClean="0"/>
              <a:t>    Одним </a:t>
            </a:r>
            <a:r>
              <a:rPr lang="uk-UA" dirty="0" smtClean="0"/>
              <a:t>з невід’ємних засобів формування часових уявлень</a:t>
            </a:r>
            <a:r>
              <a:rPr lang="ru-RU" dirty="0" smtClean="0"/>
              <a:t> у </a:t>
            </a:r>
            <a:r>
              <a:rPr lang="uk-UA" dirty="0" smtClean="0"/>
              <a:t>дітей дошкільного віку є залучення їх батьків</a:t>
            </a:r>
            <a:r>
              <a:rPr lang="ru-RU" dirty="0" smtClean="0"/>
              <a:t> до </a:t>
            </a:r>
            <a:r>
              <a:rPr lang="uk-UA" dirty="0" smtClean="0"/>
              <a:t>співпраці з</a:t>
            </a:r>
            <a:r>
              <a:rPr lang="ru-RU" dirty="0" smtClean="0"/>
              <a:t> ДНЗ. </a:t>
            </a:r>
            <a:r>
              <a:rPr lang="uk-UA" dirty="0" smtClean="0"/>
              <a:t>Добитися ефективного</a:t>
            </a:r>
            <a:r>
              <a:rPr lang="ru-RU" dirty="0" smtClean="0"/>
              <a:t> результату в </a:t>
            </a:r>
            <a:r>
              <a:rPr lang="uk-UA" dirty="0" smtClean="0"/>
              <a:t>розвитку дитини</a:t>
            </a:r>
            <a:r>
              <a:rPr lang="ru-RU" dirty="0" smtClean="0"/>
              <a:t>, </a:t>
            </a:r>
            <a:r>
              <a:rPr lang="uk-UA" dirty="0" smtClean="0"/>
              <a:t>виникнення</a:t>
            </a:r>
            <a:r>
              <a:rPr lang="ru-RU" dirty="0" smtClean="0"/>
              <a:t> у </a:t>
            </a:r>
            <a:r>
              <a:rPr lang="ru-RU" dirty="0" err="1" smtClean="0"/>
              <a:t>нього</a:t>
            </a:r>
            <a:r>
              <a:rPr lang="ru-RU" dirty="0" smtClean="0"/>
              <a:t> потреб в </a:t>
            </a:r>
            <a:r>
              <a:rPr lang="uk-UA" dirty="0" smtClean="0"/>
              <a:t>отриманні математичних знань</a:t>
            </a:r>
            <a:r>
              <a:rPr lang="ru-RU" dirty="0" smtClean="0"/>
              <a:t> (у тому </a:t>
            </a:r>
            <a:r>
              <a:rPr lang="uk-UA" dirty="0" smtClean="0"/>
              <a:t>числі формування часових уявлень</a:t>
            </a:r>
            <a:r>
              <a:rPr lang="ru-RU" dirty="0" smtClean="0"/>
              <a:t>) </a:t>
            </a:r>
            <a:r>
              <a:rPr lang="uk-UA" dirty="0" smtClean="0"/>
              <a:t>можна тільки</a:t>
            </a:r>
            <a:r>
              <a:rPr lang="ru-RU" dirty="0" smtClean="0"/>
              <a:t> в </a:t>
            </a:r>
            <a:r>
              <a:rPr lang="uk-UA" dirty="0" smtClean="0"/>
              <a:t>тісній співпраці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uk-UA" dirty="0" smtClean="0"/>
              <a:t>сім'єю</a:t>
            </a:r>
            <a:r>
              <a:rPr lang="ru-RU" dirty="0" smtClean="0"/>
              <a:t>.</a:t>
            </a:r>
          </a:p>
          <a:p>
            <a:pPr algn="just"/>
            <a:r>
              <a:rPr lang="uk-UA" dirty="0" smtClean="0"/>
              <a:t>    Дуже важливо</a:t>
            </a:r>
            <a:r>
              <a:rPr lang="ru-RU" dirty="0" smtClean="0"/>
              <a:t> для педагога не </a:t>
            </a:r>
            <a:r>
              <a:rPr lang="uk-UA" dirty="0" smtClean="0"/>
              <a:t>лише</a:t>
            </a:r>
            <a:r>
              <a:rPr lang="ru-RU" dirty="0" smtClean="0"/>
              <a:t> самому знати, </a:t>
            </a:r>
            <a:r>
              <a:rPr lang="uk-UA" dirty="0" smtClean="0"/>
              <a:t>чому і</a:t>
            </a:r>
            <a:r>
              <a:rPr lang="ru-RU" dirty="0" smtClean="0"/>
              <a:t> як </a:t>
            </a:r>
            <a:r>
              <a:rPr lang="uk-UA" dirty="0" smtClean="0"/>
              <a:t>навчати дітей</a:t>
            </a:r>
            <a:r>
              <a:rPr lang="ru-RU" dirty="0" smtClean="0"/>
              <a:t>, </a:t>
            </a:r>
            <a:r>
              <a:rPr lang="uk-UA" dirty="0" smtClean="0"/>
              <a:t>але і уміти познайомити батьків своїх вихованців із завданнями</a:t>
            </a:r>
            <a:r>
              <a:rPr lang="ru-RU" dirty="0" smtClean="0"/>
              <a:t>, </a:t>
            </a:r>
            <a:r>
              <a:rPr lang="uk-UA" dirty="0" smtClean="0"/>
              <a:t>змістом</a:t>
            </a:r>
            <a:r>
              <a:rPr lang="ru-RU" dirty="0" smtClean="0"/>
              <a:t>, методами, </a:t>
            </a:r>
            <a:r>
              <a:rPr lang="uk-UA" dirty="0" smtClean="0"/>
              <a:t>прийомами навчання</a:t>
            </a:r>
            <a:r>
              <a:rPr lang="ru-RU" dirty="0" smtClean="0"/>
              <a:t>, </a:t>
            </a:r>
            <a:r>
              <a:rPr lang="uk-UA" dirty="0" smtClean="0"/>
              <a:t>зробити їх своїми помічниками</a:t>
            </a:r>
            <a:r>
              <a:rPr lang="ru-RU" dirty="0" smtClean="0"/>
              <a:t>. Робота </a:t>
            </a:r>
            <a:r>
              <a:rPr lang="uk-UA" dirty="0" smtClean="0"/>
              <a:t>вихователя з сім'єю полягає</a:t>
            </a:r>
            <a:r>
              <a:rPr lang="ru-RU" dirty="0" smtClean="0"/>
              <a:t> не в тому, </a:t>
            </a:r>
            <a:r>
              <a:rPr lang="uk-UA" dirty="0" smtClean="0"/>
              <a:t>щоб перекласти</a:t>
            </a:r>
            <a:r>
              <a:rPr lang="ru-RU" dirty="0" smtClean="0"/>
              <a:t> на </a:t>
            </a:r>
            <a:r>
              <a:rPr lang="uk-UA" dirty="0" smtClean="0"/>
              <a:t>батьків виконання якоїсь частини програми</a:t>
            </a:r>
            <a:r>
              <a:rPr lang="ru-RU" dirty="0" smtClean="0"/>
              <a:t>.    </a:t>
            </a:r>
          </a:p>
          <a:p>
            <a:pPr algn="just"/>
            <a:r>
              <a:rPr lang="ru-RU" dirty="0" smtClean="0"/>
              <a:t>    </a:t>
            </a:r>
            <a:r>
              <a:rPr lang="uk-UA" dirty="0" smtClean="0"/>
              <a:t>Батьків</a:t>
            </a:r>
            <a:r>
              <a:rPr lang="ru-RU" dirty="0" smtClean="0"/>
              <a:t> треба </a:t>
            </a:r>
            <a:r>
              <a:rPr lang="uk-UA" dirty="0" smtClean="0"/>
              <a:t>залучати</a:t>
            </a:r>
            <a:r>
              <a:rPr lang="ru-RU" dirty="0" smtClean="0"/>
              <a:t> до </a:t>
            </a:r>
            <a:r>
              <a:rPr lang="uk-UA" dirty="0" smtClean="0"/>
              <a:t>співпраці</a:t>
            </a:r>
            <a:r>
              <a:rPr lang="ru-RU" dirty="0" smtClean="0"/>
              <a:t>, </a:t>
            </a:r>
            <a:r>
              <a:rPr lang="uk-UA" dirty="0" smtClean="0"/>
              <a:t>але робити це</a:t>
            </a:r>
            <a:r>
              <a:rPr lang="ru-RU" dirty="0" smtClean="0"/>
              <a:t> не у </a:t>
            </a:r>
            <a:r>
              <a:rPr lang="uk-UA" dirty="0" smtClean="0"/>
              <a:t>формі вимог</a:t>
            </a:r>
            <a:r>
              <a:rPr lang="ru-RU" dirty="0" smtClean="0"/>
              <a:t>, а у </a:t>
            </a:r>
            <a:r>
              <a:rPr lang="uk-UA" dirty="0" smtClean="0"/>
              <a:t>вигляді конкретних порад і роз'яснень</a:t>
            </a:r>
            <a:r>
              <a:rPr lang="ru-RU" dirty="0" smtClean="0"/>
              <a:t>.</a:t>
            </a:r>
          </a:p>
          <a:p>
            <a:pPr algn="just"/>
            <a:r>
              <a:rPr lang="uk-UA" dirty="0" smtClean="0"/>
              <a:t>    Форми спільної роботи дитячого</a:t>
            </a:r>
            <a:r>
              <a:rPr lang="ru-RU" dirty="0" smtClean="0"/>
              <a:t> саду </a:t>
            </a:r>
            <a:r>
              <a:rPr lang="uk-UA" dirty="0" smtClean="0"/>
              <a:t>і сім'ї з питань формування уявлень</a:t>
            </a:r>
            <a:r>
              <a:rPr lang="ru-RU" dirty="0" smtClean="0"/>
              <a:t> про час у </a:t>
            </a:r>
            <a:r>
              <a:rPr lang="uk-UA" dirty="0" smtClean="0"/>
              <a:t>дітей</a:t>
            </a:r>
            <a:r>
              <a:rPr lang="ru-RU" dirty="0" smtClean="0"/>
              <a:t>:</a:t>
            </a:r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доповіді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uk-UA" dirty="0" smtClean="0"/>
              <a:t>повідомлення</a:t>
            </a:r>
            <a:r>
              <a:rPr lang="ru-RU" dirty="0" smtClean="0"/>
              <a:t> на </a:t>
            </a:r>
            <a:r>
              <a:rPr lang="uk-UA" dirty="0" smtClean="0"/>
              <a:t>батьківських зборах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uk-UA" dirty="0" smtClean="0"/>
              <a:t>конференціях</a:t>
            </a:r>
            <a:r>
              <a:rPr lang="ru-RU" dirty="0" smtClean="0"/>
              <a:t>;</a:t>
            </a:r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виставки наочних посібників з описом їх використання</a:t>
            </a:r>
            <a:r>
              <a:rPr lang="ru-RU" dirty="0" smtClean="0"/>
              <a:t>;</a:t>
            </a:r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виставки дитячих робіт і фотографій</a:t>
            </a:r>
            <a:r>
              <a:rPr lang="ru-RU" dirty="0" smtClean="0"/>
              <a:t>;</a:t>
            </a:r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відкриті заняття з</a:t>
            </a:r>
            <a:r>
              <a:rPr lang="ru-RU" dirty="0" smtClean="0"/>
              <a:t> математики;</a:t>
            </a:r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групові і індивідуальні консультації</a:t>
            </a:r>
            <a:r>
              <a:rPr lang="ru-RU" dirty="0" smtClean="0"/>
              <a:t>, </a:t>
            </a:r>
            <a:r>
              <a:rPr lang="uk-UA" dirty="0" smtClean="0"/>
              <a:t>практикуми</a:t>
            </a:r>
            <a:r>
              <a:rPr lang="ru-RU" dirty="0" smtClean="0"/>
              <a:t>, </a:t>
            </a:r>
            <a:r>
              <a:rPr lang="uk-UA" dirty="0" smtClean="0"/>
              <a:t>бесіди</a:t>
            </a:r>
            <a:r>
              <a:rPr lang="ru-RU" dirty="0" smtClean="0"/>
              <a:t>;</a:t>
            </a:r>
          </a:p>
          <a:p>
            <a:pPr lvl="0" algn="just">
              <a:buFont typeface="Wingdings" pitchFamily="2" charset="2"/>
              <a:buChar char="ü"/>
            </a:pPr>
            <a:r>
              <a:rPr lang="uk-UA" dirty="0" smtClean="0"/>
              <a:t>інформаційні стенди</a:t>
            </a:r>
            <a:r>
              <a:rPr lang="ru-RU" dirty="0" smtClean="0"/>
              <a:t>, </a:t>
            </a:r>
            <a:r>
              <a:rPr lang="uk-UA" dirty="0" smtClean="0"/>
              <a:t>папки-пересувки</a:t>
            </a:r>
            <a:r>
              <a:rPr lang="ru-RU" dirty="0" smtClean="0"/>
              <a:t>, </a:t>
            </a:r>
            <a:r>
              <a:rPr lang="uk-UA" dirty="0" smtClean="0"/>
              <a:t>куточки</a:t>
            </a:r>
            <a:r>
              <a:rPr lang="ru-RU" dirty="0" smtClean="0"/>
              <a:t> для </a:t>
            </a:r>
            <a:r>
              <a:rPr lang="uk-UA" dirty="0" smtClean="0"/>
              <a:t>батьків</a:t>
            </a:r>
            <a:r>
              <a:rPr lang="ru-RU" dirty="0" smtClean="0"/>
              <a:t>;</a:t>
            </a:r>
            <a:endParaRPr lang="ru-RU" dirty="0"/>
          </a:p>
        </p:txBody>
      </p:sp>
      <p:pic>
        <p:nvPicPr>
          <p:cNvPr id="5" name="Рисунок 4" descr="depositphotos_125502796-stock-illustration-art-tree-with-math-symbols.jpg"/>
          <p:cNvPicPr>
            <a:picLocks noChangeAspect="1"/>
          </p:cNvPicPr>
          <p:nvPr/>
        </p:nvPicPr>
        <p:blipFill>
          <a:blip r:embed="rId3" cstate="print"/>
          <a:srcRect l="13541" t="8333" r="13541" b="14583"/>
          <a:stretch>
            <a:fillRect/>
          </a:stretch>
        </p:blipFill>
        <p:spPr>
          <a:xfrm>
            <a:off x="0" y="142852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282" y="357166"/>
            <a:ext cx="8572560" cy="53553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dirty="0" smtClean="0"/>
              <a:t>    З батьками проводиться як </a:t>
            </a:r>
            <a:r>
              <a:rPr lang="uk-UA" dirty="0" smtClean="0"/>
              <a:t>фронтальна</a:t>
            </a:r>
            <a:r>
              <a:rPr lang="ru-RU" dirty="0" smtClean="0"/>
              <a:t> так </a:t>
            </a:r>
            <a:r>
              <a:rPr lang="uk-UA" dirty="0" smtClean="0"/>
              <a:t>і індивідуальна</a:t>
            </a:r>
            <a:r>
              <a:rPr lang="ru-RU" dirty="0" smtClean="0"/>
              <a:t> робота. Батьки </a:t>
            </a:r>
            <a:r>
              <a:rPr lang="uk-UA" dirty="0" smtClean="0"/>
              <a:t>потребують поповнення педагогічних знань</a:t>
            </a:r>
            <a:r>
              <a:rPr lang="ru-RU" dirty="0" smtClean="0"/>
              <a:t>, в </a:t>
            </a:r>
            <a:r>
              <a:rPr lang="uk-UA" dirty="0" smtClean="0"/>
              <a:t>знайомстві з сучасними підходами</a:t>
            </a:r>
            <a:r>
              <a:rPr lang="ru-RU" dirty="0" smtClean="0"/>
              <a:t> до </a:t>
            </a:r>
            <a:r>
              <a:rPr lang="uk-UA" dirty="0" smtClean="0"/>
              <a:t>математичного розвитку дітей</a:t>
            </a:r>
            <a:r>
              <a:rPr lang="ru-RU" dirty="0" smtClean="0"/>
              <a:t>, в </a:t>
            </a:r>
            <a:r>
              <a:rPr lang="uk-UA" dirty="0" smtClean="0"/>
              <a:t>рекомендаціях</a:t>
            </a:r>
            <a:r>
              <a:rPr lang="ru-RU" dirty="0" smtClean="0"/>
              <a:t> до </a:t>
            </a:r>
            <a:r>
              <a:rPr lang="uk-UA" dirty="0" smtClean="0"/>
              <a:t>використання літератури</a:t>
            </a:r>
            <a:r>
              <a:rPr lang="ru-RU" dirty="0" smtClean="0"/>
              <a:t>.</a:t>
            </a:r>
          </a:p>
          <a:p>
            <a:pPr algn="just"/>
            <a:r>
              <a:rPr lang="uk-UA" dirty="0" smtClean="0"/>
              <a:t>    Найбільш поширена</a:t>
            </a:r>
            <a:r>
              <a:rPr lang="ru-RU" dirty="0" smtClean="0"/>
              <a:t> форма </a:t>
            </a:r>
            <a:r>
              <a:rPr lang="uk-UA" dirty="0" smtClean="0"/>
              <a:t>індивідуальної роботи з сім'єю</a:t>
            </a:r>
            <a:r>
              <a:rPr lang="ru-RU" dirty="0" smtClean="0"/>
              <a:t> - </a:t>
            </a:r>
            <a:r>
              <a:rPr lang="uk-UA" dirty="0" smtClean="0"/>
              <a:t>бесіди</a:t>
            </a:r>
            <a:r>
              <a:rPr lang="ru-RU" dirty="0" smtClean="0"/>
              <a:t>. </a:t>
            </a:r>
            <a:r>
              <a:rPr lang="uk-UA" dirty="0" smtClean="0"/>
              <a:t>Їх можна проводити</a:t>
            </a:r>
            <a:r>
              <a:rPr lang="ru-RU" dirty="0" smtClean="0"/>
              <a:t>, коли батьки приводят </a:t>
            </a:r>
            <a:r>
              <a:rPr lang="uk-UA" dirty="0" smtClean="0"/>
              <a:t>і забирають дітей з</a:t>
            </a:r>
            <a:r>
              <a:rPr lang="ru-RU" dirty="0" smtClean="0"/>
              <a:t> саду. </a:t>
            </a:r>
            <a:r>
              <a:rPr lang="uk-UA" dirty="0" smtClean="0"/>
              <a:t>Ця</a:t>
            </a:r>
            <a:r>
              <a:rPr lang="ru-RU" dirty="0" smtClean="0"/>
              <a:t> форма </a:t>
            </a:r>
            <a:r>
              <a:rPr lang="uk-UA" dirty="0" smtClean="0"/>
              <a:t>роботи вимагає від</a:t>
            </a:r>
            <a:r>
              <a:rPr lang="ru-RU" dirty="0" smtClean="0"/>
              <a:t> педагога великого </a:t>
            </a:r>
            <a:r>
              <a:rPr lang="uk-UA" dirty="0" smtClean="0"/>
              <a:t>уміння</a:t>
            </a:r>
            <a:r>
              <a:rPr lang="ru-RU" dirty="0" smtClean="0"/>
              <a:t>, такту, </a:t>
            </a:r>
            <a:r>
              <a:rPr lang="uk-UA" dirty="0" smtClean="0"/>
              <a:t>компетентності</a:t>
            </a:r>
            <a:r>
              <a:rPr lang="ru-RU" dirty="0" smtClean="0"/>
              <a:t>. </a:t>
            </a:r>
            <a:r>
              <a:rPr lang="uk-UA" dirty="0" smtClean="0"/>
              <a:t>Щоб викликати</a:t>
            </a:r>
            <a:r>
              <a:rPr lang="ru-RU" dirty="0" smtClean="0"/>
              <a:t> у </a:t>
            </a:r>
            <a:r>
              <a:rPr lang="uk-UA" dirty="0" smtClean="0"/>
              <a:t>батьків довіру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uk-UA" dirty="0" smtClean="0"/>
              <a:t>бажання дослухатися</a:t>
            </a:r>
            <a:r>
              <a:rPr lang="ru-RU" dirty="0" smtClean="0"/>
              <a:t> до </a:t>
            </a:r>
            <a:r>
              <a:rPr lang="uk-UA" dirty="0" smtClean="0"/>
              <a:t>порад і пропозицій вихователя</a:t>
            </a:r>
            <a:r>
              <a:rPr lang="ru-RU" dirty="0" smtClean="0"/>
              <a:t>, </a:t>
            </a:r>
            <a:r>
              <a:rPr lang="uk-UA" dirty="0" smtClean="0"/>
              <a:t>бесіду слід розпочинати з констатації успіхів дитини</a:t>
            </a:r>
            <a:r>
              <a:rPr lang="ru-RU" dirty="0" smtClean="0"/>
              <a:t>. При </a:t>
            </a:r>
            <a:r>
              <a:rPr lang="uk-UA" dirty="0" smtClean="0"/>
              <a:t>цьому висловлювання</a:t>
            </a:r>
            <a:r>
              <a:rPr lang="ru-RU" dirty="0" smtClean="0"/>
              <a:t> педагога </a:t>
            </a:r>
            <a:r>
              <a:rPr lang="uk-UA" dirty="0" smtClean="0"/>
              <a:t>мають</a:t>
            </a:r>
            <a:r>
              <a:rPr lang="ru-RU" dirty="0" smtClean="0"/>
              <a:t> бути </a:t>
            </a:r>
            <a:r>
              <a:rPr lang="uk-UA" dirty="0" smtClean="0"/>
              <a:t>аргументованими</a:t>
            </a:r>
            <a:r>
              <a:rPr lang="ru-RU" dirty="0" smtClean="0"/>
              <a:t>, </a:t>
            </a:r>
            <a:r>
              <a:rPr lang="uk-UA" dirty="0" smtClean="0"/>
              <a:t>доказовими</a:t>
            </a:r>
            <a:r>
              <a:rPr lang="ru-RU" dirty="0" smtClean="0"/>
              <a:t>, а </a:t>
            </a:r>
            <a:r>
              <a:rPr lang="uk-UA" dirty="0" smtClean="0"/>
              <a:t>краще наочними</a:t>
            </a:r>
            <a:r>
              <a:rPr lang="ru-RU" dirty="0" smtClean="0"/>
              <a:t>. </a:t>
            </a:r>
            <a:r>
              <a:rPr lang="uk-UA" dirty="0" smtClean="0"/>
              <a:t>Можна показати зошит</a:t>
            </a:r>
            <a:r>
              <a:rPr lang="ru-RU" dirty="0" smtClean="0"/>
              <a:t> по </a:t>
            </a:r>
            <a:r>
              <a:rPr lang="uk-UA" dirty="0" smtClean="0"/>
              <a:t>математиці</a:t>
            </a:r>
            <a:r>
              <a:rPr lang="ru-RU" dirty="0" smtClean="0"/>
              <a:t>, </a:t>
            </a:r>
            <a:r>
              <a:rPr lang="uk-UA" dirty="0" smtClean="0"/>
              <a:t>виконану дитиною</a:t>
            </a:r>
            <a:r>
              <a:rPr lang="ru-RU" dirty="0" smtClean="0"/>
              <a:t> роботу.</a:t>
            </a:r>
          </a:p>
          <a:p>
            <a:pPr algn="just"/>
            <a:r>
              <a:rPr lang="ru-RU" dirty="0" smtClean="0"/>
              <a:t>    У </a:t>
            </a:r>
            <a:r>
              <a:rPr lang="uk-UA" dirty="0" smtClean="0"/>
              <a:t>бесіді з</a:t>
            </a:r>
            <a:r>
              <a:rPr lang="ru-RU" dirty="0" smtClean="0"/>
              <a:t> батьками педагог </a:t>
            </a:r>
            <a:r>
              <a:rPr lang="uk-UA" dirty="0" smtClean="0"/>
              <a:t>уточнює</a:t>
            </a:r>
            <a:r>
              <a:rPr lang="ru-RU" dirty="0" smtClean="0"/>
              <a:t>, </a:t>
            </a:r>
            <a:r>
              <a:rPr lang="uk-UA" dirty="0" smtClean="0"/>
              <a:t>з ким з членів сім'ї дитина буває частіше</a:t>
            </a:r>
            <a:r>
              <a:rPr lang="ru-RU" dirty="0" smtClean="0"/>
              <a:t>, </a:t>
            </a:r>
            <a:r>
              <a:rPr lang="uk-UA" dirty="0" smtClean="0"/>
              <a:t>які методи використовуються</a:t>
            </a:r>
            <a:r>
              <a:rPr lang="ru-RU" dirty="0" smtClean="0"/>
              <a:t> в </a:t>
            </a:r>
            <a:r>
              <a:rPr lang="uk-UA" dirty="0" smtClean="0"/>
              <a:t>сімейному вихованні</a:t>
            </a:r>
            <a:r>
              <a:rPr lang="ru-RU" dirty="0" smtClean="0"/>
              <a:t>, </a:t>
            </a:r>
            <a:r>
              <a:rPr lang="uk-UA" dirty="0" smtClean="0"/>
              <a:t>зокрема з розвитку</a:t>
            </a:r>
            <a:r>
              <a:rPr lang="ru-RU" dirty="0" smtClean="0"/>
              <a:t> у </a:t>
            </a:r>
            <a:r>
              <a:rPr lang="uk-UA" dirty="0" smtClean="0"/>
              <a:t>дітей уявлень</a:t>
            </a:r>
            <a:r>
              <a:rPr lang="ru-RU" dirty="0" smtClean="0"/>
              <a:t> про час та </a:t>
            </a:r>
            <a:r>
              <a:rPr lang="uk-UA" dirty="0" smtClean="0"/>
              <a:t>часові відношення</a:t>
            </a:r>
            <a:r>
              <a:rPr lang="ru-RU" dirty="0" smtClean="0"/>
              <a:t>.. </a:t>
            </a:r>
            <a:r>
              <a:rPr lang="uk-UA" dirty="0" smtClean="0"/>
              <a:t>Ненав'язливо вихователь дає свої рекомендації</a:t>
            </a:r>
            <a:r>
              <a:rPr lang="ru-RU" dirty="0" smtClean="0"/>
              <a:t>, як </a:t>
            </a:r>
            <a:r>
              <a:rPr lang="uk-UA" dirty="0" smtClean="0"/>
              <a:t>ефективніше формувати</a:t>
            </a:r>
            <a:r>
              <a:rPr lang="ru-RU" dirty="0" smtClean="0"/>
              <a:t> у </a:t>
            </a:r>
            <a:r>
              <a:rPr lang="uk-UA" dirty="0" smtClean="0"/>
              <a:t>дитини уявлення</a:t>
            </a:r>
            <a:r>
              <a:rPr lang="ru-RU" dirty="0" smtClean="0"/>
              <a:t> про час. </a:t>
            </a:r>
            <a:r>
              <a:rPr lang="uk-UA" dirty="0" smtClean="0"/>
              <a:t>Наприклад</a:t>
            </a:r>
            <a:r>
              <a:rPr lang="ru-RU" dirty="0" smtClean="0"/>
              <a:t> для </a:t>
            </a:r>
            <a:r>
              <a:rPr lang="uk-UA" dirty="0" smtClean="0"/>
              <a:t>кращого і швидкого опанування дітьми назв днів тижня дають деякі поради</a:t>
            </a:r>
            <a:r>
              <a:rPr lang="ru-RU" dirty="0" smtClean="0"/>
              <a:t> батькам.    </a:t>
            </a:r>
          </a:p>
          <a:p>
            <a:pPr algn="just"/>
            <a:r>
              <a:rPr lang="ru-RU" dirty="0" smtClean="0"/>
              <a:t>    </a:t>
            </a:r>
            <a:r>
              <a:rPr lang="uk-UA" dirty="0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вранці</a:t>
            </a:r>
            <a:r>
              <a:rPr lang="ru-RU" dirty="0" smtClean="0"/>
              <a:t>, </a:t>
            </a:r>
            <a:r>
              <a:rPr lang="uk-UA" dirty="0" smtClean="0"/>
              <a:t>виходячи з будинку</a:t>
            </a:r>
            <a:r>
              <a:rPr lang="ru-RU" dirty="0" smtClean="0"/>
              <a:t>, </a:t>
            </a:r>
            <a:r>
              <a:rPr lang="uk-UA" dirty="0" smtClean="0"/>
              <a:t>слід говорити дитині</a:t>
            </a:r>
            <a:r>
              <a:rPr lang="ru-RU" dirty="0" smtClean="0"/>
              <a:t>, </a:t>
            </a:r>
            <a:r>
              <a:rPr lang="uk-UA" dirty="0" smtClean="0"/>
              <a:t>який сьогодні</a:t>
            </a:r>
            <a:r>
              <a:rPr lang="ru-RU" dirty="0" smtClean="0"/>
              <a:t> день </a:t>
            </a:r>
            <a:r>
              <a:rPr lang="uk-UA" dirty="0" smtClean="0"/>
              <a:t>тижня</a:t>
            </a:r>
            <a:r>
              <a:rPr lang="ru-RU" dirty="0" smtClean="0"/>
              <a:t>, </a:t>
            </a:r>
            <a:r>
              <a:rPr lang="uk-UA" dirty="0" smtClean="0"/>
              <a:t>нагадати</a:t>
            </a:r>
            <a:r>
              <a:rPr lang="ru-RU" dirty="0" smtClean="0"/>
              <a:t>, як </a:t>
            </a:r>
            <a:r>
              <a:rPr lang="uk-UA" dirty="0" smtClean="0"/>
              <a:t>називається</a:t>
            </a:r>
            <a:r>
              <a:rPr lang="ru-RU" dirty="0" smtClean="0"/>
              <a:t> день, </a:t>
            </a:r>
            <a:r>
              <a:rPr lang="uk-UA" dirty="0" smtClean="0"/>
              <a:t>який вже</a:t>
            </a:r>
            <a:r>
              <a:rPr lang="ru-RU" dirty="0" smtClean="0"/>
              <a:t> минув </a:t>
            </a:r>
            <a:r>
              <a:rPr lang="uk-UA" dirty="0" smtClean="0"/>
              <a:t>чи що</a:t>
            </a:r>
            <a:r>
              <a:rPr lang="ru-RU" dirty="0" smtClean="0"/>
              <a:t> буде завтра. </a:t>
            </a:r>
            <a:r>
              <a:rPr lang="uk-UA" dirty="0" smtClean="0"/>
              <a:t>Обіцяючи що-небудь дитині</a:t>
            </a:r>
            <a:r>
              <a:rPr lang="ru-RU" dirty="0" smtClean="0"/>
              <a:t>, треба </a:t>
            </a:r>
            <a:r>
              <a:rPr lang="uk-UA" dirty="0" smtClean="0"/>
              <a:t>також називати</a:t>
            </a:r>
            <a:r>
              <a:rPr lang="ru-RU" dirty="0" smtClean="0"/>
              <a:t> день </a:t>
            </a:r>
            <a:r>
              <a:rPr lang="uk-UA" dirty="0" smtClean="0"/>
              <a:t>тижня</a:t>
            </a:r>
            <a:r>
              <a:rPr lang="ru-RU" dirty="0" smtClean="0"/>
              <a:t>: «Ми </a:t>
            </a:r>
            <a:r>
              <a:rPr lang="ru-RU" dirty="0" err="1" smtClean="0"/>
              <a:t>підемо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тобою до зоопарку в </a:t>
            </a:r>
            <a:r>
              <a:rPr lang="uk-UA" dirty="0" smtClean="0"/>
              <a:t>суботу</a:t>
            </a:r>
            <a:r>
              <a:rPr lang="ru-RU" dirty="0" smtClean="0"/>
              <a:t>. </a:t>
            </a:r>
            <a:r>
              <a:rPr lang="uk-UA" dirty="0" smtClean="0"/>
              <a:t>Сьогодні</a:t>
            </a:r>
            <a:r>
              <a:rPr lang="ru-RU" dirty="0" smtClean="0"/>
              <a:t> середа. Через </a:t>
            </a:r>
            <a:r>
              <a:rPr lang="uk-UA" dirty="0" smtClean="0"/>
              <a:t>скільки днів</a:t>
            </a:r>
            <a:r>
              <a:rPr lang="ru-RU" dirty="0" smtClean="0"/>
              <a:t> буде суббота?»</a:t>
            </a:r>
          </a:p>
        </p:txBody>
      </p:sp>
      <p:pic>
        <p:nvPicPr>
          <p:cNvPr id="4" name="Рисунок 3" descr="depositphotos_125502796-stock-illustration-art-tree-with-math-symbols.jpg"/>
          <p:cNvPicPr>
            <a:picLocks noChangeAspect="1"/>
          </p:cNvPicPr>
          <p:nvPr/>
        </p:nvPicPr>
        <p:blipFill>
          <a:blip r:embed="rId3" cstate="print"/>
          <a:srcRect l="13541" t="8333" r="13541" b="14583"/>
          <a:stretch>
            <a:fillRect/>
          </a:stretch>
        </p:blipFill>
        <p:spPr>
          <a:xfrm>
            <a:off x="0" y="142852"/>
            <a:ext cx="579250" cy="612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2b6af711fb909675c512db21c8e4c77.jpg"/>
          <p:cNvPicPr>
            <a:picLocks noChangeAspect="1"/>
          </p:cNvPicPr>
          <p:nvPr/>
        </p:nvPicPr>
        <p:blipFill>
          <a:blip r:embed="rId2" cstate="print"/>
          <a:srcRect t="11458" r="36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3 - копи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071546"/>
            <a:ext cx="8500017" cy="3714776"/>
          </a:xfrm>
          <a:prstGeom prst="rect">
            <a:avLst/>
          </a:prstGeom>
        </p:spPr>
      </p:pic>
      <p:pic>
        <p:nvPicPr>
          <p:cNvPr id="6" name="Рисунок 5" descr="depositphotos_125502796-stock-illustration-art-tree-with-math-symbols.jpg"/>
          <p:cNvPicPr>
            <a:picLocks noChangeAspect="1"/>
          </p:cNvPicPr>
          <p:nvPr/>
        </p:nvPicPr>
        <p:blipFill>
          <a:blip r:embed="rId4" cstate="print"/>
          <a:srcRect l="13541" t="8333" r="13541" b="14583"/>
          <a:stretch>
            <a:fillRect/>
          </a:stretch>
        </p:blipFill>
        <p:spPr>
          <a:xfrm>
            <a:off x="0" y="142852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1458" r="36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571480"/>
            <a:ext cx="8643966" cy="5228911"/>
          </a:xfrm>
          <a:prstGeom prst="rect">
            <a:avLst/>
          </a:prstGeom>
        </p:spPr>
      </p:pic>
      <p:pic>
        <p:nvPicPr>
          <p:cNvPr id="4" name="Рисунок 3" descr="depositphotos_125502796-stock-illustration-art-tree-with-math-symbols.jpg"/>
          <p:cNvPicPr>
            <a:picLocks noChangeAspect="1"/>
          </p:cNvPicPr>
          <p:nvPr/>
        </p:nvPicPr>
        <p:blipFill>
          <a:blip r:embed="rId4" cstate="print"/>
          <a:srcRect l="13541" t="8333" r="13541" b="14583"/>
          <a:stretch>
            <a:fillRect/>
          </a:stretch>
        </p:blipFill>
        <p:spPr>
          <a:xfrm>
            <a:off x="0" y="0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1458" r="36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571480"/>
            <a:ext cx="8786842" cy="5173503"/>
          </a:xfrm>
          <a:prstGeom prst="rect">
            <a:avLst/>
          </a:prstGeom>
        </p:spPr>
      </p:pic>
      <p:pic>
        <p:nvPicPr>
          <p:cNvPr id="4" name="Рисунок 3" descr="depositphotos_125502796-stock-illustration-art-tree-with-math-symbols.jpg"/>
          <p:cNvPicPr>
            <a:picLocks noChangeAspect="1"/>
          </p:cNvPicPr>
          <p:nvPr/>
        </p:nvPicPr>
        <p:blipFill>
          <a:blip r:embed="rId4" cstate="print"/>
          <a:srcRect l="13541" t="8333" r="13541" b="14583"/>
          <a:stretch>
            <a:fillRect/>
          </a:stretch>
        </p:blipFill>
        <p:spPr>
          <a:xfrm>
            <a:off x="0" y="142852"/>
            <a:ext cx="579227" cy="612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1458" r="36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.png"/>
          <p:cNvPicPr>
            <a:picLocks noChangeAspect="1"/>
          </p:cNvPicPr>
          <p:nvPr/>
        </p:nvPicPr>
        <p:blipFill>
          <a:blip r:embed="rId3" cstate="print"/>
          <a:srcRect l="24219" t="67500" r="38281" b="15000"/>
          <a:stretch>
            <a:fillRect/>
          </a:stretch>
        </p:blipFill>
        <p:spPr>
          <a:xfrm>
            <a:off x="357158" y="928670"/>
            <a:ext cx="8501122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epositphotos_125502796-stock-illustration-art-tree-with-math-symbols.jpg"/>
          <p:cNvPicPr>
            <a:picLocks noChangeAspect="1"/>
          </p:cNvPicPr>
          <p:nvPr/>
        </p:nvPicPr>
        <p:blipFill>
          <a:blip r:embed="rId4" cstate="print"/>
          <a:srcRect l="13541" t="8333" r="13541" b="14583"/>
          <a:stretch>
            <a:fillRect/>
          </a:stretch>
        </p:blipFill>
        <p:spPr>
          <a:xfrm>
            <a:off x="0" y="142852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2500"/>
          <a:stretch>
            <a:fillRect/>
          </a:stretch>
        </p:blipFill>
        <p:spPr>
          <a:xfrm>
            <a:off x="0" y="0"/>
            <a:ext cx="9177372" cy="6858000"/>
          </a:xfrm>
          <a:prstGeom prst="rect">
            <a:avLst/>
          </a:prstGeom>
        </p:spPr>
      </p:pic>
      <p:pic>
        <p:nvPicPr>
          <p:cNvPr id="3" name="Рисунок 2" descr="2.png"/>
          <p:cNvPicPr>
            <a:picLocks noChangeAspect="1"/>
          </p:cNvPicPr>
          <p:nvPr/>
        </p:nvPicPr>
        <p:blipFill>
          <a:blip r:embed="rId3" cstate="print"/>
          <a:srcRect l="23437" t="8750" r="18750" b="32500"/>
          <a:stretch>
            <a:fillRect/>
          </a:stretch>
        </p:blipFill>
        <p:spPr>
          <a:xfrm>
            <a:off x="214282" y="142852"/>
            <a:ext cx="8773195" cy="5572164"/>
          </a:xfrm>
          <a:prstGeom prst="rect">
            <a:avLst/>
          </a:prstGeom>
        </p:spPr>
      </p:pic>
      <p:pic>
        <p:nvPicPr>
          <p:cNvPr id="4" name="Рисунок 3" descr="depositphotos_125502796-stock-illustration-art-tree-with-math-symbols.jpg"/>
          <p:cNvPicPr>
            <a:picLocks noChangeAspect="1"/>
          </p:cNvPicPr>
          <p:nvPr/>
        </p:nvPicPr>
        <p:blipFill>
          <a:blip r:embed="rId4" cstate="print"/>
          <a:srcRect l="13541" t="8333" r="13541" b="14583"/>
          <a:stretch>
            <a:fillRect/>
          </a:stretch>
        </p:blipFill>
        <p:spPr>
          <a:xfrm>
            <a:off x="0" y="0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18157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Прямоугольник 9"/>
          <p:cNvSpPr/>
          <p:nvPr/>
        </p:nvSpPr>
        <p:spPr>
          <a:xfrm>
            <a:off x="214282" y="928670"/>
            <a:ext cx="857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 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88640"/>
            <a:ext cx="6336704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uk-UA" sz="16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ДВА види </a:t>
            </a:r>
            <a:r>
              <a:rPr lang="uk-UA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наочного матеріалу та вимоги до нього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926186691"/>
              </p:ext>
            </p:extLst>
          </p:nvPr>
        </p:nvGraphicFramePr>
        <p:xfrm>
          <a:off x="1524000" y="1397000"/>
          <a:ext cx="6096000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7158" y="500042"/>
            <a:ext cx="8572560" cy="5475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    </a:t>
            </a:r>
            <a:r>
              <a:rPr lang="uk-UA" dirty="0"/>
              <a:t>Значення демонстраційного наочного матеріалу полягає в тому, що за його допомогою можна зробити процес навчання цікавим, доступним і зрозумілим дітям, створити умови, чуттєву опору для формування конкретних математичних уявлень і понять, для розвитку пізнавальних інтересів та здібностей.</a:t>
            </a:r>
            <a:endParaRPr lang="ru-RU" dirty="0"/>
          </a:p>
          <a:p>
            <a:r>
              <a:rPr lang="uk-UA" dirty="0"/>
              <a:t>       </a:t>
            </a:r>
            <a:endParaRPr lang="uk-UA" dirty="0" smtClean="0"/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dirty="0"/>
              <a:t>   Значення </a:t>
            </a:r>
            <a:r>
              <a:rPr lang="uk-UA" dirty="0" smtClean="0"/>
              <a:t>роздаткового </a:t>
            </a:r>
            <a:r>
              <a:rPr lang="uk-UA" dirty="0"/>
              <a:t>наочного матеріалу полягає насамперед, в тому, що він дає змогу надати процесу навчання </a:t>
            </a:r>
            <a:r>
              <a:rPr lang="uk-UA" dirty="0" smtClean="0"/>
              <a:t>дійового </a:t>
            </a:r>
            <a:r>
              <a:rPr lang="uk-UA" dirty="0"/>
              <a:t>характеру, включити дитину безпосередньо у практичну діяльність</a:t>
            </a:r>
            <a:r>
              <a:rPr lang="uk-UA" dirty="0" smtClean="0"/>
              <a:t>.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Засобами </a:t>
            </a:r>
            <a:r>
              <a:rPr lang="uk-UA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наочності можуть бути: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uk-UA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●"/>
            </a:pPr>
            <a:r>
              <a:rPr lang="uk-UA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реальні предмет та явища навколишньої дійсності, </a:t>
            </a:r>
            <a:endParaRPr lang="ru-RU" sz="11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●"/>
            </a:pPr>
            <a:r>
              <a:rPr lang="uk-UA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іграшки, </a:t>
            </a:r>
            <a:endParaRPr lang="ru-RU" sz="11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●"/>
            </a:pPr>
            <a:r>
              <a:rPr lang="uk-UA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геометричні фігури, </a:t>
            </a:r>
            <a:endParaRPr lang="ru-RU" sz="11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●"/>
            </a:pPr>
            <a:r>
              <a:rPr lang="uk-UA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картини та картинки, </a:t>
            </a:r>
            <a:endParaRPr lang="ru-RU" sz="11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●"/>
            </a:pPr>
            <a:r>
              <a:rPr lang="uk-UA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таблиці, моделі, схеми, діаграми, </a:t>
            </a:r>
            <a:endParaRPr lang="ru-RU" sz="11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●"/>
            </a:pPr>
            <a:r>
              <a:rPr lang="uk-UA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картки з зображенням математичних символів — цифр, знаків дій; </a:t>
            </a:r>
            <a:endParaRPr lang="ru-RU" sz="11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●"/>
            </a:pPr>
            <a:r>
              <a:rPr lang="uk-UA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дії вихователя і самих дітей, які мають на меті показати, як слід виконувати ту або іншу операцію з об'єктами; </a:t>
            </a:r>
            <a:endParaRPr lang="ru-RU" sz="11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●"/>
            </a:pPr>
            <a:r>
              <a:rPr lang="uk-UA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широко використовується словесна наочність — образний опис вихователем об'єкта, явища навколишнього світу, художні твори, усна народна творчість.</a:t>
            </a:r>
            <a:endParaRPr lang="ru-RU" sz="1100" dirty="0"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depositphotos_125502796-stock-illustration-art-tree-with-math-symbols.jpg"/>
          <p:cNvPicPr>
            <a:picLocks noChangeAspect="1"/>
          </p:cNvPicPr>
          <p:nvPr/>
        </p:nvPicPr>
        <p:blipFill>
          <a:blip r:embed="rId3" cstate="print"/>
          <a:srcRect l="13541" t="8333" r="13541" b="14583"/>
          <a:stretch>
            <a:fillRect/>
          </a:stretch>
        </p:blipFill>
        <p:spPr>
          <a:xfrm>
            <a:off x="0" y="0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714356"/>
            <a:ext cx="864399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 smtClean="0"/>
              <a:t>      </a:t>
            </a:r>
            <a:r>
              <a:rPr lang="uk-UA" sz="1600" b="1" dirty="0" smtClean="0">
                <a:solidFill>
                  <a:srgbClr val="FF0000"/>
                </a:solidFill>
              </a:rPr>
              <a:t>У середньої групі </a:t>
            </a:r>
            <a:r>
              <a:rPr lang="uk-UA" sz="1600" dirty="0" smtClean="0"/>
              <a:t>необхідно поглибити й розширити ці знання і набутий дати уявлення про послідовність частин доби. Згідно з програмою «Дитина», основним завданням вихователя є здійснити поступовий перехід від сприймання математичного змісту в грі, в побуті, спостереженнях та інших видах діяльності до цілеспрямованого його осмислення й засвоєння на заняттях, у спільній з ровесниками діяльності. </a:t>
            </a:r>
          </a:p>
          <a:p>
            <a:pPr algn="just"/>
            <a:r>
              <a:rPr lang="uk-UA" sz="1600" dirty="0" smtClean="0"/>
              <a:t>      Діти повторюють і закріплюють раніше вивчене з кожного розділу, осмислюють його. Водночас матеріал кожного розділу розширюється і збагачується, що дає можливість більш повно й узагальнено сприйняти різні компоненти математичного змісту. </a:t>
            </a:r>
          </a:p>
          <a:p>
            <a:pPr algn="just"/>
            <a:r>
              <a:rPr lang="uk-UA" sz="1600" b="1" dirty="0" smtClean="0">
                <a:solidFill>
                  <a:srgbClr val="FF0000"/>
                </a:solidFill>
              </a:rPr>
              <a:t>     У старших групах </a:t>
            </a:r>
            <a:r>
              <a:rPr lang="uk-UA" sz="1600" dirty="0" smtClean="0"/>
              <a:t>вихователь повинен дати уявлення про добу і познайомити за допомогою календаря з тижнем, місяцями, роком. Паралельно треба в дітей розвивати і саме почуття часу, розпочати знайомитимуть із тривалістю цього часу, як 1 хвилина, 3, 5, 10 хвилин, півгодини і годину. Також дітей треба ознайомити з тижнем як проміжною одиницею вимірювання часу. Вчити встановлювати послідовності днів тижня з опорою на порядкові числівники («Сьогодні четвертий день тижня – четвер»). Вчити називати поточний місяць, попередній і наступний. Ознайомлювати з різними видами календарів та користування ними. Всі ці знання про час слід формувати під час занять.</a:t>
            </a:r>
            <a:endParaRPr lang="ru-RU" sz="1600" dirty="0" smtClean="0"/>
          </a:p>
          <a:p>
            <a:pPr algn="just"/>
            <a:r>
              <a:rPr lang="uk-UA" sz="1600" dirty="0" smtClean="0"/>
              <a:t>      Отже, розпочавши систематичне, послідовне формування часових уявлень у дітей починаючи з раннього віку до старшого дошкільного віку дитина матиме уявлення про всі п'ять блоків завдань (доба, поняття «вчора», «сьогодні», «завтра», тиждень, пори року, годинник).</a:t>
            </a:r>
            <a:endParaRPr lang="ru-RU" sz="1600" dirty="0"/>
          </a:p>
        </p:txBody>
      </p:sp>
      <p:pic>
        <p:nvPicPr>
          <p:cNvPr id="5" name="Рисунок 4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4281" y="260648"/>
            <a:ext cx="864399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Роздатковий матеріал  для дітей виготовляють 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 паперу, картону, дроту, поролону, пап'є - маше. </a:t>
            </a:r>
            <a:endParaRPr lang="uk-UA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Часто 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як лічильний матеріал використовують природний матеріал (каштани, жолуді, черепашки, камінчики та ін.). Щоб цей матеріал мав естетичний вигляд, його покривають барвниками </a:t>
            </a:r>
            <a:r>
              <a:rPr lang="uk-UA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і 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лаками. </a:t>
            </a:r>
            <a:endParaRPr lang="uk-UA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Наочний 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матеріал, як правило, зберігається в методичному кабінеті або  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груповій кімнаті</a:t>
            </a:r>
          </a:p>
          <a:p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Він повинен відповідати певним </a:t>
            </a:r>
            <a:r>
              <a:rPr lang="uk-UA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вимогам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</a:t>
            </a:r>
            <a:r>
              <a:rPr lang="uk-UA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предмети для лічби та їх зображення повинні бути відомі дітям, взятими із навколишнього життя;</a:t>
            </a:r>
          </a:p>
          <a:p>
            <a:r>
              <a:rPr lang="uk-UA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щоб учити дітей порівнювати кількість у різних сукупностях, потрібна різноманітність дидактичного матеріалу, що сприймається різними органами чуттів (на слух, зорово, на дотик);</a:t>
            </a:r>
          </a:p>
          <a:p>
            <a:r>
              <a:rPr lang="uk-UA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наочний матеріал повинен бути </a:t>
            </a:r>
            <a:r>
              <a:rPr lang="uk-UA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динамічним  </a:t>
            </a:r>
            <a:r>
              <a:rPr lang="uk-UA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і в достатній кількості; </a:t>
            </a:r>
          </a:p>
          <a:p>
            <a:r>
              <a:rPr lang="uk-UA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	матеріал повинен відповідати гігієнічним, педагогічним і естетичним вимогам.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depositphotos_125502796-stock-illustration-art-tree-with-math-symbols.jpg"/>
          <p:cNvPicPr>
            <a:picLocks noChangeAspect="1"/>
          </p:cNvPicPr>
          <p:nvPr/>
        </p:nvPicPr>
        <p:blipFill>
          <a:blip r:embed="rId3" cstate="print"/>
          <a:srcRect l="13541" t="8333" r="13541" b="14583"/>
          <a:stretch>
            <a:fillRect/>
          </a:stretch>
        </p:blipFill>
        <p:spPr>
          <a:xfrm>
            <a:off x="0" y="0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71440" y="142852"/>
            <a:ext cx="857256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Посібники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аплікації</a:t>
            </a: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928670"/>
            <a:ext cx="85725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    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Широко застосовуються на заняттях з математики </a:t>
            </a:r>
            <a:endParaRPr lang="uk-UA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uk-UA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посібники </a:t>
            </a:r>
            <a:r>
              <a:rPr lang="uk-UA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аплікації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(таблиці з рухомими і змінними деталями, що закріплюються на вертикальній або похилій площині за допомогою магнітних тримачів чи іншими способами — фланелеграф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uk-UA" dirty="0" smtClean="0"/>
              <a:t>.</a:t>
            </a:r>
          </a:p>
          <a:p>
            <a:pPr algn="just"/>
            <a:endParaRPr lang="uk-UA" dirty="0"/>
          </a:p>
          <a:p>
            <a:pPr algn="just"/>
            <a:endParaRPr lang="uk-UA" dirty="0" smtClean="0"/>
          </a:p>
          <a:p>
            <a:pPr algn="just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214282" y="3369704"/>
            <a:ext cx="8572560" cy="162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3319289"/>
            <a:ext cx="2232248" cy="16720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3372281"/>
            <a:ext cx="2543131" cy="1701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depositphotos_125502796-stock-illustration-art-tree-with-math-symbols.jpg"/>
          <p:cNvPicPr>
            <a:picLocks noChangeAspect="1"/>
          </p:cNvPicPr>
          <p:nvPr/>
        </p:nvPicPr>
        <p:blipFill>
          <a:blip r:embed="rId3" cstate="print"/>
          <a:srcRect l="13541" t="8333" r="13541" b="14583"/>
          <a:stretch>
            <a:fillRect/>
          </a:stretch>
        </p:blipFill>
        <p:spPr>
          <a:xfrm>
            <a:off x="0" y="0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00034" y="714356"/>
            <a:ext cx="8286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.</a:t>
            </a:r>
            <a:endParaRPr lang="ru-RU" dirty="0" smtClean="0"/>
          </a:p>
          <a:p>
            <a:pPr algn="just"/>
            <a:r>
              <a:rPr lang="uk-UA" dirty="0" smtClean="0"/>
              <a:t>     B повсякденному житті й у ЗДО в дітей починаючи з раннього віку складаються більш-менш певні ставлення до реальної тривалості таких проміжків часу, як ранок, день, вечір, ніч.</a:t>
            </a:r>
          </a:p>
          <a:p>
            <a:pPr algn="just"/>
            <a:r>
              <a:rPr lang="uk-UA" dirty="0" smtClean="0"/>
              <a:t>    Отже, педагог має можливість уточнити і конкретизувати знання дітей про частини доби, формувати навичок розпізнавання й уміння називати ці частини діб вже </a:t>
            </a:r>
            <a:r>
              <a:rPr lang="uk-UA" dirty="0" smtClean="0"/>
              <a:t>в молодшій групі..</a:t>
            </a:r>
            <a:endParaRPr lang="uk-UA" dirty="0" smtClean="0"/>
          </a:p>
          <a:p>
            <a:pPr algn="just"/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50" y="2726921"/>
            <a:ext cx="4269854" cy="320239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80111" y="3140968"/>
            <a:ext cx="23042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prstClr val="black"/>
                </a:solidFill>
              </a:rPr>
              <a:t>Таблиці із зображення сюжетів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2b6af711fb909675c512db21c8e4c77.jpg"/>
          <p:cNvPicPr>
            <a:picLocks noChangeAspect="1"/>
          </p:cNvPicPr>
          <p:nvPr/>
        </p:nvPicPr>
        <p:blipFill>
          <a:blip r:embed="rId2" cstate="print"/>
          <a:srcRect t="15328" r="-455" b="4379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282" y="357166"/>
            <a:ext cx="87154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   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Особливі  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вимоги ставляться до методики використання наочного матеріалу. </a:t>
            </a:r>
            <a:endParaRPr lang="uk-UA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підготовці до занять вихователь ретельно продумує, коли (у якій частині заняття), у</a:t>
            </a:r>
            <a:r>
              <a:rPr lang="uk-UA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якій кількості і як буде використаний наочний матеріал. Необхідно правильно дозувати наочний матеріал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Негативно позначається на результатах навчання як </a:t>
            </a:r>
            <a:r>
              <a:rPr lang="uk-UA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недостатнє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використання його, </a:t>
            </a:r>
            <a:r>
              <a:rPr lang="uk-UA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 і надлишок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і надзвичайна різноманітність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uk-UA" sz="1400" dirty="0"/>
              <a:t>       </a:t>
            </a:r>
            <a:r>
              <a:rPr lang="uk-UA" dirty="0"/>
              <a:t> Вибір наочних посібників та їх поєднання залежать від цілей та завдань, які необхідно розв'язати на занятті, від рівня засвоєння знань і навичок. 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 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молодшій групі, ознайомлюючи дітей з тим, що множина складається з окремих елементів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depositphotos_125502796-stock-illustration-art-tree-with-math-symbols.jpg"/>
          <p:cNvPicPr>
            <a:picLocks noChangeAspect="1"/>
          </p:cNvPicPr>
          <p:nvPr/>
        </p:nvPicPr>
        <p:blipFill>
          <a:blip r:embed="rId3" cstate="print"/>
          <a:srcRect l="13541" t="8333" r="13541" b="14583"/>
          <a:stretch>
            <a:fillRect/>
          </a:stretch>
        </p:blipFill>
        <p:spPr>
          <a:xfrm>
            <a:off x="0" y="142852"/>
            <a:ext cx="714380" cy="755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51" y="3429000"/>
            <a:ext cx="3190587" cy="2390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801" y="3440076"/>
            <a:ext cx="2983732" cy="2390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2528</Words>
  <Application>Microsoft Office PowerPoint</Application>
  <PresentationFormat>Экран (4:3)</PresentationFormat>
  <Paragraphs>187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-apple-system</vt:lpstr>
      <vt:lpstr>Arial</vt:lpstr>
      <vt:lpstr>Calibri</vt:lpstr>
      <vt:lpstr>Noto Sans Symbols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mf</dc:creator>
  <cp:lastModifiedBy>Serg</cp:lastModifiedBy>
  <cp:revision>54</cp:revision>
  <dcterms:created xsi:type="dcterms:W3CDTF">2021-03-29T07:27:45Z</dcterms:created>
  <dcterms:modified xsi:type="dcterms:W3CDTF">2023-09-11T21:32:39Z</dcterms:modified>
</cp:coreProperties>
</file>