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8" r:id="rId3"/>
    <p:sldId id="295" r:id="rId4"/>
    <p:sldId id="291" r:id="rId5"/>
    <p:sldId id="279" r:id="rId6"/>
    <p:sldId id="280" r:id="rId7"/>
    <p:sldId id="257" r:id="rId8"/>
    <p:sldId id="282" r:id="rId9"/>
    <p:sldId id="259" r:id="rId10"/>
    <p:sldId id="283" r:id="rId11"/>
    <p:sldId id="284" r:id="rId12"/>
    <p:sldId id="285" r:id="rId13"/>
    <p:sldId id="286" r:id="rId14"/>
    <p:sldId id="287" r:id="rId15"/>
    <p:sldId id="288" r:id="rId16"/>
    <p:sldId id="298" r:id="rId17"/>
    <p:sldId id="300" r:id="rId18"/>
    <p:sldId id="289" r:id="rId19"/>
    <p:sldId id="290" r:id="rId20"/>
    <p:sldId id="264" r:id="rId21"/>
    <p:sldId id="263" r:id="rId22"/>
    <p:sldId id="276" r:id="rId23"/>
    <p:sldId id="296" r:id="rId24"/>
    <p:sldId id="277" r:id="rId25"/>
    <p:sldId id="268" r:id="rId26"/>
    <p:sldId id="297" r:id="rId27"/>
    <p:sldId id="292" r:id="rId28"/>
    <p:sldId id="266" r:id="rId29"/>
    <p:sldId id="272" r:id="rId30"/>
    <p:sldId id="293" r:id="rId31"/>
    <p:sldId id="267" r:id="rId32"/>
    <p:sldId id="273" r:id="rId33"/>
    <p:sldId id="271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0" autoAdjust="0"/>
    <p:restoredTop sz="93956" autoAdjust="0"/>
  </p:normalViewPr>
  <p:slideViewPr>
    <p:cSldViewPr>
      <p:cViewPr>
        <p:scale>
          <a:sx n="70" d="100"/>
          <a:sy n="70" d="100"/>
        </p:scale>
        <p:origin x="162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37B6F-D38A-4514-A59D-B86A7403C86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6A072E-6810-44E5-80C3-ADAE3293B9B2}">
      <dgm:prSet phldrT="[Текст]"/>
      <dgm:spPr/>
      <dgm:t>
        <a:bodyPr/>
        <a:lstStyle/>
        <a:p>
          <a:r>
            <a:rPr lang="uk-UA" b="1" dirty="0" smtClean="0">
              <a:solidFill>
                <a:srgbClr val="00B050"/>
              </a:solidFill>
            </a:rPr>
            <a:t>Основними сучасними гіпотезами історичного розвитку української мови є дві </a:t>
          </a:r>
          <a:endParaRPr lang="ru-RU" b="1" dirty="0">
            <a:solidFill>
              <a:srgbClr val="00B050"/>
            </a:solidFill>
          </a:endParaRPr>
        </a:p>
      </dgm:t>
    </dgm:pt>
    <dgm:pt modelId="{ECE7E19B-B7F7-4BCD-8A40-19A204B6B39C}" type="parTrans" cxnId="{CF37A006-622B-4583-8BC1-95C260A2D008}">
      <dgm:prSet/>
      <dgm:spPr/>
      <dgm:t>
        <a:bodyPr/>
        <a:lstStyle/>
        <a:p>
          <a:endParaRPr lang="ru-RU"/>
        </a:p>
      </dgm:t>
    </dgm:pt>
    <dgm:pt modelId="{3B9CC088-3307-4C11-A22F-9E3FCD81CBF3}" type="sibTrans" cxnId="{CF37A006-622B-4583-8BC1-95C260A2D008}">
      <dgm:prSet/>
      <dgm:spPr/>
      <dgm:t>
        <a:bodyPr/>
        <a:lstStyle/>
        <a:p>
          <a:endParaRPr lang="ru-RU"/>
        </a:p>
      </dgm:t>
    </dgm:pt>
    <dgm:pt modelId="{8247D716-E014-40CA-B3B8-C5941F5CE6F4}">
      <dgm:prSet phldrT="[Текст]"/>
      <dgm:spPr/>
      <dgm:t>
        <a:bodyPr/>
        <a:lstStyle/>
        <a:p>
          <a:r>
            <a:rPr lang="uk-UA" dirty="0" smtClean="0"/>
            <a:t>Концепція  вченого-мовознавця, доктора філософії, академіка Юрія </a:t>
          </a:r>
          <a:r>
            <a:rPr lang="uk-UA" dirty="0" err="1" smtClean="0"/>
            <a:t>Шевельова</a:t>
          </a:r>
          <a:endParaRPr lang="ru-RU" dirty="0"/>
        </a:p>
      </dgm:t>
    </dgm:pt>
    <dgm:pt modelId="{6B6E1192-5037-4BF5-AE08-E0916EBE9768}" type="parTrans" cxnId="{64B4F314-EACC-4F43-9304-01D6122AAC0E}">
      <dgm:prSet/>
      <dgm:spPr/>
      <dgm:t>
        <a:bodyPr/>
        <a:lstStyle/>
        <a:p>
          <a:endParaRPr lang="ru-RU"/>
        </a:p>
      </dgm:t>
    </dgm:pt>
    <dgm:pt modelId="{F0D019E3-E8EA-447C-80D7-AACAD5B9B54A}" type="sibTrans" cxnId="{64B4F314-EACC-4F43-9304-01D6122AAC0E}">
      <dgm:prSet/>
      <dgm:spPr/>
      <dgm:t>
        <a:bodyPr/>
        <a:lstStyle/>
        <a:p>
          <a:endParaRPr lang="ru-RU"/>
        </a:p>
      </dgm:t>
    </dgm:pt>
    <dgm:pt modelId="{EFBE9710-68E1-4631-B617-21373D99C038}">
      <dgm:prSet phldrT="[Текст]"/>
      <dgm:spPr/>
      <dgm:t>
        <a:bodyPr/>
        <a:lstStyle/>
        <a:p>
          <a:r>
            <a:rPr lang="uk-UA" dirty="0" smtClean="0"/>
            <a:t>Російського мовознавця Олексія </a:t>
          </a:r>
          <a:r>
            <a:rPr lang="uk-UA" dirty="0" err="1" smtClean="0"/>
            <a:t>Шахматова</a:t>
          </a:r>
          <a:endParaRPr lang="ru-RU" dirty="0"/>
        </a:p>
      </dgm:t>
    </dgm:pt>
    <dgm:pt modelId="{13A62B78-F5EE-4E9B-A7DE-ABD595D1C6CF}" type="parTrans" cxnId="{64A505E3-C436-450D-92F7-E682A1959E0B}">
      <dgm:prSet/>
      <dgm:spPr/>
      <dgm:t>
        <a:bodyPr/>
        <a:lstStyle/>
        <a:p>
          <a:endParaRPr lang="ru-RU"/>
        </a:p>
      </dgm:t>
    </dgm:pt>
    <dgm:pt modelId="{8DED6F08-55B7-4C3B-B313-6563A0F6C9EA}" type="sibTrans" cxnId="{64A505E3-C436-450D-92F7-E682A1959E0B}">
      <dgm:prSet/>
      <dgm:spPr/>
      <dgm:t>
        <a:bodyPr/>
        <a:lstStyle/>
        <a:p>
          <a:endParaRPr lang="ru-RU"/>
        </a:p>
      </dgm:t>
    </dgm:pt>
    <dgm:pt modelId="{4C678418-8FBF-43A2-A687-6BDF479D40D9}" type="pres">
      <dgm:prSet presAssocID="{B6737B6F-D38A-4514-A59D-B86A7403C8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2A5ABB-9A83-4B59-8563-CDF7DAD9FB6B}" type="pres">
      <dgm:prSet presAssocID="{F16A072E-6810-44E5-80C3-ADAE3293B9B2}" presName="hierRoot1" presStyleCnt="0"/>
      <dgm:spPr/>
    </dgm:pt>
    <dgm:pt modelId="{ED8D12A6-DA7A-4605-9AD1-2B96721C5CE0}" type="pres">
      <dgm:prSet presAssocID="{F16A072E-6810-44E5-80C3-ADAE3293B9B2}" presName="composite" presStyleCnt="0"/>
      <dgm:spPr/>
    </dgm:pt>
    <dgm:pt modelId="{C9815EE7-0197-4777-ACC7-AE3901C5719F}" type="pres">
      <dgm:prSet presAssocID="{F16A072E-6810-44E5-80C3-ADAE3293B9B2}" presName="background" presStyleLbl="node0" presStyleIdx="0" presStyleCnt="1"/>
      <dgm:spPr/>
    </dgm:pt>
    <dgm:pt modelId="{B66A287C-20CA-479F-90C9-BA6CFC11F933}" type="pres">
      <dgm:prSet presAssocID="{F16A072E-6810-44E5-80C3-ADAE3293B9B2}" presName="text" presStyleLbl="fgAcc0" presStyleIdx="0" presStyleCnt="1" custScaleX="1845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86D882-2F2C-419F-94F2-0766937D5DEF}" type="pres">
      <dgm:prSet presAssocID="{F16A072E-6810-44E5-80C3-ADAE3293B9B2}" presName="hierChild2" presStyleCnt="0"/>
      <dgm:spPr/>
    </dgm:pt>
    <dgm:pt modelId="{E07EEC84-BAC9-44D6-BCC9-6CD3D3971E5B}" type="pres">
      <dgm:prSet presAssocID="{6B6E1192-5037-4BF5-AE08-E0916EBE976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3637896-76F7-452C-ACC5-49640173ACEC}" type="pres">
      <dgm:prSet presAssocID="{8247D716-E014-40CA-B3B8-C5941F5CE6F4}" presName="hierRoot2" presStyleCnt="0"/>
      <dgm:spPr/>
    </dgm:pt>
    <dgm:pt modelId="{78FE3911-A219-48F9-93CB-04DB96C4D367}" type="pres">
      <dgm:prSet presAssocID="{8247D716-E014-40CA-B3B8-C5941F5CE6F4}" presName="composite2" presStyleCnt="0"/>
      <dgm:spPr/>
    </dgm:pt>
    <dgm:pt modelId="{87CE2002-22FE-4D6A-B600-5C7CBBEB7E8B}" type="pres">
      <dgm:prSet presAssocID="{8247D716-E014-40CA-B3B8-C5941F5CE6F4}" presName="background2" presStyleLbl="node2" presStyleIdx="0" presStyleCnt="2"/>
      <dgm:spPr/>
    </dgm:pt>
    <dgm:pt modelId="{87D3CFC3-934C-4D7B-BC7E-27F252AC48AC}" type="pres">
      <dgm:prSet presAssocID="{8247D716-E014-40CA-B3B8-C5941F5CE6F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B1F6C-1924-4BDC-B087-E2F5111D7D22}" type="pres">
      <dgm:prSet presAssocID="{8247D716-E014-40CA-B3B8-C5941F5CE6F4}" presName="hierChild3" presStyleCnt="0"/>
      <dgm:spPr/>
    </dgm:pt>
    <dgm:pt modelId="{9D7946B1-3569-4189-80B7-99E6A03899CE}" type="pres">
      <dgm:prSet presAssocID="{13A62B78-F5EE-4E9B-A7DE-ABD595D1C6C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076E4EA-787B-4E6B-99B9-DB2A6D994B9D}" type="pres">
      <dgm:prSet presAssocID="{EFBE9710-68E1-4631-B617-21373D99C038}" presName="hierRoot2" presStyleCnt="0"/>
      <dgm:spPr/>
    </dgm:pt>
    <dgm:pt modelId="{171862AA-6FCC-4EFD-B632-3CAC46F08250}" type="pres">
      <dgm:prSet presAssocID="{EFBE9710-68E1-4631-B617-21373D99C038}" presName="composite2" presStyleCnt="0"/>
      <dgm:spPr/>
    </dgm:pt>
    <dgm:pt modelId="{FA2E5C63-D09A-4609-B6D4-09A109F7968E}" type="pres">
      <dgm:prSet presAssocID="{EFBE9710-68E1-4631-B617-21373D99C038}" presName="background2" presStyleLbl="node2" presStyleIdx="1" presStyleCnt="2"/>
      <dgm:spPr/>
    </dgm:pt>
    <dgm:pt modelId="{E1B1B0D7-E575-4BFB-9FA6-B2DF0A273D0E}" type="pres">
      <dgm:prSet presAssocID="{EFBE9710-68E1-4631-B617-21373D99C03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E89CB-70D8-43A9-BACB-67440FDE12DE}" type="pres">
      <dgm:prSet presAssocID="{EFBE9710-68E1-4631-B617-21373D99C038}" presName="hierChild3" presStyleCnt="0"/>
      <dgm:spPr/>
    </dgm:pt>
  </dgm:ptLst>
  <dgm:cxnLst>
    <dgm:cxn modelId="{DF11A3A2-2E4F-4415-B36C-5C4BD16EA4AD}" type="presOf" srcId="{8247D716-E014-40CA-B3B8-C5941F5CE6F4}" destId="{87D3CFC3-934C-4D7B-BC7E-27F252AC48AC}" srcOrd="0" destOrd="0" presId="urn:microsoft.com/office/officeart/2005/8/layout/hierarchy1"/>
    <dgm:cxn modelId="{64A505E3-C436-450D-92F7-E682A1959E0B}" srcId="{F16A072E-6810-44E5-80C3-ADAE3293B9B2}" destId="{EFBE9710-68E1-4631-B617-21373D99C038}" srcOrd="1" destOrd="0" parTransId="{13A62B78-F5EE-4E9B-A7DE-ABD595D1C6CF}" sibTransId="{8DED6F08-55B7-4C3B-B313-6563A0F6C9EA}"/>
    <dgm:cxn modelId="{C8D0700F-FD1E-4061-B9F8-13E3FCA77639}" type="presOf" srcId="{F16A072E-6810-44E5-80C3-ADAE3293B9B2}" destId="{B66A287C-20CA-479F-90C9-BA6CFC11F933}" srcOrd="0" destOrd="0" presId="urn:microsoft.com/office/officeart/2005/8/layout/hierarchy1"/>
    <dgm:cxn modelId="{05D9C0D6-677A-4F11-B55B-DCF7C9BB943E}" type="presOf" srcId="{6B6E1192-5037-4BF5-AE08-E0916EBE9768}" destId="{E07EEC84-BAC9-44D6-BCC9-6CD3D3971E5B}" srcOrd="0" destOrd="0" presId="urn:microsoft.com/office/officeart/2005/8/layout/hierarchy1"/>
    <dgm:cxn modelId="{AED2EF10-C2C8-4747-B303-B56462293649}" type="presOf" srcId="{EFBE9710-68E1-4631-B617-21373D99C038}" destId="{E1B1B0D7-E575-4BFB-9FA6-B2DF0A273D0E}" srcOrd="0" destOrd="0" presId="urn:microsoft.com/office/officeart/2005/8/layout/hierarchy1"/>
    <dgm:cxn modelId="{10AA2C07-043E-4FEC-B303-17DED6746D40}" type="presOf" srcId="{13A62B78-F5EE-4E9B-A7DE-ABD595D1C6CF}" destId="{9D7946B1-3569-4189-80B7-99E6A03899CE}" srcOrd="0" destOrd="0" presId="urn:microsoft.com/office/officeart/2005/8/layout/hierarchy1"/>
    <dgm:cxn modelId="{64B4F314-EACC-4F43-9304-01D6122AAC0E}" srcId="{F16A072E-6810-44E5-80C3-ADAE3293B9B2}" destId="{8247D716-E014-40CA-B3B8-C5941F5CE6F4}" srcOrd="0" destOrd="0" parTransId="{6B6E1192-5037-4BF5-AE08-E0916EBE9768}" sibTransId="{F0D019E3-E8EA-447C-80D7-AACAD5B9B54A}"/>
    <dgm:cxn modelId="{CF37A006-622B-4583-8BC1-95C260A2D008}" srcId="{B6737B6F-D38A-4514-A59D-B86A7403C86A}" destId="{F16A072E-6810-44E5-80C3-ADAE3293B9B2}" srcOrd="0" destOrd="0" parTransId="{ECE7E19B-B7F7-4BCD-8A40-19A204B6B39C}" sibTransId="{3B9CC088-3307-4C11-A22F-9E3FCD81CBF3}"/>
    <dgm:cxn modelId="{C1B7AEE6-DA2F-4A1A-AEF9-4DBE18F2847F}" type="presOf" srcId="{B6737B6F-D38A-4514-A59D-B86A7403C86A}" destId="{4C678418-8FBF-43A2-A687-6BDF479D40D9}" srcOrd="0" destOrd="0" presId="urn:microsoft.com/office/officeart/2005/8/layout/hierarchy1"/>
    <dgm:cxn modelId="{513B8C7D-8676-49E3-A094-8CA2249829E7}" type="presParOf" srcId="{4C678418-8FBF-43A2-A687-6BDF479D40D9}" destId="{B82A5ABB-9A83-4B59-8563-CDF7DAD9FB6B}" srcOrd="0" destOrd="0" presId="urn:microsoft.com/office/officeart/2005/8/layout/hierarchy1"/>
    <dgm:cxn modelId="{4E627A12-7484-42EA-956A-096F4745FDB5}" type="presParOf" srcId="{B82A5ABB-9A83-4B59-8563-CDF7DAD9FB6B}" destId="{ED8D12A6-DA7A-4605-9AD1-2B96721C5CE0}" srcOrd="0" destOrd="0" presId="urn:microsoft.com/office/officeart/2005/8/layout/hierarchy1"/>
    <dgm:cxn modelId="{E9C2517C-BC80-4F90-B79D-BD9859D4B0F6}" type="presParOf" srcId="{ED8D12A6-DA7A-4605-9AD1-2B96721C5CE0}" destId="{C9815EE7-0197-4777-ACC7-AE3901C5719F}" srcOrd="0" destOrd="0" presId="urn:microsoft.com/office/officeart/2005/8/layout/hierarchy1"/>
    <dgm:cxn modelId="{24319B3A-D8B4-45DA-80F9-C52F8089F6AC}" type="presParOf" srcId="{ED8D12A6-DA7A-4605-9AD1-2B96721C5CE0}" destId="{B66A287C-20CA-479F-90C9-BA6CFC11F933}" srcOrd="1" destOrd="0" presId="urn:microsoft.com/office/officeart/2005/8/layout/hierarchy1"/>
    <dgm:cxn modelId="{D3AB8D45-F4FC-4583-813D-67985B56D8BD}" type="presParOf" srcId="{B82A5ABB-9A83-4B59-8563-CDF7DAD9FB6B}" destId="{FA86D882-2F2C-419F-94F2-0766937D5DEF}" srcOrd="1" destOrd="0" presId="urn:microsoft.com/office/officeart/2005/8/layout/hierarchy1"/>
    <dgm:cxn modelId="{AB0AA6FF-5C99-404B-937D-7E49D47C066B}" type="presParOf" srcId="{FA86D882-2F2C-419F-94F2-0766937D5DEF}" destId="{E07EEC84-BAC9-44D6-BCC9-6CD3D3971E5B}" srcOrd="0" destOrd="0" presId="urn:microsoft.com/office/officeart/2005/8/layout/hierarchy1"/>
    <dgm:cxn modelId="{F503F694-6C60-4C71-A6ED-3645597D0452}" type="presParOf" srcId="{FA86D882-2F2C-419F-94F2-0766937D5DEF}" destId="{43637896-76F7-452C-ACC5-49640173ACEC}" srcOrd="1" destOrd="0" presId="urn:microsoft.com/office/officeart/2005/8/layout/hierarchy1"/>
    <dgm:cxn modelId="{FE3D7855-FB4E-4236-B474-3898A07B8AA1}" type="presParOf" srcId="{43637896-76F7-452C-ACC5-49640173ACEC}" destId="{78FE3911-A219-48F9-93CB-04DB96C4D367}" srcOrd="0" destOrd="0" presId="urn:microsoft.com/office/officeart/2005/8/layout/hierarchy1"/>
    <dgm:cxn modelId="{87FBCEF8-5240-41E1-8391-2BE8C9AA7810}" type="presParOf" srcId="{78FE3911-A219-48F9-93CB-04DB96C4D367}" destId="{87CE2002-22FE-4D6A-B600-5C7CBBEB7E8B}" srcOrd="0" destOrd="0" presId="urn:microsoft.com/office/officeart/2005/8/layout/hierarchy1"/>
    <dgm:cxn modelId="{11D49F0C-92CE-4010-BF70-7909038B59FA}" type="presParOf" srcId="{78FE3911-A219-48F9-93CB-04DB96C4D367}" destId="{87D3CFC3-934C-4D7B-BC7E-27F252AC48AC}" srcOrd="1" destOrd="0" presId="urn:microsoft.com/office/officeart/2005/8/layout/hierarchy1"/>
    <dgm:cxn modelId="{63D08E6C-B7B6-4134-B714-B6F6D9BAC4AF}" type="presParOf" srcId="{43637896-76F7-452C-ACC5-49640173ACEC}" destId="{C67B1F6C-1924-4BDC-B087-E2F5111D7D22}" srcOrd="1" destOrd="0" presId="urn:microsoft.com/office/officeart/2005/8/layout/hierarchy1"/>
    <dgm:cxn modelId="{99FEE9D1-1E0A-4A51-8225-9CD78E7CA1E7}" type="presParOf" srcId="{FA86D882-2F2C-419F-94F2-0766937D5DEF}" destId="{9D7946B1-3569-4189-80B7-99E6A03899CE}" srcOrd="2" destOrd="0" presId="urn:microsoft.com/office/officeart/2005/8/layout/hierarchy1"/>
    <dgm:cxn modelId="{50A6D784-42BE-4C0E-B41A-D87CE81313C3}" type="presParOf" srcId="{FA86D882-2F2C-419F-94F2-0766937D5DEF}" destId="{6076E4EA-787B-4E6B-99B9-DB2A6D994B9D}" srcOrd="3" destOrd="0" presId="urn:microsoft.com/office/officeart/2005/8/layout/hierarchy1"/>
    <dgm:cxn modelId="{694E9856-F00D-4EF4-AA19-A8201FCE7E05}" type="presParOf" srcId="{6076E4EA-787B-4E6B-99B9-DB2A6D994B9D}" destId="{171862AA-6FCC-4EFD-B632-3CAC46F08250}" srcOrd="0" destOrd="0" presId="urn:microsoft.com/office/officeart/2005/8/layout/hierarchy1"/>
    <dgm:cxn modelId="{009E28E9-9BAC-4AF2-8036-0D51054D7A50}" type="presParOf" srcId="{171862AA-6FCC-4EFD-B632-3CAC46F08250}" destId="{FA2E5C63-D09A-4609-B6D4-09A109F7968E}" srcOrd="0" destOrd="0" presId="urn:microsoft.com/office/officeart/2005/8/layout/hierarchy1"/>
    <dgm:cxn modelId="{8CBFC8F7-D130-4DAA-9890-A45A99F4BCDD}" type="presParOf" srcId="{171862AA-6FCC-4EFD-B632-3CAC46F08250}" destId="{E1B1B0D7-E575-4BFB-9FA6-B2DF0A273D0E}" srcOrd="1" destOrd="0" presId="urn:microsoft.com/office/officeart/2005/8/layout/hierarchy1"/>
    <dgm:cxn modelId="{4721C1D8-2CE0-403C-B26A-D78200B85DF5}" type="presParOf" srcId="{6076E4EA-787B-4E6B-99B9-DB2A6D994B9D}" destId="{EDEE89CB-70D8-43A9-BACB-67440FDE12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1F740-D6FD-4E29-875B-8DABB976A42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79815F-E06E-40D1-9223-8BB8C11CC518}">
      <dgm:prSet phldrT="[Текст]"/>
      <dgm:spPr/>
      <dgm:t>
        <a:bodyPr/>
        <a:lstStyle/>
        <a:p>
          <a:r>
            <a:rPr lang="uk-UA" dirty="0" smtClean="0"/>
            <a:t>У науці відомі три погляди на природу мови</a:t>
          </a:r>
          <a:endParaRPr lang="ru-RU" dirty="0"/>
        </a:p>
      </dgm:t>
    </dgm:pt>
    <dgm:pt modelId="{11C9105C-C436-41B4-BAAE-F907955E6635}" type="parTrans" cxnId="{1BEC8AB5-FF80-48A8-B193-129EB8AF2D06}">
      <dgm:prSet/>
      <dgm:spPr/>
      <dgm:t>
        <a:bodyPr/>
        <a:lstStyle/>
        <a:p>
          <a:endParaRPr lang="ru-RU"/>
        </a:p>
      </dgm:t>
    </dgm:pt>
    <dgm:pt modelId="{DEBBB7D9-6B85-4269-B080-D3A0E752D677}" type="sibTrans" cxnId="{1BEC8AB5-FF80-48A8-B193-129EB8AF2D06}">
      <dgm:prSet/>
      <dgm:spPr/>
      <dgm:t>
        <a:bodyPr/>
        <a:lstStyle/>
        <a:p>
          <a:endParaRPr lang="ru-RU"/>
        </a:p>
      </dgm:t>
    </dgm:pt>
    <dgm:pt modelId="{21498BA2-354F-4B6F-81B1-7CF447B3CE8F}">
      <dgm:prSet phldrT="[Текст]"/>
      <dgm:spPr/>
      <dgm:t>
        <a:bodyPr/>
        <a:lstStyle/>
        <a:p>
          <a:r>
            <a:rPr lang="uk-UA" dirty="0" smtClean="0"/>
            <a:t>Мова – явище біологічне</a:t>
          </a:r>
          <a:endParaRPr lang="ru-RU" dirty="0"/>
        </a:p>
      </dgm:t>
    </dgm:pt>
    <dgm:pt modelId="{1CC2AC9B-3CA6-4778-BC10-75E0B22EE3F2}" type="parTrans" cxnId="{F9739D9F-7FB9-4B3C-94AD-008DA1C9BDDD}">
      <dgm:prSet/>
      <dgm:spPr/>
      <dgm:t>
        <a:bodyPr/>
        <a:lstStyle/>
        <a:p>
          <a:endParaRPr lang="ru-RU"/>
        </a:p>
      </dgm:t>
    </dgm:pt>
    <dgm:pt modelId="{C5973FAC-1518-40D5-B4E0-D1E73756B1A2}" type="sibTrans" cxnId="{F9739D9F-7FB9-4B3C-94AD-008DA1C9BDDD}">
      <dgm:prSet/>
      <dgm:spPr/>
      <dgm:t>
        <a:bodyPr/>
        <a:lstStyle/>
        <a:p>
          <a:endParaRPr lang="ru-RU"/>
        </a:p>
      </dgm:t>
    </dgm:pt>
    <dgm:pt modelId="{A36638DA-87FF-41E7-BA49-F87A73B75353}">
      <dgm:prSet phldrT="[Текст]"/>
      <dgm:spPr/>
      <dgm:t>
        <a:bodyPr/>
        <a:lstStyle/>
        <a:p>
          <a:r>
            <a:rPr lang="uk-UA" dirty="0" smtClean="0"/>
            <a:t>Мова – явище психічне</a:t>
          </a:r>
          <a:endParaRPr lang="ru-RU" dirty="0"/>
        </a:p>
      </dgm:t>
    </dgm:pt>
    <dgm:pt modelId="{7B10A428-D565-4BFB-95EF-360EBA896B24}" type="parTrans" cxnId="{56748C65-639E-4610-A978-820EF1B1A861}">
      <dgm:prSet/>
      <dgm:spPr/>
      <dgm:t>
        <a:bodyPr/>
        <a:lstStyle/>
        <a:p>
          <a:endParaRPr lang="ru-RU"/>
        </a:p>
      </dgm:t>
    </dgm:pt>
    <dgm:pt modelId="{223085F1-C3EB-43D8-9E5D-20EF05A7A4C9}" type="sibTrans" cxnId="{56748C65-639E-4610-A978-820EF1B1A861}">
      <dgm:prSet/>
      <dgm:spPr/>
      <dgm:t>
        <a:bodyPr/>
        <a:lstStyle/>
        <a:p>
          <a:endParaRPr lang="ru-RU"/>
        </a:p>
      </dgm:t>
    </dgm:pt>
    <dgm:pt modelId="{5297D0BE-B478-4F56-8C70-E55614EEC90E}">
      <dgm:prSet phldrT="[Текст]"/>
      <dgm:spPr/>
      <dgm:t>
        <a:bodyPr/>
        <a:lstStyle/>
        <a:p>
          <a:r>
            <a:rPr lang="uk-UA" dirty="0" smtClean="0"/>
            <a:t>Мова – явище соціальне</a:t>
          </a:r>
          <a:endParaRPr lang="ru-RU" dirty="0"/>
        </a:p>
      </dgm:t>
    </dgm:pt>
    <dgm:pt modelId="{E7EBA7D8-FB2A-4D05-A095-3395C8708941}" type="parTrans" cxnId="{FDF923DE-7F69-461F-BAEB-55EF192CB322}">
      <dgm:prSet/>
      <dgm:spPr/>
    </dgm:pt>
    <dgm:pt modelId="{428B2C96-704C-4E96-93B8-DC6C4A338567}" type="sibTrans" cxnId="{FDF923DE-7F69-461F-BAEB-55EF192CB322}">
      <dgm:prSet/>
      <dgm:spPr/>
    </dgm:pt>
    <dgm:pt modelId="{CA4605B4-0246-48B4-845A-E022FBE0CBF4}" type="pres">
      <dgm:prSet presAssocID="{1351F740-D6FD-4E29-875B-8DABB976A4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B01F51-561E-4F8E-97CE-C438721CD542}" type="pres">
      <dgm:prSet presAssocID="{3E79815F-E06E-40D1-9223-8BB8C11CC518}" presName="hierRoot1" presStyleCnt="0"/>
      <dgm:spPr/>
    </dgm:pt>
    <dgm:pt modelId="{A5990022-F180-43AE-A63B-68D588974825}" type="pres">
      <dgm:prSet presAssocID="{3E79815F-E06E-40D1-9223-8BB8C11CC518}" presName="composite" presStyleCnt="0"/>
      <dgm:spPr/>
    </dgm:pt>
    <dgm:pt modelId="{AB541160-1818-4166-BD50-4630CA536957}" type="pres">
      <dgm:prSet presAssocID="{3E79815F-E06E-40D1-9223-8BB8C11CC518}" presName="background" presStyleLbl="node0" presStyleIdx="0" presStyleCnt="1"/>
      <dgm:spPr/>
    </dgm:pt>
    <dgm:pt modelId="{676AE14B-14E5-4DD9-BBBB-C4E57FF26D6E}" type="pres">
      <dgm:prSet presAssocID="{3E79815F-E06E-40D1-9223-8BB8C11CC518}" presName="text" presStyleLbl="fgAcc0" presStyleIdx="0" presStyleCnt="1" custScaleX="203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37AC4-E0D9-482D-A529-202760045867}" type="pres">
      <dgm:prSet presAssocID="{3E79815F-E06E-40D1-9223-8BB8C11CC518}" presName="hierChild2" presStyleCnt="0"/>
      <dgm:spPr/>
    </dgm:pt>
    <dgm:pt modelId="{59DFAB5B-CB70-4328-9AE7-FCD482A83A5D}" type="pres">
      <dgm:prSet presAssocID="{1CC2AC9B-3CA6-4778-BC10-75E0B22EE3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A6F82A1-1F27-428A-AEF6-7ECBE03AFFF5}" type="pres">
      <dgm:prSet presAssocID="{21498BA2-354F-4B6F-81B1-7CF447B3CE8F}" presName="hierRoot2" presStyleCnt="0"/>
      <dgm:spPr/>
    </dgm:pt>
    <dgm:pt modelId="{E3F5668B-F0B9-4FE4-9DD3-D5C8AFD8B648}" type="pres">
      <dgm:prSet presAssocID="{21498BA2-354F-4B6F-81B1-7CF447B3CE8F}" presName="composite2" presStyleCnt="0"/>
      <dgm:spPr/>
    </dgm:pt>
    <dgm:pt modelId="{678043EF-780C-4C86-9573-30EE102C986A}" type="pres">
      <dgm:prSet presAssocID="{21498BA2-354F-4B6F-81B1-7CF447B3CE8F}" presName="background2" presStyleLbl="node2" presStyleIdx="0" presStyleCnt="3"/>
      <dgm:spPr/>
    </dgm:pt>
    <dgm:pt modelId="{E4631558-3C6A-4598-92EC-27149B52F22F}" type="pres">
      <dgm:prSet presAssocID="{21498BA2-354F-4B6F-81B1-7CF447B3CE8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8A355A-0778-495E-A14E-A8C99718EE9A}" type="pres">
      <dgm:prSet presAssocID="{21498BA2-354F-4B6F-81B1-7CF447B3CE8F}" presName="hierChild3" presStyleCnt="0"/>
      <dgm:spPr/>
    </dgm:pt>
    <dgm:pt modelId="{7DC45E53-B768-4FE3-997E-7DFF3E8BFA92}" type="pres">
      <dgm:prSet presAssocID="{7B10A428-D565-4BFB-95EF-360EBA896B2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0E40ACD0-68B7-415E-9DA4-82BD66B4FBB7}" type="pres">
      <dgm:prSet presAssocID="{A36638DA-87FF-41E7-BA49-F87A73B75353}" presName="hierRoot2" presStyleCnt="0"/>
      <dgm:spPr/>
    </dgm:pt>
    <dgm:pt modelId="{7639B8A4-83BC-4864-B20D-8AD2E80DC89E}" type="pres">
      <dgm:prSet presAssocID="{A36638DA-87FF-41E7-BA49-F87A73B75353}" presName="composite2" presStyleCnt="0"/>
      <dgm:spPr/>
    </dgm:pt>
    <dgm:pt modelId="{12DD3747-3566-4C9C-9128-0E84EBA8B506}" type="pres">
      <dgm:prSet presAssocID="{A36638DA-87FF-41E7-BA49-F87A73B75353}" presName="background2" presStyleLbl="node2" presStyleIdx="1" presStyleCnt="3"/>
      <dgm:spPr/>
    </dgm:pt>
    <dgm:pt modelId="{9FED5F19-C183-45D5-BB9A-F2E493824B5B}" type="pres">
      <dgm:prSet presAssocID="{A36638DA-87FF-41E7-BA49-F87A73B7535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B0A5C-78D0-4D99-8C32-BFF03E5643B4}" type="pres">
      <dgm:prSet presAssocID="{A36638DA-87FF-41E7-BA49-F87A73B75353}" presName="hierChild3" presStyleCnt="0"/>
      <dgm:spPr/>
    </dgm:pt>
    <dgm:pt modelId="{DE3538CC-67FC-4239-A240-20F30E99115A}" type="pres">
      <dgm:prSet presAssocID="{E7EBA7D8-FB2A-4D05-A095-3395C8708941}" presName="Name10" presStyleLbl="parChTrans1D2" presStyleIdx="2" presStyleCnt="3"/>
      <dgm:spPr/>
    </dgm:pt>
    <dgm:pt modelId="{9C614646-25E6-4EA1-AEA2-C6DA708D9FFD}" type="pres">
      <dgm:prSet presAssocID="{5297D0BE-B478-4F56-8C70-E55614EEC90E}" presName="hierRoot2" presStyleCnt="0"/>
      <dgm:spPr/>
    </dgm:pt>
    <dgm:pt modelId="{B6A729D2-8505-4057-A7CF-15DFE99BF99B}" type="pres">
      <dgm:prSet presAssocID="{5297D0BE-B478-4F56-8C70-E55614EEC90E}" presName="composite2" presStyleCnt="0"/>
      <dgm:spPr/>
    </dgm:pt>
    <dgm:pt modelId="{92A74846-55A7-49B4-9EF2-4DFD824B75A4}" type="pres">
      <dgm:prSet presAssocID="{5297D0BE-B478-4F56-8C70-E55614EEC90E}" presName="background2" presStyleLbl="node2" presStyleIdx="2" presStyleCnt="3"/>
      <dgm:spPr/>
    </dgm:pt>
    <dgm:pt modelId="{52766CDA-334A-4FCE-A399-401DC57834C6}" type="pres">
      <dgm:prSet presAssocID="{5297D0BE-B478-4F56-8C70-E55614EEC90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A268B-8338-4D03-8906-5B5DE7139EF5}" type="pres">
      <dgm:prSet presAssocID="{5297D0BE-B478-4F56-8C70-E55614EEC90E}" presName="hierChild3" presStyleCnt="0"/>
      <dgm:spPr/>
    </dgm:pt>
  </dgm:ptLst>
  <dgm:cxnLst>
    <dgm:cxn modelId="{F9423EC0-2428-4C02-A772-9CCFDDE2A0B5}" type="presOf" srcId="{7B10A428-D565-4BFB-95EF-360EBA896B24}" destId="{7DC45E53-B768-4FE3-997E-7DFF3E8BFA92}" srcOrd="0" destOrd="0" presId="urn:microsoft.com/office/officeart/2005/8/layout/hierarchy1"/>
    <dgm:cxn modelId="{F82F8CFC-0BD9-45C4-AE16-9071B47518E6}" type="presOf" srcId="{3E79815F-E06E-40D1-9223-8BB8C11CC518}" destId="{676AE14B-14E5-4DD9-BBBB-C4E57FF26D6E}" srcOrd="0" destOrd="0" presId="urn:microsoft.com/office/officeart/2005/8/layout/hierarchy1"/>
    <dgm:cxn modelId="{56748C65-639E-4610-A978-820EF1B1A861}" srcId="{3E79815F-E06E-40D1-9223-8BB8C11CC518}" destId="{A36638DA-87FF-41E7-BA49-F87A73B75353}" srcOrd="1" destOrd="0" parTransId="{7B10A428-D565-4BFB-95EF-360EBA896B24}" sibTransId="{223085F1-C3EB-43D8-9E5D-20EF05A7A4C9}"/>
    <dgm:cxn modelId="{FDF923DE-7F69-461F-BAEB-55EF192CB322}" srcId="{3E79815F-E06E-40D1-9223-8BB8C11CC518}" destId="{5297D0BE-B478-4F56-8C70-E55614EEC90E}" srcOrd="2" destOrd="0" parTransId="{E7EBA7D8-FB2A-4D05-A095-3395C8708941}" sibTransId="{428B2C96-704C-4E96-93B8-DC6C4A338567}"/>
    <dgm:cxn modelId="{329C56EB-A2AA-4BE2-BE90-03F291DA1E36}" type="presOf" srcId="{A36638DA-87FF-41E7-BA49-F87A73B75353}" destId="{9FED5F19-C183-45D5-BB9A-F2E493824B5B}" srcOrd="0" destOrd="0" presId="urn:microsoft.com/office/officeart/2005/8/layout/hierarchy1"/>
    <dgm:cxn modelId="{89BD0477-6DDC-4354-A34E-DD0B7AAC3393}" type="presOf" srcId="{E7EBA7D8-FB2A-4D05-A095-3395C8708941}" destId="{DE3538CC-67FC-4239-A240-20F30E99115A}" srcOrd="0" destOrd="0" presId="urn:microsoft.com/office/officeart/2005/8/layout/hierarchy1"/>
    <dgm:cxn modelId="{D8120A9E-2F98-476F-994B-31700084A073}" type="presOf" srcId="{5297D0BE-B478-4F56-8C70-E55614EEC90E}" destId="{52766CDA-334A-4FCE-A399-401DC57834C6}" srcOrd="0" destOrd="0" presId="urn:microsoft.com/office/officeart/2005/8/layout/hierarchy1"/>
    <dgm:cxn modelId="{1BEC8AB5-FF80-48A8-B193-129EB8AF2D06}" srcId="{1351F740-D6FD-4E29-875B-8DABB976A422}" destId="{3E79815F-E06E-40D1-9223-8BB8C11CC518}" srcOrd="0" destOrd="0" parTransId="{11C9105C-C436-41B4-BAAE-F907955E6635}" sibTransId="{DEBBB7D9-6B85-4269-B080-D3A0E752D677}"/>
    <dgm:cxn modelId="{F9739D9F-7FB9-4B3C-94AD-008DA1C9BDDD}" srcId="{3E79815F-E06E-40D1-9223-8BB8C11CC518}" destId="{21498BA2-354F-4B6F-81B1-7CF447B3CE8F}" srcOrd="0" destOrd="0" parTransId="{1CC2AC9B-3CA6-4778-BC10-75E0B22EE3F2}" sibTransId="{C5973FAC-1518-40D5-B4E0-D1E73756B1A2}"/>
    <dgm:cxn modelId="{334D1F44-952F-47A7-BE7B-4F54BFD3591B}" type="presOf" srcId="{21498BA2-354F-4B6F-81B1-7CF447B3CE8F}" destId="{E4631558-3C6A-4598-92EC-27149B52F22F}" srcOrd="0" destOrd="0" presId="urn:microsoft.com/office/officeart/2005/8/layout/hierarchy1"/>
    <dgm:cxn modelId="{1AC8C35D-3955-4458-972F-7FFDCFE982FD}" type="presOf" srcId="{1351F740-D6FD-4E29-875B-8DABB976A422}" destId="{CA4605B4-0246-48B4-845A-E022FBE0CBF4}" srcOrd="0" destOrd="0" presId="urn:microsoft.com/office/officeart/2005/8/layout/hierarchy1"/>
    <dgm:cxn modelId="{2B3C8F58-0662-4E57-ABA4-88BEA9258126}" type="presOf" srcId="{1CC2AC9B-3CA6-4778-BC10-75E0B22EE3F2}" destId="{59DFAB5B-CB70-4328-9AE7-FCD482A83A5D}" srcOrd="0" destOrd="0" presId="urn:microsoft.com/office/officeart/2005/8/layout/hierarchy1"/>
    <dgm:cxn modelId="{112AA6B8-DB83-4D6C-B61A-269AC9AF58BE}" type="presParOf" srcId="{CA4605B4-0246-48B4-845A-E022FBE0CBF4}" destId="{CEB01F51-561E-4F8E-97CE-C438721CD542}" srcOrd="0" destOrd="0" presId="urn:microsoft.com/office/officeart/2005/8/layout/hierarchy1"/>
    <dgm:cxn modelId="{3D90AE3E-0FF6-45E7-89EA-E1E71E6A3CEF}" type="presParOf" srcId="{CEB01F51-561E-4F8E-97CE-C438721CD542}" destId="{A5990022-F180-43AE-A63B-68D588974825}" srcOrd="0" destOrd="0" presId="urn:microsoft.com/office/officeart/2005/8/layout/hierarchy1"/>
    <dgm:cxn modelId="{C2F2FC54-453C-4FBE-BAE6-2E5AA41BB116}" type="presParOf" srcId="{A5990022-F180-43AE-A63B-68D588974825}" destId="{AB541160-1818-4166-BD50-4630CA536957}" srcOrd="0" destOrd="0" presId="urn:microsoft.com/office/officeart/2005/8/layout/hierarchy1"/>
    <dgm:cxn modelId="{0776CE4A-A94A-4374-9215-E63C2AF68B57}" type="presParOf" srcId="{A5990022-F180-43AE-A63B-68D588974825}" destId="{676AE14B-14E5-4DD9-BBBB-C4E57FF26D6E}" srcOrd="1" destOrd="0" presId="urn:microsoft.com/office/officeart/2005/8/layout/hierarchy1"/>
    <dgm:cxn modelId="{5B324653-472E-4317-827B-9D6A39338EEE}" type="presParOf" srcId="{CEB01F51-561E-4F8E-97CE-C438721CD542}" destId="{ABA37AC4-E0D9-482D-A529-202760045867}" srcOrd="1" destOrd="0" presId="urn:microsoft.com/office/officeart/2005/8/layout/hierarchy1"/>
    <dgm:cxn modelId="{F1C59893-26FF-4BE9-A84A-8CA1FC1A221A}" type="presParOf" srcId="{ABA37AC4-E0D9-482D-A529-202760045867}" destId="{59DFAB5B-CB70-4328-9AE7-FCD482A83A5D}" srcOrd="0" destOrd="0" presId="urn:microsoft.com/office/officeart/2005/8/layout/hierarchy1"/>
    <dgm:cxn modelId="{5F7D4B67-7F3C-4CCF-A910-5B0E8753EFED}" type="presParOf" srcId="{ABA37AC4-E0D9-482D-A529-202760045867}" destId="{5A6F82A1-1F27-428A-AEF6-7ECBE03AFFF5}" srcOrd="1" destOrd="0" presId="urn:microsoft.com/office/officeart/2005/8/layout/hierarchy1"/>
    <dgm:cxn modelId="{574C0791-4DD6-4E38-95F1-A9DA9FCAF55A}" type="presParOf" srcId="{5A6F82A1-1F27-428A-AEF6-7ECBE03AFFF5}" destId="{E3F5668B-F0B9-4FE4-9DD3-D5C8AFD8B648}" srcOrd="0" destOrd="0" presId="urn:microsoft.com/office/officeart/2005/8/layout/hierarchy1"/>
    <dgm:cxn modelId="{5DC7C2C5-C7E2-40C3-8546-229F35669A16}" type="presParOf" srcId="{E3F5668B-F0B9-4FE4-9DD3-D5C8AFD8B648}" destId="{678043EF-780C-4C86-9573-30EE102C986A}" srcOrd="0" destOrd="0" presId="urn:microsoft.com/office/officeart/2005/8/layout/hierarchy1"/>
    <dgm:cxn modelId="{47871275-458B-4A3F-AF39-96E395154E57}" type="presParOf" srcId="{E3F5668B-F0B9-4FE4-9DD3-D5C8AFD8B648}" destId="{E4631558-3C6A-4598-92EC-27149B52F22F}" srcOrd="1" destOrd="0" presId="urn:microsoft.com/office/officeart/2005/8/layout/hierarchy1"/>
    <dgm:cxn modelId="{C7C856FB-2D9D-488D-A5FF-A950E7130D74}" type="presParOf" srcId="{5A6F82A1-1F27-428A-AEF6-7ECBE03AFFF5}" destId="{438A355A-0778-495E-A14E-A8C99718EE9A}" srcOrd="1" destOrd="0" presId="urn:microsoft.com/office/officeart/2005/8/layout/hierarchy1"/>
    <dgm:cxn modelId="{C7ED71A8-0CE4-4037-B652-45BC200B5F57}" type="presParOf" srcId="{ABA37AC4-E0D9-482D-A529-202760045867}" destId="{7DC45E53-B768-4FE3-997E-7DFF3E8BFA92}" srcOrd="2" destOrd="0" presId="urn:microsoft.com/office/officeart/2005/8/layout/hierarchy1"/>
    <dgm:cxn modelId="{FEF8ABA3-9CE9-4034-86F2-F6CA242D17C7}" type="presParOf" srcId="{ABA37AC4-E0D9-482D-A529-202760045867}" destId="{0E40ACD0-68B7-415E-9DA4-82BD66B4FBB7}" srcOrd="3" destOrd="0" presId="urn:microsoft.com/office/officeart/2005/8/layout/hierarchy1"/>
    <dgm:cxn modelId="{264DC1CC-882C-46E2-8000-BD0C84F6BB04}" type="presParOf" srcId="{0E40ACD0-68B7-415E-9DA4-82BD66B4FBB7}" destId="{7639B8A4-83BC-4864-B20D-8AD2E80DC89E}" srcOrd="0" destOrd="0" presId="urn:microsoft.com/office/officeart/2005/8/layout/hierarchy1"/>
    <dgm:cxn modelId="{A4B0780D-9045-45AF-8168-A16C1701C267}" type="presParOf" srcId="{7639B8A4-83BC-4864-B20D-8AD2E80DC89E}" destId="{12DD3747-3566-4C9C-9128-0E84EBA8B506}" srcOrd="0" destOrd="0" presId="urn:microsoft.com/office/officeart/2005/8/layout/hierarchy1"/>
    <dgm:cxn modelId="{4A0FDB51-EEC7-4CA6-859D-A4C3E789CB71}" type="presParOf" srcId="{7639B8A4-83BC-4864-B20D-8AD2E80DC89E}" destId="{9FED5F19-C183-45D5-BB9A-F2E493824B5B}" srcOrd="1" destOrd="0" presId="urn:microsoft.com/office/officeart/2005/8/layout/hierarchy1"/>
    <dgm:cxn modelId="{EA75D7E2-31EE-4B73-8368-6D324FFD22A2}" type="presParOf" srcId="{0E40ACD0-68B7-415E-9DA4-82BD66B4FBB7}" destId="{0A8B0A5C-78D0-4D99-8C32-BFF03E5643B4}" srcOrd="1" destOrd="0" presId="urn:microsoft.com/office/officeart/2005/8/layout/hierarchy1"/>
    <dgm:cxn modelId="{159A9DA0-158A-4676-8045-568331DB262C}" type="presParOf" srcId="{ABA37AC4-E0D9-482D-A529-202760045867}" destId="{DE3538CC-67FC-4239-A240-20F30E99115A}" srcOrd="4" destOrd="0" presId="urn:microsoft.com/office/officeart/2005/8/layout/hierarchy1"/>
    <dgm:cxn modelId="{6D96830F-C4DD-4582-911D-AD5DA7DB13C2}" type="presParOf" srcId="{ABA37AC4-E0D9-482D-A529-202760045867}" destId="{9C614646-25E6-4EA1-AEA2-C6DA708D9FFD}" srcOrd="5" destOrd="0" presId="urn:microsoft.com/office/officeart/2005/8/layout/hierarchy1"/>
    <dgm:cxn modelId="{B5C3517D-D807-479A-8E76-D39DDAD96A53}" type="presParOf" srcId="{9C614646-25E6-4EA1-AEA2-C6DA708D9FFD}" destId="{B6A729D2-8505-4057-A7CF-15DFE99BF99B}" srcOrd="0" destOrd="0" presId="urn:microsoft.com/office/officeart/2005/8/layout/hierarchy1"/>
    <dgm:cxn modelId="{40081F40-D880-4E9F-94A5-C9A4128B9DB7}" type="presParOf" srcId="{B6A729D2-8505-4057-A7CF-15DFE99BF99B}" destId="{92A74846-55A7-49B4-9EF2-4DFD824B75A4}" srcOrd="0" destOrd="0" presId="urn:microsoft.com/office/officeart/2005/8/layout/hierarchy1"/>
    <dgm:cxn modelId="{81CB9E52-41F9-43A7-9BDF-E999F152432C}" type="presParOf" srcId="{B6A729D2-8505-4057-A7CF-15DFE99BF99B}" destId="{52766CDA-334A-4FCE-A399-401DC57834C6}" srcOrd="1" destOrd="0" presId="urn:microsoft.com/office/officeart/2005/8/layout/hierarchy1"/>
    <dgm:cxn modelId="{43C0A0E1-B8CE-472A-A513-D5E6D5B2409D}" type="presParOf" srcId="{9C614646-25E6-4EA1-AEA2-C6DA708D9FFD}" destId="{29DA268B-8338-4D03-8906-5B5DE7139E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946B1-3569-4189-80B7-99E6A03899CE}">
      <dsp:nvSpPr>
        <dsp:cNvPr id="0" name=""/>
        <dsp:cNvSpPr/>
      </dsp:nvSpPr>
      <dsp:spPr>
        <a:xfrm>
          <a:off x="3820697" y="1404472"/>
          <a:ext cx="1349172" cy="642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561"/>
              </a:lnTo>
              <a:lnTo>
                <a:pt x="1349172" y="437561"/>
              </a:lnTo>
              <a:lnTo>
                <a:pt x="1349172" y="6420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EEC84-BAC9-44D6-BCC9-6CD3D3971E5B}">
      <dsp:nvSpPr>
        <dsp:cNvPr id="0" name=""/>
        <dsp:cNvSpPr/>
      </dsp:nvSpPr>
      <dsp:spPr>
        <a:xfrm>
          <a:off x="2471525" y="1404472"/>
          <a:ext cx="1349172" cy="642083"/>
        </a:xfrm>
        <a:custGeom>
          <a:avLst/>
          <a:gdLst/>
          <a:ahLst/>
          <a:cxnLst/>
          <a:rect l="0" t="0" r="0" b="0"/>
          <a:pathLst>
            <a:path>
              <a:moveTo>
                <a:pt x="1349172" y="0"/>
              </a:moveTo>
              <a:lnTo>
                <a:pt x="1349172" y="437561"/>
              </a:lnTo>
              <a:lnTo>
                <a:pt x="0" y="437561"/>
              </a:lnTo>
              <a:lnTo>
                <a:pt x="0" y="6420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15EE7-0197-4777-ACC7-AE3901C5719F}">
      <dsp:nvSpPr>
        <dsp:cNvPr id="0" name=""/>
        <dsp:cNvSpPr/>
      </dsp:nvSpPr>
      <dsp:spPr>
        <a:xfrm>
          <a:off x="1783111" y="2559"/>
          <a:ext cx="4075173" cy="1401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287C-20CA-479F-90C9-BA6CFC11F933}">
      <dsp:nvSpPr>
        <dsp:cNvPr id="0" name=""/>
        <dsp:cNvSpPr/>
      </dsp:nvSpPr>
      <dsp:spPr>
        <a:xfrm>
          <a:off x="2028415" y="235598"/>
          <a:ext cx="4075173" cy="140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B050"/>
              </a:solidFill>
            </a:rPr>
            <a:t>Основними сучасними гіпотезами історичного розвитку української мови є дві </a:t>
          </a:r>
          <a:endParaRPr lang="ru-RU" sz="1700" b="1" kern="1200" dirty="0">
            <a:solidFill>
              <a:srgbClr val="00B050"/>
            </a:solidFill>
          </a:endParaRPr>
        </a:p>
      </dsp:txBody>
      <dsp:txXfrm>
        <a:off x="2069476" y="276659"/>
        <a:ext cx="3993051" cy="1319790"/>
      </dsp:txXfrm>
    </dsp:sp>
    <dsp:sp modelId="{87CE2002-22FE-4D6A-B600-5C7CBBEB7E8B}">
      <dsp:nvSpPr>
        <dsp:cNvPr id="0" name=""/>
        <dsp:cNvSpPr/>
      </dsp:nvSpPr>
      <dsp:spPr>
        <a:xfrm>
          <a:off x="1367656" y="2046555"/>
          <a:ext cx="2207736" cy="14019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3CFC3-934C-4D7B-BC7E-27F252AC48AC}">
      <dsp:nvSpPr>
        <dsp:cNvPr id="0" name=""/>
        <dsp:cNvSpPr/>
      </dsp:nvSpPr>
      <dsp:spPr>
        <a:xfrm>
          <a:off x="1612961" y="2279594"/>
          <a:ext cx="2207736" cy="140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Концепція  вченого-мовознавця, доктора філософії, академіка Юрія </a:t>
          </a:r>
          <a:r>
            <a:rPr lang="uk-UA" sz="1700" kern="1200" dirty="0" err="1" smtClean="0"/>
            <a:t>Шевельова</a:t>
          </a:r>
          <a:endParaRPr lang="ru-RU" sz="1700" kern="1200" dirty="0"/>
        </a:p>
      </dsp:txBody>
      <dsp:txXfrm>
        <a:off x="1654022" y="2320655"/>
        <a:ext cx="2125614" cy="1319790"/>
      </dsp:txXfrm>
    </dsp:sp>
    <dsp:sp modelId="{FA2E5C63-D09A-4609-B6D4-09A109F7968E}">
      <dsp:nvSpPr>
        <dsp:cNvPr id="0" name=""/>
        <dsp:cNvSpPr/>
      </dsp:nvSpPr>
      <dsp:spPr>
        <a:xfrm>
          <a:off x="4066002" y="2046555"/>
          <a:ext cx="2207736" cy="14019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1B0D7-E575-4BFB-9FA6-B2DF0A273D0E}">
      <dsp:nvSpPr>
        <dsp:cNvPr id="0" name=""/>
        <dsp:cNvSpPr/>
      </dsp:nvSpPr>
      <dsp:spPr>
        <a:xfrm>
          <a:off x="4311306" y="2279594"/>
          <a:ext cx="2207736" cy="140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Російського мовознавця Олексія </a:t>
          </a:r>
          <a:r>
            <a:rPr lang="uk-UA" sz="1700" kern="1200" dirty="0" err="1" smtClean="0"/>
            <a:t>Шахматова</a:t>
          </a:r>
          <a:endParaRPr lang="ru-RU" sz="1700" kern="1200" dirty="0"/>
        </a:p>
      </dsp:txBody>
      <dsp:txXfrm>
        <a:off x="4352367" y="2320655"/>
        <a:ext cx="2125614" cy="1319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538CC-67FC-4239-A240-20F30E99115A}">
      <dsp:nvSpPr>
        <dsp:cNvPr id="0" name=""/>
        <dsp:cNvSpPr/>
      </dsp:nvSpPr>
      <dsp:spPr>
        <a:xfrm>
          <a:off x="3820120" y="1736047"/>
          <a:ext cx="2711053" cy="64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621"/>
              </a:lnTo>
              <a:lnTo>
                <a:pt x="2711053" y="439621"/>
              </a:lnTo>
              <a:lnTo>
                <a:pt x="2711053" y="64510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45E53-B768-4FE3-997E-7DFF3E8BFA92}">
      <dsp:nvSpPr>
        <dsp:cNvPr id="0" name=""/>
        <dsp:cNvSpPr/>
      </dsp:nvSpPr>
      <dsp:spPr>
        <a:xfrm>
          <a:off x="3774400" y="1736047"/>
          <a:ext cx="91440" cy="645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10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FAB5B-CB70-4328-9AE7-FCD482A83A5D}">
      <dsp:nvSpPr>
        <dsp:cNvPr id="0" name=""/>
        <dsp:cNvSpPr/>
      </dsp:nvSpPr>
      <dsp:spPr>
        <a:xfrm>
          <a:off x="1109067" y="1736047"/>
          <a:ext cx="2711053" cy="645107"/>
        </a:xfrm>
        <a:custGeom>
          <a:avLst/>
          <a:gdLst/>
          <a:ahLst/>
          <a:cxnLst/>
          <a:rect l="0" t="0" r="0" b="0"/>
          <a:pathLst>
            <a:path>
              <a:moveTo>
                <a:pt x="2711053" y="0"/>
              </a:moveTo>
              <a:lnTo>
                <a:pt x="2711053" y="439621"/>
              </a:lnTo>
              <a:lnTo>
                <a:pt x="0" y="439621"/>
              </a:lnTo>
              <a:lnTo>
                <a:pt x="0" y="64510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41160-1818-4166-BD50-4630CA536957}">
      <dsp:nvSpPr>
        <dsp:cNvPr id="0" name=""/>
        <dsp:cNvSpPr/>
      </dsp:nvSpPr>
      <dsp:spPr>
        <a:xfrm>
          <a:off x="1567083" y="327531"/>
          <a:ext cx="4506073" cy="1408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AE14B-14E5-4DD9-BBBB-C4E57FF26D6E}">
      <dsp:nvSpPr>
        <dsp:cNvPr id="0" name=""/>
        <dsp:cNvSpPr/>
      </dsp:nvSpPr>
      <dsp:spPr>
        <a:xfrm>
          <a:off x="1813542" y="561668"/>
          <a:ext cx="4506073" cy="14085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У науці відомі три погляди на природу мови</a:t>
          </a:r>
          <a:endParaRPr lang="ru-RU" sz="2600" kern="1200" dirty="0"/>
        </a:p>
      </dsp:txBody>
      <dsp:txXfrm>
        <a:off x="1854796" y="602922"/>
        <a:ext cx="4423565" cy="1326007"/>
      </dsp:txXfrm>
    </dsp:sp>
    <dsp:sp modelId="{678043EF-780C-4C86-9573-30EE102C986A}">
      <dsp:nvSpPr>
        <dsp:cNvPr id="0" name=""/>
        <dsp:cNvSpPr/>
      </dsp:nvSpPr>
      <dsp:spPr>
        <a:xfrm>
          <a:off x="0" y="2381154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31558-3C6A-4598-92EC-27149B52F22F}">
      <dsp:nvSpPr>
        <dsp:cNvPr id="0" name=""/>
        <dsp:cNvSpPr/>
      </dsp:nvSpPr>
      <dsp:spPr>
        <a:xfrm>
          <a:off x="246459" y="2615290"/>
          <a:ext cx="2218134" cy="14085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Мова – явище біологічне</a:t>
          </a:r>
          <a:endParaRPr lang="ru-RU" sz="2600" kern="1200" dirty="0"/>
        </a:p>
      </dsp:txBody>
      <dsp:txXfrm>
        <a:off x="287713" y="2656544"/>
        <a:ext cx="2135626" cy="1326007"/>
      </dsp:txXfrm>
    </dsp:sp>
    <dsp:sp modelId="{12DD3747-3566-4C9C-9128-0E84EBA8B506}">
      <dsp:nvSpPr>
        <dsp:cNvPr id="0" name=""/>
        <dsp:cNvSpPr/>
      </dsp:nvSpPr>
      <dsp:spPr>
        <a:xfrm>
          <a:off x="2711053" y="2381154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D5F19-C183-45D5-BB9A-F2E493824B5B}">
      <dsp:nvSpPr>
        <dsp:cNvPr id="0" name=""/>
        <dsp:cNvSpPr/>
      </dsp:nvSpPr>
      <dsp:spPr>
        <a:xfrm>
          <a:off x="2957512" y="2615290"/>
          <a:ext cx="2218134" cy="14085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Мова – явище психічне</a:t>
          </a:r>
          <a:endParaRPr lang="ru-RU" sz="2600" kern="1200" dirty="0"/>
        </a:p>
      </dsp:txBody>
      <dsp:txXfrm>
        <a:off x="2998766" y="2656544"/>
        <a:ext cx="2135626" cy="1326007"/>
      </dsp:txXfrm>
    </dsp:sp>
    <dsp:sp modelId="{92A74846-55A7-49B4-9EF2-4DFD824B75A4}">
      <dsp:nvSpPr>
        <dsp:cNvPr id="0" name=""/>
        <dsp:cNvSpPr/>
      </dsp:nvSpPr>
      <dsp:spPr>
        <a:xfrm>
          <a:off x="5422106" y="2381154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66CDA-334A-4FCE-A399-401DC57834C6}">
      <dsp:nvSpPr>
        <dsp:cNvPr id="0" name=""/>
        <dsp:cNvSpPr/>
      </dsp:nvSpPr>
      <dsp:spPr>
        <a:xfrm>
          <a:off x="5668565" y="2615290"/>
          <a:ext cx="2218134" cy="14085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Мова – явище соціальне</a:t>
          </a:r>
          <a:endParaRPr lang="ru-RU" sz="2600" kern="1200" dirty="0"/>
        </a:p>
      </dsp:txBody>
      <dsp:txXfrm>
        <a:off x="5709819" y="2656544"/>
        <a:ext cx="2135626" cy="13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A702B-472C-41F0-B668-D643A469BE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3CC91-B12F-48BD-BF2D-DE5B66335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9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CC91-B12F-48BD-BF2D-DE5B663357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2u.org.ua/s?w=&#1074;&#1077;&#1088;&#1090;&#1086;&#1083;&#1105;&#1090;&amp;scope=all&amp;highlight=on" TargetMode="External"/><Relationship Id="rId2" Type="http://schemas.openxmlformats.org/officeDocument/2006/relationships/hyperlink" Target="https://kodeksy.com.ua/dictionary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epravylno-pravylno.wikidot.com/imennyky" TargetMode="External"/><Relationship Id="rId4" Type="http://schemas.openxmlformats.org/officeDocument/2006/relationships/hyperlink" Target="http://nepravylno-pravylno.wikidot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sbwuzfan2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fru6t51a1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062664" cy="22346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Державна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 – 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профе</a:t>
            </a:r>
            <a:r>
              <a:rPr lang="uk-UA" b="1" i="1" dirty="0" err="1" smtClean="0">
                <a:solidFill>
                  <a:srgbClr val="7030A0"/>
                </a:solidFill>
              </a:rPr>
              <a:t>сійного</a:t>
            </a:r>
            <a:r>
              <a:rPr lang="uk-UA" b="1" i="1" dirty="0" smtClean="0">
                <a:solidFill>
                  <a:srgbClr val="7030A0"/>
                </a:solidFill>
              </a:rPr>
              <a:t> спілкування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8132" y="4221088"/>
            <a:ext cx="6858000" cy="1655762"/>
          </a:xfrm>
        </p:spPr>
        <p:txBody>
          <a:bodyPr>
            <a:normAutofit/>
          </a:bodyPr>
          <a:lstStyle/>
          <a:p>
            <a:r>
              <a:rPr lang="uk-UA" sz="4800" b="1" cap="all" dirty="0">
                <a:solidFill>
                  <a:srgbClr val="FF0000"/>
                </a:solidFill>
              </a:rPr>
              <a:t>Тема 1</a:t>
            </a:r>
            <a:r>
              <a:rPr lang="uk-UA" sz="4800" b="1" dirty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892480" cy="1325563"/>
          </a:xfrm>
        </p:spPr>
        <p:txBody>
          <a:bodyPr/>
          <a:lstStyle/>
          <a:p>
            <a:r>
              <a:rPr lang="uk-UA" b="1" dirty="0">
                <a:solidFill>
                  <a:srgbClr val="00B0F0"/>
                </a:solidFill>
              </a:rPr>
              <a:t>Які</a:t>
            </a:r>
            <a:r>
              <a:rPr lang="uk-UA" b="1" dirty="0">
                <a:solidFill>
                  <a:srgbClr val="FF0000"/>
                </a:solidFill>
              </a:rPr>
              <a:t> функції виконує  </a:t>
            </a:r>
            <a:r>
              <a:rPr lang="uk-UA" b="1" dirty="0" smtClean="0">
                <a:solidFill>
                  <a:srgbClr val="FF0000"/>
                </a:solidFill>
              </a:rPr>
              <a:t>українська </a:t>
            </a:r>
            <a:r>
              <a:rPr lang="uk-UA" b="1" dirty="0">
                <a:solidFill>
                  <a:srgbClr val="FF0000"/>
                </a:solidFill>
              </a:rPr>
              <a:t>мова?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690688"/>
            <a:ext cx="8924850" cy="44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Стилі й регістри української мови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484784"/>
            <a:ext cx="580485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484784"/>
            <a:ext cx="4888801" cy="3994151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259632" y="134076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567182">
            <a:off x="4845765" y="864115"/>
            <a:ext cx="316565" cy="2115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856984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Наскільки нормативна українська мова?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Мовна норма</a:t>
            </a:r>
            <a:r>
              <a:rPr lang="ru-RU" dirty="0">
                <a:solidFill>
                  <a:srgbClr val="002060"/>
                </a:solidFill>
              </a:rPr>
              <a:t> — </a:t>
            </a:r>
            <a:r>
              <a:rPr lang="ru-RU" dirty="0" err="1">
                <a:solidFill>
                  <a:srgbClr val="002060"/>
                </a:solidFill>
              </a:rPr>
              <a:t>сукупність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загальноприйнятих</a:t>
            </a:r>
            <a:r>
              <a:rPr lang="ru-RU" dirty="0">
                <a:solidFill>
                  <a:srgbClr val="002060"/>
                </a:solidFill>
              </a:rPr>
              <a:t> правил,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закріплюються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процесі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спілкування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Головні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ознаки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мовної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норми</a:t>
            </a:r>
            <a:r>
              <a:rPr lang="ru-RU" dirty="0">
                <a:solidFill>
                  <a:srgbClr val="002060"/>
                </a:solidFill>
              </a:rPr>
              <a:t> — </a:t>
            </a:r>
            <a:r>
              <a:rPr lang="ru-RU" dirty="0" err="1">
                <a:solidFill>
                  <a:srgbClr val="002060"/>
                </a:solidFill>
              </a:rPr>
              <a:t>унормованість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обов'язкова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правильність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точність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логічність</a:t>
            </a:r>
            <a:r>
              <a:rPr lang="ru-RU" dirty="0">
                <a:solidFill>
                  <a:srgbClr val="002060"/>
                </a:solidFill>
              </a:rPr>
              <a:t>, чистота і </a:t>
            </a:r>
            <a:r>
              <a:rPr lang="ru-RU" dirty="0" err="1">
                <a:solidFill>
                  <a:srgbClr val="002060"/>
                </a:solidFill>
              </a:rPr>
              <a:t>ясність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доступність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доцільність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17032"/>
            <a:ext cx="2055324" cy="2725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55" y="3854046"/>
            <a:ext cx="2244529" cy="267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973601"/>
            <a:ext cx="2160240" cy="26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Чи </a:t>
            </a:r>
            <a:r>
              <a:rPr lang="uk-UA" b="1" dirty="0">
                <a:solidFill>
                  <a:srgbClr val="FF0000"/>
                </a:solidFill>
              </a:rPr>
              <a:t>унікальна українська мова?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uk-UA" sz="3600" b="1" u="sng" dirty="0"/>
              <a:t>тільки українцям   властиві такі  </a:t>
            </a:r>
            <a:r>
              <a:rPr lang="uk-UA" sz="3600" b="1" u="sng" dirty="0" err="1"/>
              <a:t>мовні</a:t>
            </a:r>
            <a:r>
              <a:rPr lang="uk-UA" sz="3600" b="1" u="sng" dirty="0"/>
              <a:t> риси:</a:t>
            </a:r>
            <a:endParaRPr lang="ru-RU" sz="3600" b="1" u="sng" dirty="0"/>
          </a:p>
          <a:p>
            <a:pPr>
              <a:lnSpc>
                <a:spcPct val="200000"/>
              </a:lnSpc>
            </a:pPr>
            <a:r>
              <a:rPr lang="uk-UA" sz="3600" b="1" dirty="0"/>
              <a:t>         середньо-передня вимова  фонеми  И </a:t>
            </a:r>
            <a:r>
              <a:rPr lang="uk-UA" sz="3600" b="1" dirty="0">
                <a:solidFill>
                  <a:srgbClr val="00B0F0"/>
                </a:solidFill>
              </a:rPr>
              <a:t>(</a:t>
            </a:r>
            <a:r>
              <a:rPr lang="uk-UA" sz="3600" b="1" i="1" dirty="0">
                <a:solidFill>
                  <a:srgbClr val="00B0F0"/>
                </a:solidFill>
              </a:rPr>
              <a:t>мир, сир</a:t>
            </a:r>
            <a:r>
              <a:rPr lang="uk-UA" sz="3600" b="1" dirty="0">
                <a:solidFill>
                  <a:srgbClr val="00B0F0"/>
                </a:solidFill>
              </a:rPr>
              <a:t>);</a:t>
            </a:r>
            <a:endParaRPr lang="ru-RU" sz="3600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3600" b="1" dirty="0"/>
              <a:t>	звуки  І, Ў (нескладовий У) </a:t>
            </a:r>
            <a:r>
              <a:rPr lang="uk-UA" sz="3600" b="1" dirty="0">
                <a:solidFill>
                  <a:srgbClr val="00B0F0"/>
                </a:solidFill>
              </a:rPr>
              <a:t>(</a:t>
            </a:r>
            <a:r>
              <a:rPr lang="uk-UA" sz="3600" b="1" i="1" dirty="0">
                <a:solidFill>
                  <a:srgbClr val="00B0F0"/>
                </a:solidFill>
              </a:rPr>
              <a:t>вовк, віл, </a:t>
            </a:r>
            <a:r>
              <a:rPr lang="uk-UA" sz="3600" b="1" i="1" dirty="0" err="1">
                <a:solidFill>
                  <a:srgbClr val="00B0F0"/>
                </a:solidFill>
              </a:rPr>
              <a:t>вовна,товстий</a:t>
            </a:r>
            <a:r>
              <a:rPr lang="uk-UA" sz="3600" b="1" dirty="0">
                <a:solidFill>
                  <a:srgbClr val="00B0F0"/>
                </a:solidFill>
              </a:rPr>
              <a:t>);</a:t>
            </a:r>
            <a:endParaRPr lang="ru-RU" sz="3600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3600" b="1" dirty="0"/>
              <a:t>	пом’якшення приголосних З,Ц,С у суфіксах </a:t>
            </a:r>
            <a:r>
              <a:rPr lang="uk-UA" sz="3600" b="1" dirty="0">
                <a:solidFill>
                  <a:srgbClr val="00B0F0"/>
                </a:solidFill>
              </a:rPr>
              <a:t>(</a:t>
            </a:r>
            <a:r>
              <a:rPr lang="uk-UA" sz="3600" b="1" i="1" dirty="0" err="1">
                <a:solidFill>
                  <a:srgbClr val="00B0F0"/>
                </a:solidFill>
              </a:rPr>
              <a:t>польський,галицький</a:t>
            </a:r>
            <a:r>
              <a:rPr lang="uk-UA" sz="3600" b="1" i="1" dirty="0">
                <a:solidFill>
                  <a:srgbClr val="00B0F0"/>
                </a:solidFill>
              </a:rPr>
              <a:t>)</a:t>
            </a:r>
            <a:r>
              <a:rPr lang="uk-UA" sz="3600" b="1" dirty="0">
                <a:solidFill>
                  <a:srgbClr val="00B0F0"/>
                </a:solidFill>
              </a:rPr>
              <a:t>;</a:t>
            </a:r>
            <a:endParaRPr lang="ru-RU" sz="3600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3600" b="1" dirty="0"/>
              <a:t> у  колі усіх слов’янських мов (крім болгарської)  українська мова характеризується твердістю приголосних перед Е  та И </a:t>
            </a:r>
            <a:r>
              <a:rPr lang="uk-UA" sz="3600" b="1" dirty="0">
                <a:solidFill>
                  <a:srgbClr val="00B0F0"/>
                </a:solidFill>
              </a:rPr>
              <a:t>(</a:t>
            </a:r>
            <a:r>
              <a:rPr lang="uk-UA" sz="3600" b="1" i="1" dirty="0">
                <a:solidFill>
                  <a:srgbClr val="00B0F0"/>
                </a:solidFill>
              </a:rPr>
              <a:t>Київ, дерево, пень, лис дитина</a:t>
            </a:r>
            <a:r>
              <a:rPr lang="uk-UA" sz="3600" b="1" dirty="0">
                <a:solidFill>
                  <a:srgbClr val="00B0F0"/>
                </a:solidFill>
              </a:rPr>
              <a:t>);</a:t>
            </a:r>
            <a:endParaRPr lang="ru-RU" sz="3600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uk-UA" sz="3600" b="1" dirty="0"/>
              <a:t>	подовження приголосних </a:t>
            </a:r>
            <a:r>
              <a:rPr lang="uk-UA" sz="3600" b="1" dirty="0">
                <a:solidFill>
                  <a:srgbClr val="00B0F0"/>
                </a:solidFill>
              </a:rPr>
              <a:t>(</a:t>
            </a:r>
            <a:r>
              <a:rPr lang="uk-UA" sz="3600" b="1" i="1" dirty="0">
                <a:solidFill>
                  <a:srgbClr val="00B0F0"/>
                </a:solidFill>
              </a:rPr>
              <a:t>життя, зілля, збіжжя, суддя, ніччю</a:t>
            </a:r>
            <a:r>
              <a:rPr lang="uk-UA" sz="3600" b="1" dirty="0">
                <a:solidFill>
                  <a:srgbClr val="00B0F0"/>
                </a:solidFill>
              </a:rPr>
              <a:t>)</a:t>
            </a:r>
            <a:endParaRPr lang="ru-RU" sz="3600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1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892480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/>
                </a:solidFill>
              </a:rPr>
              <a:t>У </a:t>
            </a:r>
            <a:r>
              <a:rPr lang="uk-UA" sz="3600" b="1" dirty="0" smtClean="0">
                <a:solidFill>
                  <a:schemeClr val="accent1"/>
                </a:solidFill>
              </a:rPr>
              <a:t>якій </a:t>
            </a:r>
            <a:r>
              <a:rPr lang="uk-UA" sz="3600" b="1" dirty="0">
                <a:solidFill>
                  <a:schemeClr val="accent1"/>
                </a:solidFill>
              </a:rPr>
              <a:t>сфері української мови </a:t>
            </a:r>
            <a:r>
              <a:rPr lang="uk-UA" sz="3600" b="1" dirty="0" smtClean="0">
                <a:solidFill>
                  <a:schemeClr val="accent1"/>
                </a:solidFill>
              </a:rPr>
              <a:t>ми працюємо</a:t>
            </a:r>
            <a:r>
              <a:rPr lang="uk-UA" sz="3600" b="1" dirty="0">
                <a:solidFill>
                  <a:schemeClr val="accent1"/>
                </a:solidFill>
              </a:rPr>
              <a:t>? 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91020" y="1772816"/>
            <a:ext cx="1096275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Правописна порада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1690690"/>
            <a:ext cx="9433048" cy="377686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995492" y="2849429"/>
            <a:ext cx="216024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130951" y="2957441"/>
            <a:ext cx="2088232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79446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Корисні посилання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784976" cy="432048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Словник юридичних термінів іншомовного походження:</a:t>
            </a:r>
          </a:p>
          <a:p>
            <a:r>
              <a:rPr lang="ru-RU" b="1" dirty="0"/>
              <a:t>Докладніше</a:t>
            </a:r>
            <a:r>
              <a:rPr lang="ru-RU" b="1" dirty="0" smtClean="0"/>
              <a:t>: </a:t>
            </a:r>
            <a:r>
              <a:rPr lang="en-US" dirty="0" smtClean="0"/>
              <a:t>https</a:t>
            </a:r>
            <a:r>
              <a:rPr lang="en-US" dirty="0"/>
              <a:t>://oduvs.edu.ua/wp-content/uploads/2016/09/slovnyk_jur_term.pdf</a:t>
            </a:r>
            <a:endParaRPr lang="uk-UA" dirty="0"/>
          </a:p>
          <a:p>
            <a:r>
              <a:rPr lang="ru-RU" b="1" dirty="0" err="1"/>
              <a:t>Юридичний</a:t>
            </a:r>
            <a:r>
              <a:rPr lang="ru-RU" b="1" dirty="0"/>
              <a:t> словник онлайн </a:t>
            </a:r>
            <a:r>
              <a:rPr lang="ru-RU" b="1" dirty="0" err="1"/>
              <a:t>юридичні</a:t>
            </a:r>
            <a:r>
              <a:rPr lang="ru-RU" b="1" dirty="0"/>
              <a:t> </a:t>
            </a:r>
            <a:r>
              <a:rPr lang="ru-RU" b="1" dirty="0" err="1"/>
              <a:t>терміни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Докладніше: </a:t>
            </a:r>
            <a:r>
              <a:rPr lang="ru-RU" b="1" dirty="0"/>
              <a:t> </a:t>
            </a:r>
            <a:r>
              <a:rPr lang="ru-RU" b="1" dirty="0">
                <a:hlinkClick r:id="rId2"/>
              </a:rPr>
              <a:t>https://kodeksy.com.ua/dictionary.htm</a:t>
            </a:r>
            <a:endParaRPr lang="ru-RU" b="1" dirty="0"/>
          </a:p>
          <a:p>
            <a:endParaRPr lang="uk-UA" dirty="0" smtClean="0"/>
          </a:p>
          <a:p>
            <a:r>
              <a:rPr lang="uk-UA" dirty="0" smtClean="0"/>
              <a:t>Російсько-українські </a:t>
            </a:r>
            <a:r>
              <a:rPr lang="uk-UA" dirty="0"/>
              <a:t>словники: </a:t>
            </a:r>
            <a:r>
              <a:rPr lang="ru-RU" b="1" dirty="0"/>
              <a:t>Докладніше: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://r2u.org.ua/s?w=</a:t>
            </a:r>
            <a:r>
              <a:rPr lang="uk-UA" dirty="0" err="1">
                <a:hlinkClick r:id="rId3"/>
              </a:rPr>
              <a:t>вертолёт</a:t>
            </a:r>
            <a:r>
              <a:rPr lang="uk-UA" dirty="0">
                <a:hlinkClick r:id="rId3"/>
              </a:rPr>
              <a:t>&amp;</a:t>
            </a:r>
            <a:r>
              <a:rPr lang="en-US" dirty="0">
                <a:hlinkClick r:id="rId3"/>
              </a:rPr>
              <a:t>scope=</a:t>
            </a:r>
            <a:r>
              <a:rPr lang="en-US" dirty="0" err="1">
                <a:hlinkClick r:id="rId3"/>
              </a:rPr>
              <a:t>all&amp;highlight</a:t>
            </a:r>
            <a:r>
              <a:rPr lang="en-US" dirty="0">
                <a:hlinkClick r:id="rId3"/>
              </a:rPr>
              <a:t>=on</a:t>
            </a:r>
            <a:endParaRPr lang="uk-UA" dirty="0"/>
          </a:p>
          <a:p>
            <a:r>
              <a:rPr lang="ru-RU" b="1" u="sng" dirty="0">
                <a:hlinkClick r:id="rId4"/>
              </a:rPr>
              <a:t>Неправильно — правильно</a:t>
            </a:r>
            <a:r>
              <a:rPr lang="ru-RU" b="1" u="sng" dirty="0"/>
              <a:t>: </a:t>
            </a:r>
            <a:r>
              <a:rPr lang="ru-RU" b="1" dirty="0"/>
              <a:t>Докладніше: </a:t>
            </a:r>
            <a:r>
              <a:rPr lang="en-US" b="1" u="sng" dirty="0" smtClean="0">
                <a:hlinkClick r:id="rId5"/>
              </a:rPr>
              <a:t>http</a:t>
            </a:r>
            <a:r>
              <a:rPr lang="en-US" b="1" u="sng" dirty="0">
                <a:hlinkClick r:id="rId5"/>
              </a:rPr>
              <a:t>://nepravylno-pravylno.wikidot.com/imennyky</a:t>
            </a:r>
            <a:endParaRPr lang="uk-UA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78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Орфоепічний </a:t>
            </a:r>
            <a:r>
              <a:rPr lang="uk-UA" b="1" dirty="0" smtClean="0">
                <a:solidFill>
                  <a:srgbClr val="FF0000"/>
                </a:solidFill>
              </a:rPr>
              <a:t>практикум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https</a:t>
            </a:r>
            <a:r>
              <a:rPr lang="en-US" b="1" dirty="0"/>
              <a:t>://osvita.ua/test/advice/65116/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25563"/>
            <a:ext cx="3886200" cy="5415804"/>
          </a:xfrm>
        </p:spPr>
        <p:txBody>
          <a:bodyPr>
            <a:normAutofit/>
          </a:bodyPr>
          <a:lstStyle/>
          <a:p>
            <a:r>
              <a:rPr lang="ru-RU" b="1" dirty="0"/>
              <a:t>ВІДОМІСТЬ (СПИСОК), </a:t>
            </a:r>
          </a:p>
          <a:p>
            <a:r>
              <a:rPr lang="ru-RU" b="1" dirty="0"/>
              <a:t>В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ПАДОК </a:t>
            </a:r>
          </a:p>
          <a:p>
            <a:r>
              <a:rPr lang="ru-RU" b="1" dirty="0"/>
              <a:t>В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ТРАТА </a:t>
            </a:r>
          </a:p>
          <a:p>
            <a:r>
              <a:rPr lang="ru-RU" b="1" dirty="0"/>
              <a:t>ВІДНЕСТ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</a:p>
          <a:p>
            <a:r>
              <a:rPr lang="ru-RU" b="1" dirty="0"/>
              <a:t>ГУРТ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ЖИТОК</a:t>
            </a:r>
          </a:p>
          <a:p>
            <a:r>
              <a:rPr lang="uk-UA" b="1" dirty="0"/>
              <a:t>Д</a:t>
            </a:r>
            <a:r>
              <a:rPr lang="uk-UA" b="1" dirty="0">
                <a:solidFill>
                  <a:srgbClr val="FF0000"/>
                </a:solidFill>
              </a:rPr>
              <a:t>Е</a:t>
            </a:r>
            <a:r>
              <a:rPr lang="uk-UA" b="1" dirty="0"/>
              <a:t>ЩИЦЯ</a:t>
            </a:r>
          </a:p>
          <a:p>
            <a:r>
              <a:rPr lang="uk-UA" b="1" dirty="0"/>
              <a:t>ДОВЕЗТ</a:t>
            </a:r>
            <a:r>
              <a:rPr lang="uk-UA" b="1" dirty="0">
                <a:solidFill>
                  <a:srgbClr val="FF0000"/>
                </a:solidFill>
              </a:rPr>
              <a:t>И</a:t>
            </a:r>
          </a:p>
          <a:p>
            <a:r>
              <a:rPr lang="uk-UA" b="1" dirty="0"/>
              <a:t>Д</a:t>
            </a:r>
            <a:r>
              <a:rPr lang="uk-UA" b="1" dirty="0">
                <a:solidFill>
                  <a:srgbClr val="FF0000"/>
                </a:solidFill>
              </a:rPr>
              <a:t>О</a:t>
            </a:r>
            <a:r>
              <a:rPr lang="uk-UA" b="1" dirty="0"/>
              <a:t>НЬКА</a:t>
            </a:r>
          </a:p>
          <a:p>
            <a:r>
              <a:rPr lang="uk-UA" b="1" dirty="0"/>
              <a:t>ДОЧК</a:t>
            </a:r>
            <a:r>
              <a:rPr lang="uk-UA" b="1" dirty="0">
                <a:solidFill>
                  <a:srgbClr val="FF0000"/>
                </a:solidFill>
              </a:rPr>
              <a:t>А</a:t>
            </a:r>
          </a:p>
          <a:p>
            <a:r>
              <a:rPr lang="uk-UA" b="1" dirty="0"/>
              <a:t>АСИМЕТР</a:t>
            </a:r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uk-UA" b="1" dirty="0"/>
              <a:t>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196752"/>
            <a:ext cx="3886200" cy="5544615"/>
          </a:xfrm>
        </p:spPr>
        <p:txBody>
          <a:bodyPr>
            <a:normAutofit/>
          </a:bodyPr>
          <a:lstStyle/>
          <a:p>
            <a:r>
              <a:rPr lang="uk-UA" b="1" dirty="0"/>
              <a:t>ЗАВДАННЯ </a:t>
            </a:r>
          </a:p>
          <a:p>
            <a:r>
              <a:rPr lang="uk-UA" b="1" dirty="0"/>
              <a:t>ЗАКІНЧИТИ</a:t>
            </a:r>
          </a:p>
          <a:p>
            <a:r>
              <a:rPr lang="uk-UA" b="1" dirty="0"/>
              <a:t>ЗАЛИШИТИ</a:t>
            </a:r>
          </a:p>
          <a:p>
            <a:r>
              <a:rPr lang="uk-UA" b="1" dirty="0"/>
              <a:t>ЛАТЕ (КАВА)</a:t>
            </a:r>
          </a:p>
          <a:p>
            <a:r>
              <a:rPr lang="uk-UA" b="1" dirty="0"/>
              <a:t>ПІЦЕРІЯ НАЧИНКА</a:t>
            </a:r>
          </a:p>
          <a:p>
            <a:r>
              <a:rPr lang="uk-UA" b="1" dirty="0"/>
              <a:t>МАРКЕТИНГ</a:t>
            </a:r>
          </a:p>
          <a:p>
            <a:r>
              <a:rPr lang="uk-UA" b="1" dirty="0"/>
              <a:t>МЕРЕЖА</a:t>
            </a:r>
          </a:p>
          <a:p>
            <a:r>
              <a:rPr lang="uk-UA" b="1" dirty="0"/>
              <a:t>НАВЧАННЯ</a:t>
            </a:r>
          </a:p>
          <a:p>
            <a:r>
              <a:rPr lang="uk-UA" b="1" dirty="0" smtClean="0"/>
              <a:t>НАСКРІЗНИЙ</a:t>
            </a:r>
            <a:endParaRPr lang="uk-UA" b="1" dirty="0"/>
          </a:p>
          <a:p>
            <a:r>
              <a:rPr lang="uk-UA" b="1" dirty="0"/>
              <a:t>П</a:t>
            </a:r>
            <a:r>
              <a:rPr lang="uk-UA" b="1" dirty="0">
                <a:solidFill>
                  <a:srgbClr val="FF0000"/>
                </a:solidFill>
              </a:rPr>
              <a:t>О</a:t>
            </a:r>
            <a:r>
              <a:rPr lang="uk-UA" b="1" dirty="0"/>
              <a:t>М</a:t>
            </a:r>
            <a:r>
              <a:rPr lang="uk-UA" b="1" dirty="0">
                <a:solidFill>
                  <a:srgbClr val="FF0000"/>
                </a:solidFill>
              </a:rPr>
              <a:t>И</a:t>
            </a:r>
            <a:r>
              <a:rPr lang="uk-UA" b="1" dirty="0"/>
              <a:t>ЛКА-помилк</a:t>
            </a:r>
            <a:r>
              <a:rPr lang="uk-UA" b="1" dirty="0">
                <a:solidFill>
                  <a:srgbClr val="FF0000"/>
                </a:solidFill>
              </a:rPr>
              <a:t>о</a:t>
            </a:r>
            <a:r>
              <a:rPr lang="uk-UA" b="1" dirty="0"/>
              <a:t>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93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126"/>
            <a:ext cx="8407846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1"/>
                </a:solidFill>
              </a:rPr>
              <a:t>Практичні поради, завдання і вправи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77" y="1772816"/>
            <a:ext cx="7886700" cy="3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899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Знайдімо синоніми чи варіанти до слів:</a:t>
            </a:r>
            <a:br>
              <a:rPr lang="uk-UA" sz="3600" b="1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90465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Винятковий </a:t>
            </a:r>
            <a:r>
              <a:rPr lang="uk-UA" b="1" dirty="0"/>
              <a:t>– </a:t>
            </a:r>
            <a:r>
              <a:rPr lang="uk-UA" b="1" dirty="0">
                <a:solidFill>
                  <a:schemeClr val="bg1"/>
                </a:solidFill>
              </a:rPr>
              <a:t>надзвичайний</a:t>
            </a:r>
            <a:r>
              <a:rPr lang="uk-UA" dirty="0">
                <a:solidFill>
                  <a:schemeClr val="bg1"/>
                </a:solidFill>
              </a:rPr>
              <a:t> (але не </a:t>
            </a:r>
            <a:r>
              <a:rPr lang="uk-UA" b="1" dirty="0">
                <a:solidFill>
                  <a:schemeClr val="bg1"/>
                </a:solidFill>
              </a:rPr>
              <a:t>виключний</a:t>
            </a:r>
            <a:r>
              <a:rPr lang="uk-UA" dirty="0">
                <a:solidFill>
                  <a:schemeClr val="bg1"/>
                </a:solidFill>
              </a:rPr>
              <a:t> – російська калька)</a:t>
            </a:r>
          </a:p>
          <a:p>
            <a:r>
              <a:rPr lang="uk-UA" b="1" dirty="0">
                <a:solidFill>
                  <a:srgbClr val="0070C0"/>
                </a:solidFill>
              </a:rPr>
              <a:t>Згідно з </a:t>
            </a:r>
            <a:r>
              <a:rPr lang="uk-UA" b="1" dirty="0" smtClean="0">
                <a:solidFill>
                  <a:srgbClr val="0070C0"/>
                </a:solidFill>
              </a:rPr>
              <a:t>рішенням – </a:t>
            </a:r>
            <a:r>
              <a:rPr lang="uk-UA" b="1" dirty="0" smtClean="0">
                <a:solidFill>
                  <a:schemeClr val="bg1"/>
                </a:solidFill>
              </a:rPr>
              <a:t>відповідно до рішення</a:t>
            </a:r>
            <a:r>
              <a:rPr lang="uk-UA" dirty="0" smtClean="0">
                <a:solidFill>
                  <a:schemeClr val="bg1"/>
                </a:solidFill>
              </a:rPr>
              <a:t> (це синоніми) А от </a:t>
            </a:r>
            <a:r>
              <a:rPr lang="uk-UA" i="1" dirty="0" smtClean="0">
                <a:solidFill>
                  <a:schemeClr val="bg1"/>
                </a:solidFill>
              </a:rPr>
              <a:t>у відповідності з </a:t>
            </a:r>
            <a:r>
              <a:rPr lang="uk-UA" dirty="0" smtClean="0">
                <a:solidFill>
                  <a:schemeClr val="bg1"/>
                </a:solidFill>
              </a:rPr>
              <a:t>чи </a:t>
            </a:r>
            <a:r>
              <a:rPr lang="uk-UA" i="1" dirty="0" smtClean="0">
                <a:solidFill>
                  <a:schemeClr val="bg1"/>
                </a:solidFill>
              </a:rPr>
              <a:t>згідно рішення – </a:t>
            </a:r>
            <a:r>
              <a:rPr lang="uk-UA" dirty="0" smtClean="0">
                <a:solidFill>
                  <a:schemeClr val="bg1"/>
                </a:solidFill>
              </a:rPr>
              <a:t>неправильні  </a:t>
            </a:r>
            <a:r>
              <a:rPr lang="uk-UA" dirty="0">
                <a:solidFill>
                  <a:schemeClr val="bg1"/>
                </a:solidFill>
              </a:rPr>
              <a:t>кальки з російської( в </a:t>
            </a:r>
            <a:r>
              <a:rPr lang="uk-UA" dirty="0" err="1">
                <a:solidFill>
                  <a:schemeClr val="bg1"/>
                </a:solidFill>
              </a:rPr>
              <a:t>соответствии</a:t>
            </a:r>
            <a:r>
              <a:rPr lang="uk-UA" dirty="0">
                <a:solidFill>
                  <a:schemeClr val="bg1"/>
                </a:solidFill>
              </a:rPr>
              <a:t> с, </a:t>
            </a:r>
            <a:r>
              <a:rPr lang="uk-UA" dirty="0" err="1">
                <a:solidFill>
                  <a:schemeClr val="bg1"/>
                </a:solidFill>
              </a:rPr>
              <a:t>согласно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решению</a:t>
            </a:r>
            <a:r>
              <a:rPr lang="uk-UA" dirty="0" smtClean="0">
                <a:solidFill>
                  <a:schemeClr val="bg1"/>
                </a:solidFill>
              </a:rPr>
              <a:t>).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Наступний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(конкретне, зупинка, тиждень) – </a:t>
            </a:r>
            <a:r>
              <a:rPr lang="uk-UA" b="1" dirty="0">
                <a:solidFill>
                  <a:schemeClr val="bg1"/>
                </a:solidFill>
              </a:rPr>
              <a:t>подальший</a:t>
            </a:r>
            <a:r>
              <a:rPr lang="uk-UA" dirty="0">
                <a:solidFill>
                  <a:schemeClr val="bg1"/>
                </a:solidFill>
              </a:rPr>
              <a:t> (абстрактне, подальше життя).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Третє лют</a:t>
            </a:r>
            <a:r>
              <a:rPr lang="uk-UA" b="1" dirty="0">
                <a:solidFill>
                  <a:srgbClr val="FF0000"/>
                </a:solidFill>
              </a:rPr>
              <a:t>ого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(третє число лютого)</a:t>
            </a:r>
            <a:r>
              <a:rPr lang="uk-UA" b="1" dirty="0">
                <a:solidFill>
                  <a:schemeClr val="bg1"/>
                </a:solidFill>
              </a:rPr>
              <a:t> = третього лютого</a:t>
            </a:r>
            <a:r>
              <a:rPr lang="uk-UA" dirty="0">
                <a:solidFill>
                  <a:schemeClr val="bg1"/>
                </a:solidFill>
              </a:rPr>
              <a:t>( третього дня лютого). Це синоніми.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Аргумент </a:t>
            </a:r>
            <a:r>
              <a:rPr lang="uk-UA" dirty="0"/>
              <a:t>– </a:t>
            </a:r>
            <a:r>
              <a:rPr lang="uk-UA" dirty="0">
                <a:solidFill>
                  <a:schemeClr val="bg1"/>
                </a:solidFill>
              </a:rPr>
              <a:t>підстава, мотиви, обґрунтування, доказ</a:t>
            </a:r>
            <a:r>
              <a:rPr lang="uk-UA" dirty="0"/>
              <a:t>.</a:t>
            </a:r>
            <a:endParaRPr lang="ru-RU" dirty="0"/>
          </a:p>
          <a:p>
            <a:r>
              <a:rPr lang="uk-UA" b="1" dirty="0">
                <a:solidFill>
                  <a:srgbClr val="0070C0"/>
                </a:solidFill>
              </a:rPr>
              <a:t>Дефект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/>
              <a:t>– </a:t>
            </a:r>
            <a:r>
              <a:rPr lang="uk-UA" dirty="0">
                <a:solidFill>
                  <a:schemeClr val="bg1"/>
                </a:solidFill>
              </a:rPr>
              <a:t>недоробка, вада, хиба, недолік, пошкодження, ґандж.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Завірити(когось у чомусь) </a:t>
            </a:r>
            <a:r>
              <a:rPr lang="uk-UA" dirty="0"/>
              <a:t>– </a:t>
            </a:r>
            <a:r>
              <a:rPr lang="uk-UA" dirty="0">
                <a:solidFill>
                  <a:schemeClr val="bg1"/>
                </a:solidFill>
              </a:rPr>
              <a:t>запевнити, гарантувати, дати слово.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/>
              <a:t>Ідентичний</a:t>
            </a:r>
            <a:r>
              <a:rPr lang="uk-UA" dirty="0"/>
              <a:t> –</a:t>
            </a:r>
            <a:r>
              <a:rPr lang="uk-UA" dirty="0">
                <a:solidFill>
                  <a:schemeClr val="bg1"/>
                </a:solidFill>
              </a:rPr>
              <a:t> тотожний, рівнозначний, однаковий.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Порівнювати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/>
              <a:t>– </a:t>
            </a:r>
            <a:r>
              <a:rPr lang="uk-UA" dirty="0">
                <a:solidFill>
                  <a:schemeClr val="bg1"/>
                </a:solidFill>
              </a:rPr>
              <a:t>зіставляти, співвідносити, проводити аналогію.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Основний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/>
              <a:t>– </a:t>
            </a:r>
            <a:r>
              <a:rPr lang="uk-UA" dirty="0">
                <a:solidFill>
                  <a:schemeClr val="bg1"/>
                </a:solidFill>
              </a:rPr>
              <a:t>головний, першорядний, найважливіший, першочерговий.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Авторитет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/>
              <a:t>– </a:t>
            </a:r>
            <a:r>
              <a:rPr lang="uk-UA" dirty="0">
                <a:solidFill>
                  <a:schemeClr val="bg1"/>
                </a:solidFill>
              </a:rPr>
              <a:t>повага, пошана, шаноба, поважання.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82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FF0000"/>
                </a:solidFill>
              </a:rPr>
              <a:t>Проблемні питання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1. Історія становлення української мови як мови національної, державної. Функції та роль мови в суспільному житті.</a:t>
            </a:r>
            <a:endParaRPr lang="ru-RU" dirty="0"/>
          </a:p>
          <a:p>
            <a:r>
              <a:rPr lang="uk-UA" dirty="0"/>
              <a:t>2. Поняття «державна мова», «офіційна мова», «національна мова», «мова міжнаціонального спілкування», «мова міжнародного спілкування», «регіональна мова», «білінгвізм», «мертва мова». </a:t>
            </a:r>
            <a:endParaRPr lang="ru-RU" dirty="0"/>
          </a:p>
          <a:p>
            <a:r>
              <a:rPr lang="uk-UA" dirty="0"/>
              <a:t>3. Конституція України про </a:t>
            </a:r>
            <a:r>
              <a:rPr lang="uk-UA" dirty="0" smtClean="0"/>
              <a:t>функціювання </a:t>
            </a:r>
            <a:r>
              <a:rPr lang="uk-UA" dirty="0"/>
              <a:t>та розвиток мови в Україні, правовий статус української мови. Шляхи вдосконалення чинного законодавства у сфері </a:t>
            </a:r>
            <a:r>
              <a:rPr lang="uk-UA" dirty="0" err="1"/>
              <a:t>мовної</a:t>
            </a:r>
            <a:r>
              <a:rPr lang="uk-UA" dirty="0"/>
              <a:t> політики.</a:t>
            </a:r>
            <a:endParaRPr lang="ru-RU" dirty="0"/>
          </a:p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Автобіографія. Резюме.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47" y="0"/>
            <a:ext cx="2143125" cy="1690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449"/>
            <a:ext cx="2440700" cy="15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1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68344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</a:rPr>
              <a:t>Питання</a:t>
            </a:r>
            <a:r>
              <a:rPr lang="ru-RU" b="1" i="1" dirty="0" smtClean="0">
                <a:solidFill>
                  <a:srgbClr val="7030A0"/>
                </a:solidFill>
              </a:rPr>
              <a:t> 2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err="1" smtClean="0">
                <a:solidFill>
                  <a:srgbClr val="7030A0"/>
                </a:solidFill>
              </a:rPr>
              <a:t>Поняття</a:t>
            </a:r>
            <a:r>
              <a:rPr lang="ru-RU" b="1" i="1" dirty="0" smtClean="0">
                <a:solidFill>
                  <a:srgbClr val="7030A0"/>
                </a:solidFill>
              </a:rPr>
              <a:t> „</a:t>
            </a:r>
            <a:r>
              <a:rPr lang="ru-RU" b="1" i="1" dirty="0" err="1" smtClean="0">
                <a:solidFill>
                  <a:srgbClr val="7030A0"/>
                </a:solidFill>
              </a:rPr>
              <a:t>державна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”, „</a:t>
            </a:r>
            <a:r>
              <a:rPr lang="ru-RU" b="1" i="1" dirty="0" err="1" smtClean="0">
                <a:solidFill>
                  <a:srgbClr val="7030A0"/>
                </a:solidFill>
              </a:rPr>
              <a:t>офіційна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”, „</a:t>
            </a:r>
            <a:r>
              <a:rPr lang="ru-RU" b="1" i="1" dirty="0" err="1" smtClean="0">
                <a:solidFill>
                  <a:srgbClr val="7030A0"/>
                </a:solidFill>
              </a:rPr>
              <a:t>національна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”, „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міжнаціонального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спілкування</a:t>
            </a:r>
            <a:r>
              <a:rPr lang="ru-RU" b="1" i="1" dirty="0" smtClean="0">
                <a:solidFill>
                  <a:srgbClr val="7030A0"/>
                </a:solidFill>
              </a:rPr>
              <a:t>”, „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міжнародного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спілкування</a:t>
            </a:r>
            <a:r>
              <a:rPr lang="ru-RU" b="1" i="1" dirty="0" smtClean="0">
                <a:solidFill>
                  <a:srgbClr val="7030A0"/>
                </a:solidFill>
              </a:rPr>
              <a:t>”, „</a:t>
            </a:r>
            <a:r>
              <a:rPr lang="ru-RU" b="1" i="1" dirty="0" err="1" smtClean="0">
                <a:solidFill>
                  <a:srgbClr val="7030A0"/>
                </a:solidFill>
              </a:rPr>
              <a:t>білінгвізм</a:t>
            </a:r>
            <a:r>
              <a:rPr lang="ru-RU" b="1" i="1" dirty="0" smtClean="0">
                <a:solidFill>
                  <a:srgbClr val="7030A0"/>
                </a:solidFill>
              </a:rPr>
              <a:t>”, „мертва </a:t>
            </a:r>
            <a:r>
              <a:rPr lang="ru-RU" b="1" i="1" dirty="0" err="1" smtClean="0">
                <a:solidFill>
                  <a:srgbClr val="7030A0"/>
                </a:solidFill>
              </a:rPr>
              <a:t>мова</a:t>
            </a:r>
            <a:r>
              <a:rPr lang="ru-RU" b="1" i="1" dirty="0" smtClean="0">
                <a:solidFill>
                  <a:srgbClr val="7030A0"/>
                </a:solidFill>
              </a:rPr>
              <a:t>”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</a:rPr>
              <a:t>Питання</a:t>
            </a:r>
            <a:r>
              <a:rPr lang="ru-RU" b="1" i="1" dirty="0" smtClean="0">
                <a:solidFill>
                  <a:srgbClr val="7030A0"/>
                </a:solidFill>
              </a:rPr>
              <a:t> 3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err="1" smtClean="0">
                <a:solidFill>
                  <a:srgbClr val="7030A0"/>
                </a:solidFill>
              </a:rPr>
              <a:t>Конституція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України</a:t>
            </a:r>
            <a:r>
              <a:rPr lang="ru-RU" b="1" i="1" dirty="0" smtClean="0">
                <a:solidFill>
                  <a:srgbClr val="7030A0"/>
                </a:solidFill>
              </a:rPr>
              <a:t> про </a:t>
            </a:r>
            <a:r>
              <a:rPr lang="ru-RU" b="1" i="1" dirty="0" err="1" smtClean="0">
                <a:solidFill>
                  <a:srgbClr val="7030A0"/>
                </a:solidFill>
              </a:rPr>
              <a:t>функціонування</a:t>
            </a:r>
            <a:r>
              <a:rPr lang="ru-RU" b="1" i="1" dirty="0" smtClean="0">
                <a:solidFill>
                  <a:srgbClr val="7030A0"/>
                </a:solidFill>
              </a:rPr>
              <a:t> та </a:t>
            </a:r>
            <a:r>
              <a:rPr lang="ru-RU" b="1" i="1" dirty="0" err="1" smtClean="0">
                <a:solidFill>
                  <a:srgbClr val="7030A0"/>
                </a:solidFill>
              </a:rPr>
              <a:t>розвиток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мови</a:t>
            </a:r>
            <a:r>
              <a:rPr lang="ru-RU" b="1" i="1" dirty="0" smtClean="0">
                <a:solidFill>
                  <a:srgbClr val="7030A0"/>
                </a:solidFill>
              </a:rPr>
              <a:t> в </a:t>
            </a:r>
            <a:r>
              <a:rPr lang="ru-RU" b="1" i="1" dirty="0" err="1" smtClean="0">
                <a:solidFill>
                  <a:srgbClr val="7030A0"/>
                </a:solidFill>
              </a:rPr>
              <a:t>Україні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правовий</a:t>
            </a:r>
            <a:r>
              <a:rPr lang="ru-RU" b="1" i="1" dirty="0" smtClean="0">
                <a:solidFill>
                  <a:srgbClr val="7030A0"/>
                </a:solidFill>
              </a:rPr>
              <a:t> статус </a:t>
            </a:r>
            <a:r>
              <a:rPr lang="ru-RU" b="1" i="1" dirty="0" err="1" smtClean="0">
                <a:solidFill>
                  <a:srgbClr val="7030A0"/>
                </a:solidFill>
              </a:rPr>
              <a:t>української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мови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63" y="3717032"/>
            <a:ext cx="7919110" cy="207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Вправа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https://learningapps.org/display?v=psbwuzfan22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Стилістична порада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8560" y="1556792"/>
            <a:ext cx="10672541" cy="39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9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Вправа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https://learningapps.org/display?v=pfru6t51a18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411" y="0"/>
            <a:ext cx="78867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Виконати практичні завдання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9411" y="908720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uk-UA" i="1" dirty="0"/>
              <a:t>1. Відредагувати речення.</a:t>
            </a:r>
            <a:endParaRPr lang="ru-RU" dirty="0"/>
          </a:p>
          <a:p>
            <a:pPr marL="514350" indent="-514350">
              <a:buAutoNum type="arabicPeriod"/>
            </a:pPr>
            <a:r>
              <a:rPr lang="uk-UA" dirty="0" smtClean="0"/>
              <a:t>Реалізація </a:t>
            </a:r>
            <a:r>
              <a:rPr lang="uk-UA" dirty="0"/>
              <a:t>цього </a:t>
            </a:r>
            <a:r>
              <a:rPr lang="uk-UA" dirty="0" smtClean="0"/>
              <a:t>про</a:t>
            </a:r>
            <a:r>
              <a:rPr lang="uk-UA" dirty="0" smtClean="0">
                <a:solidFill>
                  <a:srgbClr val="FF0000"/>
                </a:solidFill>
              </a:rPr>
              <a:t>е</a:t>
            </a:r>
            <a:r>
              <a:rPr lang="uk-UA" dirty="0" smtClean="0"/>
              <a:t>кту </a:t>
            </a:r>
            <a:r>
              <a:rPr lang="uk-UA" dirty="0"/>
              <a:t>забезпечить дотримання правил техніки </a:t>
            </a:r>
            <a:r>
              <a:rPr lang="uk-UA" dirty="0" smtClean="0"/>
              <a:t>безпеки</a:t>
            </a:r>
            <a:r>
              <a:rPr lang="uk-UA" dirty="0"/>
              <a:t>.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0000"/>
                </a:solidFill>
              </a:rPr>
              <a:t>Цілий</a:t>
            </a:r>
            <a:r>
              <a:rPr lang="uk-UA" dirty="0" smtClean="0"/>
              <a:t> ряд шкіл  </a:t>
            </a:r>
            <a:r>
              <a:rPr lang="uk-UA" dirty="0"/>
              <a:t>не готові до опалювального </a:t>
            </a:r>
            <a:r>
              <a:rPr lang="uk-UA" dirty="0" smtClean="0"/>
              <a:t>сезону. </a:t>
            </a:r>
          </a:p>
          <a:p>
            <a:pPr marL="514350" indent="-514350">
              <a:buAutoNum type="arabicPeriod"/>
            </a:pPr>
            <a:r>
              <a:rPr lang="uk-UA" dirty="0" smtClean="0"/>
              <a:t>Кожна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strike="sngStrike" dirty="0" smtClean="0">
                <a:solidFill>
                  <a:srgbClr val="FF0000"/>
                </a:solidFill>
              </a:rPr>
              <a:t>вірна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думка </a:t>
            </a:r>
            <a:r>
              <a:rPr lang="uk-UA" dirty="0"/>
              <a:t>може бути </a:t>
            </a:r>
            <a:r>
              <a:rPr lang="uk-UA" dirty="0" smtClean="0"/>
              <a:t>доведен</a:t>
            </a:r>
            <a:r>
              <a:rPr lang="uk-UA" dirty="0" smtClean="0">
                <a:solidFill>
                  <a:srgbClr val="FF0000"/>
                </a:solidFill>
              </a:rPr>
              <a:t>ою</a:t>
            </a:r>
            <a:r>
              <a:rPr lang="uk-UA" dirty="0"/>
              <a:t>.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Автор </a:t>
            </a:r>
            <a:r>
              <a:rPr lang="uk-UA" dirty="0"/>
              <a:t>вказує на </a:t>
            </a:r>
            <a:r>
              <a:rPr lang="uk-UA" strike="sngStrike" dirty="0">
                <a:solidFill>
                  <a:srgbClr val="FF0000"/>
                </a:solidFill>
              </a:rPr>
              <a:t>багато</a:t>
            </a:r>
            <a:r>
              <a:rPr lang="uk-UA" dirty="0"/>
              <a:t>численні помилки.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Від </a:t>
            </a:r>
            <a:r>
              <a:rPr lang="uk-UA" dirty="0"/>
              <a:t>цього </a:t>
            </a:r>
            <a:r>
              <a:rPr lang="uk-UA" dirty="0" smtClean="0"/>
              <a:t>методу відказались.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0000"/>
                </a:solidFill>
              </a:rPr>
              <a:t>Діючі</a:t>
            </a:r>
            <a:r>
              <a:rPr lang="uk-UA" dirty="0" smtClean="0"/>
              <a:t> документи</a:t>
            </a:r>
            <a:r>
              <a:rPr lang="uk-UA" dirty="0"/>
              <a:t>. </a:t>
            </a: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Арт-терапія - </a:t>
            </a:r>
            <a:r>
              <a:rPr lang="uk-UA" dirty="0"/>
              <a:t>це </a:t>
            </a:r>
            <a:r>
              <a:rPr lang="uk-UA" dirty="0" smtClean="0">
                <a:solidFill>
                  <a:srgbClr val="FF0000"/>
                </a:solidFill>
              </a:rPr>
              <a:t>діючий</a:t>
            </a:r>
            <a:r>
              <a:rPr lang="uk-UA" dirty="0" smtClean="0"/>
              <a:t> </a:t>
            </a:r>
            <a:r>
              <a:rPr lang="uk-UA" dirty="0"/>
              <a:t>метод покращення психологічного </a:t>
            </a:r>
            <a:r>
              <a:rPr lang="uk-UA" dirty="0" smtClean="0"/>
              <a:t>стану.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831626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Відредагувати </a:t>
            </a:r>
            <a:r>
              <a:rPr lang="uk-UA" b="1" i="1" dirty="0" smtClean="0">
                <a:solidFill>
                  <a:srgbClr val="FF0000"/>
                </a:solidFill>
              </a:rPr>
              <a:t>речення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514850" cy="587727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 </a:t>
            </a:r>
            <a:r>
              <a:rPr lang="uk-UA" dirty="0"/>
              <a:t>1. На протязі </a:t>
            </a:r>
            <a:r>
              <a:rPr lang="uk-UA" dirty="0" smtClean="0"/>
              <a:t>року </a:t>
            </a:r>
            <a:r>
              <a:rPr lang="uk-UA" dirty="0"/>
              <a:t>учень Іванчук І.І. зміг ліквідувати всі своєї власні борги за </a:t>
            </a:r>
            <a:r>
              <a:rPr lang="uk-UA" dirty="0" smtClean="0"/>
              <a:t>навчання.</a:t>
            </a:r>
          </a:p>
          <a:p>
            <a:r>
              <a:rPr lang="uk-UA" dirty="0" smtClean="0"/>
              <a:t>2</a:t>
            </a:r>
            <a:r>
              <a:rPr lang="uk-UA" dirty="0"/>
              <a:t>. Не дивлячись </a:t>
            </a:r>
            <a:r>
              <a:rPr lang="uk-UA" dirty="0" smtClean="0"/>
              <a:t>на екстремальні умови, </a:t>
            </a:r>
            <a:r>
              <a:rPr lang="uk-UA" dirty="0"/>
              <a:t>учні успішно </a:t>
            </a:r>
            <a:r>
              <a:rPr lang="uk-UA" dirty="0" smtClean="0"/>
              <a:t>вивчили </a:t>
            </a:r>
            <a:r>
              <a:rPr lang="uk-UA" dirty="0"/>
              <a:t>новий матеріал.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Нарада продовжується </a:t>
            </a:r>
            <a:r>
              <a:rPr lang="uk-UA" dirty="0" smtClean="0"/>
              <a:t>вже </a:t>
            </a:r>
            <a:r>
              <a:rPr lang="uk-UA" dirty="0"/>
              <a:t>дві години. </a:t>
            </a:r>
            <a:endParaRPr lang="uk-UA" dirty="0" smtClean="0"/>
          </a:p>
          <a:p>
            <a:r>
              <a:rPr lang="uk-UA" dirty="0" smtClean="0"/>
              <a:t>4</a:t>
            </a:r>
            <a:r>
              <a:rPr lang="uk-UA" dirty="0"/>
              <a:t>. У виставі театру </a:t>
            </a:r>
            <a:r>
              <a:rPr lang="uk-UA" dirty="0" smtClean="0"/>
              <a:t>піднята проблему міжособистісних </a:t>
            </a:r>
            <a:r>
              <a:rPr lang="uk-UA" dirty="0"/>
              <a:t>стосунків. </a:t>
            </a:r>
            <a:endParaRPr lang="uk-UA" dirty="0" smtClean="0"/>
          </a:p>
          <a:p>
            <a:r>
              <a:rPr lang="uk-UA" dirty="0" smtClean="0"/>
              <a:t>5</a:t>
            </a:r>
            <a:r>
              <a:rPr lang="uk-UA" dirty="0"/>
              <a:t>. Відношення в колективі залишаються складними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6. У документі </a:t>
            </a:r>
            <a:r>
              <a:rPr lang="uk-UA" dirty="0" smtClean="0"/>
              <a:t>зустрічаються </a:t>
            </a:r>
            <a:r>
              <a:rPr lang="uk-UA" dirty="0" err="1"/>
              <a:t>слідуючі</a:t>
            </a:r>
            <a:r>
              <a:rPr lang="uk-UA" dirty="0"/>
              <a:t> помилки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7</a:t>
            </a:r>
            <a:r>
              <a:rPr lang="uk-UA" dirty="0"/>
              <a:t>. На засіданні йшлося про зміцнення дисципліни. </a:t>
            </a:r>
            <a:endParaRPr lang="uk-UA" dirty="0" smtClean="0"/>
          </a:p>
          <a:p>
            <a:r>
              <a:rPr lang="uk-UA" dirty="0" smtClean="0"/>
              <a:t>8</a:t>
            </a:r>
            <a:r>
              <a:rPr lang="uk-UA" dirty="0"/>
              <a:t>. Пацієнт потребує на підтримку психолога.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980728"/>
            <a:ext cx="4407346" cy="576064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1. Реалізація цього проекту забезпечить дотримання правил техніки </a:t>
            </a:r>
            <a:r>
              <a:rPr lang="uk-UA" dirty="0" err="1"/>
              <a:t>беспеки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/>
              <a:t>. Цілий ряд шкіл  не готові до опалювального </a:t>
            </a:r>
            <a:r>
              <a:rPr lang="uk-UA" dirty="0" err="1"/>
              <a:t>сезона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Кожна вірна думка може бути </a:t>
            </a:r>
            <a:r>
              <a:rPr lang="uk-UA" dirty="0" err="1"/>
              <a:t>доведенною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4</a:t>
            </a:r>
            <a:r>
              <a:rPr lang="uk-UA" dirty="0"/>
              <a:t>. Автор вказує на багаточисленні помилки. </a:t>
            </a:r>
            <a:endParaRPr lang="uk-UA" dirty="0" smtClean="0"/>
          </a:p>
          <a:p>
            <a:r>
              <a:rPr lang="uk-UA" dirty="0" smtClean="0"/>
              <a:t>5</a:t>
            </a:r>
            <a:r>
              <a:rPr lang="uk-UA" dirty="0"/>
              <a:t>. Від цього метода відказались. </a:t>
            </a:r>
            <a:endParaRPr lang="uk-UA" dirty="0" smtClean="0"/>
          </a:p>
          <a:p>
            <a:r>
              <a:rPr lang="uk-UA" dirty="0" smtClean="0"/>
              <a:t>6</a:t>
            </a:r>
            <a:r>
              <a:rPr lang="uk-UA" dirty="0"/>
              <a:t>. Діючі документи. </a:t>
            </a:r>
            <a:endParaRPr lang="uk-UA" dirty="0" smtClean="0"/>
          </a:p>
          <a:p>
            <a:r>
              <a:rPr lang="uk-UA" dirty="0" smtClean="0"/>
              <a:t>7</a:t>
            </a:r>
            <a:r>
              <a:rPr lang="uk-UA" dirty="0"/>
              <a:t>. Подібна ситуація склалася і в інших театрах. </a:t>
            </a:r>
            <a:endParaRPr lang="uk-UA" dirty="0" smtClean="0"/>
          </a:p>
          <a:p>
            <a:r>
              <a:rPr lang="uk-UA" dirty="0" smtClean="0"/>
              <a:t>8</a:t>
            </a:r>
            <a:r>
              <a:rPr lang="uk-UA" dirty="0"/>
              <a:t>. Арт-терапія це діючий метод покращення психологічного становища.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779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ділових документів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Автобіографія. </a:t>
            </a:r>
            <a:endParaRPr lang="uk-UA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</a:t>
            </a:r>
            <a:r>
              <a:rPr lang="uk-UA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16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Автобіографія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88510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Зразок автобіографії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13" y="1661000"/>
            <a:ext cx="784497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Стилістична порада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0568" y="1412776"/>
            <a:ext cx="10461866" cy="41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2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Виправити помилки в оформленні документа, відредагувати </a:t>
            </a:r>
            <a:r>
              <a:rPr lang="uk-UA" b="1" i="1" dirty="0" smtClean="0">
                <a:solidFill>
                  <a:srgbClr val="FF0000"/>
                </a:solidFill>
              </a:rPr>
              <a:t>текст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1492916"/>
            <a:ext cx="81198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b="1" dirty="0" smtClean="0">
                <a:ea typeface="Times New Roman" panose="02020603050405020304" pitchFamily="18" charset="0"/>
              </a:rPr>
              <a:t>Моя а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втобіографія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Я, Сидоренко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Констянтин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Григорійович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народився 22.12.2001р. в м. 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Оріхів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Запорізької області.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2008 року я поступив в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оріхівську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середню школу № 4, яку закінчив 2019 р.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 2019 р. я поступив на перший курс Факультету соціальної педагогіки та психології ЗНУ. Зараз навчаюся на третьому курсі, опановую фах «психолога».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Мій батько – Сидоренко Григорій Ігорович, 1980 року народження, головний спеціаліст-програміст комерційної фірми «Серпанок».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Моя мама – Сидоренко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Наталья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Петрівна, 1981 року народження, вчитель молодших класів загальноосвітньої школи № 4 м.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Оріхів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Прописаний і мешкаю за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адресою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вул. Ушинського, б.27, </a:t>
            </a:r>
            <a:r>
              <a:rPr kumimoji="0" lang="uk-UA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кв</a:t>
            </a:r>
            <a:r>
              <a:rPr kumimoji="0" lang="uk-UA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107, Київ-51, 03051.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307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Резюме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90" y="1556792"/>
            <a:ext cx="8100391" cy="428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Зразок резюме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084" y="1196752"/>
            <a:ext cx="7452637" cy="519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Домашнє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6"/>
            <a:ext cx="7759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ЗАВДАННЯ 1.</a:t>
            </a:r>
            <a:r>
              <a:rPr lang="uk-UA" altLang="ru-RU" i="1" dirty="0">
                <a:latin typeface="Arial" panose="020B0604020202020204" pitchFamily="34" charset="0"/>
                <a:ea typeface="Times New Roman" panose="02020603050405020304" pitchFamily="18" charset="0"/>
              </a:rPr>
              <a:t> Користуючись термінологічним словником, пояснити значення термінів, знайти їм українські відповідники. З двома, на вибір, скласти речення.</a:t>
            </a:r>
            <a:endParaRPr lang="uk-UA" altLang="ru-RU" sz="2400" dirty="0"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ЗАВДАННЯ </a:t>
            </a:r>
            <a:r>
              <a:rPr lang="uk-UA" b="1" i="1" dirty="0" smtClean="0"/>
              <a:t>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/>
              <a:t>Напишіть </a:t>
            </a:r>
            <a:r>
              <a:rPr lang="uk-UA" sz="4800" b="1" i="1" dirty="0">
                <a:solidFill>
                  <a:srgbClr val="FF99CC"/>
                </a:solidFill>
              </a:rPr>
              <a:t>резюме своєї мрії </a:t>
            </a:r>
            <a:endParaRPr lang="uk-UA" sz="4800" b="1" i="1" dirty="0" smtClean="0">
              <a:solidFill>
                <a:srgbClr val="FF99CC"/>
              </a:solidFill>
            </a:endParaRPr>
          </a:p>
          <a:p>
            <a:pPr marL="0" indent="0" algn="ctr">
              <a:buNone/>
            </a:pPr>
            <a:r>
              <a:rPr lang="uk-UA" b="1" i="1" dirty="0" smtClean="0"/>
              <a:t>(</a:t>
            </a:r>
            <a:r>
              <a:rPr lang="uk-UA" b="1" i="1" dirty="0"/>
              <a:t>яким Ви себе бачите, наприклад, років через 7-8).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Питання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400" dirty="0" smtClean="0"/>
              <a:t>Історія </a:t>
            </a:r>
            <a:r>
              <a:rPr lang="uk-UA" sz="4400" dirty="0"/>
              <a:t>становлення української мови як мови національної, державної. </a:t>
            </a:r>
            <a:endParaRPr lang="uk-UA" sz="4400" dirty="0" smtClean="0"/>
          </a:p>
          <a:p>
            <a:pPr marL="0" indent="0" algn="ctr">
              <a:buNone/>
            </a:pPr>
            <a:r>
              <a:rPr lang="uk-UA" sz="4400" dirty="0" smtClean="0"/>
              <a:t>Функції </a:t>
            </a:r>
            <a:r>
              <a:rPr lang="uk-UA" sz="4400" dirty="0"/>
              <a:t>та роль мови в суспільному житті.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34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Українська мова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81924"/>
            <a:ext cx="9144000" cy="46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2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Як давно існує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у</a:t>
            </a:r>
            <a:r>
              <a:rPr lang="uk-UA" b="1" dirty="0" smtClean="0">
                <a:solidFill>
                  <a:srgbClr val="FF0000"/>
                </a:solidFill>
              </a:rPr>
              <a:t>країнська мова 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514850" cy="4620171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Український народ походить, за даними літописців та іншомовними даними, від давніх споріднених слов'янських племен: </a:t>
            </a:r>
            <a:r>
              <a:rPr lang="uk-UA" b="1" i="1" dirty="0">
                <a:solidFill>
                  <a:srgbClr val="00B0F0"/>
                </a:solidFill>
              </a:rPr>
              <a:t>полян, древлян, волинян, бужан, тиверців, дулібів, уличів, </a:t>
            </a:r>
            <a:r>
              <a:rPr lang="uk-UA" b="1" i="1" dirty="0" err="1">
                <a:solidFill>
                  <a:srgbClr val="00B0F0"/>
                </a:solidFill>
              </a:rPr>
              <a:t>сиверян</a:t>
            </a:r>
            <a:r>
              <a:rPr lang="uk-UA" b="1" i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uk-UA" b="1" i="1" dirty="0" smtClean="0">
                <a:solidFill>
                  <a:srgbClr val="00B0F0"/>
                </a:solidFill>
              </a:rPr>
              <a:t> </a:t>
            </a:r>
            <a:r>
              <a:rPr lang="uk-UA" b="1" dirty="0"/>
              <a:t>Мови цих племен і лягли в основу трьох українських сучасних діалектів.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86287" y="1690688"/>
            <a:ext cx="4741018" cy="41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20882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 err="1" smtClean="0">
                <a:solidFill>
                  <a:srgbClr val="7030A0"/>
                </a:solidFill>
              </a:rPr>
              <a:t>Історія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становлення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української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мови</a:t>
            </a:r>
            <a:r>
              <a:rPr lang="ru-RU" b="1" dirty="0" smtClean="0">
                <a:solidFill>
                  <a:srgbClr val="7030A0"/>
                </a:solidFill>
              </a:rPr>
              <a:t> як </a:t>
            </a:r>
            <a:r>
              <a:rPr lang="ru-RU" b="1" dirty="0" err="1" smtClean="0">
                <a:solidFill>
                  <a:srgbClr val="7030A0"/>
                </a:solidFill>
              </a:rPr>
              <a:t>мови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національної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державної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2492896"/>
          <a:ext cx="7886700" cy="368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Які форми української мови?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74564"/>
            <a:ext cx="7886700" cy="3653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1844824"/>
            <a:ext cx="1800200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82" y="4001294"/>
            <a:ext cx="725487" cy="1024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145" y="4025679"/>
            <a:ext cx="1201016" cy="975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531" y="4008037"/>
            <a:ext cx="938865" cy="969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585" y="4031144"/>
            <a:ext cx="8108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3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</a:rPr>
              <a:t>Природа і функції мови</a:t>
            </a:r>
            <a:endParaRPr lang="ru-RU" b="1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лекція Телятник Методика викладання як галузева наука та навчальний предмет</Template>
  <TotalTime>919</TotalTime>
  <Words>798</Words>
  <Application>Microsoft Office PowerPoint</Application>
  <PresentationFormat>Экран (4:3)</PresentationFormat>
  <Paragraphs>136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Державна мова – мова професійного спілкування</vt:lpstr>
      <vt:lpstr>Проблемні питання</vt:lpstr>
      <vt:lpstr>Стилістична порада</vt:lpstr>
      <vt:lpstr> Питання 1</vt:lpstr>
      <vt:lpstr>Українська мова</vt:lpstr>
      <vt:lpstr>Як давно існує українська мова ?</vt:lpstr>
      <vt:lpstr> Історія становлення української мови як мови національної, державної</vt:lpstr>
      <vt:lpstr>Які форми української мови?</vt:lpstr>
      <vt:lpstr>Природа і функції мови</vt:lpstr>
      <vt:lpstr>Які функції виконує  українська мова?</vt:lpstr>
      <vt:lpstr>Стилі й регістри української мови</vt:lpstr>
      <vt:lpstr>Наскільки нормативна українська мова?</vt:lpstr>
      <vt:lpstr>Чи унікальна українська мова?</vt:lpstr>
      <vt:lpstr>У якій сфері української мови ми працюємо? </vt:lpstr>
      <vt:lpstr>Правописна порада</vt:lpstr>
      <vt:lpstr>Корисні посилання</vt:lpstr>
      <vt:lpstr>Орфоепічний практикум https://osvita.ua/test/advice/65116/ </vt:lpstr>
      <vt:lpstr>Практичні поради, завдання і вправи</vt:lpstr>
      <vt:lpstr>Знайдімо синоніми чи варіанти до слів: </vt:lpstr>
      <vt:lpstr>Питання 2   Поняття „державна мова”, „офіційна мова”, „національна мова”, „мова міжнаціонального спілкування”, „мова міжнародного спілкування”, „білінгвізм”, „мертва мова”</vt:lpstr>
      <vt:lpstr>Питання 3 Конституція України про функціонування та розвиток мови в Україні, правовий статус української мови</vt:lpstr>
      <vt:lpstr>Вправа 2</vt:lpstr>
      <vt:lpstr>Стилістична порада</vt:lpstr>
      <vt:lpstr>Вправа 3</vt:lpstr>
      <vt:lpstr>Виконати практичні завдання</vt:lpstr>
      <vt:lpstr>Відредагувати речення</vt:lpstr>
      <vt:lpstr>4. Типи ділових документів</vt:lpstr>
      <vt:lpstr>Автобіографія</vt:lpstr>
      <vt:lpstr>Зразок автобіографії</vt:lpstr>
      <vt:lpstr>Виправити помилки в оформленні документа, відредагувати текст </vt:lpstr>
      <vt:lpstr>Резюме</vt:lpstr>
      <vt:lpstr>Зразок резюме</vt:lpstr>
      <vt:lpstr>Домашнє завдання: </vt:lpstr>
      <vt:lpstr>ЗАВДАННЯ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Державна мова – мова професійного спрямування</dc:title>
  <dc:creator>Виктория</dc:creator>
  <cp:lastModifiedBy>admin</cp:lastModifiedBy>
  <cp:revision>34</cp:revision>
  <dcterms:created xsi:type="dcterms:W3CDTF">2022-01-18T19:07:18Z</dcterms:created>
  <dcterms:modified xsi:type="dcterms:W3CDTF">2024-01-29T12:16:55Z</dcterms:modified>
</cp:coreProperties>
</file>