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  <p:sldId id="277" r:id="rId5"/>
    <p:sldId id="259" r:id="rId6"/>
    <p:sldId id="278" r:id="rId7"/>
    <p:sldId id="260" r:id="rId8"/>
    <p:sldId id="261" r:id="rId9"/>
    <p:sldId id="262" r:id="rId10"/>
    <p:sldId id="279" r:id="rId11"/>
    <p:sldId id="280" r:id="rId12"/>
    <p:sldId id="263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68" r:id="rId21"/>
    <p:sldId id="270" r:id="rId22"/>
    <p:sldId id="271" r:id="rId23"/>
    <p:sldId id="272" r:id="rId24"/>
    <p:sldId id="273" r:id="rId25"/>
    <p:sldId id="274" r:id="rId26"/>
    <p:sldId id="275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85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4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570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108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9120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662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314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12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7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48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51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29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48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56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69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89AD6-3B76-4787-8787-3CC2BCA56707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48790F-DEFC-4E8B-9948-044BA29C6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43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1HiIZwjNnpHFD0QIiMa0-oISO8nsf1iby" TargetMode="Externa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7016" y="535974"/>
            <a:ext cx="8017933" cy="2866768"/>
          </a:xfrm>
        </p:spPr>
        <p:txBody>
          <a:bodyPr/>
          <a:lstStyle/>
          <a:p>
            <a:pPr algn="ctr"/>
            <a:r>
              <a:rPr lang="uk-UA" sz="3200" b="1" smtClean="0"/>
              <a:t>Тема. </a:t>
            </a:r>
            <a:r>
              <a:rPr lang="ru-RU" sz="3600" b="1" dirty="0" err="1"/>
              <a:t>Тематичний</a:t>
            </a:r>
            <a:r>
              <a:rPr lang="ru-RU" sz="3600" b="1" dirty="0"/>
              <a:t> </a:t>
            </a:r>
            <a:r>
              <a:rPr lang="ru-RU" sz="3600" b="1" dirty="0" err="1"/>
              <a:t>підхід</a:t>
            </a:r>
            <a:r>
              <a:rPr lang="ru-RU" sz="3600" b="1" dirty="0"/>
              <a:t> в </a:t>
            </a:r>
            <a:r>
              <a:rPr lang="ru-RU" sz="3600" b="1" dirty="0" err="1"/>
              <a:t>освітньому</a:t>
            </a:r>
            <a:r>
              <a:rPr lang="ru-RU" sz="3600" b="1" dirty="0"/>
              <a:t> </a:t>
            </a:r>
            <a:r>
              <a:rPr lang="ru-RU" sz="3600" b="1" dirty="0" err="1"/>
              <a:t>процесі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895601"/>
            <a:ext cx="7766936" cy="1814944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uk-UA" dirty="0">
                <a:solidFill>
                  <a:schemeClr val="tx1"/>
                </a:solidFill>
              </a:rPr>
              <a:t>Міжпредметна інтеграція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процесі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тематичного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Планування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тематичного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Тематичні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тижні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4. Інтегроване тематично-</a:t>
            </a:r>
            <a:r>
              <a:rPr lang="uk-UA" dirty="0" err="1">
                <a:solidFill>
                  <a:schemeClr val="tx1"/>
                </a:solidFill>
              </a:rPr>
              <a:t>проєктне</a:t>
            </a:r>
            <a:r>
              <a:rPr lang="uk-UA" dirty="0">
                <a:solidFill>
                  <a:schemeClr val="tx1"/>
                </a:solidFill>
              </a:rPr>
              <a:t> навчання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b="1" dirty="0"/>
              <a:t>2. Планування тематичного навчання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8735" y="1281192"/>
            <a:ext cx="8596668" cy="102870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1) </a:t>
            </a:r>
            <a:r>
              <a:rPr lang="ru-RU" b="1" i="1" dirty="0" err="1" smtClean="0"/>
              <a:t>Тематичний</a:t>
            </a:r>
            <a:r>
              <a:rPr lang="ru-RU" b="1" i="1" dirty="0" smtClean="0"/>
              <a:t> </a:t>
            </a:r>
            <a:r>
              <a:rPr lang="ru-RU" b="1" i="1" dirty="0"/>
              <a:t>день, </a:t>
            </a:r>
            <a:r>
              <a:rPr lang="ru-RU" b="1" i="1" dirty="0" err="1"/>
              <a:t>який</a:t>
            </a:r>
            <a:r>
              <a:rPr lang="ru-RU" b="1" i="1" dirty="0"/>
              <a:t> </a:t>
            </a:r>
            <a:r>
              <a:rPr lang="ru-RU" b="1" i="1" dirty="0" err="1"/>
              <a:t>інтегрує</a:t>
            </a:r>
            <a:r>
              <a:rPr lang="ru-RU" b="1" i="1" dirty="0"/>
              <a:t> </a:t>
            </a:r>
            <a:r>
              <a:rPr lang="ru-RU" b="1" i="1" dirty="0" err="1"/>
              <a:t>зміст</a:t>
            </a:r>
            <a:r>
              <a:rPr lang="ru-RU" b="1" i="1" dirty="0"/>
              <a:t> </a:t>
            </a:r>
            <a:r>
              <a:rPr lang="ru-RU" b="1" i="1" dirty="0" err="1"/>
              <a:t>навчального</a:t>
            </a:r>
            <a:r>
              <a:rPr lang="ru-RU" b="1" i="1" dirty="0"/>
              <a:t> </a:t>
            </a:r>
            <a:r>
              <a:rPr lang="ru-RU" b="1" i="1" dirty="0" err="1"/>
              <a:t>матеріалу</a:t>
            </a:r>
            <a:r>
              <a:rPr lang="ru-RU" b="1" i="1" dirty="0"/>
              <a:t> </a:t>
            </a:r>
            <a:r>
              <a:rPr lang="ru-RU" b="1" i="1" dirty="0" err="1"/>
              <a:t>різних</a:t>
            </a:r>
            <a:r>
              <a:rPr lang="ru-RU" b="1" i="1" dirty="0"/>
              <a:t> </a:t>
            </a:r>
            <a:r>
              <a:rPr lang="ru-RU" b="1" i="1" dirty="0" err="1"/>
              <a:t>дисциплін</a:t>
            </a:r>
            <a:r>
              <a:rPr lang="ru-RU" b="1" i="1" dirty="0"/>
              <a:t> </a:t>
            </a:r>
            <a:endParaRPr lang="ru-RU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954591"/>
              </p:ext>
            </p:extLst>
          </p:nvPr>
        </p:nvGraphicFramePr>
        <p:xfrm>
          <a:off x="677335" y="2309892"/>
          <a:ext cx="8199965" cy="3557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99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8560">
                <a:tc>
                  <a:txBody>
                    <a:bodyPr/>
                    <a:lstStyle/>
                    <a:p>
                      <a:pPr marR="2730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ПРОЦЕС ІНТЕГРАЦІЇ ВИМАГАЄ ВИКОНАННЯ ПЕВНИХ УМОВ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1755" marR="44450" marT="3048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48">
                <a:tc>
                  <a:txBody>
                    <a:bodyPr/>
                    <a:lstStyle/>
                    <a:p>
                      <a:pPr marL="342900" marR="26670" lvl="0" indent="0"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Об’єкти дослідження однакові або досить близькі (тоді ми досліджуємо об’єкт із різних сторін, використовуючи навчальний матеріал різних дисциплін) .</a:t>
                      </a:r>
                      <a:endParaRPr lang="ru-RU" sz="18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marR="26670" lvl="0" indent="0"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У навчальних предметах використовують, як правило, однакові або близькі методи дослідження предметів та явищ (тоді ми демонструємо спосіб пізнання дійсності на прикладах із різних предметів) .</a:t>
                      </a:r>
                      <a:endParaRPr lang="ru-RU" sz="18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342900" marR="26670" lvl="0" indent="0"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Те, що пізнають, підпорядковане загальним закономірностям, які вивчають на </a:t>
                      </a:r>
                      <a:r>
                        <a:rPr lang="uk-UA" sz="1800" u="none" strike="noStrike" dirty="0" err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уроці</a:t>
                      </a:r>
                      <a:r>
                        <a:rPr lang="uk-UA" sz="1800" u="none" strike="noStrik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(тобто ми узагальнюємо навчальний матеріал із різних навчальних дисциплін та пізнаємо складнішу систему) . </a:t>
                      </a:r>
                      <a:endParaRPr lang="ru-RU" sz="1800" u="none" strike="noStrike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1755" marR="44450" marT="3048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135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b="1" dirty="0"/>
              <a:t>2. Планування тематичного навчання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8735" y="1281192"/>
            <a:ext cx="8958024" cy="4636132"/>
          </a:xfrm>
        </p:spPr>
        <p:txBody>
          <a:bodyPr>
            <a:normAutofit fontScale="92500" lnSpcReduction="10000"/>
          </a:bodyPr>
          <a:lstStyle/>
          <a:p>
            <a:endParaRPr lang="ru-RU" b="1" i="1" dirty="0" smtClean="0"/>
          </a:p>
          <a:p>
            <a:endParaRPr lang="ru-RU" b="1" i="1" dirty="0"/>
          </a:p>
          <a:p>
            <a:r>
              <a:rPr lang="ru-RU" b="1" i="1" dirty="0" smtClean="0"/>
              <a:t>2) </a:t>
            </a:r>
            <a:r>
              <a:rPr lang="ru-RU" b="1" i="1" dirty="0" err="1" smtClean="0"/>
              <a:t>Тематичний</a:t>
            </a:r>
            <a:r>
              <a:rPr lang="ru-RU" b="1" i="1" dirty="0" smtClean="0"/>
              <a:t> </a:t>
            </a:r>
            <a:r>
              <a:rPr lang="ru-RU" b="1" i="1" dirty="0"/>
              <a:t>день у межах </a:t>
            </a:r>
            <a:r>
              <a:rPr lang="ru-RU" b="1" i="1" dirty="0" err="1"/>
              <a:t>тематичного</a:t>
            </a:r>
            <a:r>
              <a:rPr lang="ru-RU" b="1" i="1" dirty="0"/>
              <a:t> </a:t>
            </a:r>
            <a:r>
              <a:rPr lang="ru-RU" b="1" i="1" dirty="0" err="1"/>
              <a:t>тижня</a:t>
            </a:r>
            <a:r>
              <a:rPr lang="ru-RU" b="1" i="1" dirty="0"/>
              <a:t> </a:t>
            </a:r>
            <a:r>
              <a:rPr lang="ru-RU" b="1" i="1" dirty="0" err="1"/>
              <a:t>інтегрованого</a:t>
            </a:r>
            <a:r>
              <a:rPr lang="ru-RU" b="1" i="1" dirty="0"/>
              <a:t> курсу «Я </a:t>
            </a:r>
            <a:r>
              <a:rPr lang="ru-RU" b="1" i="1" dirty="0" err="1"/>
              <a:t>досліджую</a:t>
            </a:r>
            <a:r>
              <a:rPr lang="ru-RU" b="1" i="1" dirty="0"/>
              <a:t> </a:t>
            </a:r>
            <a:r>
              <a:rPr lang="ru-RU" b="1" i="1" dirty="0" err="1"/>
              <a:t>світ</a:t>
            </a:r>
            <a:r>
              <a:rPr lang="ru-RU" b="1" i="1" dirty="0"/>
              <a:t>» </a:t>
            </a:r>
            <a:endParaRPr lang="ru-RU" b="1" i="1" dirty="0" smtClean="0"/>
          </a:p>
          <a:p>
            <a:endParaRPr lang="uk-UA" b="1" i="1" dirty="0"/>
          </a:p>
          <a:p>
            <a:r>
              <a:rPr lang="ru-RU" dirty="0"/>
              <a:t>Алгоритм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проєктування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: </a:t>
            </a:r>
          </a:p>
          <a:p>
            <a:r>
              <a:rPr lang="ru-RU" dirty="0"/>
              <a:t>1. </a:t>
            </a:r>
            <a:r>
              <a:rPr lang="ru-RU" dirty="0" err="1"/>
              <a:t>Аналізуємо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тижня</a:t>
            </a:r>
            <a:r>
              <a:rPr lang="ru-RU" dirty="0"/>
              <a:t> й </a:t>
            </a:r>
            <a:r>
              <a:rPr lang="ru-RU" dirty="0" err="1"/>
              <a:t>конкретизуємо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меті</a:t>
            </a:r>
            <a:r>
              <a:rPr lang="ru-RU" dirty="0"/>
              <a:t> й </a:t>
            </a:r>
            <a:r>
              <a:rPr lang="ru-RU" dirty="0" err="1"/>
              <a:t>завданнях</a:t>
            </a:r>
            <a:r>
              <a:rPr lang="ru-RU" dirty="0"/>
              <a:t> </a:t>
            </a:r>
            <a:r>
              <a:rPr lang="ru-RU" dirty="0" err="1"/>
              <a:t>тематичного</a:t>
            </a:r>
            <a:r>
              <a:rPr lang="ru-RU" dirty="0"/>
              <a:t> дня. </a:t>
            </a:r>
          </a:p>
          <a:p>
            <a:r>
              <a:rPr lang="ru-RU" dirty="0"/>
              <a:t>2. </a:t>
            </a:r>
            <a:r>
              <a:rPr lang="ru-RU" dirty="0" err="1"/>
              <a:t>Визначаємо</a:t>
            </a:r>
            <a:r>
              <a:rPr lang="ru-RU" dirty="0"/>
              <a:t> </a:t>
            </a:r>
            <a:r>
              <a:rPr lang="ru-RU" dirty="0" err="1"/>
              <a:t>освітні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інтегровані</a:t>
            </a:r>
            <a:r>
              <a:rPr lang="ru-RU" dirty="0"/>
              <a:t>. </a:t>
            </a:r>
          </a:p>
          <a:p>
            <a:r>
              <a:rPr lang="ru-RU" dirty="0"/>
              <a:t>3. </a:t>
            </a:r>
            <a:r>
              <a:rPr lang="ru-RU" dirty="0" err="1"/>
              <a:t>Визначаємо</a:t>
            </a:r>
            <a:r>
              <a:rPr lang="ru-RU" dirty="0"/>
              <a:t> </a:t>
            </a:r>
            <a:r>
              <a:rPr lang="ru-RU" dirty="0" err="1"/>
              <a:t>стратегічні</a:t>
            </a:r>
            <a:r>
              <a:rPr lang="ru-RU" dirty="0"/>
              <a:t> й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очікувані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</a:p>
          <a:p>
            <a:r>
              <a:rPr lang="uk-UA" dirty="0"/>
              <a:t>В</a:t>
            </a:r>
            <a:r>
              <a:rPr lang="ru-RU" dirty="0"/>
              <a:t>иди й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uk-UA" dirty="0"/>
              <a:t>визначаються </a:t>
            </a:r>
            <a:r>
              <a:rPr lang="ru-RU" dirty="0"/>
              <a:t>з </a:t>
            </a:r>
            <a:r>
              <a:rPr lang="ru-RU" dirty="0" err="1"/>
              <a:t>урахуванням</a:t>
            </a:r>
            <a:r>
              <a:rPr lang="ru-RU" dirty="0"/>
              <a:t>: </a:t>
            </a:r>
          </a:p>
          <a:p>
            <a:r>
              <a:rPr lang="ru-RU" dirty="0"/>
              <a:t>- мети й </a:t>
            </a:r>
            <a:r>
              <a:rPr lang="ru-RU" dirty="0" err="1"/>
              <a:t>завдань</a:t>
            </a:r>
            <a:r>
              <a:rPr lang="ru-RU" dirty="0"/>
              <a:t> дня; </a:t>
            </a:r>
          </a:p>
          <a:p>
            <a:r>
              <a:rPr lang="uk-UA" dirty="0"/>
              <a:t>-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готовності</a:t>
            </a:r>
            <a:r>
              <a:rPr lang="ru-RU" dirty="0"/>
              <a:t> </a:t>
            </a:r>
            <a:r>
              <a:rPr lang="ru-RU" dirty="0" err="1"/>
              <a:t>здобувачів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такого виду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й </a:t>
            </a:r>
            <a:r>
              <a:rPr lang="ru-RU" dirty="0" err="1"/>
              <a:t>опанування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843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Autofit/>
          </a:bodyPr>
          <a:lstStyle/>
          <a:p>
            <a:r>
              <a:rPr lang="ru-RU" sz="2400" b="1" dirty="0"/>
              <a:t>Алгоритм </a:t>
            </a:r>
            <a:r>
              <a:rPr lang="ru-RU" sz="2400" b="1" dirty="0" err="1"/>
              <a:t>створення</a:t>
            </a:r>
            <a:r>
              <a:rPr lang="ru-RU" sz="2400" b="1" dirty="0"/>
              <a:t> </a:t>
            </a:r>
            <a:r>
              <a:rPr lang="ru-RU" sz="2400" b="1" dirty="0" err="1"/>
              <a:t>інтелект-карти</a:t>
            </a:r>
            <a:r>
              <a:rPr lang="ru-RU" sz="2400" b="1" dirty="0"/>
              <a:t> </a:t>
            </a:r>
            <a:r>
              <a:rPr lang="ru-RU" sz="2400" b="1" dirty="0" err="1"/>
              <a:t>тематичного</a:t>
            </a:r>
            <a:r>
              <a:rPr lang="ru-RU" sz="2400" b="1" dirty="0"/>
              <a:t> дня</a:t>
            </a:r>
            <a:r>
              <a:rPr lang="ru-RU" sz="2400" b="1" i="1" dirty="0"/>
              <a:t/>
            </a:r>
            <a:br>
              <a:rPr lang="ru-RU" sz="2400" b="1" i="1" dirty="0"/>
            </a:b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77335" y="1866900"/>
            <a:ext cx="8596668" cy="4174462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Оберіть</a:t>
            </a:r>
            <a:r>
              <a:rPr lang="ru-RU" dirty="0"/>
              <a:t> тему </a:t>
            </a:r>
            <a:r>
              <a:rPr lang="ru-RU" dirty="0" err="1"/>
              <a:t>тематичного</a:t>
            </a:r>
            <a:r>
              <a:rPr lang="ru-RU" dirty="0"/>
              <a:t> дня. </a:t>
            </a:r>
            <a:r>
              <a:rPr lang="ru-RU" dirty="0" err="1"/>
              <a:t>Сформулюйте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одним словом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словосполученням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: «</a:t>
            </a:r>
            <a:r>
              <a:rPr lang="ru-RU" dirty="0" err="1"/>
              <a:t>Сім</a:t>
            </a:r>
            <a:r>
              <a:rPr lang="ru-RU" dirty="0"/>
              <a:t>’</a:t>
            </a:r>
            <a:r>
              <a:rPr lang="uk-UA" dirty="0"/>
              <a:t>я</a:t>
            </a:r>
            <a:r>
              <a:rPr lang="ru-RU" dirty="0"/>
              <a:t>». </a:t>
            </a:r>
          </a:p>
          <a:p>
            <a:r>
              <a:rPr lang="uk-UA" dirty="0"/>
              <a:t>2. </a:t>
            </a:r>
            <a:r>
              <a:rPr lang="ru-RU" dirty="0" err="1"/>
              <a:t>Напишіть</a:t>
            </a:r>
            <a:r>
              <a:rPr lang="ru-RU" dirty="0"/>
              <a:t> </a:t>
            </a:r>
            <a:r>
              <a:rPr lang="ru-RU" dirty="0" err="1"/>
              <a:t>центральне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–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 (про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будете </a:t>
            </a:r>
            <a:r>
              <a:rPr lang="ru-RU" dirty="0" err="1"/>
              <a:t>створювати</a:t>
            </a:r>
            <a:r>
              <a:rPr lang="ru-RU" dirty="0"/>
              <a:t> карту) </a:t>
            </a:r>
            <a:r>
              <a:rPr lang="ru-RU" dirty="0" err="1"/>
              <a:t>посередині</a:t>
            </a:r>
            <a:r>
              <a:rPr lang="ru-RU" dirty="0"/>
              <a:t> </a:t>
            </a:r>
            <a:r>
              <a:rPr lang="ru-RU" dirty="0" err="1"/>
              <a:t>аркуша</a:t>
            </a:r>
            <a:r>
              <a:rPr lang="ru-RU" dirty="0"/>
              <a:t>. </a:t>
            </a:r>
          </a:p>
          <a:p>
            <a:r>
              <a:rPr lang="ru-RU" dirty="0"/>
              <a:t>3.</a:t>
            </a:r>
            <a:r>
              <a:rPr lang="ru-RU" b="1" dirty="0"/>
              <a:t> </a:t>
            </a:r>
            <a:r>
              <a:rPr lang="ru-RU" dirty="0" err="1"/>
              <a:t>Заповнюйте</a:t>
            </a:r>
            <a:r>
              <a:rPr lang="ru-RU" dirty="0"/>
              <a:t> карту </a:t>
            </a:r>
            <a:r>
              <a:rPr lang="ru-RU" dirty="0" err="1"/>
              <a:t>ключовими</a:t>
            </a:r>
            <a:r>
              <a:rPr lang="ru-RU" dirty="0"/>
              <a:t> словами,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ідей</a:t>
            </a:r>
            <a:r>
              <a:rPr lang="ru-RU" dirty="0"/>
              <a:t>.</a:t>
            </a:r>
          </a:p>
          <a:p>
            <a:pPr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9313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Autofit/>
          </a:bodyPr>
          <a:lstStyle/>
          <a:p>
            <a:r>
              <a:rPr lang="ru-RU" b="1" dirty="0"/>
              <a:t>3. </a:t>
            </a:r>
            <a:r>
              <a:rPr lang="ru-RU" b="1" dirty="0" err="1"/>
              <a:t>Тематичні</a:t>
            </a:r>
            <a:r>
              <a:rPr lang="ru-RU" b="1" dirty="0"/>
              <a:t> </a:t>
            </a:r>
            <a:r>
              <a:rPr lang="ru-RU" b="1" dirty="0" err="1"/>
              <a:t>тижні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77335" y="1866900"/>
            <a:ext cx="8596668" cy="4174462"/>
          </a:xfrm>
        </p:spPr>
        <p:txBody>
          <a:bodyPr>
            <a:normAutofit fontScale="92500" lnSpcReduction="10000"/>
          </a:bodyPr>
          <a:lstStyle/>
          <a:p>
            <a:r>
              <a:rPr lang="ru-RU" u="sng" dirty="0" err="1">
                <a:hlinkClick r:id="rId2"/>
              </a:rPr>
              <a:t>https</a:t>
            </a:r>
            <a:r>
              <a:rPr lang="uk-UA" u="sng" dirty="0">
                <a:hlinkClick r:id="rId2"/>
              </a:rPr>
              <a:t>://</a:t>
            </a:r>
            <a:r>
              <a:rPr lang="ru-RU" u="sng" dirty="0" err="1">
                <a:hlinkClick r:id="rId2"/>
              </a:rPr>
              <a:t>drive</a:t>
            </a:r>
            <a:r>
              <a:rPr lang="uk-UA" u="sng" dirty="0">
                <a:hlinkClick r:id="rId2"/>
              </a:rPr>
              <a:t>.</a:t>
            </a:r>
            <a:r>
              <a:rPr lang="ru-RU" u="sng" dirty="0" err="1">
                <a:hlinkClick r:id="rId2"/>
              </a:rPr>
              <a:t>google</a:t>
            </a:r>
            <a:r>
              <a:rPr lang="uk-UA" u="sng" dirty="0">
                <a:hlinkClick r:id="rId2"/>
              </a:rPr>
              <a:t>.</a:t>
            </a:r>
            <a:r>
              <a:rPr lang="ru-RU" u="sng" dirty="0" err="1">
                <a:hlinkClick r:id="rId2"/>
              </a:rPr>
              <a:t>com</a:t>
            </a:r>
            <a:r>
              <a:rPr lang="uk-UA" u="sng" dirty="0">
                <a:hlinkClick r:id="rId2"/>
              </a:rPr>
              <a:t>/</a:t>
            </a:r>
            <a:r>
              <a:rPr lang="ru-RU" u="sng" dirty="0" err="1">
                <a:hlinkClick r:id="rId2"/>
              </a:rPr>
              <a:t>drive</a:t>
            </a:r>
            <a:r>
              <a:rPr lang="uk-UA" u="sng" dirty="0">
                <a:hlinkClick r:id="rId2"/>
              </a:rPr>
              <a:t>/</a:t>
            </a:r>
            <a:r>
              <a:rPr lang="ru-RU" u="sng" dirty="0" err="1">
                <a:hlinkClick r:id="rId2"/>
              </a:rPr>
              <a:t>folders</a:t>
            </a:r>
            <a:r>
              <a:rPr lang="uk-UA" u="sng" dirty="0">
                <a:hlinkClick r:id="rId2"/>
              </a:rPr>
              <a:t>/1</a:t>
            </a:r>
            <a:r>
              <a:rPr lang="ru-RU" u="sng" dirty="0" err="1">
                <a:hlinkClick r:id="rId2"/>
              </a:rPr>
              <a:t>HiIZwjNnpHFD</a:t>
            </a:r>
            <a:r>
              <a:rPr lang="uk-UA" u="sng" dirty="0">
                <a:hlinkClick r:id="rId2"/>
              </a:rPr>
              <a:t>0</a:t>
            </a:r>
            <a:r>
              <a:rPr lang="ru-RU" u="sng" dirty="0" err="1">
                <a:hlinkClick r:id="rId2"/>
              </a:rPr>
              <a:t>QIiMa</a:t>
            </a:r>
            <a:r>
              <a:rPr lang="uk-UA" u="sng" dirty="0">
                <a:hlinkClick r:id="rId2"/>
              </a:rPr>
              <a:t>0-</a:t>
            </a:r>
            <a:r>
              <a:rPr lang="ru-RU" u="sng" dirty="0" err="1">
                <a:hlinkClick r:id="rId2"/>
              </a:rPr>
              <a:t>oISO</a:t>
            </a:r>
            <a:r>
              <a:rPr lang="uk-UA" u="sng" dirty="0">
                <a:hlinkClick r:id="rId2"/>
              </a:rPr>
              <a:t>8</a:t>
            </a:r>
            <a:r>
              <a:rPr lang="ru-RU" u="sng" dirty="0" err="1">
                <a:hlinkClick r:id="rId2"/>
              </a:rPr>
              <a:t>nsf</a:t>
            </a:r>
            <a:r>
              <a:rPr lang="uk-UA" u="sng" dirty="0">
                <a:hlinkClick r:id="rId2"/>
              </a:rPr>
              <a:t>1</a:t>
            </a:r>
            <a:r>
              <a:rPr lang="ru-RU" u="sng" dirty="0" err="1" smtClean="0">
                <a:hlinkClick r:id="rId2"/>
              </a:rPr>
              <a:t>iby</a:t>
            </a:r>
            <a:endParaRPr lang="ru-RU" dirty="0" smtClean="0"/>
          </a:p>
          <a:p>
            <a:pPr>
              <a:spcBef>
                <a:spcPts val="0"/>
              </a:spcBef>
            </a:pPr>
            <a:endParaRPr lang="uk-UA" sz="2000" dirty="0"/>
          </a:p>
          <a:p>
            <a:r>
              <a:rPr lang="uk-UA" dirty="0"/>
              <a:t>Орієнтовне п</a:t>
            </a:r>
            <a:r>
              <a:rPr lang="ru-RU" dirty="0" err="1"/>
              <a:t>ланування</a:t>
            </a:r>
            <a:r>
              <a:rPr lang="ru-RU" dirty="0"/>
              <a:t> </a:t>
            </a:r>
            <a:r>
              <a:rPr lang="ru-RU" dirty="0" err="1"/>
              <a:t>тематичного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uk-UA" dirty="0"/>
              <a:t>:</a:t>
            </a:r>
            <a:endParaRPr lang="ru-RU" dirty="0"/>
          </a:p>
          <a:p>
            <a:r>
              <a:rPr lang="ru-RU" dirty="0"/>
              <a:t>1 </a:t>
            </a:r>
            <a:r>
              <a:rPr lang="ru-RU" dirty="0" err="1"/>
              <a:t>клас</a:t>
            </a:r>
            <a:r>
              <a:rPr lang="ru-RU" dirty="0"/>
              <a:t> – 33 теми/нова тема – </a:t>
            </a:r>
            <a:r>
              <a:rPr lang="ru-RU" dirty="0" err="1"/>
              <a:t>щотижня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тема </a:t>
            </a:r>
            <a:r>
              <a:rPr lang="ru-RU" dirty="0" err="1"/>
              <a:t>має</a:t>
            </a:r>
            <a:r>
              <a:rPr lang="ru-RU" dirty="0"/>
              <a:t> 4 </a:t>
            </a:r>
            <a:r>
              <a:rPr lang="ru-RU" dirty="0" err="1"/>
              <a:t>підтеми</a:t>
            </a:r>
            <a:r>
              <a:rPr lang="ru-RU" dirty="0"/>
              <a:t>/</a:t>
            </a:r>
            <a:r>
              <a:rPr lang="ru-RU" dirty="0" err="1"/>
              <a:t>питання</a:t>
            </a:r>
            <a:r>
              <a:rPr lang="ru-RU" dirty="0"/>
              <a:t> (</a:t>
            </a:r>
            <a:r>
              <a:rPr lang="ru-RU" dirty="0" err="1"/>
              <a:t>понеділок</a:t>
            </a:r>
            <a:r>
              <a:rPr lang="ru-RU" dirty="0"/>
              <a:t> - </a:t>
            </a:r>
            <a:r>
              <a:rPr lang="ru-RU" dirty="0" err="1"/>
              <a:t>четвер</a:t>
            </a:r>
            <a:r>
              <a:rPr lang="ru-RU" dirty="0"/>
              <a:t>). </a:t>
            </a:r>
            <a:r>
              <a:rPr lang="ru-RU" dirty="0" err="1"/>
              <a:t>П’ятниця</a:t>
            </a:r>
            <a:r>
              <a:rPr lang="ru-RU" dirty="0"/>
              <a:t> - </a:t>
            </a:r>
            <a:r>
              <a:rPr lang="ru-RU" dirty="0" err="1"/>
              <a:t>виведення</a:t>
            </a:r>
            <a:r>
              <a:rPr lang="ru-RU" dirty="0"/>
              <a:t> нового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рефлексія</a:t>
            </a:r>
            <a:endParaRPr lang="ru-RU" dirty="0"/>
          </a:p>
          <a:p>
            <a:r>
              <a:rPr lang="ru-RU" dirty="0"/>
              <a:t>2</a:t>
            </a:r>
            <a:r>
              <a:rPr lang="uk-UA" dirty="0"/>
              <a:t>-4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uk-UA" dirty="0"/>
              <a:t>и</a:t>
            </a:r>
            <a:r>
              <a:rPr lang="ru-RU" dirty="0"/>
              <a:t> – 9 тем для кожного </a:t>
            </a:r>
            <a:r>
              <a:rPr lang="ru-RU" dirty="0" err="1"/>
              <a:t>місяця</a:t>
            </a:r>
            <a:r>
              <a:rPr lang="uk-UA" dirty="0"/>
              <a:t> (для кожного класу теми місяців різні)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тема </a:t>
            </a:r>
            <a:r>
              <a:rPr lang="ru-RU" dirty="0" err="1"/>
              <a:t>розглядається</a:t>
            </a:r>
            <a:r>
              <a:rPr lang="ru-RU" dirty="0"/>
              <a:t> через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проблемні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групуються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4 </a:t>
            </a:r>
            <a:r>
              <a:rPr lang="ru-RU" dirty="0" err="1"/>
              <a:t>складових</a:t>
            </a:r>
            <a:r>
              <a:rPr lang="ru-RU" dirty="0"/>
              <a:t>: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/>
              <a:t>себе;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/>
              <a:t>соціуму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/>
              <a:t>природи</a:t>
            </a:r>
            <a:r>
              <a:rPr lang="ru-RU" dirty="0"/>
              <a:t>; </a:t>
            </a:r>
            <a:endParaRPr lang="ru-RU" dirty="0" smtClean="0"/>
          </a:p>
          <a:p>
            <a:pPr marL="342900" indent="-342900">
              <a:buAutoNum type="arabicParenR"/>
            </a:pP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/>
              <a:t>нового </a:t>
            </a:r>
            <a:r>
              <a:rPr lang="ru-RU" dirty="0" err="1"/>
              <a:t>знання</a:t>
            </a:r>
            <a:r>
              <a:rPr lang="ru-RU" dirty="0"/>
              <a:t>, </a:t>
            </a:r>
            <a:r>
              <a:rPr lang="ru-RU" dirty="0" err="1"/>
              <a:t>рефлексія</a:t>
            </a:r>
            <a:r>
              <a:rPr lang="ru-RU" dirty="0"/>
              <a:t>, </a:t>
            </a:r>
            <a:r>
              <a:rPr lang="ru-RU" dirty="0" err="1"/>
              <a:t>оцінювання</a:t>
            </a:r>
            <a:r>
              <a:rPr lang="ru-RU" dirty="0"/>
              <a:t> (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повторюються</a:t>
            </a:r>
            <a:r>
              <a:rPr lang="ru-RU" dirty="0"/>
              <a:t> у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темі</a:t>
            </a:r>
            <a:r>
              <a:rPr lang="ru-RU" dirty="0"/>
              <a:t> та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системність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)</a:t>
            </a:r>
          </a:p>
          <a:p>
            <a:pPr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952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504497"/>
          </a:xfrm>
        </p:spPr>
        <p:txBody>
          <a:bodyPr>
            <a:noAutofit/>
          </a:bodyPr>
          <a:lstStyle/>
          <a:p>
            <a:r>
              <a:rPr lang="ru-RU" sz="1600" dirty="0"/>
              <a:t>У </a:t>
            </a:r>
            <a:r>
              <a:rPr lang="ru-RU" sz="1600" dirty="0" err="1"/>
              <a:t>фінських</a:t>
            </a:r>
            <a:r>
              <a:rPr lang="ru-RU" sz="1600" dirty="0"/>
              <a:t> школах </a:t>
            </a:r>
            <a:r>
              <a:rPr lang="ru-RU" sz="1600" dirty="0" err="1"/>
              <a:t>існує</a:t>
            </a:r>
            <a:r>
              <a:rPr lang="ru-RU" sz="1600" dirty="0"/>
              <a:t> </a:t>
            </a:r>
            <a:r>
              <a:rPr lang="ru-RU" sz="1600" dirty="0" err="1"/>
              <a:t>така</a:t>
            </a:r>
            <a:r>
              <a:rPr lang="ru-RU" sz="1600" dirty="0"/>
              <a:t> </a:t>
            </a:r>
            <a:r>
              <a:rPr lang="ru-RU" sz="1600" dirty="0" err="1"/>
              <a:t>інновація</a:t>
            </a:r>
            <a:r>
              <a:rPr lang="ru-RU" sz="1600" dirty="0"/>
              <a:t> – </a:t>
            </a:r>
            <a:r>
              <a:rPr lang="ru-RU" sz="1600" dirty="0" err="1"/>
              <a:t>навчання</a:t>
            </a:r>
            <a:r>
              <a:rPr lang="ru-RU" sz="1600" dirty="0"/>
              <a:t> через </a:t>
            </a:r>
            <a:r>
              <a:rPr lang="ru-RU" sz="1600" dirty="0" err="1"/>
              <a:t>явище</a:t>
            </a:r>
            <a:r>
              <a:rPr lang="ru-RU" sz="1600" dirty="0"/>
              <a:t> (</a:t>
            </a:r>
            <a:r>
              <a:rPr lang="en-US" sz="1600" dirty="0"/>
              <a:t>phenomenal based learning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(Яке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будемо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?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про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знаєте</a:t>
            </a:r>
            <a:r>
              <a:rPr lang="ru-RU" dirty="0"/>
              <a:t>?). </a:t>
            </a:r>
          </a:p>
          <a:p>
            <a:r>
              <a:rPr lang="ru-RU" dirty="0"/>
              <a:t>2. </a:t>
            </a:r>
            <a:r>
              <a:rPr lang="ru-RU" dirty="0" err="1"/>
              <a:t>Надихнутися</a:t>
            </a:r>
            <a:r>
              <a:rPr lang="ru-RU" dirty="0"/>
              <a:t> </a:t>
            </a:r>
            <a:r>
              <a:rPr lang="ru-RU" dirty="0" err="1"/>
              <a:t>явищем</a:t>
            </a:r>
            <a:r>
              <a:rPr lang="ru-RU" dirty="0"/>
              <a:t> (</a:t>
            </a:r>
            <a:r>
              <a:rPr lang="ru-RU" dirty="0" err="1"/>
              <a:t>Що</a:t>
            </a:r>
            <a:r>
              <a:rPr lang="ru-RU" dirty="0"/>
              <a:t> вас </a:t>
            </a:r>
            <a:r>
              <a:rPr lang="ru-RU" dirty="0" err="1"/>
              <a:t>цікавить</a:t>
            </a:r>
            <a:r>
              <a:rPr lang="ru-RU" dirty="0"/>
              <a:t> та </a:t>
            </a:r>
            <a:r>
              <a:rPr lang="ru-RU" dirty="0" err="1"/>
              <a:t>надихає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явищі</a:t>
            </a:r>
            <a:r>
              <a:rPr lang="ru-RU" dirty="0"/>
              <a:t>?). </a:t>
            </a:r>
          </a:p>
          <a:p>
            <a:r>
              <a:rPr lang="ru-RU" dirty="0"/>
              <a:t>3. </a:t>
            </a:r>
            <a:r>
              <a:rPr lang="ru-RU" dirty="0" err="1"/>
              <a:t>Формулювання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(Як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бажаєте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? 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оцінюєте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і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?). </a:t>
            </a:r>
          </a:p>
          <a:p>
            <a:r>
              <a:rPr lang="ru-RU" dirty="0"/>
              <a:t>4.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(Як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шукаєте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? 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розумієте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правдива?). </a:t>
            </a:r>
          </a:p>
          <a:p>
            <a:r>
              <a:rPr lang="ru-RU" dirty="0"/>
              <a:t>5. </a:t>
            </a:r>
            <a:r>
              <a:rPr lang="ru-RU" dirty="0" err="1"/>
              <a:t>Спільний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(Як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розділяєте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? Як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помітними</a:t>
            </a:r>
            <a:r>
              <a:rPr lang="ru-RU" dirty="0"/>
              <a:t> для </a:t>
            </a:r>
            <a:r>
              <a:rPr lang="ru-RU" dirty="0" err="1"/>
              <a:t>інших</a:t>
            </a:r>
            <a:r>
              <a:rPr lang="ru-RU" dirty="0"/>
              <a:t>?). </a:t>
            </a:r>
          </a:p>
          <a:p>
            <a:r>
              <a:rPr lang="ru-RU" dirty="0"/>
              <a:t>6. </a:t>
            </a:r>
            <a:r>
              <a:rPr lang="ru-RU" dirty="0" err="1"/>
              <a:t>Оцінювання</a:t>
            </a:r>
            <a:r>
              <a:rPr lang="ru-RU" dirty="0"/>
              <a:t> (Як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оцінюєте</a:t>
            </a:r>
            <a:r>
              <a:rPr lang="ru-RU" dirty="0"/>
              <a:t> свою роботу? 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розумієте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про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дізнатися</a:t>
            </a:r>
            <a:r>
              <a:rPr lang="ru-RU" dirty="0"/>
              <a:t>?). </a:t>
            </a:r>
          </a:p>
          <a:p>
            <a:r>
              <a:rPr lang="ru-RU" dirty="0"/>
              <a:t>7.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(</a:t>
            </a:r>
            <a:r>
              <a:rPr lang="ru-RU" dirty="0" err="1"/>
              <a:t>Яким</a:t>
            </a:r>
            <a:r>
              <a:rPr lang="ru-RU" dirty="0"/>
              <a:t> чином </a:t>
            </a:r>
            <a:r>
              <a:rPr lang="ru-RU" dirty="0" err="1"/>
              <a:t>сформульовані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вам </a:t>
            </a:r>
            <a:r>
              <a:rPr lang="ru-RU" dirty="0" err="1"/>
              <a:t>навчатися</a:t>
            </a:r>
            <a:r>
              <a:rPr lang="ru-RU" dirty="0"/>
              <a:t>?). </a:t>
            </a:r>
          </a:p>
          <a:p>
            <a:r>
              <a:rPr lang="ru-RU" dirty="0"/>
              <a:t>8. Участь (Як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можете вести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? Як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залучити</a:t>
            </a:r>
            <a:r>
              <a:rPr lang="ru-RU" dirty="0"/>
              <a:t> в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друзів</a:t>
            </a:r>
            <a:r>
              <a:rPr lang="ru-RU" dirty="0"/>
              <a:t>, </a:t>
            </a:r>
            <a:r>
              <a:rPr lang="ru-RU" dirty="0" err="1"/>
              <a:t>сім’ю</a:t>
            </a:r>
            <a:r>
              <a:rPr lang="ru-RU" dirty="0"/>
              <a:t>, </a:t>
            </a:r>
            <a:r>
              <a:rPr lang="ru-RU" dirty="0" err="1"/>
              <a:t>оточення</a:t>
            </a:r>
            <a:r>
              <a:rPr lang="ru-RU" dirty="0"/>
              <a:t>?). </a:t>
            </a:r>
          </a:p>
          <a:p>
            <a:r>
              <a:rPr lang="ru-RU" dirty="0"/>
              <a:t>9. </a:t>
            </a:r>
            <a:r>
              <a:rPr lang="ru-RU" dirty="0" err="1"/>
              <a:t>Урізноманітнити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(Як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в </a:t>
            </a:r>
            <a:r>
              <a:rPr lang="ru-RU" dirty="0" err="1"/>
              <a:t>освітньому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? Як </a:t>
            </a:r>
            <a:r>
              <a:rPr lang="ru-RU" dirty="0" err="1"/>
              <a:t>ви</a:t>
            </a:r>
            <a:r>
              <a:rPr lang="ru-RU" dirty="0"/>
              <a:t> можете </a:t>
            </a:r>
            <a:r>
              <a:rPr lang="ru-RU" dirty="0" err="1"/>
              <a:t>повчитися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?). </a:t>
            </a:r>
          </a:p>
          <a:p>
            <a:r>
              <a:rPr lang="ru-RU" dirty="0"/>
              <a:t>10. </a:t>
            </a:r>
            <a:r>
              <a:rPr lang="ru-RU" dirty="0" err="1"/>
              <a:t>Діяльність</a:t>
            </a:r>
            <a:r>
              <a:rPr lang="ru-RU" dirty="0"/>
              <a:t> (Як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набуті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вміння</a:t>
            </a:r>
            <a:r>
              <a:rPr lang="ru-RU" dirty="0"/>
              <a:t>?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використати</a:t>
            </a:r>
            <a:r>
              <a:rPr lang="ru-RU" dirty="0"/>
              <a:t> </a:t>
            </a:r>
            <a:r>
              <a:rPr lang="ru-RU" dirty="0" err="1"/>
              <a:t>вивчене</a:t>
            </a:r>
            <a:r>
              <a:rPr lang="ru-RU" dirty="0"/>
              <a:t> вами для блага </a:t>
            </a:r>
            <a:r>
              <a:rPr lang="ru-RU" dirty="0" err="1"/>
              <a:t>інших</a:t>
            </a:r>
            <a:r>
              <a:rPr lang="ru-RU" dirty="0"/>
              <a:t> людей?.</a:t>
            </a:r>
          </a:p>
        </p:txBody>
      </p:sp>
    </p:spTree>
    <p:extLst>
      <p:ext uri="{BB962C8B-B14F-4D97-AF65-F5344CB8AC3E}">
        <p14:creationId xmlns:p14="http://schemas.microsoft.com/office/powerpoint/2010/main" val="105176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504497"/>
          </a:xfrm>
        </p:spPr>
        <p:txBody>
          <a:bodyPr>
            <a:noAutofit/>
          </a:bodyPr>
          <a:lstStyle/>
          <a:p>
            <a:r>
              <a:rPr lang="ru-RU" sz="1800" dirty="0" err="1"/>
              <a:t>Плануючи</a:t>
            </a:r>
            <a:r>
              <a:rPr lang="ru-RU" sz="1800" dirty="0"/>
              <a:t> </a:t>
            </a:r>
            <a:r>
              <a:rPr lang="ru-RU" sz="1800" dirty="0" err="1"/>
              <a:t>очікувані</a:t>
            </a:r>
            <a:r>
              <a:rPr lang="ru-RU" sz="1800" dirty="0"/>
              <a:t> </a:t>
            </a:r>
            <a:r>
              <a:rPr lang="ru-RU" sz="1800" dirty="0" err="1"/>
              <a:t>результати</a:t>
            </a:r>
            <a:r>
              <a:rPr lang="ru-RU" sz="1800" dirty="0"/>
              <a:t> за </a:t>
            </a:r>
            <a:r>
              <a:rPr lang="ru-RU" sz="1800" dirty="0" err="1"/>
              <a:t>тематичними</a:t>
            </a:r>
            <a:r>
              <a:rPr lang="ru-RU" sz="1800" dirty="0"/>
              <a:t> </a:t>
            </a:r>
            <a:r>
              <a:rPr lang="ru-RU" sz="1800" dirty="0" err="1"/>
              <a:t>тижнями</a:t>
            </a:r>
            <a:r>
              <a:rPr lang="ru-RU" sz="1800" dirty="0"/>
              <a:t> </a:t>
            </a:r>
            <a:r>
              <a:rPr lang="ru-RU" sz="1800" dirty="0" err="1"/>
              <a:t>вчитель</a:t>
            </a:r>
            <a:r>
              <a:rPr lang="ru-RU" sz="1800" dirty="0"/>
              <a:t> повинен </a:t>
            </a:r>
            <a:r>
              <a:rPr lang="ru-RU" sz="1800" dirty="0" err="1"/>
              <a:t>відповісти</a:t>
            </a:r>
            <a:r>
              <a:rPr lang="ru-RU" sz="1800" dirty="0"/>
              <a:t> на </a:t>
            </a:r>
            <a:r>
              <a:rPr lang="ru-RU" sz="1800" dirty="0" err="1"/>
              <a:t>запитання</a:t>
            </a:r>
            <a:r>
              <a:rPr lang="ru-RU" sz="1800" dirty="0"/>
              <a:t>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пропонований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з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включити</a:t>
            </a:r>
            <a:r>
              <a:rPr lang="ru-RU" dirty="0"/>
              <a:t> в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тематичний</a:t>
            </a:r>
            <a:r>
              <a:rPr lang="ru-RU" dirty="0"/>
              <a:t> </a:t>
            </a:r>
            <a:r>
              <a:rPr lang="ru-RU" dirty="0" err="1"/>
              <a:t>тиждень</a:t>
            </a:r>
            <a:r>
              <a:rPr lang="ru-RU" dirty="0"/>
              <a:t>?</a:t>
            </a:r>
          </a:p>
          <a:p>
            <a:r>
              <a:rPr lang="ru-RU" dirty="0"/>
              <a:t>2.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вміння</a:t>
            </a:r>
            <a:r>
              <a:rPr lang="ru-RU" dirty="0"/>
              <a:t> та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формуватимуться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?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?</a:t>
            </a:r>
          </a:p>
          <a:p>
            <a:r>
              <a:rPr lang="ru-RU" dirty="0"/>
              <a:t>3. Як часто </a:t>
            </a:r>
            <a:r>
              <a:rPr lang="ru-RU" dirty="0" err="1"/>
              <a:t>здійснюватиметься</a:t>
            </a:r>
            <a:r>
              <a:rPr lang="ru-RU" dirty="0"/>
              <a:t> </a:t>
            </a:r>
            <a:r>
              <a:rPr lang="ru-RU" dirty="0" err="1"/>
              <a:t>моніторинг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?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58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504497"/>
          </a:xfrm>
        </p:spPr>
        <p:txBody>
          <a:bodyPr>
            <a:noAutofit/>
          </a:bodyPr>
          <a:lstStyle/>
          <a:p>
            <a:r>
              <a:rPr lang="ru-RU" sz="2000" dirty="0"/>
              <a:t>Об</a:t>
            </a:r>
            <a:r>
              <a:rPr lang="uk-UA" sz="2000" dirty="0"/>
              <a:t>и</a:t>
            </a:r>
            <a:r>
              <a:rPr lang="ru-RU" sz="2000" dirty="0" err="1"/>
              <a:t>раючи</a:t>
            </a:r>
            <a:r>
              <a:rPr lang="ru-RU" sz="2000" dirty="0"/>
              <a:t> тему </a:t>
            </a:r>
            <a:r>
              <a:rPr lang="ru-RU" sz="2000" dirty="0" err="1"/>
              <a:t>тижня</a:t>
            </a:r>
            <a:r>
              <a:rPr lang="ru-RU" sz="2000" dirty="0"/>
              <a:t> </a:t>
            </a:r>
            <a:r>
              <a:rPr lang="ru-RU" sz="2000" dirty="0" err="1"/>
              <a:t>вчитель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відповіді</a:t>
            </a:r>
            <a:r>
              <a:rPr lang="ru-RU" sz="2000" dirty="0"/>
              <a:t> на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запитання</a:t>
            </a:r>
            <a:r>
              <a:rPr lang="ru-RU" sz="2000" dirty="0"/>
              <a:t>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цікава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тема </a:t>
            </a:r>
            <a:r>
              <a:rPr lang="ru-RU" dirty="0" err="1"/>
              <a:t>дітям</a:t>
            </a:r>
            <a:r>
              <a:rPr lang="ru-RU" dirty="0"/>
              <a:t> ?</a:t>
            </a:r>
          </a:p>
          <a:p>
            <a:r>
              <a:rPr lang="ru-RU" dirty="0"/>
              <a:t>2. </a:t>
            </a:r>
            <a:r>
              <a:rPr lang="ru-RU" dirty="0" err="1"/>
              <a:t>Ця</a:t>
            </a:r>
            <a:r>
              <a:rPr lang="ru-RU" dirty="0"/>
              <a:t> тема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досягнути</a:t>
            </a:r>
            <a:r>
              <a:rPr lang="ru-RU" dirty="0"/>
              <a:t> </a:t>
            </a:r>
            <a:r>
              <a:rPr lang="ru-RU" dirty="0" err="1"/>
              <a:t>очікуваних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?</a:t>
            </a:r>
          </a:p>
          <a:p>
            <a:r>
              <a:rPr lang="ru-RU" dirty="0"/>
              <a:t>3.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uk-UA" dirty="0"/>
              <a:t>учні</a:t>
            </a:r>
            <a:r>
              <a:rPr lang="ru-RU" dirty="0"/>
              <a:t> </a:t>
            </a:r>
            <a:r>
              <a:rPr lang="ru-RU" dirty="0" err="1"/>
              <a:t>опанувати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тему?</a:t>
            </a:r>
          </a:p>
          <a:p>
            <a:r>
              <a:rPr lang="ru-RU" dirty="0"/>
              <a:t>4. Як </a:t>
            </a:r>
            <a:r>
              <a:rPr lang="ru-RU" dirty="0" err="1"/>
              <a:t>ця</a:t>
            </a:r>
            <a:r>
              <a:rPr lang="ru-RU" dirty="0"/>
              <a:t> тема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реальним</a:t>
            </a:r>
            <a:r>
              <a:rPr lang="ru-RU" dirty="0"/>
              <a:t> </a:t>
            </a:r>
            <a:r>
              <a:rPr lang="ru-RU" dirty="0" err="1"/>
              <a:t>життям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?</a:t>
            </a:r>
          </a:p>
          <a:p>
            <a:r>
              <a:rPr lang="ru-RU" dirty="0"/>
              <a:t>5. Як тема </a:t>
            </a:r>
            <a:r>
              <a:rPr lang="ru-RU" dirty="0" err="1"/>
              <a:t>співвідноситься</a:t>
            </a:r>
            <a:r>
              <a:rPr lang="ru-RU" dirty="0"/>
              <a:t> з порами року, </a:t>
            </a:r>
            <a:r>
              <a:rPr lang="ru-RU" dirty="0" err="1"/>
              <a:t>святами</a:t>
            </a:r>
            <a:r>
              <a:rPr lang="ru-RU" dirty="0"/>
              <a:t>, </a:t>
            </a:r>
            <a:r>
              <a:rPr lang="ru-RU" dirty="0" err="1"/>
              <a:t>традиціями</a:t>
            </a:r>
            <a:r>
              <a:rPr lang="ru-RU" dirty="0"/>
              <a:t>, </a:t>
            </a:r>
            <a:r>
              <a:rPr lang="ru-RU" dirty="0" err="1"/>
              <a:t>подіями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1270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909" y="609600"/>
            <a:ext cx="8349093" cy="504497"/>
          </a:xfrm>
        </p:spPr>
        <p:txBody>
          <a:bodyPr>
            <a:noAutofit/>
          </a:bodyPr>
          <a:lstStyle/>
          <a:p>
            <a:r>
              <a:rPr lang="ru-RU" sz="2400" b="1" dirty="0" err="1"/>
              <a:t>Плануючи</a:t>
            </a:r>
            <a:r>
              <a:rPr lang="ru-RU" sz="2400" b="1" dirty="0"/>
              <a:t> </a:t>
            </a:r>
            <a:r>
              <a:rPr lang="ru-RU" sz="2400" b="1" dirty="0" err="1"/>
              <a:t>види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на </a:t>
            </a:r>
            <a:r>
              <a:rPr lang="ru-RU" sz="2400" b="1" dirty="0" err="1"/>
              <a:t>кожен</a:t>
            </a:r>
            <a:r>
              <a:rPr lang="ru-RU" sz="2400" b="1" dirty="0"/>
              <a:t> день </a:t>
            </a:r>
            <a:r>
              <a:rPr lang="ru-RU" sz="2400" b="1" dirty="0" err="1"/>
              <a:t>тематичного</a:t>
            </a:r>
            <a:r>
              <a:rPr lang="ru-RU" sz="2400" b="1" dirty="0"/>
              <a:t> </a:t>
            </a:r>
            <a:r>
              <a:rPr lang="ru-RU" sz="2400" b="1" dirty="0" err="1"/>
              <a:t>тижня</a:t>
            </a:r>
            <a:r>
              <a:rPr lang="ru-RU" sz="2400" b="1" dirty="0"/>
              <a:t>, </a:t>
            </a:r>
            <a:r>
              <a:rPr lang="ru-RU" sz="2400" b="1" dirty="0" err="1"/>
              <a:t>слід</a:t>
            </a:r>
            <a:r>
              <a:rPr lang="ru-RU" sz="2400" b="1" dirty="0"/>
              <a:t> </a:t>
            </a:r>
            <a:r>
              <a:rPr lang="ru-RU" sz="2400" b="1" dirty="0" err="1"/>
              <a:t>врахувати</a:t>
            </a:r>
            <a:r>
              <a:rPr lang="ru-RU" sz="2400" b="1" dirty="0"/>
              <a:t>: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/>
          </a:bodyPr>
          <a:lstStyle/>
          <a:p>
            <a:r>
              <a:rPr lang="ru-RU" dirty="0"/>
              <a:t>1.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допоможуть</a:t>
            </a:r>
            <a:r>
              <a:rPr lang="ru-RU" dirty="0"/>
              <a:t> </a:t>
            </a:r>
            <a:r>
              <a:rPr lang="ru-RU" dirty="0" err="1"/>
              <a:t>учням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запам’ятати</a:t>
            </a:r>
            <a:r>
              <a:rPr lang="ru-RU" dirty="0"/>
              <a:t>, а </a:t>
            </a:r>
            <a:r>
              <a:rPr lang="ru-RU" dirty="0" err="1"/>
              <a:t>зрозуміти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теми?</a:t>
            </a:r>
          </a:p>
          <a:p>
            <a:r>
              <a:rPr lang="ru-RU" dirty="0"/>
              <a:t>2.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навчитися</a:t>
            </a:r>
            <a:r>
              <a:rPr lang="ru-RU" dirty="0"/>
              <a:t>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пов’язано</a:t>
            </a:r>
            <a:r>
              <a:rPr lang="ru-RU" dirty="0"/>
              <a:t> з </a:t>
            </a:r>
            <a:r>
              <a:rPr lang="ru-RU" dirty="0" err="1"/>
              <a:t>очікуваними</a:t>
            </a:r>
            <a:r>
              <a:rPr lang="ru-RU" dirty="0"/>
              <a:t> результатами?</a:t>
            </a:r>
          </a:p>
          <a:p>
            <a:r>
              <a:rPr lang="ru-RU" dirty="0"/>
              <a:t>3.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слова з теми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опанувати</a:t>
            </a:r>
            <a:r>
              <a:rPr lang="ru-RU" dirty="0"/>
              <a:t>?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?</a:t>
            </a:r>
          </a:p>
          <a:p>
            <a:r>
              <a:rPr lang="ru-RU" dirty="0"/>
              <a:t>4. Як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пошуково-дослідницьку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?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аналізуватимуть</a:t>
            </a:r>
            <a:r>
              <a:rPr lang="ru-RU" dirty="0"/>
              <a:t> </a:t>
            </a:r>
            <a:r>
              <a:rPr lang="ru-RU" dirty="0" err="1"/>
              <a:t>учні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?</a:t>
            </a:r>
          </a:p>
          <a:p>
            <a:r>
              <a:rPr lang="ru-RU" dirty="0"/>
              <a:t>5. Як </a:t>
            </a:r>
            <a:r>
              <a:rPr lang="ru-RU" dirty="0" err="1"/>
              <a:t>діти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набуті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? </a:t>
            </a:r>
            <a:r>
              <a:rPr lang="ru-RU" dirty="0" err="1"/>
              <a:t>Який</a:t>
            </a:r>
            <a:r>
              <a:rPr lang="ru-RU" dirty="0"/>
              <a:t> продукт </a:t>
            </a:r>
            <a:r>
              <a:rPr lang="ru-RU" dirty="0" err="1"/>
              <a:t>створюватимуть</a:t>
            </a:r>
            <a:r>
              <a:rPr lang="ru-RU" dirty="0"/>
              <a:t>?</a:t>
            </a:r>
          </a:p>
          <a:p>
            <a:r>
              <a:rPr lang="ru-RU" dirty="0"/>
              <a:t>6.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стимулюватимуть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психічних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критичного </a:t>
            </a:r>
            <a:r>
              <a:rPr lang="ru-RU" dirty="0" err="1"/>
              <a:t>мислення</a:t>
            </a:r>
            <a:r>
              <a:rPr lang="ru-RU" dirty="0"/>
              <a:t> й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?</a:t>
            </a:r>
          </a:p>
          <a:p>
            <a:r>
              <a:rPr lang="ru-RU" dirty="0"/>
              <a:t>7. Як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взаємодію</a:t>
            </a:r>
            <a:r>
              <a:rPr lang="ru-RU" dirty="0"/>
              <a:t> в парах і </a:t>
            </a:r>
            <a:r>
              <a:rPr lang="ru-RU" dirty="0" err="1"/>
              <a:t>групах</a:t>
            </a:r>
            <a:r>
              <a:rPr lang="ru-RU" dirty="0"/>
              <a:t> для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8856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909" y="609600"/>
            <a:ext cx="8349093" cy="504497"/>
          </a:xfrm>
        </p:spPr>
        <p:txBody>
          <a:bodyPr>
            <a:noAutofit/>
          </a:bodyPr>
          <a:lstStyle/>
          <a:p>
            <a:r>
              <a:rPr lang="uk-UA" sz="2800" b="1" dirty="0"/>
              <a:t>4. Інтегроване тематично-</a:t>
            </a:r>
            <a:r>
              <a:rPr lang="uk-UA" sz="2800" b="1" dirty="0" err="1"/>
              <a:t>проєктне</a:t>
            </a:r>
            <a:r>
              <a:rPr lang="uk-UA" sz="2800" b="1" dirty="0"/>
              <a:t> навчання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/>
          </a:bodyPr>
          <a:lstStyle/>
          <a:p>
            <a:pPr algn="just"/>
            <a:r>
              <a:rPr lang="uk-UA" b="1" dirty="0"/>
              <a:t>֍ </a:t>
            </a:r>
            <a:r>
              <a:rPr lang="uk-UA" b="1" dirty="0">
                <a:sym typeface="Wingdings" panose="05000000000000000000" pitchFamily="2" charset="2"/>
              </a:rPr>
              <a:t></a:t>
            </a:r>
            <a:r>
              <a:rPr lang="uk-UA" b="1" dirty="0"/>
              <a:t> </a:t>
            </a:r>
            <a:r>
              <a:rPr lang="uk-UA" b="1" i="1" dirty="0"/>
              <a:t>Пригадайте, що таке </a:t>
            </a:r>
            <a:r>
              <a:rPr lang="uk-UA" b="1" i="1" dirty="0" err="1"/>
              <a:t>проєктна</a:t>
            </a:r>
            <a:r>
              <a:rPr lang="uk-UA" b="1" i="1" dirty="0"/>
              <a:t> технологія навчання? В чому її особливості? Як </a:t>
            </a:r>
            <a:r>
              <a:rPr lang="uk-UA" b="1" i="1" dirty="0" err="1"/>
              <a:t>проєктна</a:t>
            </a:r>
            <a:r>
              <a:rPr lang="uk-UA" b="1" i="1" dirty="0"/>
              <a:t> технологія може сприяти реалізації інтегративного підходу / міжпредметній інтеграції?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06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4909" y="609600"/>
            <a:ext cx="8349093" cy="504497"/>
          </a:xfrm>
        </p:spPr>
        <p:txBody>
          <a:bodyPr>
            <a:noAutofit/>
          </a:bodyPr>
          <a:lstStyle/>
          <a:p>
            <a:r>
              <a:rPr lang="uk-UA" sz="2800" b="1" dirty="0"/>
              <a:t>4. Інтегроване тематично-</a:t>
            </a:r>
            <a:r>
              <a:rPr lang="uk-UA" sz="2800" b="1" dirty="0" err="1"/>
              <a:t>проєктне</a:t>
            </a:r>
            <a:r>
              <a:rPr lang="uk-UA" sz="2800" b="1" dirty="0"/>
              <a:t> навчання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98179"/>
            <a:ext cx="8596668" cy="484318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err="1"/>
              <a:t>Навчальний</a:t>
            </a:r>
            <a:r>
              <a:rPr lang="uk-UA" b="1" dirty="0"/>
              <a:t> (тематичний)</a:t>
            </a:r>
            <a:r>
              <a:rPr lang="ru-RU" b="1" dirty="0"/>
              <a:t> про</a:t>
            </a:r>
            <a:r>
              <a:rPr lang="uk-UA" b="1" dirty="0"/>
              <a:t>є</a:t>
            </a:r>
            <a:r>
              <a:rPr lang="ru-RU" b="1" dirty="0" err="1"/>
              <a:t>кт</a:t>
            </a:r>
            <a:r>
              <a:rPr lang="ru-RU" b="1" dirty="0"/>
              <a:t> </a:t>
            </a:r>
            <a:r>
              <a:rPr lang="uk-UA" dirty="0"/>
              <a:t>–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форма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теми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розділу</a:t>
            </a:r>
            <a:r>
              <a:rPr lang="ru-RU" dirty="0"/>
              <a:t> </a:t>
            </a:r>
            <a:r>
              <a:rPr lang="uk-UA" dirty="0"/>
              <a:t>та може виконуватися в межах одного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предмета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 smtClean="0"/>
              <a:t>предметів</a:t>
            </a:r>
            <a:endParaRPr lang="ru-RU" dirty="0" smtClean="0"/>
          </a:p>
          <a:p>
            <a:r>
              <a:rPr lang="ru-RU" b="1" dirty="0"/>
              <a:t>Для </a:t>
            </a:r>
            <a:r>
              <a:rPr lang="ru-RU" b="1" dirty="0" err="1"/>
              <a:t>успішної</a:t>
            </a:r>
            <a:r>
              <a:rPr lang="ru-RU" b="1" dirty="0"/>
              <a:t> </a:t>
            </a:r>
            <a:r>
              <a:rPr lang="ru-RU" b="1" dirty="0" err="1"/>
              <a:t>реалізації</a:t>
            </a:r>
            <a:r>
              <a:rPr lang="ru-RU" b="1" dirty="0"/>
              <a:t> </a:t>
            </a:r>
            <a:r>
              <a:rPr lang="ru-RU" b="1" dirty="0" err="1"/>
              <a:t>проєктів</a:t>
            </a:r>
            <a:r>
              <a:rPr lang="ru-RU" b="1" dirty="0"/>
              <a:t> педагогу </a:t>
            </a:r>
            <a:r>
              <a:rPr lang="ru-RU" b="1" dirty="0" err="1"/>
              <a:t>важливо</a:t>
            </a:r>
            <a:r>
              <a:rPr lang="ru-RU" b="1" dirty="0"/>
              <a:t>: </a:t>
            </a:r>
            <a:endParaRPr lang="ru-RU" dirty="0"/>
          </a:p>
          <a:p>
            <a:r>
              <a:rPr lang="ru-RU" b="1" dirty="0"/>
              <a:t>- </a:t>
            </a:r>
            <a:r>
              <a:rPr lang="ru-RU" dirty="0" err="1"/>
              <a:t>зацікавлювати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у </a:t>
            </a:r>
            <a:r>
              <a:rPr lang="ru-RU" dirty="0" err="1"/>
              <a:t>дослідженні</a:t>
            </a:r>
            <a:r>
              <a:rPr lang="ru-RU" dirty="0"/>
              <a:t> теми; </a:t>
            </a:r>
          </a:p>
          <a:p>
            <a:r>
              <a:rPr lang="ru-RU" b="1" dirty="0"/>
              <a:t>- </a:t>
            </a:r>
            <a:r>
              <a:rPr lang="ru-RU" dirty="0" err="1"/>
              <a:t>викликати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навчатися</a:t>
            </a:r>
            <a:r>
              <a:rPr lang="ru-RU" dirty="0"/>
              <a:t> та </a:t>
            </a:r>
            <a:r>
              <a:rPr lang="ru-RU" dirty="0" err="1"/>
              <a:t>пізнавати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; </a:t>
            </a:r>
          </a:p>
          <a:p>
            <a:r>
              <a:rPr lang="uk-UA" b="1" dirty="0"/>
              <a:t>-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дослідникам</a:t>
            </a:r>
            <a:r>
              <a:rPr lang="ru-RU" dirty="0"/>
              <a:t> час і </a:t>
            </a:r>
            <a:r>
              <a:rPr lang="ru-RU" dirty="0" err="1"/>
              <a:t>простір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задумів</a:t>
            </a:r>
            <a:r>
              <a:rPr lang="ru-RU" dirty="0"/>
              <a:t>, для </a:t>
            </a:r>
            <a:r>
              <a:rPr lang="ru-RU" dirty="0" err="1"/>
              <a:t>спроб</a:t>
            </a:r>
            <a:r>
              <a:rPr lang="ru-RU" dirty="0"/>
              <a:t> і </a:t>
            </a:r>
            <a:r>
              <a:rPr lang="ru-RU" dirty="0" err="1"/>
              <a:t>помилок</a:t>
            </a:r>
            <a:r>
              <a:rPr lang="ru-RU" dirty="0"/>
              <a:t>; </a:t>
            </a:r>
          </a:p>
          <a:p>
            <a:r>
              <a:rPr lang="ru-RU" b="1" dirty="0"/>
              <a:t>- </a:t>
            </a:r>
            <a:r>
              <a:rPr lang="ru-RU" dirty="0" err="1"/>
              <a:t>проявляти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у </a:t>
            </a:r>
            <a:r>
              <a:rPr lang="ru-RU" dirty="0" err="1"/>
              <a:t>взаємодії</a:t>
            </a:r>
            <a:r>
              <a:rPr lang="ru-RU" dirty="0"/>
              <a:t> з </a:t>
            </a:r>
            <a:r>
              <a:rPr lang="ru-RU" dirty="0" err="1"/>
              <a:t>учнями</a:t>
            </a:r>
            <a:r>
              <a:rPr lang="ru-RU" dirty="0"/>
              <a:t>; </a:t>
            </a:r>
          </a:p>
          <a:p>
            <a:r>
              <a:rPr lang="uk-UA" b="1" dirty="0"/>
              <a:t>-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агентності</a:t>
            </a:r>
            <a:r>
              <a:rPr lang="ru-RU" dirty="0"/>
              <a:t> шляхом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; </a:t>
            </a:r>
          </a:p>
          <a:p>
            <a:r>
              <a:rPr lang="uk-UA" b="1" dirty="0"/>
              <a:t>- </a:t>
            </a:r>
            <a:r>
              <a:rPr lang="ru-RU" dirty="0" err="1"/>
              <a:t>заохочувати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до </a:t>
            </a:r>
            <a:r>
              <a:rPr lang="ru-RU" dirty="0" err="1"/>
              <a:t>роздумів</a:t>
            </a:r>
            <a:r>
              <a:rPr lang="ru-RU" dirty="0"/>
              <a:t> і </a:t>
            </a:r>
            <a:r>
              <a:rPr lang="ru-RU" dirty="0" err="1"/>
              <a:t>висловлювання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думок,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бачення</a:t>
            </a:r>
            <a:r>
              <a:rPr lang="ru-RU" dirty="0"/>
              <a:t> </a:t>
            </a:r>
            <a:r>
              <a:rPr lang="ru-RU" dirty="0" err="1"/>
              <a:t>дослідників</a:t>
            </a:r>
            <a:r>
              <a:rPr lang="ru-RU" dirty="0"/>
              <a:t>; </a:t>
            </a:r>
          </a:p>
          <a:p>
            <a:r>
              <a:rPr lang="ru-RU" b="1" dirty="0"/>
              <a:t>- </a:t>
            </a:r>
            <a:r>
              <a:rPr lang="ru-RU" dirty="0" err="1"/>
              <a:t>зосереджувати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процесі</a:t>
            </a:r>
            <a:r>
              <a:rPr lang="ru-RU" dirty="0"/>
              <a:t>, а не на </a:t>
            </a:r>
            <a:r>
              <a:rPr lang="ru-RU" dirty="0" err="1"/>
              <a:t>результаті</a:t>
            </a:r>
            <a:r>
              <a:rPr lang="ru-RU" dirty="0"/>
              <a:t>; </a:t>
            </a:r>
          </a:p>
          <a:p>
            <a:r>
              <a:rPr lang="ru-RU" b="1" dirty="0"/>
              <a:t>- </a:t>
            </a:r>
            <a:r>
              <a:rPr lang="ru-RU" dirty="0" err="1"/>
              <a:t>стимулювати</a:t>
            </a:r>
            <a:r>
              <a:rPr lang="ru-RU" dirty="0"/>
              <a:t> </a:t>
            </a:r>
            <a:r>
              <a:rPr lang="ru-RU" dirty="0" err="1"/>
              <a:t>дослідницький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запитаннями</a:t>
            </a:r>
            <a:r>
              <a:rPr lang="ru-RU" dirty="0"/>
              <a:t>.</a:t>
            </a:r>
          </a:p>
          <a:p>
            <a:pPr algn="just"/>
            <a:r>
              <a:rPr lang="ru-RU" i="1" dirty="0" err="1"/>
              <a:t>Проєктна</a:t>
            </a:r>
            <a:r>
              <a:rPr lang="ru-RU" i="1" dirty="0"/>
              <a:t> робота в </a:t>
            </a:r>
            <a:r>
              <a:rPr lang="ru-RU" i="1" dirty="0" err="1"/>
              <a:t>початковій</a:t>
            </a:r>
            <a:r>
              <a:rPr lang="ru-RU" i="1" dirty="0"/>
              <a:t> </a:t>
            </a:r>
            <a:r>
              <a:rPr lang="ru-RU" i="1" dirty="0" err="1"/>
              <a:t>школі</a:t>
            </a:r>
            <a:r>
              <a:rPr lang="ru-RU" i="1" dirty="0"/>
              <a:t>. </a:t>
            </a:r>
            <a:r>
              <a:rPr lang="ru-RU" i="1" dirty="0" err="1"/>
              <a:t>Методичний</a:t>
            </a:r>
            <a:r>
              <a:rPr lang="ru-RU" i="1" dirty="0"/>
              <a:t> </a:t>
            </a:r>
            <a:r>
              <a:rPr lang="ru-RU" i="1" dirty="0" err="1"/>
              <a:t>посібник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фасилітації</a:t>
            </a:r>
            <a:r>
              <a:rPr lang="ru-RU" i="1" dirty="0"/>
              <a:t> </a:t>
            </a:r>
            <a:r>
              <a:rPr lang="ru-RU" i="1" dirty="0" err="1"/>
              <a:t>проєктної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з </a:t>
            </a:r>
            <a:r>
              <a:rPr lang="ru-RU" i="1" dirty="0" err="1"/>
              <a:t>учнями</a:t>
            </a:r>
            <a:r>
              <a:rPr lang="ru-RU" i="1" dirty="0"/>
              <a:t> 1–4 </a:t>
            </a:r>
            <a:r>
              <a:rPr lang="ru-RU" i="1" dirty="0" err="1"/>
              <a:t>класів</a:t>
            </a:r>
            <a:r>
              <a:rPr lang="ru-RU" i="1" dirty="0"/>
              <a:t> / </a:t>
            </a:r>
            <a:r>
              <a:rPr lang="ru-RU" i="1" dirty="0" err="1"/>
              <a:t>The</a:t>
            </a:r>
            <a:r>
              <a:rPr lang="ru-RU" i="1" dirty="0"/>
              <a:t> LEGO® </a:t>
            </a:r>
            <a:r>
              <a:rPr lang="ru-RU" i="1" dirty="0" err="1"/>
              <a:t>Foundation</a:t>
            </a:r>
            <a:r>
              <a:rPr lang="ru-RU" i="1" dirty="0"/>
              <a:t>.  </a:t>
            </a:r>
            <a:r>
              <a:rPr lang="ru-RU" i="1" dirty="0" err="1"/>
              <a:t>Запоріжжя</a:t>
            </a:r>
            <a:r>
              <a:rPr lang="ru-RU" i="1" dirty="0"/>
              <a:t> : СТАТУС, 2023.  212 c.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48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381000"/>
            <a:ext cx="8596668" cy="884382"/>
          </a:xfrm>
        </p:spPr>
        <p:txBody>
          <a:bodyPr>
            <a:normAutofit fontScale="90000"/>
          </a:bodyPr>
          <a:lstStyle/>
          <a:p>
            <a:r>
              <a:rPr lang="uk-UA" sz="2700" b="1" dirty="0" smtClean="0"/>
              <a:t/>
            </a:r>
            <a:br>
              <a:rPr lang="uk-UA" sz="2700" b="1" dirty="0" smtClean="0"/>
            </a:br>
            <a:r>
              <a:rPr lang="en-US" sz="2700" b="1" dirty="0" smtClean="0"/>
              <a:t>1</a:t>
            </a:r>
            <a:r>
              <a:rPr lang="ru-RU" sz="2700" b="1" dirty="0" smtClean="0"/>
              <a:t>. </a:t>
            </a:r>
            <a:r>
              <a:rPr lang="uk-UA" sz="2700" b="1" dirty="0"/>
              <a:t>Міжпредметна інтеграція</a:t>
            </a:r>
            <a:r>
              <a:rPr lang="ru-RU" sz="2700" b="1" dirty="0"/>
              <a:t> у </a:t>
            </a:r>
            <a:r>
              <a:rPr lang="ru-RU" sz="2700" b="1" dirty="0" err="1"/>
              <a:t>процесі</a:t>
            </a:r>
            <a:r>
              <a:rPr lang="ru-RU" sz="2700" b="1" dirty="0"/>
              <a:t> </a:t>
            </a:r>
            <a:r>
              <a:rPr lang="ru-RU" sz="2700" b="1" dirty="0" err="1"/>
              <a:t>тематичного</a:t>
            </a:r>
            <a:r>
              <a:rPr lang="ru-RU" sz="2700" b="1" dirty="0"/>
              <a:t> </a:t>
            </a:r>
            <a:r>
              <a:rPr lang="ru-RU" sz="2700" b="1" dirty="0" err="1"/>
              <a:t>навчання</a:t>
            </a:r>
            <a:r>
              <a:rPr lang="ru-RU" sz="2700" b="1" dirty="0"/>
              <a:t>. 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77335" y="1066800"/>
            <a:ext cx="8596668" cy="4974562"/>
          </a:xfrm>
        </p:spPr>
        <p:txBody>
          <a:bodyPr>
            <a:normAutofit/>
          </a:bodyPr>
          <a:lstStyle/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֍ </a:t>
            </a:r>
            <a:r>
              <a:rPr lang="uk-UA" b="1" dirty="0">
                <a:sym typeface="Wingdings" panose="05000000000000000000" pitchFamily="2" charset="2"/>
              </a:rPr>
              <a:t></a:t>
            </a:r>
            <a:r>
              <a:rPr lang="uk-UA" b="1" dirty="0"/>
              <a:t> </a:t>
            </a:r>
            <a:r>
              <a:rPr lang="uk-UA" b="1" i="1" dirty="0"/>
              <a:t>Пригадайте, що таке інтеграція? Назвіть два основних види інтеграції</a:t>
            </a:r>
            <a:endParaRPr lang="ru-RU" dirty="0"/>
          </a:p>
          <a:p>
            <a:pPr algn="just"/>
            <a:endParaRPr lang="uk-UA" sz="2400" b="1" u="sng" dirty="0" smtClean="0">
              <a:solidFill>
                <a:srgbClr val="92D050"/>
              </a:solidFill>
            </a:endParaRPr>
          </a:p>
          <a:p>
            <a:pPr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4887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790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8172" y="1828799"/>
            <a:ext cx="8596668" cy="414712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788789"/>
              </p:ext>
            </p:extLst>
          </p:nvPr>
        </p:nvGraphicFramePr>
        <p:xfrm>
          <a:off x="600365" y="522437"/>
          <a:ext cx="8986980" cy="5697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6980">
                  <a:extLst>
                    <a:ext uri="{9D8B030D-6E8A-4147-A177-3AD203B41FA5}">
                      <a16:colId xmlns:a16="http://schemas.microsoft.com/office/drawing/2014/main" val="3882198675"/>
                    </a:ext>
                  </a:extLst>
                </a:gridCol>
              </a:tblGrid>
              <a:tr h="19407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tx1"/>
                          </a:solidFill>
                          <a:effectLst/>
                        </a:rPr>
                        <a:t>Зразок  комплексу уроків, об’єднаних темою дня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13" marR="19433" marT="23077" marB="0"/>
                </a:tc>
                <a:extLst>
                  <a:ext uri="{0D108BD9-81ED-4DB2-BD59-A6C34878D82A}">
                    <a16:rowId xmlns:a16="http://schemas.microsoft.com/office/drawing/2014/main" val="4028995335"/>
                  </a:ext>
                </a:extLst>
              </a:tr>
              <a:tr h="5478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ТЕМАТИЧНИЙ ДЕНЬ «ЛИСТОПАД»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1-й клас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Автор: Мирослава Коба, учитель початкових класів  навчально-виховного комплексу «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</a:rPr>
                        <a:t>Новопечерська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 школа», м. Київ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І. Створення атмосфери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 класі багато осіннього різнокольорового листя, яке діти назбирали під час екскурсії до парку напередодні.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7970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Учитель: Про що може розказати осінній листочок? (Відповіді дітей.)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79705"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Перегляд мультфільму «Листочок і миша»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200" u="none" strike="noStrike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Із якого дерева листок? </a:t>
                      </a:r>
                      <a:endParaRPr lang="ru-RU" sz="1200" u="none" strike="noStrike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 центрі класу стоїть коробка, наповнена опалим листям із різних дерев.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Діти за листям розпізнають дерева.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Учитель: Що ми можемо знайти поміж опалого листя у парку? У саду? У лісі? Діти занурюють руки в коробку і дістають предмети чи іграшки, що були попередньо заховані в листі (павук, жук, горіхи, жолуді, каштани, змія, жабка, грибочок, муха, шматочки кори, камінчики тощо).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ІІ. Актуалізація опорних знань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fontAlgn="base">
                        <a:spcAft>
                          <a:spcPts val="0"/>
                        </a:spcAft>
                        <a:buClr>
                          <a:srgbClr val="0085B1"/>
                        </a:buClr>
                        <a:buSzPts val="1000"/>
                        <a:buFont typeface="Arial" panose="020B0604020202020204" pitchFamily="34" charset="0"/>
                        <a:buChar char="•"/>
                      </a:pPr>
                      <a:r>
                        <a:rPr lang="uk-UA" sz="1200" u="none" strike="noStrike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Вправа «Асоціативний кущ» </a:t>
                      </a:r>
                      <a:endParaRPr lang="ru-RU" sz="1200" u="none" strike="noStrike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Учитель: Що ви уявляєте, коли чуєте слово «листопад»?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Учитель записує відповіді дітей, групуючи їх за схожими ознаками.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Учитель: Яка інформація викликала у вас запитання або сумнів?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ЛИСТОПАД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1"/>
                          </a:solidFill>
                          <a:effectLst/>
                        </a:rPr>
                        <a:t>ІІІ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</a:rPr>
                        <a:t>. Ознайомлення учнів із цілями та метою дня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013" marR="19433" marT="2307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514640"/>
                  </a:ext>
                </a:extLst>
              </a:tr>
            </a:tbl>
          </a:graphicData>
        </a:graphic>
      </p:graphicFrame>
      <p:grpSp>
        <p:nvGrpSpPr>
          <p:cNvPr id="34" name="Group 190503"/>
          <p:cNvGrpSpPr/>
          <p:nvPr/>
        </p:nvGrpSpPr>
        <p:grpSpPr>
          <a:xfrm>
            <a:off x="946928" y="4407565"/>
            <a:ext cx="2165726" cy="1126837"/>
            <a:chOff x="0" y="0"/>
            <a:chExt cx="1645399" cy="752304"/>
          </a:xfrm>
        </p:grpSpPr>
        <p:sp>
          <p:nvSpPr>
            <p:cNvPr id="35" name="Shape 18885"/>
            <p:cNvSpPr/>
            <p:nvPr/>
          </p:nvSpPr>
          <p:spPr>
            <a:xfrm>
              <a:off x="0" y="455305"/>
              <a:ext cx="321348" cy="220549"/>
            </a:xfrm>
            <a:custGeom>
              <a:avLst/>
              <a:gdLst/>
              <a:ahLst/>
              <a:cxnLst/>
              <a:rect l="0" t="0" r="0" b="0"/>
              <a:pathLst>
                <a:path w="321348" h="220549">
                  <a:moveTo>
                    <a:pt x="0" y="220549"/>
                  </a:moveTo>
                  <a:lnTo>
                    <a:pt x="321348" y="0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6" name="Shape 18886"/>
            <p:cNvSpPr/>
            <p:nvPr/>
          </p:nvSpPr>
          <p:spPr>
            <a:xfrm>
              <a:off x="1324051" y="455305"/>
              <a:ext cx="321348" cy="220549"/>
            </a:xfrm>
            <a:custGeom>
              <a:avLst/>
              <a:gdLst/>
              <a:ahLst/>
              <a:cxnLst/>
              <a:rect l="0" t="0" r="0" b="0"/>
              <a:pathLst>
                <a:path w="321348" h="220549">
                  <a:moveTo>
                    <a:pt x="321348" y="220549"/>
                  </a:moveTo>
                  <a:lnTo>
                    <a:pt x="0" y="0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7" name="Shape 18887"/>
            <p:cNvSpPr/>
            <p:nvPr/>
          </p:nvSpPr>
          <p:spPr>
            <a:xfrm>
              <a:off x="0" y="87046"/>
              <a:ext cx="321348" cy="220549"/>
            </a:xfrm>
            <a:custGeom>
              <a:avLst/>
              <a:gdLst/>
              <a:ahLst/>
              <a:cxnLst/>
              <a:rect l="0" t="0" r="0" b="0"/>
              <a:pathLst>
                <a:path w="321348" h="220549">
                  <a:moveTo>
                    <a:pt x="0" y="0"/>
                  </a:moveTo>
                  <a:lnTo>
                    <a:pt x="321348" y="220549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8" name="Shape 18888"/>
            <p:cNvSpPr/>
            <p:nvPr/>
          </p:nvSpPr>
          <p:spPr>
            <a:xfrm>
              <a:off x="1324051" y="87046"/>
              <a:ext cx="321348" cy="220549"/>
            </a:xfrm>
            <a:custGeom>
              <a:avLst/>
              <a:gdLst/>
              <a:ahLst/>
              <a:cxnLst/>
              <a:rect l="0" t="0" r="0" b="0"/>
              <a:pathLst>
                <a:path w="321348" h="220549">
                  <a:moveTo>
                    <a:pt x="321348" y="0"/>
                  </a:moveTo>
                  <a:lnTo>
                    <a:pt x="0" y="220549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39" name="Shape 18889"/>
            <p:cNvSpPr/>
            <p:nvPr/>
          </p:nvSpPr>
          <p:spPr>
            <a:xfrm>
              <a:off x="378475" y="455302"/>
              <a:ext cx="173749" cy="297002"/>
            </a:xfrm>
            <a:custGeom>
              <a:avLst/>
              <a:gdLst/>
              <a:ahLst/>
              <a:cxnLst/>
              <a:rect l="0" t="0" r="0" b="0"/>
              <a:pathLst>
                <a:path w="173749" h="297002">
                  <a:moveTo>
                    <a:pt x="0" y="297002"/>
                  </a:moveTo>
                  <a:lnTo>
                    <a:pt x="173749" y="0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0" name="Shape 18890"/>
            <p:cNvSpPr/>
            <p:nvPr/>
          </p:nvSpPr>
          <p:spPr>
            <a:xfrm>
              <a:off x="378475" y="0"/>
              <a:ext cx="173749" cy="297002"/>
            </a:xfrm>
            <a:custGeom>
              <a:avLst/>
              <a:gdLst/>
              <a:ahLst/>
              <a:cxnLst/>
              <a:rect l="0" t="0" r="0" b="0"/>
              <a:pathLst>
                <a:path w="173749" h="297002">
                  <a:moveTo>
                    <a:pt x="0" y="0"/>
                  </a:moveTo>
                  <a:lnTo>
                    <a:pt x="173749" y="297002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1" name="Shape 18891"/>
            <p:cNvSpPr/>
            <p:nvPr/>
          </p:nvSpPr>
          <p:spPr>
            <a:xfrm>
              <a:off x="829800" y="455302"/>
              <a:ext cx="102" cy="297002"/>
            </a:xfrm>
            <a:custGeom>
              <a:avLst/>
              <a:gdLst/>
              <a:ahLst/>
              <a:cxnLst/>
              <a:rect l="0" t="0" r="0" b="0"/>
              <a:pathLst>
                <a:path w="102" h="297002">
                  <a:moveTo>
                    <a:pt x="0" y="297002"/>
                  </a:moveTo>
                  <a:lnTo>
                    <a:pt x="102" y="0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2" name="Shape 18892"/>
            <p:cNvSpPr/>
            <p:nvPr/>
          </p:nvSpPr>
          <p:spPr>
            <a:xfrm>
              <a:off x="829800" y="0"/>
              <a:ext cx="102" cy="297002"/>
            </a:xfrm>
            <a:custGeom>
              <a:avLst/>
              <a:gdLst/>
              <a:ahLst/>
              <a:cxnLst/>
              <a:rect l="0" t="0" r="0" b="0"/>
              <a:pathLst>
                <a:path w="102" h="297002">
                  <a:moveTo>
                    <a:pt x="0" y="0"/>
                  </a:moveTo>
                  <a:lnTo>
                    <a:pt x="102" y="297002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3" name="Shape 18893"/>
            <p:cNvSpPr/>
            <p:nvPr/>
          </p:nvSpPr>
          <p:spPr>
            <a:xfrm>
              <a:off x="1107477" y="455302"/>
              <a:ext cx="173749" cy="297002"/>
            </a:xfrm>
            <a:custGeom>
              <a:avLst/>
              <a:gdLst/>
              <a:ahLst/>
              <a:cxnLst/>
              <a:rect l="0" t="0" r="0" b="0"/>
              <a:pathLst>
                <a:path w="173749" h="297002">
                  <a:moveTo>
                    <a:pt x="173749" y="297002"/>
                  </a:moveTo>
                  <a:lnTo>
                    <a:pt x="0" y="0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4" name="Shape 18894"/>
            <p:cNvSpPr/>
            <p:nvPr/>
          </p:nvSpPr>
          <p:spPr>
            <a:xfrm>
              <a:off x="1107477" y="0"/>
              <a:ext cx="173749" cy="297002"/>
            </a:xfrm>
            <a:custGeom>
              <a:avLst/>
              <a:gdLst/>
              <a:ahLst/>
              <a:cxnLst/>
              <a:rect l="0" t="0" r="0" b="0"/>
              <a:pathLst>
                <a:path w="173749" h="297002">
                  <a:moveTo>
                    <a:pt x="173749" y="0"/>
                  </a:moveTo>
                  <a:lnTo>
                    <a:pt x="0" y="297002"/>
                  </a:lnTo>
                </a:path>
              </a:pathLst>
            </a:custGeom>
            <a:ln w="12700" cap="rnd">
              <a:miter lim="100000"/>
            </a:ln>
          </p:spPr>
          <p:style>
            <a:lnRef idx="1">
              <a:srgbClr val="0085B1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5" name="Shape 18895"/>
            <p:cNvSpPr/>
            <p:nvPr/>
          </p:nvSpPr>
          <p:spPr>
            <a:xfrm>
              <a:off x="273601" y="230906"/>
              <a:ext cx="1140003" cy="283705"/>
            </a:xfrm>
            <a:custGeom>
              <a:avLst/>
              <a:gdLst/>
              <a:ahLst/>
              <a:cxnLst/>
              <a:rect l="0" t="0" r="0" b="0"/>
              <a:pathLst>
                <a:path w="1140003" h="283705">
                  <a:moveTo>
                    <a:pt x="127000" y="0"/>
                  </a:moveTo>
                  <a:lnTo>
                    <a:pt x="1013003" y="0"/>
                  </a:lnTo>
                  <a:cubicBezTo>
                    <a:pt x="1140003" y="0"/>
                    <a:pt x="1140003" y="127000"/>
                    <a:pt x="1140003" y="127000"/>
                  </a:cubicBezTo>
                  <a:lnTo>
                    <a:pt x="1140003" y="156705"/>
                  </a:lnTo>
                  <a:cubicBezTo>
                    <a:pt x="1140003" y="283705"/>
                    <a:pt x="1013003" y="283705"/>
                    <a:pt x="1013003" y="283705"/>
                  </a:cubicBezTo>
                  <a:lnTo>
                    <a:pt x="127000" y="283705"/>
                  </a:lnTo>
                  <a:cubicBezTo>
                    <a:pt x="0" y="283705"/>
                    <a:pt x="0" y="156705"/>
                    <a:pt x="0" y="156705"/>
                  </a:cubicBezTo>
                  <a:lnTo>
                    <a:pt x="0" y="127000"/>
                  </a:lnTo>
                  <a:cubicBezTo>
                    <a:pt x="0" y="0"/>
                    <a:pt x="127000" y="0"/>
                    <a:pt x="127000" y="0"/>
                  </a:cubicBezTo>
                  <a:close/>
                </a:path>
              </a:pathLst>
            </a:custGeom>
            <a:ln w="0" cap="rnd">
              <a:miter lim="100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9E1E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46" name="Rectangle 18896"/>
            <p:cNvSpPr/>
            <p:nvPr/>
          </p:nvSpPr>
          <p:spPr>
            <a:xfrm>
              <a:off x="463323" y="302906"/>
              <a:ext cx="1011336" cy="18806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100" b="1" dirty="0">
                  <a:effectLst/>
                  <a:latin typeface="Corbel" panose="020B0503020204020204" pitchFamily="34" charset="0"/>
                  <a:ea typeface="Corbel" panose="020B0503020204020204" pitchFamily="34" charset="0"/>
                  <a:cs typeface="Corbel" panose="020B0503020204020204" pitchFamily="34" charset="0"/>
                </a:rPr>
                <a:t>ЛИСТОПАД</a:t>
              </a:r>
              <a:endParaRPr lang="ru-RU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365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489527"/>
            <a:ext cx="6933431" cy="556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46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45" y="729673"/>
            <a:ext cx="7638473" cy="453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02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145" y="609600"/>
            <a:ext cx="6825673" cy="533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3920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91" y="692727"/>
            <a:ext cx="7620000" cy="508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039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554" y="811718"/>
            <a:ext cx="7796719" cy="468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776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18" y="304800"/>
            <a:ext cx="4710545" cy="3620655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" y="3992707"/>
            <a:ext cx="4626263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58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403927"/>
          </a:xfrm>
        </p:spPr>
        <p:txBody>
          <a:bodyPr>
            <a:normAutofit/>
          </a:bodyPr>
          <a:lstStyle/>
          <a:p>
            <a:r>
              <a:rPr lang="uk-UA" sz="2800" b="1" dirty="0"/>
              <a:t>Т</a:t>
            </a:r>
            <a:r>
              <a:rPr lang="uk-UA" sz="2800" b="1" dirty="0" smtClean="0"/>
              <a:t>ематична </a:t>
            </a:r>
            <a:r>
              <a:rPr lang="uk-UA" sz="2800" b="1" dirty="0"/>
              <a:t>інтеграція</a:t>
            </a:r>
            <a:r>
              <a:rPr lang="uk-UA" sz="2800" dirty="0"/>
              <a:t> – </a:t>
            </a:r>
            <a:r>
              <a:rPr lang="uk-UA" sz="2800" dirty="0">
                <a:solidFill>
                  <a:schemeClr val="tx1"/>
                </a:solidFill>
              </a:rPr>
              <a:t>процес зближення і поєднання різних навчальних предметів навколо однієї теми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84971" y="2900218"/>
            <a:ext cx="8596668" cy="1570962"/>
          </a:xfrm>
        </p:spPr>
        <p:txBody>
          <a:bodyPr/>
          <a:lstStyle/>
          <a:p>
            <a:r>
              <a:rPr lang="ru-RU" dirty="0" smtClean="0"/>
              <a:t>*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/>
              <a:t>єдиного</a:t>
            </a:r>
            <a:r>
              <a:rPr lang="ru-RU" dirty="0"/>
              <a:t> для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тематичного</a:t>
            </a:r>
            <a:r>
              <a:rPr lang="ru-RU" dirty="0"/>
              <a:t> простору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дублювання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змісті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</a:t>
            </a:r>
            <a:r>
              <a:rPr lang="ru-RU" dirty="0" err="1"/>
              <a:t>дисциплін</a:t>
            </a:r>
            <a:r>
              <a:rPr lang="ru-RU" dirty="0"/>
              <a:t> та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розглянути</a:t>
            </a:r>
            <a:r>
              <a:rPr lang="ru-RU" dirty="0"/>
              <a:t> </a:t>
            </a:r>
            <a:r>
              <a:rPr lang="ru-RU" dirty="0" err="1"/>
              <a:t>аналогічний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боків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дидактичних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707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403927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Наказ </a:t>
            </a:r>
            <a:r>
              <a:rPr lang="uk-UA" sz="2400" dirty="0"/>
              <a:t>Міністерства освіти і науки від 21 березня 2018 № </a:t>
            </a:r>
            <a:r>
              <a:rPr lang="uk-UA" sz="2400" dirty="0" smtClean="0"/>
              <a:t>268: затверджено </a:t>
            </a:r>
            <a:r>
              <a:rPr lang="uk-UA" sz="2400" dirty="0"/>
              <a:t>2 типові освітні програми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6498" y="2161309"/>
            <a:ext cx="8596668" cy="1570962"/>
          </a:xfrm>
        </p:spPr>
        <p:txBody>
          <a:bodyPr/>
          <a:lstStyle/>
          <a:p>
            <a:r>
              <a:rPr lang="ru-RU" dirty="0" err="1"/>
              <a:t>Типова</a:t>
            </a:r>
            <a:r>
              <a:rPr lang="ru-RU" dirty="0"/>
              <a:t> </a:t>
            </a:r>
            <a:r>
              <a:rPr lang="ru-RU" dirty="0" err="1"/>
              <a:t>освітня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,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b="1" dirty="0"/>
              <a:t>Р. </a:t>
            </a:r>
            <a:r>
              <a:rPr lang="ru-RU" b="1" dirty="0" err="1"/>
              <a:t>Шияна</a:t>
            </a:r>
            <a:r>
              <a:rPr lang="ru-RU" dirty="0"/>
              <a:t>, </a:t>
            </a:r>
            <a:r>
              <a:rPr lang="ru-RU" dirty="0" err="1"/>
              <a:t>установлює</a:t>
            </a:r>
            <a:r>
              <a:rPr lang="ru-RU" dirty="0"/>
              <a:t> в межах курсу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інтеграцію</a:t>
            </a:r>
            <a:r>
              <a:rPr lang="ru-RU" dirty="0"/>
              <a:t> 5-ти </a:t>
            </a:r>
            <a:r>
              <a:rPr lang="ru-RU" dirty="0" err="1"/>
              <a:t>освітніх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(</a:t>
            </a:r>
            <a:r>
              <a:rPr lang="ru-RU" dirty="0" err="1"/>
              <a:t>природнича</a:t>
            </a:r>
            <a:r>
              <a:rPr lang="ru-RU" dirty="0"/>
              <a:t>, </a:t>
            </a:r>
            <a:r>
              <a:rPr lang="ru-RU" dirty="0" err="1"/>
              <a:t>громадянська</a:t>
            </a:r>
            <a:r>
              <a:rPr lang="ru-RU" dirty="0"/>
              <a:t> та </a:t>
            </a:r>
            <a:r>
              <a:rPr lang="ru-RU" dirty="0" err="1"/>
              <a:t>історична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 і </a:t>
            </a:r>
            <a:r>
              <a:rPr lang="ru-RU" dirty="0" err="1"/>
              <a:t>здоров’язбережувальна</a:t>
            </a:r>
            <a:r>
              <a:rPr lang="ru-RU" dirty="0"/>
              <a:t>, </a:t>
            </a:r>
            <a:r>
              <a:rPr lang="ru-RU" dirty="0" err="1"/>
              <a:t>технологічна</a:t>
            </a:r>
            <a:r>
              <a:rPr lang="ru-RU" dirty="0"/>
              <a:t>, </a:t>
            </a:r>
            <a:r>
              <a:rPr lang="ru-RU" dirty="0" err="1"/>
              <a:t>інформатична</a:t>
            </a:r>
            <a:r>
              <a:rPr lang="ru-RU" dirty="0"/>
              <a:t>) і </a:t>
            </a:r>
            <a:r>
              <a:rPr lang="ru-RU" dirty="0" err="1"/>
              <a:t>часткову</a:t>
            </a:r>
            <a:r>
              <a:rPr lang="ru-RU" dirty="0"/>
              <a:t> 2-х </a:t>
            </a:r>
            <a:r>
              <a:rPr lang="ru-RU" dirty="0" err="1"/>
              <a:t>освітніх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(</a:t>
            </a:r>
            <a:r>
              <a:rPr lang="ru-RU" dirty="0" err="1"/>
              <a:t>мовно-літературна</a:t>
            </a:r>
            <a:r>
              <a:rPr lang="ru-RU" dirty="0"/>
              <a:t>; </a:t>
            </a:r>
            <a:r>
              <a:rPr lang="ru-RU" dirty="0" err="1"/>
              <a:t>математична</a:t>
            </a:r>
            <a:r>
              <a:rPr lang="ru-RU" dirty="0"/>
              <a:t>). </a:t>
            </a: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451044" y="3967018"/>
            <a:ext cx="8596668" cy="1570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err="1"/>
              <a:t>Типова</a:t>
            </a:r>
            <a:r>
              <a:rPr lang="ru-RU" dirty="0"/>
              <a:t> </a:t>
            </a:r>
            <a:r>
              <a:rPr lang="ru-RU" dirty="0" err="1"/>
              <a:t>освітня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,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b="1" dirty="0"/>
              <a:t>О. Савченко</a:t>
            </a:r>
            <a:r>
              <a:rPr lang="ru-RU" dirty="0"/>
              <a:t>, </a:t>
            </a:r>
            <a:r>
              <a:rPr lang="ru-RU" dirty="0" err="1"/>
              <a:t>окреслює</a:t>
            </a:r>
            <a:r>
              <a:rPr lang="ru-RU" dirty="0"/>
              <a:t> в межах курсу «Я </a:t>
            </a:r>
            <a:r>
              <a:rPr lang="ru-RU" dirty="0" err="1"/>
              <a:t>досліджую</a:t>
            </a:r>
            <a:r>
              <a:rPr lang="ru-RU" dirty="0"/>
              <a:t> </a:t>
            </a:r>
            <a:r>
              <a:rPr lang="ru-RU" dirty="0" err="1"/>
              <a:t>світ</a:t>
            </a:r>
            <a:r>
              <a:rPr lang="ru-RU" dirty="0"/>
              <a:t>»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інтеграцію</a:t>
            </a:r>
            <a:r>
              <a:rPr lang="ru-RU" dirty="0"/>
              <a:t> 3-х </a:t>
            </a:r>
            <a:r>
              <a:rPr lang="ru-RU" dirty="0" err="1"/>
              <a:t>освітніх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(</a:t>
            </a:r>
            <a:r>
              <a:rPr lang="ru-RU" dirty="0" err="1"/>
              <a:t>природнича</a:t>
            </a:r>
            <a:r>
              <a:rPr lang="ru-RU" dirty="0"/>
              <a:t>, </a:t>
            </a:r>
            <a:r>
              <a:rPr lang="ru-RU" dirty="0" err="1"/>
              <a:t>громадянська</a:t>
            </a:r>
            <a:r>
              <a:rPr lang="ru-RU" dirty="0"/>
              <a:t> та </a:t>
            </a:r>
            <a:r>
              <a:rPr lang="ru-RU" dirty="0" err="1"/>
              <a:t>історична</a:t>
            </a:r>
            <a:r>
              <a:rPr lang="ru-RU" dirty="0"/>
              <a:t>, </a:t>
            </a:r>
            <a:r>
              <a:rPr lang="ru-RU" dirty="0" err="1"/>
              <a:t>соціальна</a:t>
            </a:r>
            <a:r>
              <a:rPr lang="ru-RU" dirty="0"/>
              <a:t> й </a:t>
            </a:r>
            <a:r>
              <a:rPr lang="ru-RU" dirty="0" err="1"/>
              <a:t>здоров’язбе­режувальна</a:t>
            </a:r>
            <a:r>
              <a:rPr lang="ru-RU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84226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u="sng" dirty="0" smtClean="0"/>
              <a:t>Міжпредметні зв</a:t>
            </a:r>
            <a:r>
              <a:rPr lang="en-US" sz="3200" u="sng" dirty="0" smtClean="0"/>
              <a:t>’</a:t>
            </a:r>
            <a:r>
              <a:rPr lang="uk-UA" sz="3200" u="sng" dirty="0" err="1" smtClean="0"/>
              <a:t>язки</a:t>
            </a:r>
            <a:r>
              <a:rPr lang="uk-UA" sz="3200" u="sng" dirty="0" smtClean="0"/>
              <a:t/>
            </a:r>
            <a:br>
              <a:rPr lang="uk-UA" sz="3200" u="sng" dirty="0" smtClean="0"/>
            </a:br>
            <a:r>
              <a:rPr lang="uk-UA" sz="2000" i="1" dirty="0">
                <a:solidFill>
                  <a:schemeClr val="tx1"/>
                </a:solidFill>
              </a:rPr>
              <a:t>Міжпредметні зв’язки можуть бути горизонтальними і вертикальними.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u="sng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26066" y="1504950"/>
            <a:ext cx="8596668" cy="121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000" b="1" i="1" dirty="0"/>
              <a:t>Горизонтальні міжпредметні зв’язки</a:t>
            </a:r>
            <a:r>
              <a:rPr lang="uk-UA" sz="2000" dirty="0"/>
              <a:t> здійснюються тоді, коли інтегровані предмети вивчають відірвано в часі (наприклад упродовж тижня, місяця).</a:t>
            </a:r>
            <a:endParaRPr lang="ru-RU" sz="2000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  <p:pic>
        <p:nvPicPr>
          <p:cNvPr id="4" name="Picture 226527"/>
          <p:cNvPicPr/>
          <p:nvPr/>
        </p:nvPicPr>
        <p:blipFill>
          <a:blip r:embed="rId2"/>
          <a:stretch>
            <a:fillRect/>
          </a:stretch>
        </p:blipFill>
        <p:spPr>
          <a:xfrm>
            <a:off x="677335" y="2857500"/>
            <a:ext cx="8345399" cy="333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16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u="sng" dirty="0" smtClean="0"/>
              <a:t>Міжпредметні зв</a:t>
            </a:r>
            <a:r>
              <a:rPr lang="en-US" sz="3200" u="sng" dirty="0" smtClean="0"/>
              <a:t>’</a:t>
            </a:r>
            <a:r>
              <a:rPr lang="uk-UA" sz="3200" u="sng" dirty="0" err="1" smtClean="0"/>
              <a:t>язки</a:t>
            </a:r>
            <a:r>
              <a:rPr lang="uk-UA" sz="3200" u="sng" dirty="0" smtClean="0"/>
              <a:t/>
            </a:r>
            <a:br>
              <a:rPr lang="uk-UA" sz="3200" u="sng" dirty="0" smtClean="0"/>
            </a:br>
            <a:r>
              <a:rPr lang="uk-UA" sz="2000" i="1" dirty="0">
                <a:solidFill>
                  <a:schemeClr val="tx1"/>
                </a:solidFill>
              </a:rPr>
              <a:t>Міжпредметні зв’язки можуть бути горизонтальними і вертикальними.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u="sng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26066" y="1504950"/>
            <a:ext cx="8596668" cy="121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000" b="1" i="1" dirty="0"/>
              <a:t>Горизонтальні міжпредметні зв’язки</a:t>
            </a:r>
            <a:r>
              <a:rPr lang="uk-UA" sz="2000" dirty="0"/>
              <a:t> здійснюються тоді, коли інтегровані предмети вивчають відірвано в часі (наприклад упродовж тижня, місяця).</a:t>
            </a:r>
            <a:endParaRPr lang="ru-RU" sz="2000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795923"/>
              </p:ext>
            </p:extLst>
          </p:nvPr>
        </p:nvGraphicFramePr>
        <p:xfrm>
          <a:off x="677334" y="2724150"/>
          <a:ext cx="8420484" cy="2910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7534">
                  <a:extLst>
                    <a:ext uri="{9D8B030D-6E8A-4147-A177-3AD203B41FA5}">
                      <a16:colId xmlns:a16="http://schemas.microsoft.com/office/drawing/2014/main" val="1584415255"/>
                    </a:ext>
                  </a:extLst>
                </a:gridCol>
                <a:gridCol w="2992753">
                  <a:extLst>
                    <a:ext uri="{9D8B030D-6E8A-4147-A177-3AD203B41FA5}">
                      <a16:colId xmlns:a16="http://schemas.microsoft.com/office/drawing/2014/main" val="1703667884"/>
                    </a:ext>
                  </a:extLst>
                </a:gridCol>
                <a:gridCol w="2514163">
                  <a:extLst>
                    <a:ext uri="{9D8B030D-6E8A-4147-A177-3AD203B41FA5}">
                      <a16:colId xmlns:a16="http://schemas.microsoft.com/office/drawing/2014/main" val="2376657492"/>
                    </a:ext>
                  </a:extLst>
                </a:gridCol>
                <a:gridCol w="146034">
                  <a:extLst>
                    <a:ext uri="{9D8B030D-6E8A-4147-A177-3AD203B41FA5}">
                      <a16:colId xmlns:a16="http://schemas.microsoft.com/office/drawing/2014/main" val="3098703759"/>
                    </a:ext>
                  </a:extLst>
                </a:gridCol>
              </a:tblGrid>
              <a:tr h="831438">
                <a:tc gridSpan="4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Горизонтальні міжпредметні зв</a:t>
                      </a:r>
                      <a:r>
                        <a:rPr lang="ru-RU" sz="1800" dirty="0">
                          <a:effectLst/>
                        </a:rPr>
                        <a:t>’</a:t>
                      </a:r>
                      <a:r>
                        <a:rPr lang="uk-UA" sz="1800" dirty="0" err="1">
                          <a:effectLst/>
                        </a:rPr>
                        <a:t>язки</a:t>
                      </a:r>
                      <a:endParaRPr lang="ru-RU" sz="1800" dirty="0">
                        <a:effectLst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Тема «Осінь»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024730"/>
                  </a:ext>
                </a:extLst>
              </a:tr>
              <a:tr h="415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Я досліджую світ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Українська мова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Дизайн та технології</a:t>
                      </a:r>
                      <a:endParaRPr lang="ru-RU" sz="18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038017"/>
                  </a:ext>
                </a:extLst>
              </a:tr>
              <a:tr h="16628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Дискусійне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питання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Чи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 є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користь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від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 опалого </a:t>
                      </a: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</a:rPr>
                        <a:t>листя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Екскурсія до парку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Складання тексту-опису про осінь (на основі </a:t>
                      </a:r>
                      <a:r>
                        <a:rPr lang="ru-RU" sz="1800" dirty="0" err="1">
                          <a:effectLst/>
                        </a:rPr>
                        <a:t>вражень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побаченого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під</a:t>
                      </a:r>
                      <a:r>
                        <a:rPr lang="ru-RU" sz="1800" dirty="0">
                          <a:effectLst/>
                        </a:rPr>
                        <a:t> час </a:t>
                      </a:r>
                      <a:r>
                        <a:rPr lang="ru-RU" sz="1800" dirty="0" err="1">
                          <a:effectLst/>
                        </a:rPr>
                        <a:t>екскурсії</a:t>
                      </a:r>
                      <a:r>
                        <a:rPr lang="ru-RU" sz="18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Виготовлення</a:t>
                      </a:r>
                      <a:r>
                        <a:rPr lang="ru-RU" sz="1800" dirty="0">
                          <a:effectLst/>
                        </a:rPr>
                        <a:t> фоторамки з </a:t>
                      </a:r>
                      <a:r>
                        <a:rPr lang="ru-RU" sz="1800" dirty="0" err="1">
                          <a:effectLst/>
                        </a:rPr>
                        <a:t>осіннього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листя</a:t>
                      </a:r>
                      <a:r>
                        <a:rPr lang="ru-RU" sz="1800" dirty="0">
                          <a:effectLst/>
                        </a:rPr>
                        <a:t> та картону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532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33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86834" y="304800"/>
            <a:ext cx="8596668" cy="10287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uk-UA" sz="2000" b="1" i="1" dirty="0"/>
              <a:t>Вертикальний міжпредметний зв’язок</a:t>
            </a:r>
            <a:r>
              <a:rPr lang="uk-UA" sz="2000" dirty="0"/>
              <a:t> можна спостерігати у випадку, якщо інтегровані предмети вивчають у близьких часових межах (протягом одного уроку, одного дня). </a:t>
            </a:r>
            <a:endParaRPr lang="ru-RU" sz="2000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56040"/>
              </p:ext>
            </p:extLst>
          </p:nvPr>
        </p:nvGraphicFramePr>
        <p:xfrm>
          <a:off x="677335" y="1860332"/>
          <a:ext cx="8912771" cy="303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4237">
                  <a:extLst>
                    <a:ext uri="{9D8B030D-6E8A-4147-A177-3AD203B41FA5}">
                      <a16:colId xmlns:a16="http://schemas.microsoft.com/office/drawing/2014/main" val="3639900950"/>
                    </a:ext>
                  </a:extLst>
                </a:gridCol>
                <a:gridCol w="3005959">
                  <a:extLst>
                    <a:ext uri="{9D8B030D-6E8A-4147-A177-3AD203B41FA5}">
                      <a16:colId xmlns:a16="http://schemas.microsoft.com/office/drawing/2014/main" val="718174618"/>
                    </a:ext>
                  </a:extLst>
                </a:gridCol>
                <a:gridCol w="3462575">
                  <a:extLst>
                    <a:ext uri="{9D8B030D-6E8A-4147-A177-3AD203B41FA5}">
                      <a16:colId xmlns:a16="http://schemas.microsoft.com/office/drawing/2014/main" val="858690143"/>
                    </a:ext>
                  </a:extLst>
                </a:gridCol>
              </a:tblGrid>
              <a:tr h="759372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Тема «Водойми»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Українська мова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effectLst/>
                        </a:rPr>
                        <a:t>Правопис власних назв (водойм)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108837"/>
                  </a:ext>
                </a:extLst>
              </a:tr>
              <a:tr h="379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Літературне читання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effectLst/>
                        </a:rPr>
                        <a:t>Читання вірша про річку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211685"/>
                  </a:ext>
                </a:extLst>
              </a:tr>
              <a:tr h="7593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Я досліджую світ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Правила безпечної поведінки на воді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751320"/>
                  </a:ext>
                </a:extLst>
              </a:tr>
              <a:tr h="3796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effectLst/>
                        </a:rPr>
                        <a:t>Мистецтво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Малювання водної рослини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560996"/>
                  </a:ext>
                </a:extLst>
              </a:tr>
              <a:tr h="7593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chemeClr val="tx1"/>
                          </a:solidFill>
                          <a:effectLst/>
                        </a:rPr>
                        <a:t>Вимірювання довжини (глибини) річки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266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59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b="1" i="1" dirty="0"/>
              <a:t>Переваги міжпредметної інтеграції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77335" y="1866900"/>
            <a:ext cx="8596668" cy="4174462"/>
          </a:xfrm>
        </p:spPr>
        <p:txBody>
          <a:bodyPr>
            <a:normAutofit/>
          </a:bodyPr>
          <a:lstStyle/>
          <a:p>
            <a:pPr lvl="0" fontAlgn="base"/>
            <a:r>
              <a:rPr lang="ru-RU" sz="2400" dirty="0" err="1"/>
              <a:t>чіткіше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 мети кожного предмета в </a:t>
            </a:r>
            <a:r>
              <a:rPr lang="ru-RU" sz="2400" dirty="0" err="1"/>
              <a:t>різних</a:t>
            </a:r>
            <a:r>
              <a:rPr lang="ru-RU" sz="2400" dirty="0"/>
              <a:t> контекстах; </a:t>
            </a:r>
          </a:p>
          <a:p>
            <a:pPr lvl="0" fontAlgn="base"/>
            <a:r>
              <a:rPr lang="ru-RU" sz="2400" dirty="0" err="1"/>
              <a:t>глибше</a:t>
            </a:r>
            <a:r>
              <a:rPr lang="ru-RU" sz="2400" dirty="0"/>
              <a:t> </a:t>
            </a:r>
            <a:r>
              <a:rPr lang="ru-RU" sz="2400" dirty="0" err="1"/>
              <a:t>розуміння</a:t>
            </a:r>
            <a:r>
              <a:rPr lang="ru-RU" sz="2400" dirty="0"/>
              <a:t> будь-</a:t>
            </a:r>
            <a:r>
              <a:rPr lang="ru-RU" sz="2400" dirty="0" err="1"/>
              <a:t>якої</a:t>
            </a:r>
            <a:r>
              <a:rPr lang="ru-RU" sz="2400" dirty="0"/>
              <a:t> теми, </a:t>
            </a:r>
            <a:r>
              <a:rPr lang="ru-RU" sz="2400" dirty="0" err="1"/>
              <a:t>завдяки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дослідженню</a:t>
            </a:r>
            <a:r>
              <a:rPr lang="ru-RU" sz="2400" dirty="0"/>
              <a:t> з </a:t>
            </a:r>
            <a:r>
              <a:rPr lang="ru-RU" sz="2400" dirty="0" err="1"/>
              <a:t>кількох</a:t>
            </a:r>
            <a:r>
              <a:rPr lang="ru-RU" sz="2400" dirty="0"/>
              <a:t> </a:t>
            </a:r>
            <a:r>
              <a:rPr lang="ru-RU" sz="2400" dirty="0" err="1"/>
              <a:t>точок</a:t>
            </a:r>
            <a:r>
              <a:rPr lang="ru-RU" sz="2400" dirty="0"/>
              <a:t> </a:t>
            </a:r>
            <a:r>
              <a:rPr lang="ru-RU" sz="2400" dirty="0" err="1"/>
              <a:t>зору</a:t>
            </a:r>
            <a:r>
              <a:rPr lang="ru-RU" sz="2400" dirty="0"/>
              <a:t>; </a:t>
            </a:r>
          </a:p>
          <a:p>
            <a:pPr lvl="0" fontAlgn="base"/>
            <a:r>
              <a:rPr lang="uk-UA" sz="2400" dirty="0"/>
              <a:t>попередження втомлюваності учнів;</a:t>
            </a:r>
            <a:endParaRPr lang="ru-RU" sz="2400" dirty="0"/>
          </a:p>
          <a:p>
            <a:pPr lvl="0" fontAlgn="base"/>
            <a:r>
              <a:rPr lang="ru-RU" sz="2400" dirty="0" err="1"/>
              <a:t>краще</a:t>
            </a:r>
            <a:r>
              <a:rPr lang="ru-RU" sz="2400" dirty="0"/>
              <a:t> </a:t>
            </a:r>
            <a:r>
              <a:rPr lang="ru-RU" sz="2400" dirty="0" err="1"/>
              <a:t>усвідомлення</a:t>
            </a:r>
            <a:r>
              <a:rPr lang="ru-RU" sz="2400" dirty="0"/>
              <a:t> комплексного </a:t>
            </a:r>
            <a:r>
              <a:rPr lang="ru-RU" sz="2400" dirty="0" err="1"/>
              <a:t>підходу</a:t>
            </a:r>
            <a:r>
              <a:rPr lang="ru-RU" sz="2400" dirty="0"/>
              <a:t>, через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предмети</a:t>
            </a:r>
            <a:r>
              <a:rPr lang="ru-RU" sz="2400" dirty="0"/>
              <a:t>, </a:t>
            </a:r>
            <a:r>
              <a:rPr lang="ru-RU" sz="2400" dirty="0" err="1"/>
              <a:t>навички</a:t>
            </a:r>
            <a:r>
              <a:rPr lang="ru-RU" sz="2400" dirty="0"/>
              <a:t>, </a:t>
            </a:r>
            <a:r>
              <a:rPr lang="ru-RU" sz="2400" dirty="0" err="1"/>
              <a:t>ідеї</a:t>
            </a:r>
            <a:r>
              <a:rPr lang="ru-RU" sz="2400" dirty="0"/>
              <a:t> та </a:t>
            </a:r>
            <a:r>
              <a:rPr lang="ru-RU" sz="2400" dirty="0" err="1"/>
              <a:t>різні</a:t>
            </a:r>
            <a:r>
              <a:rPr lang="ru-RU" sz="2400" dirty="0"/>
              <a:t> точки </a:t>
            </a:r>
            <a:r>
              <a:rPr lang="ru-RU" sz="2400" dirty="0" err="1"/>
              <a:t>зору</a:t>
            </a:r>
            <a:r>
              <a:rPr lang="ru-RU" sz="2400" dirty="0"/>
              <a:t> </a:t>
            </a:r>
            <a:r>
              <a:rPr lang="ru-RU" sz="2400" dirty="0" err="1"/>
              <a:t>пов’язані</a:t>
            </a:r>
            <a:r>
              <a:rPr lang="ru-RU" sz="2400" dirty="0"/>
              <a:t> з </a:t>
            </a:r>
            <a:r>
              <a:rPr lang="ru-RU" sz="2400" dirty="0" err="1"/>
              <a:t>реальним</a:t>
            </a:r>
            <a:r>
              <a:rPr lang="ru-RU" sz="2400" dirty="0"/>
              <a:t> </a:t>
            </a:r>
            <a:r>
              <a:rPr lang="ru-RU" sz="2400" dirty="0" err="1"/>
              <a:t>світом</a:t>
            </a:r>
            <a:r>
              <a:rPr lang="ru-RU" sz="2400" dirty="0"/>
              <a:t>; </a:t>
            </a:r>
          </a:p>
          <a:p>
            <a:pPr lvl="0" fontAlgn="base"/>
            <a:r>
              <a:rPr lang="ru-RU" sz="2400" dirty="0" err="1"/>
              <a:t>удосконалення</a:t>
            </a:r>
            <a:r>
              <a:rPr lang="ru-RU" sz="2400" dirty="0"/>
              <a:t> </a:t>
            </a:r>
            <a:r>
              <a:rPr lang="ru-RU" sz="2400" dirty="0" err="1"/>
              <a:t>навичок</a:t>
            </a:r>
            <a:r>
              <a:rPr lang="ru-RU" sz="2400" dirty="0"/>
              <a:t> системного </a:t>
            </a:r>
            <a:r>
              <a:rPr lang="ru-RU" sz="2400" dirty="0" err="1"/>
              <a:t>мислення</a:t>
            </a:r>
            <a:r>
              <a:rPr lang="ru-RU" sz="2400" dirty="0"/>
              <a:t>.</a:t>
            </a:r>
          </a:p>
          <a:p>
            <a:pPr>
              <a:spcBef>
                <a:spcPts val="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597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uk-UA" sz="3200" b="1" dirty="0"/>
              <a:t>2. Планування тематичного навчання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48735" y="1660634"/>
            <a:ext cx="9199762" cy="418311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600" b="1" dirty="0" err="1"/>
              <a:t>Тематичне</a:t>
            </a:r>
            <a:r>
              <a:rPr lang="ru-RU" sz="2600" b="1" dirty="0"/>
              <a:t> </a:t>
            </a:r>
            <a:r>
              <a:rPr lang="ru-RU" sz="2600" b="1" dirty="0" err="1"/>
              <a:t>навчання</a:t>
            </a:r>
            <a:r>
              <a:rPr lang="ru-RU" sz="2600" dirty="0"/>
              <a:t> – </a:t>
            </a:r>
            <a:r>
              <a:rPr lang="ru-RU" sz="2600" dirty="0" err="1"/>
              <a:t>це</a:t>
            </a:r>
            <a:r>
              <a:rPr lang="ru-RU" sz="2600" dirty="0"/>
              <a:t> </a:t>
            </a:r>
            <a:r>
              <a:rPr lang="ru-RU" sz="2600" dirty="0" err="1"/>
              <a:t>цілеспрямований</a:t>
            </a:r>
            <a:r>
              <a:rPr lang="ru-RU" sz="2600" dirty="0"/>
              <a:t> </a:t>
            </a:r>
            <a:r>
              <a:rPr lang="ru-RU" sz="2600" dirty="0" err="1"/>
              <a:t>процес</a:t>
            </a:r>
            <a:r>
              <a:rPr lang="ru-RU" sz="2600" dirty="0"/>
              <a:t> </a:t>
            </a:r>
            <a:r>
              <a:rPr lang="ru-RU" sz="2600" dirty="0" err="1"/>
              <a:t>інтеграції</a:t>
            </a:r>
            <a:r>
              <a:rPr lang="ru-RU" sz="2600" dirty="0"/>
              <a:t> </a:t>
            </a:r>
            <a:r>
              <a:rPr lang="ru-RU" sz="2600" dirty="0" err="1"/>
              <a:t>змісту</a:t>
            </a:r>
            <a:r>
              <a:rPr lang="ru-RU" sz="2600" dirty="0"/>
              <a:t> </a:t>
            </a:r>
            <a:r>
              <a:rPr lang="ru-RU" sz="2600" dirty="0" err="1"/>
              <a:t>навчального</a:t>
            </a:r>
            <a:r>
              <a:rPr lang="ru-RU" sz="2600" dirty="0"/>
              <a:t> </a:t>
            </a:r>
            <a:r>
              <a:rPr lang="ru-RU" sz="2600" dirty="0" err="1"/>
              <a:t>матеріалу</a:t>
            </a:r>
            <a:r>
              <a:rPr lang="ru-RU" sz="2600" dirty="0"/>
              <a:t> з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дисциплін</a:t>
            </a:r>
            <a:r>
              <a:rPr lang="ru-RU" sz="2600" dirty="0"/>
              <a:t> </a:t>
            </a:r>
            <a:r>
              <a:rPr lang="ru-RU" sz="2600" dirty="0" err="1"/>
              <a:t>навколо</a:t>
            </a:r>
            <a:r>
              <a:rPr lang="ru-RU" sz="2600" dirty="0"/>
              <a:t> </a:t>
            </a:r>
            <a:r>
              <a:rPr lang="ru-RU" sz="2600" dirty="0" err="1"/>
              <a:t>певної</a:t>
            </a:r>
            <a:r>
              <a:rPr lang="ru-RU" sz="2600" dirty="0"/>
              <a:t> теми</a:t>
            </a:r>
            <a:r>
              <a:rPr lang="uk-UA" sz="2600" dirty="0"/>
              <a:t>.</a:t>
            </a:r>
            <a:endParaRPr lang="ru-RU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sz="26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600" dirty="0" smtClean="0"/>
              <a:t>У </a:t>
            </a:r>
            <a:r>
              <a:rPr lang="uk-UA" sz="2600" dirty="0"/>
              <a:t>тематичні дні об’єднують блоки знань із різних навчальних предметів, тем навколо однієї проблеми з метою інформаційного та емоційного збагачення сприйняття, мислення, почуттів учня</a:t>
            </a:r>
            <a:r>
              <a:rPr lang="uk-UA" sz="2600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uk-UA" sz="2600" dirty="0"/>
          </a:p>
          <a:p>
            <a:pPr>
              <a:lnSpc>
                <a:spcPct val="120000"/>
              </a:lnSpc>
            </a:pPr>
            <a:r>
              <a:rPr lang="ru-RU" sz="2600" b="1" dirty="0" err="1" smtClean="0"/>
              <a:t>Способи</a:t>
            </a:r>
            <a:r>
              <a:rPr lang="ru-RU" sz="2600" b="1" dirty="0" smtClean="0"/>
              <a:t> </a:t>
            </a:r>
            <a:r>
              <a:rPr lang="ru-RU" sz="2600" b="1" dirty="0" err="1"/>
              <a:t>проведення</a:t>
            </a:r>
            <a:r>
              <a:rPr lang="ru-RU" sz="2600" b="1" dirty="0"/>
              <a:t> </a:t>
            </a:r>
            <a:r>
              <a:rPr lang="ru-RU" sz="2600" b="1" dirty="0" err="1"/>
              <a:t>тематичних</a:t>
            </a:r>
            <a:r>
              <a:rPr lang="ru-RU" sz="2600" b="1" dirty="0"/>
              <a:t> </a:t>
            </a:r>
            <a:r>
              <a:rPr lang="ru-RU" sz="2600" b="1" dirty="0" err="1"/>
              <a:t>днів</a:t>
            </a:r>
            <a:r>
              <a:rPr lang="ru-RU" sz="2600" b="1" dirty="0"/>
              <a:t>: </a:t>
            </a:r>
          </a:p>
          <a:p>
            <a:pPr lvl="0">
              <a:lnSpc>
                <a:spcPct val="120000"/>
              </a:lnSpc>
            </a:pPr>
            <a:r>
              <a:rPr lang="ru-RU" sz="2600" dirty="0" smtClean="0"/>
              <a:t>1) </a:t>
            </a:r>
            <a:r>
              <a:rPr lang="ru-RU" sz="2600" dirty="0" err="1" smtClean="0"/>
              <a:t>тематичний</a:t>
            </a:r>
            <a:r>
              <a:rPr lang="ru-RU" sz="2600" dirty="0" smtClean="0"/>
              <a:t> </a:t>
            </a:r>
            <a:r>
              <a:rPr lang="ru-RU" sz="2600" dirty="0"/>
              <a:t>день, </a:t>
            </a:r>
            <a:r>
              <a:rPr lang="ru-RU" sz="2600" dirty="0" err="1"/>
              <a:t>який</a:t>
            </a:r>
            <a:r>
              <a:rPr lang="ru-RU" sz="2600" dirty="0"/>
              <a:t> </a:t>
            </a:r>
            <a:r>
              <a:rPr lang="ru-RU" sz="2600" dirty="0" err="1"/>
              <a:t>інтегрує</a:t>
            </a:r>
            <a:r>
              <a:rPr lang="ru-RU" sz="2600" dirty="0"/>
              <a:t> </a:t>
            </a:r>
            <a:r>
              <a:rPr lang="ru-RU" sz="2600" dirty="0" err="1"/>
              <a:t>зміст</a:t>
            </a:r>
            <a:r>
              <a:rPr lang="ru-RU" sz="2600" dirty="0"/>
              <a:t> </a:t>
            </a:r>
            <a:r>
              <a:rPr lang="ru-RU" sz="2600" dirty="0" err="1"/>
              <a:t>навчального</a:t>
            </a:r>
            <a:r>
              <a:rPr lang="ru-RU" sz="2600" dirty="0"/>
              <a:t> </a:t>
            </a:r>
            <a:r>
              <a:rPr lang="ru-RU" sz="2600" dirty="0" err="1"/>
              <a:t>матеріалу</a:t>
            </a:r>
            <a:r>
              <a:rPr lang="ru-RU" sz="2600" dirty="0"/>
              <a:t> </a:t>
            </a:r>
            <a:r>
              <a:rPr lang="ru-RU" sz="2600" dirty="0" err="1"/>
              <a:t>різних</a:t>
            </a:r>
            <a:r>
              <a:rPr lang="ru-RU" sz="2600" dirty="0"/>
              <a:t> </a:t>
            </a:r>
            <a:r>
              <a:rPr lang="ru-RU" sz="2600" dirty="0" err="1"/>
              <a:t>дисциплін</a:t>
            </a:r>
            <a:r>
              <a:rPr lang="ru-RU" sz="2600" dirty="0"/>
              <a:t>; </a:t>
            </a:r>
          </a:p>
          <a:p>
            <a:pPr lvl="0">
              <a:lnSpc>
                <a:spcPct val="120000"/>
              </a:lnSpc>
            </a:pPr>
            <a:r>
              <a:rPr lang="ru-RU" sz="2600" dirty="0" smtClean="0"/>
              <a:t>2) </a:t>
            </a:r>
            <a:r>
              <a:rPr lang="ru-RU" sz="2600" dirty="0" err="1" smtClean="0"/>
              <a:t>тематичний</a:t>
            </a:r>
            <a:r>
              <a:rPr lang="ru-RU" sz="2600" dirty="0" smtClean="0"/>
              <a:t> </a:t>
            </a:r>
            <a:r>
              <a:rPr lang="ru-RU" sz="2600" dirty="0"/>
              <a:t>день у межах </a:t>
            </a:r>
            <a:r>
              <a:rPr lang="ru-RU" sz="2600" dirty="0" err="1"/>
              <a:t>тематичного</a:t>
            </a:r>
            <a:r>
              <a:rPr lang="ru-RU" sz="2600" dirty="0"/>
              <a:t> </a:t>
            </a:r>
            <a:r>
              <a:rPr lang="ru-RU" sz="2600" dirty="0" err="1"/>
              <a:t>тижня</a:t>
            </a:r>
            <a:r>
              <a:rPr lang="ru-RU" sz="2600" dirty="0"/>
              <a:t> </a:t>
            </a:r>
            <a:r>
              <a:rPr lang="ru-RU" sz="2600" dirty="0" err="1"/>
              <a:t>інтегрованого</a:t>
            </a:r>
            <a:r>
              <a:rPr lang="ru-RU" sz="2600" dirty="0"/>
              <a:t> курсу «Я </a:t>
            </a:r>
            <a:r>
              <a:rPr lang="ru-RU" sz="2600" dirty="0" err="1"/>
              <a:t>досліджую</a:t>
            </a:r>
            <a:r>
              <a:rPr lang="ru-RU" sz="2600" dirty="0"/>
              <a:t> </a:t>
            </a:r>
            <a:r>
              <a:rPr lang="ru-RU" sz="2600" dirty="0" err="1"/>
              <a:t>світ</a:t>
            </a:r>
            <a:r>
              <a:rPr lang="ru-RU" sz="2600" dirty="0"/>
              <a:t>». </a:t>
            </a:r>
          </a:p>
          <a:p>
            <a:pPr>
              <a:spcBef>
                <a:spcPts val="0"/>
              </a:spcBef>
            </a:pPr>
            <a:endParaRPr lang="ru-RU" sz="2000" dirty="0"/>
          </a:p>
          <a:p>
            <a:pPr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6889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1768</Words>
  <Application>Microsoft Office PowerPoint</Application>
  <PresentationFormat>Широкоэкранный</PresentationFormat>
  <Paragraphs>160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Cambria</vt:lpstr>
      <vt:lpstr>Corbel</vt:lpstr>
      <vt:lpstr>MS Mincho</vt:lpstr>
      <vt:lpstr>Times New Roman</vt:lpstr>
      <vt:lpstr>Trebuchet MS</vt:lpstr>
      <vt:lpstr>Wingdings</vt:lpstr>
      <vt:lpstr>Wingdings 3</vt:lpstr>
      <vt:lpstr>Грань</vt:lpstr>
      <vt:lpstr>Тема. Тематичний підхід в освітньому процесі </vt:lpstr>
      <vt:lpstr> 1. Міжпредметна інтеграція у процесі тематичного навчання.    </vt:lpstr>
      <vt:lpstr>Тематична інтеграція – процес зближення і поєднання різних навчальних предметів навколо однієї теми</vt:lpstr>
      <vt:lpstr>Наказ Міністерства освіти і науки від 21 березня 2018 № 268: затверджено 2 типові освітні програми</vt:lpstr>
      <vt:lpstr>Міжпредметні зв’язки Міжпредметні зв’язки можуть бути горизонтальними і вертикальними. </vt:lpstr>
      <vt:lpstr>Міжпредметні зв’язки Міжпредметні зв’язки можуть бути горизонтальними і вертикальними. </vt:lpstr>
      <vt:lpstr>Презентация PowerPoint</vt:lpstr>
      <vt:lpstr>Переваги міжпредметної інтеграції  </vt:lpstr>
      <vt:lpstr>2. Планування тематичного навчання </vt:lpstr>
      <vt:lpstr>2. Планування тематичного навчання </vt:lpstr>
      <vt:lpstr>2. Планування тематичного навчання </vt:lpstr>
      <vt:lpstr>Алгоритм створення інтелект-карти тематичного дня </vt:lpstr>
      <vt:lpstr>3. Тематичні тижні</vt:lpstr>
      <vt:lpstr>У фінських школах існує така інновація – навчання через явище (phenomenal based learning)</vt:lpstr>
      <vt:lpstr>Плануючи очікувані результати за тематичними тижнями вчитель повинен відповісти на запитання.</vt:lpstr>
      <vt:lpstr>Обираючи тему тижня вчитель має дати відповіді на такі запитання:</vt:lpstr>
      <vt:lpstr>Плануючи види діяльності на кожен день тематичного тижня, слід врахувати:</vt:lpstr>
      <vt:lpstr>4. Інтегроване тематично-проєктне навчання</vt:lpstr>
      <vt:lpstr>4. Інтегроване тематично-проєктне навчання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Тематичне навчання. Планування тематичного навчання </dc:title>
  <dc:creator>Misha</dc:creator>
  <cp:lastModifiedBy>Yuliia</cp:lastModifiedBy>
  <cp:revision>27</cp:revision>
  <dcterms:created xsi:type="dcterms:W3CDTF">2020-10-29T13:09:44Z</dcterms:created>
  <dcterms:modified xsi:type="dcterms:W3CDTF">2024-10-25T06:46:03Z</dcterms:modified>
</cp:coreProperties>
</file>