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67" r:id="rId4"/>
    <p:sldId id="266" r:id="rId5"/>
    <p:sldId id="257" r:id="rId6"/>
    <p:sldId id="262" r:id="rId7"/>
    <p:sldId id="258" r:id="rId8"/>
    <p:sldId id="259" r:id="rId9"/>
    <p:sldId id="260" r:id="rId10"/>
    <p:sldId id="261" r:id="rId11"/>
    <p:sldId id="265" r:id="rId12"/>
    <p:sldId id="263" r:id="rId13"/>
    <p:sldId id="26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E0D05-174D-4E74-B299-00C1DF97ACC8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6FDBD-F7E1-4465-8267-1074DC57D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52637364"/>
      </p:ext>
    </p:extLst>
  </p:cSld>
  <p:clrMapOvr>
    <a:masterClrMapping/>
  </p:clrMapOvr>
  <p:transition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E0D05-174D-4E74-B299-00C1DF97ACC8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6FDBD-F7E1-4465-8267-1074DC57D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67591106"/>
      </p:ext>
    </p:extLst>
  </p:cSld>
  <p:clrMapOvr>
    <a:masterClrMapping/>
  </p:clrMapOvr>
  <p:transition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E0D05-174D-4E74-B299-00C1DF97ACC8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6FDBD-F7E1-4465-8267-1074DC57D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48487772"/>
      </p:ext>
    </p:extLst>
  </p:cSld>
  <p:clrMapOvr>
    <a:masterClrMapping/>
  </p:clrMapOvr>
  <p:transition>
    <p:diamond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16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7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52A47-BA29-4224-8960-891E40BC44E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7165599"/>
      </p:ext>
    </p:extLst>
  </p:cSld>
  <p:clrMapOvr>
    <a:masterClrMapping/>
  </p:clrMapOvr>
  <p:transition>
    <p:diamond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6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7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3E1C2-36FC-422E-AB32-DC289985F3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528548826"/>
      </p:ext>
    </p:extLst>
  </p:cSld>
  <p:clrMapOvr>
    <a:masterClrMapping/>
  </p:clrMapOvr>
  <p:transition>
    <p:diamond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6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7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6F5E4-54FC-4430-9C26-DDE2CBA06EE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385080822"/>
      </p:ext>
    </p:extLst>
  </p:cSld>
  <p:clrMapOvr>
    <a:masterClrMapping/>
  </p:clrMapOvr>
  <p:transition>
    <p:diamond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6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7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8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033FD-3AD8-4724-A5AA-39146F950DF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963887887"/>
      </p:ext>
    </p:extLst>
  </p:cSld>
  <p:clrMapOvr>
    <a:masterClrMapping/>
  </p:clrMapOvr>
  <p:transition>
    <p:diamond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6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7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8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8AA79-29E6-4471-9C2D-D8A04A0876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49961138"/>
      </p:ext>
    </p:extLst>
  </p:cSld>
  <p:clrMapOvr>
    <a:masterClrMapping/>
  </p:clrMapOvr>
  <p:transition>
    <p:diamond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6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7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81845-B4B4-47D8-A0BD-D17A9E2C0F8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152031199"/>
      </p:ext>
    </p:extLst>
  </p:cSld>
  <p:clrMapOvr>
    <a:masterClrMapping/>
  </p:clrMapOvr>
  <p:transition>
    <p:diamond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7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8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CAC0B-5007-4F10-8ACE-CF474D5057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844025664"/>
      </p:ext>
    </p:extLst>
  </p:cSld>
  <p:clrMapOvr>
    <a:masterClrMapping/>
  </p:clrMapOvr>
  <p:transition>
    <p:diamond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6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7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8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5D73B-2AC8-4F18-907D-A91ADAAD9F1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69490841"/>
      </p:ext>
    </p:extLst>
  </p:cSld>
  <p:clrMapOvr>
    <a:masterClrMapping/>
  </p:clrMapOvr>
  <p:transition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E0D05-174D-4E74-B299-00C1DF97ACC8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6FDBD-F7E1-4465-8267-1074DC57D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63364628"/>
      </p:ext>
    </p:extLst>
  </p:cSld>
  <p:clrMapOvr>
    <a:masterClrMapping/>
  </p:clrMapOvr>
  <p:transition>
    <p:diamond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6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7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8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B841B-2F97-41B7-84A0-477E45AFAE1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4035179206"/>
      </p:ext>
    </p:extLst>
  </p:cSld>
  <p:clrMapOvr>
    <a:masterClrMapping/>
  </p:clrMapOvr>
  <p:transition>
    <p:diamond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6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7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FD13C-4E17-4557-8E6B-DCAF92A470C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4082957705"/>
      </p:ext>
    </p:extLst>
  </p:cSld>
  <p:clrMapOvr>
    <a:masterClrMapping/>
  </p:clrMapOvr>
  <p:transition>
    <p:diamond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6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7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707BD-488C-4C06-A6EA-EC4800DC664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662290495"/>
      </p:ext>
    </p:extLst>
  </p:cSld>
  <p:clrMapOvr>
    <a:masterClrMapping/>
  </p:clrMapOvr>
  <p:transition>
    <p:diamond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2">
            <a:extLst/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>
            <a:extLst/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4D149-0A54-4063-8FB4-30C060534EC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>
            <a:extLst/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15429326"/>
      </p:ext>
    </p:extLst>
  </p:cSld>
  <p:clrMapOvr>
    <a:masterClrMapping/>
  </p:clrMapOvr>
  <p:transition>
    <p:diamond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>
            <a:extLst/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>
            <a:extLst/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856CA-A7BD-48C1-8B31-732C64A3028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>
            <a:extLst/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89878450"/>
      </p:ext>
    </p:extLst>
  </p:cSld>
  <p:clrMapOvr>
    <a:masterClrMapping/>
  </p:clrMapOvr>
  <p:transition>
    <p:diamond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>
            <a:extLst/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>
            <a:extLst/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4AB8B-AEEC-42DE-B5C7-56C51D671E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>
            <a:extLst/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34869549"/>
      </p:ext>
    </p:extLst>
  </p:cSld>
  <p:clrMapOvr>
    <a:masterClrMapping/>
  </p:clrMapOvr>
  <p:transition>
    <p:diamond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>
            <a:extLst/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>
            <a:extLst/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CA0F3-93C1-46EA-99A4-4FF4DFC9B08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6">
            <a:extLst/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42048237"/>
      </p:ext>
    </p:extLst>
  </p:cSld>
  <p:clrMapOvr>
    <a:masterClrMapping/>
  </p:clrMapOvr>
  <p:transition>
    <p:diamond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>
            <a:extLst/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>
            <a:extLst/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7DB3A-4FEB-4DC8-87EC-A2E50DA7D24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9" name="Rectangle 16">
            <a:extLst/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45524969"/>
      </p:ext>
    </p:extLst>
  </p:cSld>
  <p:clrMapOvr>
    <a:masterClrMapping/>
  </p:clrMapOvr>
  <p:transition>
    <p:diamond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>
            <a:extLst/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>
            <a:extLst/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2324C-308F-4BEA-B09C-D3793B90EC5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5" name="Rectangle 16">
            <a:extLst/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2528654"/>
      </p:ext>
    </p:extLst>
  </p:cSld>
  <p:clrMapOvr>
    <a:masterClrMapping/>
  </p:clrMapOvr>
  <p:transition>
    <p:diamond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/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>
            <a:extLst/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5353B-C2FB-4D5F-92DE-6A75A400C80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4" name="Rectangle 16">
            <a:extLst/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47725996"/>
      </p:ext>
    </p:extLst>
  </p:cSld>
  <p:clrMapOvr>
    <a:masterClrMapping/>
  </p:clrMapOvr>
  <p:transition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E0D05-174D-4E74-B299-00C1DF97ACC8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6FDBD-F7E1-4465-8267-1074DC57D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07589019"/>
      </p:ext>
    </p:extLst>
  </p:cSld>
  <p:clrMapOvr>
    <a:masterClrMapping/>
  </p:clrMapOvr>
  <p:transition>
    <p:diamond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>
            <a:extLst/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>
            <a:extLst/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CBAB6-1007-4C78-B2E6-2033F26E390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6">
            <a:extLst/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87912684"/>
      </p:ext>
    </p:extLst>
  </p:cSld>
  <p:clrMapOvr>
    <a:masterClrMapping/>
  </p:clrMapOvr>
  <p:transition>
    <p:diamond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>
            <a:extLst/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>
            <a:extLst/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6BDA6-9E76-42DC-AB4B-F482DF513C4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6">
            <a:extLst/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5096549"/>
      </p:ext>
    </p:extLst>
  </p:cSld>
  <p:clrMapOvr>
    <a:masterClrMapping/>
  </p:clrMapOvr>
  <p:transition>
    <p:diamond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>
            <a:extLst/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>
            <a:extLst/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BA191-93BF-4A2C-9512-E2F1A6DD254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>
            <a:extLst/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65047524"/>
      </p:ext>
    </p:extLst>
  </p:cSld>
  <p:clrMapOvr>
    <a:masterClrMapping/>
  </p:clrMapOvr>
  <p:transition>
    <p:diamond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>
            <a:extLst/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>
            <a:extLst/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A71431-1DC8-48DB-BDE3-8482565A555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>
            <a:extLst/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3215081"/>
      </p:ext>
    </p:extLst>
  </p:cSld>
  <p:clrMapOvr>
    <a:masterClrMapping/>
  </p:clrMapOvr>
  <p:transition>
    <p:diamond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2">
            <a:extLst/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>
            <a:extLst/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E3DB2-8964-41AF-AADF-7BA4925FA68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5" name="Rectangle 16">
            <a:extLst/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19784645"/>
      </p:ext>
    </p:extLst>
  </p:cSld>
  <p:clrMapOvr>
    <a:masterClrMapping/>
  </p:clrMapOvr>
  <p:transition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E0D05-174D-4E74-B299-00C1DF97ACC8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6FDBD-F7E1-4465-8267-1074DC57D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84167437"/>
      </p:ext>
    </p:extLst>
  </p:cSld>
  <p:clrMapOvr>
    <a:masterClrMapping/>
  </p:clrMapOvr>
  <p:transition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E0D05-174D-4E74-B299-00C1DF97ACC8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8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6FDBD-F7E1-4465-8267-1074DC57D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58328056"/>
      </p:ext>
    </p:extLst>
  </p:cSld>
  <p:clrMapOvr>
    <a:masterClrMapping/>
  </p:clrMapOvr>
  <p:transition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E0D05-174D-4E74-B299-00C1DF97ACC8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4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6FDBD-F7E1-4465-8267-1074DC57D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05899883"/>
      </p:ext>
    </p:extLst>
  </p:cSld>
  <p:clrMapOvr>
    <a:masterClrMapping/>
  </p:clrMapOvr>
  <p:transition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E0D05-174D-4E74-B299-00C1DF97ACC8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3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6FDBD-F7E1-4465-8267-1074DC57D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41459602"/>
      </p:ext>
    </p:extLst>
  </p:cSld>
  <p:clrMapOvr>
    <a:masterClrMapping/>
  </p:clrMapOvr>
  <p:transition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E0D05-174D-4E74-B299-00C1DF97ACC8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6FDBD-F7E1-4465-8267-1074DC57D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07508892"/>
      </p:ext>
    </p:extLst>
  </p:cSld>
  <p:clrMapOvr>
    <a:masterClrMapping/>
  </p:clrMapOvr>
  <p:transition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E0D05-174D-4E74-B299-00C1DF97ACC8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6FDBD-F7E1-4465-8267-1074DC57D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03423025"/>
      </p:ext>
    </p:extLst>
  </p:cSld>
  <p:clrMapOvr>
    <a:masterClrMapping/>
  </p:clrMapOvr>
  <p:transition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bg1"/>
            </a:gs>
            <a:gs pos="100000">
              <a:srgbClr val="B0CED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33413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33413" y="1828800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  <a:endParaRPr lang="en-US" altLang="en-US"/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09E0D05-174D-4E74-B299-00C1DF97ACC8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4"/>
          </p:nvPr>
        </p:nvSpPr>
        <p:spPr>
          <a:xfrm>
            <a:off x="6462713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800" smtClean="0">
                <a:solidFill>
                  <a:srgbClr val="898989"/>
                </a:solidFill>
              </a:defRPr>
            </a:lvl1pPr>
          </a:lstStyle>
          <a:p>
            <a:fld id="{DE26FDBD-F7E1-4465-8267-1074DC57D0F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amond/>
  </p:transition>
  <p:txStyles>
    <p:titleStyle>
      <a:lvl1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bg1"/>
            </a:gs>
            <a:gs pos="100000">
              <a:srgbClr val="B0CED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79875" name="Rectangle 3">
              <a:extLst/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defRPr/>
              </a:pPr>
              <a:endParaRPr lang="uk-UA" altLang="ru-RU" sz="2400"/>
            </a:p>
          </p:txBody>
        </p:sp>
        <p:sp>
          <p:nvSpPr>
            <p:cNvPr id="79876" name="Rectangle 4">
              <a:extLst/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2400"/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79878" name="Rectangle 6">
                <a:extLst/>
              </p:cNvPr>
              <p:cNvSpPr>
                <a:spLocks noChangeArrowheads="1"/>
              </p:cNvSpPr>
              <p:nvPr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79" name="Rectangle 7">
                <a:extLst/>
              </p:cNvPr>
              <p:cNvSpPr>
                <a:spLocks noChangeArrowheads="1"/>
              </p:cNvSpPr>
              <p:nvPr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80" name="Rectangle 8">
                <a:extLst/>
              </p:cNvPr>
              <p:cNvSpPr>
                <a:spLocks noChangeArrowheads="1"/>
              </p:cNvSpPr>
              <p:nvPr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81" name="Rectangle 9">
                <a:extLst/>
              </p:cNvPr>
              <p:cNvSpPr>
                <a:spLocks noChangeArrowheads="1"/>
              </p:cNvSpPr>
              <p:nvPr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82" name="Rectangle 10">
                <a:extLst/>
              </p:cNvPr>
              <p:cNvSpPr>
                <a:spLocks noChangeArrowheads="1"/>
              </p:cNvSpPr>
              <p:nvPr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83" name="Rectangle 11">
                <a:extLst/>
              </p:cNvPr>
              <p:cNvSpPr>
                <a:spLocks noChangeArrowheads="1"/>
              </p:cNvSpPr>
              <p:nvPr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84" name="Rectangle 12">
                <a:extLst/>
              </p:cNvPr>
              <p:cNvSpPr>
                <a:spLocks noChangeArrowheads="1"/>
              </p:cNvSpPr>
              <p:nvPr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85" name="Rectangle 13">
                <a:extLst/>
              </p:cNvPr>
              <p:cNvSpPr>
                <a:spLocks noChangeArrowheads="1"/>
              </p:cNvSpPr>
              <p:nvPr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86" name="Rectangle 14">
                <a:extLst/>
              </p:cNvPr>
              <p:cNvSpPr>
                <a:spLocks noChangeArrowheads="1"/>
              </p:cNvSpPr>
              <p:nvPr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87" name="Rectangle 15">
                <a:extLst/>
              </p:cNvPr>
              <p:cNvSpPr>
                <a:spLocks noChangeArrowheads="1"/>
              </p:cNvSpPr>
              <p:nvPr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</p:grpSp>
      </p:grpSp>
      <p:sp>
        <p:nvSpPr>
          <p:cNvPr id="2051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2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31" name="Rectangle 16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" name="Rectangle 17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" name="Rectangle 18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69DCF9F5-D17F-4B9A-9118-FFBDB6C906F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diamond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bg1"/>
            </a:gs>
            <a:gs pos="100000">
              <a:srgbClr val="B0CED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2515" name="Rectangle 3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73ABDC77-AF6D-4AAA-90B8-68D88F619F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86021" name="Rectangle 5">
              <a:extLst/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defRPr/>
              </a:pPr>
              <a:endParaRPr lang="uk-UA" altLang="ru-RU" sz="2400"/>
            </a:p>
          </p:txBody>
        </p:sp>
        <p:sp>
          <p:nvSpPr>
            <p:cNvPr id="86022" name="Rectangle 6">
              <a:extLst/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2400"/>
            </a:p>
          </p:txBody>
        </p:sp>
        <p:sp>
          <p:nvSpPr>
            <p:cNvPr id="86023" name="Rectangle 7">
              <a:extLst/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1800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6024" name="Rectangle 8">
              <a:extLst/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1800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6025" name="Rectangle 9">
              <a:extLst/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18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6026" name="Rectangle 10">
              <a:extLst/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1800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6027" name="Rectangle 11">
              <a:extLst/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2400"/>
            </a:p>
          </p:txBody>
        </p:sp>
        <p:sp>
          <p:nvSpPr>
            <p:cNvPr id="86028" name="Rectangle 12">
              <a:extLst/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18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6029" name="Rectangle 13">
              <a:extLst/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18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307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307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92528" name="Rectangle 16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>
    <p:diamond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1357298"/>
            <a:ext cx="6858000" cy="2387600"/>
          </a:xfrm>
        </p:spPr>
        <p:txBody>
          <a:bodyPr>
            <a:normAutofit/>
          </a:bodyPr>
          <a:lstStyle/>
          <a:p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УПРАВЛІННЯ ВИТРАТАМИ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143000" y="4714884"/>
            <a:ext cx="6858000" cy="1071570"/>
          </a:xfrm>
        </p:spPr>
        <p:txBody>
          <a:bodyPr>
            <a:norm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Циклова комісія економічних дисциплін, менеджменту та туризму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http://media.imopedia.ro/usr/thumbs/thumb_800_x_0_17677-crestere_economica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14290"/>
            <a:ext cx="4148993" cy="21776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3413" y="365125"/>
            <a:ext cx="7886700" cy="849297"/>
          </a:xfrm>
        </p:spPr>
        <p:txBody>
          <a:bodyPr/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Зміст курсу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Змістовий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модуль 1.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характеристика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Теоретичні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методологічні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витратами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характеристика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система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Теоретичні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засади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ресурсами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	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місцями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центрами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відповідальності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	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Технологія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	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Кошторис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методика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кошторису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	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Методологія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собівартості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	</a:t>
            </a:r>
          </a:p>
          <a:p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Змістовий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модуль 2. Система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стратегічного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витратами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7	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8	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нормування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9	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витрати-випуск-прибуток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".		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10	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 видами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11	Система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стратегічного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amond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diamond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3413" y="365125"/>
            <a:ext cx="3652835" cy="48498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43372" y="785794"/>
            <a:ext cx="4376741" cy="4857784"/>
          </a:xfrm>
        </p:spPr>
        <p:txBody>
          <a:bodyPr/>
          <a:lstStyle/>
          <a:p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ВИКЛАДАЧ КУРСУ</a:t>
            </a:r>
            <a:endParaRPr lang="uk-UA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Олійник Олександр Миколайович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андидат філософських наук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доцент кафедри бізнес-адміністрування і менеджменту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ЗЕД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Запорізького національного університету, 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викладач-методист, вчитель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вищої категорії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094259"/>
            <a:ext cx="3143272" cy="3639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amond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Результат пошуку зображень за запитом &quot;економіст картинки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500042"/>
            <a:ext cx="7953399" cy="3643337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857224" y="4143380"/>
            <a:ext cx="72866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вигод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вибуття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зобов'язань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призводить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винятком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вилучення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розподілу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власниками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amond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1142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86124"/>
            <a:ext cx="8229600" cy="2840039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закономірності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видами,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носіями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центрами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відповідальності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ринкової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diamond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Завданнями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сутності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та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прогнозної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поточного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набуття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практичній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diamond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знати: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класифікацію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базові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стосуються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- роль та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суспільного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їх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в народному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господарстві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Законодавчу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 базу  в 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регулює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товарно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just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виробничого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риси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властивості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 -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закономірності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нормування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 та  контроль 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 як 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забезпечують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виробничого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складати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кошторис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методологію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обчислення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собівартості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- роль та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засади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 -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стратегісного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diamond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вміти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зумовлюють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обчислювати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величину за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видами,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місцями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носіями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систематизувати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концептуальних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 основ 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 на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формулювати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понять;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на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при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формуванні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калькулювання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продуктовому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обчислювати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собівартість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одиниці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стратегічні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diamond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Інтегральна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компетентність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вирішувати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типові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спеціалізовані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задачі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практичні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менеджменту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положень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поведінкових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наук,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характеризуватися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певною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невизначеністю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умов; нести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визначених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www.mukachevo.net/Content/img/news/p_28103_1_gallerybig.jpg"/>
          <p:cNvPicPr>
            <a:picLocks noChangeAspect="1" noChangeArrowheads="1"/>
          </p:cNvPicPr>
          <p:nvPr/>
        </p:nvPicPr>
        <p:blipFill>
          <a:blip r:embed="rId2" cstate="print"/>
          <a:srcRect b="13262"/>
          <a:stretch>
            <a:fillRect/>
          </a:stretch>
        </p:blipFill>
        <p:spPr bwMode="auto">
          <a:xfrm>
            <a:off x="5715008" y="4976202"/>
            <a:ext cx="2270001" cy="18817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amond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Загальні компетентності: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Здатність застосовувати знання в практичних ситуаціях.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інформаційні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комунікаційні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Здатність до пошуку, оброблення та аналізу інформації з різних джерел.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i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diamond/>
  </p:transition>
</p:sld>
</file>

<file path=ppt/theme/theme1.xml><?xml version="1.0" encoding="utf-8"?>
<a:theme xmlns:a="http://schemas.openxmlformats.org/drawingml/2006/main" name="Тема1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2">
  <a:themeElements>
    <a:clrScheme name="1_Пиксел 14">
      <a:dk1>
        <a:srgbClr val="000000"/>
      </a:dk1>
      <a:lt1>
        <a:srgbClr val="FFFFFF"/>
      </a:lt1>
      <a:dk2>
        <a:srgbClr val="000000"/>
      </a:dk2>
      <a:lt2>
        <a:srgbClr val="A0BCB3"/>
      </a:lt2>
      <a:accent1>
        <a:srgbClr val="33CCCC"/>
      </a:accent1>
      <a:accent2>
        <a:srgbClr val="9DC2D7"/>
      </a:accent2>
      <a:accent3>
        <a:srgbClr val="FFFFFF"/>
      </a:accent3>
      <a:accent4>
        <a:srgbClr val="000000"/>
      </a:accent4>
      <a:accent5>
        <a:srgbClr val="ADE2E2"/>
      </a:accent5>
      <a:accent6>
        <a:srgbClr val="8EB0C3"/>
      </a:accent6>
      <a:hlink>
        <a:srgbClr val="006666"/>
      </a:hlink>
      <a:folHlink>
        <a:srgbClr val="CCCCFF"/>
      </a:folHlink>
    </a:clrScheme>
    <a:fontScheme name="1_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1_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13">
        <a:dk1>
          <a:srgbClr val="000000"/>
        </a:dk1>
        <a:lt1>
          <a:srgbClr val="FFFFFF"/>
        </a:lt1>
        <a:dk2>
          <a:srgbClr val="000000"/>
        </a:dk2>
        <a:lt2>
          <a:srgbClr val="85A99D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14">
        <a:dk1>
          <a:srgbClr val="000000"/>
        </a:dk1>
        <a:lt1>
          <a:srgbClr val="FFFFFF"/>
        </a:lt1>
        <a:dk2>
          <a:srgbClr val="000000"/>
        </a:dk2>
        <a:lt2>
          <a:srgbClr val="A0BCB3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Тема2" id="{18938D31-8867-4BC7-8555-03877D8C9012}" vid="{624DE008-FF3D-4229-840F-D3783F76F1B1}"/>
    </a:ext>
  </a:extLst>
</a:theme>
</file>

<file path=ppt/theme/theme3.xml><?xml version="1.0" encoding="utf-8"?>
<a:theme xmlns:a="http://schemas.openxmlformats.org/drawingml/2006/main" name="Пиксел">
  <a:themeElements>
    <a:clrScheme name="Пиксел 14">
      <a:dk1>
        <a:srgbClr val="000000"/>
      </a:dk1>
      <a:lt1>
        <a:srgbClr val="FFFFFF"/>
      </a:lt1>
      <a:dk2>
        <a:srgbClr val="000000"/>
      </a:dk2>
      <a:lt2>
        <a:srgbClr val="A0BCB3"/>
      </a:lt2>
      <a:accent1>
        <a:srgbClr val="33CCCC"/>
      </a:accent1>
      <a:accent2>
        <a:srgbClr val="9DC2D7"/>
      </a:accent2>
      <a:accent3>
        <a:srgbClr val="FFFFFF"/>
      </a:accent3>
      <a:accent4>
        <a:srgbClr val="000000"/>
      </a:accent4>
      <a:accent5>
        <a:srgbClr val="ADE2E2"/>
      </a:accent5>
      <a:accent6>
        <a:srgbClr val="8EB0C3"/>
      </a:accent6>
      <a:hlink>
        <a:srgbClr val="006666"/>
      </a:hlink>
      <a:folHlink>
        <a:srgbClr val="CCCCFF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3">
        <a:dk1>
          <a:srgbClr val="000000"/>
        </a:dk1>
        <a:lt1>
          <a:srgbClr val="FFFFFF"/>
        </a:lt1>
        <a:dk2>
          <a:srgbClr val="000000"/>
        </a:dk2>
        <a:lt2>
          <a:srgbClr val="85A99D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4">
        <a:dk1>
          <a:srgbClr val="000000"/>
        </a:dk1>
        <a:lt1>
          <a:srgbClr val="FFFFFF"/>
        </a:lt1>
        <a:dk2>
          <a:srgbClr val="000000"/>
        </a:dk2>
        <a:lt2>
          <a:srgbClr val="A0BCB3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Тема10</Template>
  <TotalTime>53</TotalTime>
  <Words>453</Words>
  <Application>Microsoft Office PowerPoint</Application>
  <PresentationFormat>Экран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Тема10</vt:lpstr>
      <vt:lpstr>Тема2</vt:lpstr>
      <vt:lpstr>Пиксел</vt:lpstr>
      <vt:lpstr>УПРАВЛІННЯ ВИТРАТАМИ </vt:lpstr>
      <vt:lpstr>Слайд 2</vt:lpstr>
      <vt:lpstr>Слайд 3</vt:lpstr>
      <vt:lpstr>Метою дисципліни  Управління витратами  </vt:lpstr>
      <vt:lpstr>Завданнями дисципліни є</vt:lpstr>
      <vt:lpstr>знати: </vt:lpstr>
      <vt:lpstr>вміти: </vt:lpstr>
      <vt:lpstr>Інтегральна компетентність</vt:lpstr>
      <vt:lpstr>Загальні компетентності: </vt:lpstr>
      <vt:lpstr>Зміст курсу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</dc:creator>
  <cp:lastModifiedBy>S</cp:lastModifiedBy>
  <cp:revision>7</cp:revision>
  <dcterms:created xsi:type="dcterms:W3CDTF">2022-02-01T10:44:35Z</dcterms:created>
  <dcterms:modified xsi:type="dcterms:W3CDTF">2022-02-01T11:38:07Z</dcterms:modified>
</cp:coreProperties>
</file>