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67" r:id="rId4"/>
    <p:sldId id="266" r:id="rId5"/>
    <p:sldId id="257" r:id="rId6"/>
    <p:sldId id="262" r:id="rId7"/>
    <p:sldId id="258" r:id="rId8"/>
    <p:sldId id="259" r:id="rId9"/>
    <p:sldId id="260" r:id="rId10"/>
    <p:sldId id="261" r:id="rId11"/>
    <p:sldId id="265" r:id="rId12"/>
    <p:sldId id="263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9E0D05-174D-4E74-B299-00C1DF97ACC8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6FDBD-F7E1-4465-8267-1074DC57D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2637364"/>
      </p:ext>
    </p:extLst>
  </p:cSld>
  <p:clrMapOvr>
    <a:masterClrMapping/>
  </p:clrMapOvr>
  <p:transition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9E0D05-174D-4E74-B299-00C1DF97ACC8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6FDBD-F7E1-4465-8267-1074DC57D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7591106"/>
      </p:ext>
    </p:extLst>
  </p:cSld>
  <p:clrMapOvr>
    <a:masterClrMapping/>
  </p:clrMapOvr>
  <p:transition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9E0D05-174D-4E74-B299-00C1DF97ACC8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6FDBD-F7E1-4465-8267-1074DC57D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8487772"/>
      </p:ext>
    </p:extLst>
  </p:cSld>
  <p:clrMapOvr>
    <a:masterClrMapping/>
  </p:clrMapOvr>
  <p:transition>
    <p:diamond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52A47-BA29-4224-8960-891E40BC44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7165599"/>
      </p:ext>
    </p:extLst>
  </p:cSld>
  <p:clrMapOvr>
    <a:masterClrMapping/>
  </p:clrMapOvr>
  <p:transition>
    <p:diamond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E3E1C2-36FC-422E-AB32-DC289985F3B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528548826"/>
      </p:ext>
    </p:extLst>
  </p:cSld>
  <p:clrMapOvr>
    <a:masterClrMapping/>
  </p:clrMapOvr>
  <p:transition>
    <p:diamond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6F5E4-54FC-4430-9C26-DDE2CBA06EE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85080822"/>
      </p:ext>
    </p:extLst>
  </p:cSld>
  <p:clrMapOvr>
    <a:masterClrMapping/>
  </p:clrMapOvr>
  <p:transition>
    <p:diamond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7033FD-3AD8-4724-A5AA-39146F950D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963887887"/>
      </p:ext>
    </p:extLst>
  </p:cSld>
  <p:clrMapOvr>
    <a:masterClrMapping/>
  </p:clrMapOvr>
  <p:transition>
    <p:diamond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58AA79-29E6-4471-9C2D-D8A04A0876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49961138"/>
      </p:ext>
    </p:extLst>
  </p:cSld>
  <p:clrMapOvr>
    <a:masterClrMapping/>
  </p:clrMapOvr>
  <p:transition>
    <p:diamond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81845-B4B4-47D8-A0BD-D17A9E2C0F8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152031199"/>
      </p:ext>
    </p:extLst>
  </p:cSld>
  <p:clrMapOvr>
    <a:masterClrMapping/>
  </p:clrMapOvr>
  <p:transition>
    <p:diamond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CAC0B-5007-4F10-8ACE-CF474D5057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844025664"/>
      </p:ext>
    </p:extLst>
  </p:cSld>
  <p:clrMapOvr>
    <a:masterClrMapping/>
  </p:clrMapOvr>
  <p:transition>
    <p:diamond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5D73B-2AC8-4F18-907D-A91ADAAD9F1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69490841"/>
      </p:ext>
    </p:extLst>
  </p:cSld>
  <p:clrMapOvr>
    <a:masterClrMapping/>
  </p:clrMapOvr>
  <p:transition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9E0D05-174D-4E74-B299-00C1DF97ACC8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6FDBD-F7E1-4465-8267-1074DC57D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3364628"/>
      </p:ext>
    </p:extLst>
  </p:cSld>
  <p:clrMapOvr>
    <a:masterClrMapping/>
  </p:clrMapOvr>
  <p:transition>
    <p:diamond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B841B-2F97-41B7-84A0-477E45AFAE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035179206"/>
      </p:ext>
    </p:extLst>
  </p:cSld>
  <p:clrMapOvr>
    <a:masterClrMapping/>
  </p:clrMapOvr>
  <p:transition>
    <p:diamond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FD13C-4E17-4557-8E6B-DCAF92A470C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082957705"/>
      </p:ext>
    </p:extLst>
  </p:cSld>
  <p:clrMapOvr>
    <a:masterClrMapping/>
  </p:clrMapOvr>
  <p:transition>
    <p:diamond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6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7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707BD-488C-4C06-A6EA-EC4800DC66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662290495"/>
      </p:ext>
    </p:extLst>
  </p:cSld>
  <p:clrMapOvr>
    <a:masterClrMapping/>
  </p:clrMapOvr>
  <p:transition>
    <p:diamond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4D149-0A54-4063-8FB4-30C060534EC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5429326"/>
      </p:ext>
    </p:extLst>
  </p:cSld>
  <p:clrMapOvr>
    <a:masterClrMapping/>
  </p:clrMapOvr>
  <p:transition>
    <p:diamond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856CA-A7BD-48C1-8B31-732C64A3028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9878450"/>
      </p:ext>
    </p:extLst>
  </p:cSld>
  <p:clrMapOvr>
    <a:masterClrMapping/>
  </p:clrMapOvr>
  <p:transition>
    <p:diamond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94AB8B-AEEC-42DE-B5C7-56C51D671E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4869549"/>
      </p:ext>
    </p:extLst>
  </p:cSld>
  <p:clrMapOvr>
    <a:masterClrMapping/>
  </p:clrMapOvr>
  <p:transition>
    <p:diamond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CA0F3-93C1-46EA-99A4-4FF4DFC9B0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2048237"/>
      </p:ext>
    </p:extLst>
  </p:cSld>
  <p:clrMapOvr>
    <a:masterClrMapping/>
  </p:clrMapOvr>
  <p:transition>
    <p:diamond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D7DB3A-4FEB-4DC8-87EC-A2E50DA7D24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45524969"/>
      </p:ext>
    </p:extLst>
  </p:cSld>
  <p:clrMapOvr>
    <a:masterClrMapping/>
  </p:clrMapOvr>
  <p:transition>
    <p:diamond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2324C-308F-4BEA-B09C-D3793B90EC5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528654"/>
      </p:ext>
    </p:extLst>
  </p:cSld>
  <p:clrMapOvr>
    <a:masterClrMapping/>
  </p:clrMapOvr>
  <p:transition>
    <p:diamond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05353B-C2FB-4D5F-92DE-6A75A400C8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7725996"/>
      </p:ext>
    </p:extLst>
  </p:cSld>
  <p:clrMapOvr>
    <a:masterClrMapping/>
  </p:clrMapOvr>
  <p:transition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9E0D05-174D-4E74-B299-00C1DF97ACC8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6FDBD-F7E1-4465-8267-1074DC57D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7589019"/>
      </p:ext>
    </p:extLst>
  </p:cSld>
  <p:clrMapOvr>
    <a:masterClrMapping/>
  </p:clrMapOvr>
  <p:transition>
    <p:diamond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CBAB6-1007-4C78-B2E6-2033F26E390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7912684"/>
      </p:ext>
    </p:extLst>
  </p:cSld>
  <p:clrMapOvr>
    <a:masterClrMapping/>
  </p:clrMapOvr>
  <p:transition>
    <p:diamond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6BDA6-9E76-42DC-AB4B-F482DF513C4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096549"/>
      </p:ext>
    </p:extLst>
  </p:cSld>
  <p:clrMapOvr>
    <a:masterClrMapping/>
  </p:clrMapOvr>
  <p:transition>
    <p:diamond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BA191-93BF-4A2C-9512-E2F1A6DD254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5047524"/>
      </p:ext>
    </p:extLst>
  </p:cSld>
  <p:clrMapOvr>
    <a:masterClrMapping/>
  </p:clrMapOvr>
  <p:transition>
    <p:diamond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A71431-1DC8-48DB-BDE3-8482565A555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215081"/>
      </p:ext>
    </p:extLst>
  </p:cSld>
  <p:clrMapOvr>
    <a:masterClrMapping/>
  </p:clrMapOvr>
  <p:transition>
    <p:diamond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">
            <a:extLst/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>
            <a:extLst/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E3DB2-8964-41AF-AADF-7BA4925FA6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16">
            <a:extLst/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9784645"/>
      </p:ext>
    </p:extLst>
  </p:cSld>
  <p:clrMapOvr>
    <a:masterClrMapping/>
  </p:clrMapOvr>
  <p:transition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9E0D05-174D-4E74-B299-00C1DF97ACC8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6FDBD-F7E1-4465-8267-1074DC57D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84167437"/>
      </p:ext>
    </p:extLst>
  </p:cSld>
  <p:clrMapOvr>
    <a:masterClrMapping/>
  </p:clrMapOvr>
  <p:transition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9E0D05-174D-4E74-B299-00C1DF97ACC8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6FDBD-F7E1-4465-8267-1074DC57D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58328056"/>
      </p:ext>
    </p:extLst>
  </p:cSld>
  <p:clrMapOvr>
    <a:masterClrMapping/>
  </p:clrMapOvr>
  <p:transition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9E0D05-174D-4E74-B299-00C1DF97ACC8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6FDBD-F7E1-4465-8267-1074DC57D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5899883"/>
      </p:ext>
    </p:extLst>
  </p:cSld>
  <p:clrMapOvr>
    <a:masterClrMapping/>
  </p:clrMapOvr>
  <p:transition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9E0D05-174D-4E74-B299-00C1DF97ACC8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3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6FDBD-F7E1-4465-8267-1074DC57D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1459602"/>
      </p:ext>
    </p:extLst>
  </p:cSld>
  <p:clrMapOvr>
    <a:masterClrMapping/>
  </p:clrMapOvr>
  <p:transition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9E0D05-174D-4E74-B299-00C1DF97ACC8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6FDBD-F7E1-4465-8267-1074DC57D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7508892"/>
      </p:ext>
    </p:extLst>
  </p:cSld>
  <p:clrMapOvr>
    <a:masterClrMapping/>
  </p:clrMapOvr>
  <p:transition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9E0D05-174D-4E74-B299-00C1DF97ACC8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6FDBD-F7E1-4465-8267-1074DC57D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3423025"/>
      </p:ext>
    </p:extLst>
  </p:cSld>
  <p:clrMapOvr>
    <a:masterClrMapping/>
  </p:clrMapOvr>
  <p:transition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chemeClr val="bg1"/>
            </a:gs>
            <a:gs pos="100000">
              <a:srgbClr val="B0CED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33413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33413" y="1828800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  <a:endParaRPr lang="en-US" altLang="en-US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09E0D05-174D-4E74-B299-00C1DF97ACC8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6462713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smtClean="0">
                <a:solidFill>
                  <a:srgbClr val="898989"/>
                </a:solidFill>
              </a:defRPr>
            </a:lvl1pPr>
          </a:lstStyle>
          <a:p>
            <a:fld id="{DE26FDBD-F7E1-4465-8267-1074DC57D0F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amond/>
  </p:transition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chemeClr val="bg1"/>
            </a:gs>
            <a:gs pos="100000">
              <a:srgbClr val="B0CED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79875" name="Rectangle 3">
              <a:extLst/>
            </p:cNvPr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uk-UA" altLang="ru-RU" sz="2400"/>
            </a:p>
          </p:txBody>
        </p:sp>
        <p:sp>
          <p:nvSpPr>
            <p:cNvPr id="79876" name="Rectangle 4">
              <a:extLst/>
            </p:cNvPr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2400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79878" name="Rectangle 6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79" name="Rectangle 7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0" name="Rectangle 8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1" name="Rectangle 9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2" name="Rectangle 10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3" name="Rectangle 11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4" name="Rectangle 12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5" name="Rectangle 13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6" name="Rectangle 14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  <p:sp>
            <p:nvSpPr>
              <p:cNvPr id="79887" name="Rectangle 15">
                <a:extLst/>
              </p:cNvPr>
              <p:cNvSpPr>
                <a:spLocks noChangeArrowheads="1"/>
              </p:cNvSpPr>
              <p:nvPr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/>
              <a:lstStyle>
                <a:lvl1pPr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defRPr/>
                </a:pPr>
                <a:endParaRPr lang="uk-UA" altLang="ru-RU" sz="2400"/>
              </a:p>
            </p:txBody>
          </p:sp>
        </p:grpSp>
      </p:grpSp>
      <p:sp>
        <p:nvSpPr>
          <p:cNvPr id="2051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2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31" name="Rectangle 16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" name="Rectangle 17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" name="Rectangle 18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fld id="{69DCF9F5-D17F-4B9A-9118-FFBDB6C906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diamond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chemeClr val="bg1"/>
            </a:gs>
            <a:gs pos="100000">
              <a:srgbClr val="B0CED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>
            <a:extLst/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2515" name="Rectangle 3">
            <a:extLst/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fld id="{73ABDC77-AF6D-4AAA-90B8-68D88F619F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86021" name="Rectangle 5">
              <a:extLst/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 wrap="none" anchor="ctr"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defRPr/>
              </a:pPr>
              <a:endParaRPr lang="uk-UA" altLang="ru-RU" sz="2400"/>
            </a:p>
          </p:txBody>
        </p:sp>
        <p:sp>
          <p:nvSpPr>
            <p:cNvPr id="86022" name="Rectangle 6">
              <a:extLst/>
            </p:cNvPr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2400"/>
            </a:p>
          </p:txBody>
        </p:sp>
        <p:sp>
          <p:nvSpPr>
            <p:cNvPr id="86023" name="Rectangle 7">
              <a:extLst/>
            </p:cNvPr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180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6024" name="Rectangle 8">
              <a:extLst/>
            </p:cNvPr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180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6025" name="Rectangle 9">
              <a:extLst/>
            </p:cNvPr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180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6026" name="Rectangle 10">
              <a:extLst/>
            </p:cNvPr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1800">
                <a:solidFill>
                  <a:schemeClr val="hlink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6027" name="Rectangle 11">
              <a:extLst/>
            </p:cNvPr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2400"/>
            </a:p>
          </p:txBody>
        </p:sp>
        <p:sp>
          <p:nvSpPr>
            <p:cNvPr id="86028" name="Rectangle 12">
              <a:extLst/>
            </p:cNvPr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180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86029" name="Rectangle 13">
              <a:extLst/>
            </p:cNvPr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/>
            <a:lstStyle>
              <a:lvl1pPr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uk-UA" altLang="ru-RU" sz="1800">
                <a:solidFill>
                  <a:schemeClr val="accent2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07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078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92528" name="Rectangle 16">
            <a:extLst/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>
    <p:diamond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1357298"/>
            <a:ext cx="6858000" cy="2387600"/>
          </a:xfrm>
        </p:spPr>
        <p:txBody>
          <a:bodyPr>
            <a:normAutofit/>
          </a:bodyPr>
          <a:lstStyle/>
          <a:p>
            <a:r>
              <a:rPr lang="uk-UA" sz="4800" dirty="0" smtClean="0">
                <a:latin typeface="Times New Roman" pitchFamily="18" charset="0"/>
                <a:cs typeface="Times New Roman" pitchFamily="18" charset="0"/>
              </a:rPr>
              <a:t>УПРАВЛІННЯ ВИТРАТАМИ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43000" y="4714884"/>
            <a:ext cx="6858000" cy="1071570"/>
          </a:xfrm>
        </p:spPr>
        <p:txBody>
          <a:bodyPr>
            <a:norm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Циклова комісія економічних дисциплін, менеджменту та туризму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://media.imopedia.ro/usr/thumbs/thumb_800_x_0_17677-crestere_economica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14290"/>
            <a:ext cx="4148993" cy="2177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413" y="365125"/>
            <a:ext cx="7886700" cy="849297"/>
          </a:xfrm>
        </p:spPr>
        <p:txBody>
          <a:bodyPr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Зміст курсу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Autofit/>
          </a:bodyPr>
          <a:lstStyle/>
          <a:p>
            <a:pPr algn="just"/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Змістовий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модуль 1.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Загальна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характеристика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Теоретичні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методологічні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основи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витратами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характеристика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Теоретичні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засади</a:t>
            </a:r>
          </a:p>
          <a:p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ресурсами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	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місцями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центрами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відповідальності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	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Технологія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господарських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5	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Кошторис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методика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складання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кошторису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	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Методологія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	</a:t>
            </a:r>
          </a:p>
          <a:p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Змістовий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модуль 2. Система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стратегічного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витратами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7	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8	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9	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витрати-випуск-прибуток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".		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10	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видами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11	Система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стратегічного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413" y="365125"/>
            <a:ext cx="3652835" cy="48498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785794"/>
            <a:ext cx="4376741" cy="4857784"/>
          </a:xfrm>
        </p:spPr>
        <p:txBody>
          <a:bodyPr/>
          <a:lstStyle/>
          <a:p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ВИКЛАДАЧ КУРСУ</a:t>
            </a: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Олійник Олександр Миколайович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андидат філософських наук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доцент кафедри бізнес-адміністрування і менеджменту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ЗЕД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Запорізького національного університету, 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викладач-методист, вчитель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вищої категорії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94259"/>
            <a:ext cx="3143272" cy="3639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amond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Результат пошуку зображень за запитом &quot;економіст картинки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00042"/>
            <a:ext cx="7953399" cy="364333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57224" y="4143380"/>
            <a:ext cx="72866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pPr algn="just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вигод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вибуття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зобов'язань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яке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призводить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власного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винятком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вилучення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власниками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1142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86124"/>
            <a:ext cx="8229600" cy="2840039"/>
          </a:xfrm>
        </p:spPr>
        <p:txBody>
          <a:bodyPr/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закономірності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видами,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носіями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центрами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відповідальності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ринкової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економіки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Завданнями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сутності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та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сучасних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навичок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прогнозної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поточного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набуття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практичних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практичній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знати: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класифікацію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базові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стосуються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- роль та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суспільного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їх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в народному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господарстві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Законодавчу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 базу  в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регулює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товарно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just"/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цінностей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ефективність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риси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властивості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принципи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механізми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; -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загальні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закономірності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прогнозування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 та  контроль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 як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забезпечують</a:t>
            </a:r>
            <a:endParaRPr lang="ru-RU" sz="3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складати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кошторис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методологію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обчислення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- роль та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засади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; -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стратегісного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вміти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виявляти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зумовлюють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обчислювати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величину за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видами,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місцями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носіями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динаміки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систематизувати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концептуальних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основ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 на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сучасних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формулювати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понять;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аналізувати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на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при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формуванні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здійснювати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калькулювання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продуктовому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виробництві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обчислювати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застосовувати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стратегічні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diamond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Інтегральна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компетентність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вирішувати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типові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спеціалізовані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задачі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практичні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менеджменту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вимагає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положень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соціальних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поведінкових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наук,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характеризуватися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певною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невизначеністю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умов; нести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здійснювати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визначених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ситуаціях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www.mukachevo.net/Content/img/news/p_28103_1_gallerybig.jpg"/>
          <p:cNvPicPr>
            <a:picLocks noChangeAspect="1" noChangeArrowheads="1"/>
          </p:cNvPicPr>
          <p:nvPr/>
        </p:nvPicPr>
        <p:blipFill>
          <a:blip r:embed="rId2" cstate="print"/>
          <a:srcRect b="13262"/>
          <a:stretch>
            <a:fillRect/>
          </a:stretch>
        </p:blipFill>
        <p:spPr bwMode="auto">
          <a:xfrm>
            <a:off x="5715008" y="4976202"/>
            <a:ext cx="2270001" cy="1881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amond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Загальні компетентності: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Здатність застосовувати знання в практичних ситуаціях.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комунікаційні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Здатність до пошуку, оброблення та аналізу інформації з різних джерел.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amond/>
  </p:transition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2">
  <a:themeElements>
    <a:clrScheme name="1_Пиксел 14">
      <a:dk1>
        <a:srgbClr val="000000"/>
      </a:dk1>
      <a:lt1>
        <a:srgbClr val="FFFFFF"/>
      </a:lt1>
      <a:dk2>
        <a:srgbClr val="000000"/>
      </a:dk2>
      <a:lt2>
        <a:srgbClr val="A0BCB3"/>
      </a:lt2>
      <a:accent1>
        <a:srgbClr val="33CCCC"/>
      </a:accent1>
      <a:accent2>
        <a:srgbClr val="9DC2D7"/>
      </a:accent2>
      <a:accent3>
        <a:srgbClr val="FFFFFF"/>
      </a:accent3>
      <a:accent4>
        <a:srgbClr val="000000"/>
      </a:accent4>
      <a:accent5>
        <a:srgbClr val="ADE2E2"/>
      </a:accent5>
      <a:accent6>
        <a:srgbClr val="8EB0C3"/>
      </a:accent6>
      <a:hlink>
        <a:srgbClr val="006666"/>
      </a:hlink>
      <a:folHlink>
        <a:srgbClr val="CCCCFF"/>
      </a:folHlink>
    </a:clrScheme>
    <a:fontScheme name="1_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1_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13">
        <a:dk1>
          <a:srgbClr val="000000"/>
        </a:dk1>
        <a:lt1>
          <a:srgbClr val="FFFFFF"/>
        </a:lt1>
        <a:dk2>
          <a:srgbClr val="000000"/>
        </a:dk2>
        <a:lt2>
          <a:srgbClr val="85A99D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Пиксел 14">
        <a:dk1>
          <a:srgbClr val="000000"/>
        </a:dk1>
        <a:lt1>
          <a:srgbClr val="FFFFFF"/>
        </a:lt1>
        <a:dk2>
          <a:srgbClr val="000000"/>
        </a:dk2>
        <a:lt2>
          <a:srgbClr val="A0BCB3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Тема2" id="{18938D31-8867-4BC7-8555-03877D8C9012}" vid="{624DE008-FF3D-4229-840F-D3783F76F1B1}"/>
    </a:ext>
  </a:extLst>
</a:theme>
</file>

<file path=ppt/theme/theme3.xml><?xml version="1.0" encoding="utf-8"?>
<a:theme xmlns:a="http://schemas.openxmlformats.org/drawingml/2006/main" name="Пиксел">
  <a:themeElements>
    <a:clrScheme name="Пиксел 14">
      <a:dk1>
        <a:srgbClr val="000000"/>
      </a:dk1>
      <a:lt1>
        <a:srgbClr val="FFFFFF"/>
      </a:lt1>
      <a:dk2>
        <a:srgbClr val="000000"/>
      </a:dk2>
      <a:lt2>
        <a:srgbClr val="A0BCB3"/>
      </a:lt2>
      <a:accent1>
        <a:srgbClr val="33CCCC"/>
      </a:accent1>
      <a:accent2>
        <a:srgbClr val="9DC2D7"/>
      </a:accent2>
      <a:accent3>
        <a:srgbClr val="FFFFFF"/>
      </a:accent3>
      <a:accent4>
        <a:srgbClr val="000000"/>
      </a:accent4>
      <a:accent5>
        <a:srgbClr val="ADE2E2"/>
      </a:accent5>
      <a:accent6>
        <a:srgbClr val="8EB0C3"/>
      </a:accent6>
      <a:hlink>
        <a:srgbClr val="006666"/>
      </a:hlink>
      <a:folHlink>
        <a:srgbClr val="CCCCFF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3">
        <a:dk1>
          <a:srgbClr val="000000"/>
        </a:dk1>
        <a:lt1>
          <a:srgbClr val="FFFFFF"/>
        </a:lt1>
        <a:dk2>
          <a:srgbClr val="000000"/>
        </a:dk2>
        <a:lt2>
          <a:srgbClr val="85A99D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4">
        <a:dk1>
          <a:srgbClr val="000000"/>
        </a:dk1>
        <a:lt1>
          <a:srgbClr val="FFFFFF"/>
        </a:lt1>
        <a:dk2>
          <a:srgbClr val="000000"/>
        </a:dk2>
        <a:lt2>
          <a:srgbClr val="A0BCB3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Тема10</Template>
  <TotalTime>53</TotalTime>
  <Words>453</Words>
  <Application>Microsoft Office PowerPoint</Application>
  <PresentationFormat>Экран (4:3)</PresentationFormat>
  <Paragraphs>63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Тема10</vt:lpstr>
      <vt:lpstr>Тема2</vt:lpstr>
      <vt:lpstr>Пиксел</vt:lpstr>
      <vt:lpstr>УПРАВЛІННЯ ВИТРАТАМИ </vt:lpstr>
      <vt:lpstr>Слайд 2</vt:lpstr>
      <vt:lpstr>Слайд 3</vt:lpstr>
      <vt:lpstr>Метою дисципліни  Управління витратами  </vt:lpstr>
      <vt:lpstr>Завданнями дисципліни є</vt:lpstr>
      <vt:lpstr>знати: </vt:lpstr>
      <vt:lpstr>вміти: </vt:lpstr>
      <vt:lpstr>Інтегральна компетентність</vt:lpstr>
      <vt:lpstr>Загальні компетентності: </vt:lpstr>
      <vt:lpstr>Зміст курсу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</dc:creator>
  <cp:lastModifiedBy>S</cp:lastModifiedBy>
  <cp:revision>7</cp:revision>
  <dcterms:created xsi:type="dcterms:W3CDTF">2022-02-01T10:44:35Z</dcterms:created>
  <dcterms:modified xsi:type="dcterms:W3CDTF">2022-02-01T11:38:07Z</dcterms:modified>
</cp:coreProperties>
</file>