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78" r:id="rId4"/>
  </p:sldMasterIdLst>
  <p:notesMasterIdLst>
    <p:notesMasterId r:id="rId31"/>
  </p:notesMasterIdLst>
  <p:handoutMasterIdLst>
    <p:handoutMasterId r:id="rId32"/>
  </p:handoutMasterIdLst>
  <p:sldIdLst>
    <p:sldId id="329" r:id="rId5"/>
    <p:sldId id="395" r:id="rId6"/>
    <p:sldId id="398" r:id="rId7"/>
    <p:sldId id="399" r:id="rId8"/>
    <p:sldId id="416" r:id="rId9"/>
    <p:sldId id="417" r:id="rId10"/>
    <p:sldId id="422" r:id="rId11"/>
    <p:sldId id="423" r:id="rId12"/>
    <p:sldId id="411" r:id="rId13"/>
    <p:sldId id="421" r:id="rId14"/>
    <p:sldId id="418" r:id="rId15"/>
    <p:sldId id="420" r:id="rId16"/>
    <p:sldId id="404" r:id="rId17"/>
    <p:sldId id="419" r:id="rId18"/>
    <p:sldId id="405" r:id="rId19"/>
    <p:sldId id="351" r:id="rId20"/>
    <p:sldId id="352" r:id="rId21"/>
    <p:sldId id="353" r:id="rId22"/>
    <p:sldId id="360" r:id="rId23"/>
    <p:sldId id="362" r:id="rId24"/>
    <p:sldId id="373" r:id="rId25"/>
    <p:sldId id="374" r:id="rId26"/>
    <p:sldId id="367" r:id="rId27"/>
    <p:sldId id="368" r:id="rId28"/>
    <p:sldId id="366" r:id="rId29"/>
    <p:sldId id="35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DB8F3-DE8D-4B2A-AD34-29231BA0CEC2}" type="datetimeFigureOut">
              <a:rPr lang="uk-UA" smtClean="0"/>
              <a:t>21.03.2023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63C68-4EAD-4FB2-870D-2DE8361FE2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2664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263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4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32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94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/>
          <a:lstStyle/>
          <a:p>
            <a:fld id="{122C7786-9B39-4CC8-95FC-F71B3E62259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/>
          <a:lstStyle/>
          <a:p>
            <a:fld id="{F4ED168E-B06B-4E08-9796-E49B4E53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26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/>
          <a:lstStyle/>
          <a:p>
            <a:fld id="{122C7786-9B39-4CC8-95FC-F71B3E62259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/>
          <a:lstStyle/>
          <a:p>
            <a:fld id="{F4ED168E-B06B-4E08-9796-E49B4E53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81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9C604-8114-497F-ABB5-ACD20F8459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239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38C1-FE09-4743-9EE2-083DEB9E8D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72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69EF0-C3B4-4B88-B6DB-95F2690F9D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65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акет_вопроса_без_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7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19" y="4087368"/>
            <a:ext cx="2743201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3" y="4087368"/>
            <a:ext cx="3115575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0" y="4087368"/>
            <a:ext cx="3038623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1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75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Макет_вопроса_без_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9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21" y="4087368"/>
            <a:ext cx="2743201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15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257175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50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25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700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5" y="4087368"/>
            <a:ext cx="3115575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15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2" y="4087368"/>
            <a:ext cx="3038623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15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257175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50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25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700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28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опрос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87916" y="1635617"/>
            <a:ext cx="394405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/>
          </a:bodyPr>
          <a:lstStyle>
            <a:lvl1pPr algn="ctr">
              <a:defRPr sz="3323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668849" y="1635125"/>
            <a:ext cx="3012831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292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16531" indent="0">
              <a:buFontTx/>
              <a:buNone/>
              <a:defRPr sz="1292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33062" indent="0">
              <a:buFontTx/>
              <a:buNone/>
              <a:defRPr sz="1292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949593" indent="0">
              <a:buFontTx/>
              <a:buNone/>
              <a:defRPr sz="1292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6124" indent="0">
              <a:buFontTx/>
              <a:buNone/>
              <a:defRPr sz="1292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668849" y="2500313"/>
            <a:ext cx="3012831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292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92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292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292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92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668849" y="3365500"/>
            <a:ext cx="3012831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292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16531" indent="0" algn="ctr">
              <a:buFontTx/>
              <a:buNone/>
              <a:defRPr sz="1292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33062" indent="0" algn="ctr">
              <a:buFontTx/>
              <a:buNone/>
              <a:defRPr sz="1292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949593" indent="0" algn="ctr">
              <a:buFontTx/>
              <a:buNone/>
              <a:defRPr sz="1292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6124" indent="0" algn="ctr">
              <a:buFontTx/>
              <a:buNone/>
              <a:defRPr sz="1292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82925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66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5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9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50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4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84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9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41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7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16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25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6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7" r:id="rId17"/>
    <p:sldLayoutId id="2147483898" r:id="rId18"/>
    <p:sldLayoutId id="2147483899" r:id="rId19"/>
    <p:sldLayoutId id="2147483871" r:id="rId20"/>
    <p:sldLayoutId id="2147483875" r:id="rId21"/>
    <p:sldLayoutId id="2147483876" r:id="rId22"/>
    <p:sldLayoutId id="2147483682" r:id="rId23"/>
    <p:sldLayoutId id="2147483683" r:id="rId24"/>
    <p:sldLayoutId id="2147483684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7.wdp"/><Relationship Id="rId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5" Type="http://schemas.microsoft.com/office/2007/relationships/hdphoto" Target="../media/hdphoto9.wdp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3.gif"/><Relationship Id="rId5" Type="http://schemas.openxmlformats.org/officeDocument/2006/relationships/image" Target="../media/image84.png"/><Relationship Id="rId4" Type="http://schemas.openxmlformats.org/officeDocument/2006/relationships/oleObject" Target="../embeddings/_____Microsoft_Excel_97-20031.xls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46.wmf"/><Relationship Id="rId22" Type="http://schemas.openxmlformats.org/officeDocument/2006/relationships/image" Target="../media/image50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pedsovet.s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51.png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11" Type="http://schemas.openxmlformats.org/officeDocument/2006/relationships/image" Target="../media/image61.png"/><Relationship Id="rId5" Type="http://schemas.openxmlformats.org/officeDocument/2006/relationships/audio" Target="../media/audio2.wav"/><Relationship Id="rId10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5.wdp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1584290" y="1274136"/>
            <a:ext cx="9144000" cy="2085975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uk-UA" sz="66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Розв'язання</a:t>
            </a:r>
            <a:r>
              <a:rPr lang="ru-RU" sz="66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задач з комбинаторики, </a:t>
            </a:r>
            <a:r>
              <a:rPr lang="ru-RU" sz="6600" b="1" i="1" dirty="0" err="1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ймовірності</a:t>
            </a:r>
            <a:r>
              <a:rPr lang="ru-RU" sz="66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статистики.</a:t>
            </a:r>
            <a:endParaRPr lang="ru-RU" sz="6600" b="1" i="1" dirty="0">
              <a:ln w="13462">
                <a:solidFill>
                  <a:srgbClr val="C0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052" name="Picture 4" descr="http://www.sbup.com/myimages/img/Domain-Statis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968751"/>
            <a:ext cx="3311525" cy="24812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39" descr="статистика-финансов-предприятий-и-организац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15" y="4081507"/>
            <a:ext cx="3024188" cy="2501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05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799" y="207666"/>
            <a:ext cx="8463617" cy="586154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315" y="914595"/>
            <a:ext cx="8463619" cy="3880773"/>
          </a:xfrm>
        </p:spPr>
        <p:txBody>
          <a:bodyPr/>
          <a:lstStyle/>
          <a:p>
            <a:pPr marL="0" indent="0">
              <a:buNone/>
            </a:pPr>
            <a:r>
              <a:rPr lang="uk-UA" sz="4000" b="1" dirty="0"/>
              <a:t>З</a:t>
            </a:r>
            <a:r>
              <a:rPr lang="uk-UA" sz="4000" b="1" dirty="0" smtClean="0"/>
              <a:t>ображені</a:t>
            </a:r>
            <a:r>
              <a:rPr lang="uk-UA" dirty="0"/>
              <a:t>: </a:t>
            </a:r>
            <a:r>
              <a:rPr lang="en-US" i="1" dirty="0"/>
              <a:t>A </a:t>
            </a:r>
            <a:r>
              <a:rPr lang="en-US" dirty="0"/>
              <a:t>— </a:t>
            </a:r>
            <a:r>
              <a:rPr lang="uk-UA" dirty="0"/>
              <a:t>множина прямо-</a:t>
            </a:r>
          </a:p>
          <a:p>
            <a:pPr marL="0" indent="0">
              <a:buNone/>
            </a:pPr>
            <a:r>
              <a:rPr lang="uk-UA" dirty="0"/>
              <a:t>кутників, </a:t>
            </a:r>
            <a:r>
              <a:rPr lang="en-US" i="1" dirty="0"/>
              <a:t>B </a:t>
            </a:r>
            <a:r>
              <a:rPr lang="en-US" dirty="0"/>
              <a:t>— </a:t>
            </a:r>
            <a:r>
              <a:rPr lang="uk-UA" dirty="0"/>
              <a:t>множина ромбів, </a:t>
            </a:r>
            <a:r>
              <a:rPr lang="en-US" i="1" dirty="0"/>
              <a:t>K </a:t>
            </a:r>
            <a:r>
              <a:rPr lang="en-US" dirty="0"/>
              <a:t>= </a:t>
            </a:r>
            <a:r>
              <a:rPr lang="en-US" i="1" dirty="0"/>
              <a:t>A </a:t>
            </a:r>
            <a:r>
              <a:rPr lang="uk-UA" dirty="0"/>
              <a:t> </a:t>
            </a:r>
            <a:r>
              <a:rPr lang="en-US" i="1" dirty="0" smtClean="0"/>
              <a:t>B</a:t>
            </a:r>
            <a:r>
              <a:rPr lang="en-US" dirty="0"/>
              <a:t>. </a:t>
            </a:r>
            <a:r>
              <a:rPr lang="uk-UA" dirty="0" err="1"/>
              <a:t>Опи</a:t>
            </a:r>
            <a:r>
              <a:rPr lang="uk-UA" dirty="0"/>
              <a:t>-</a:t>
            </a:r>
          </a:p>
          <a:p>
            <a:pPr marL="0" indent="0">
              <a:buNone/>
            </a:pPr>
            <a:r>
              <a:rPr lang="ru-RU" dirty="0" err="1"/>
              <a:t>шіть</a:t>
            </a:r>
            <a:r>
              <a:rPr lang="ru-RU" dirty="0"/>
              <a:t> </a:t>
            </a:r>
            <a:r>
              <a:rPr lang="ru-RU" dirty="0" err="1"/>
              <a:t>множину</a:t>
            </a:r>
            <a:r>
              <a:rPr lang="ru-RU" dirty="0"/>
              <a:t> </a:t>
            </a:r>
            <a:r>
              <a:rPr lang="ru-RU" i="1" dirty="0"/>
              <a:t>K</a:t>
            </a:r>
            <a:r>
              <a:rPr lang="ru-RU" dirty="0"/>
              <a:t>. </a:t>
            </a:r>
            <a:r>
              <a:rPr lang="ru-RU" dirty="0" err="1"/>
              <a:t>Чи</a:t>
            </a:r>
            <a:r>
              <a:rPr lang="ru-RU" dirty="0"/>
              <a:t> правильно,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i="1" dirty="0" smtClean="0"/>
              <a:t>K</a:t>
            </a: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i="1" dirty="0" smtClean="0"/>
              <a:t>A </a:t>
            </a:r>
            <a:r>
              <a:rPr lang="ru-RU" dirty="0"/>
              <a:t>= </a:t>
            </a:r>
            <a:r>
              <a:rPr lang="ru-RU" i="1" dirty="0"/>
              <a:t>K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pt-BR" i="1" dirty="0" smtClean="0"/>
              <a:t>K</a:t>
            </a:r>
            <a:r>
              <a:rPr lang="uk-UA" i="1" smtClean="0"/>
              <a:t> </a:t>
            </a:r>
            <a:r>
              <a:rPr lang="pt-BR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U</a:t>
            </a:r>
            <a:r>
              <a:rPr lang="pt-BR" smtClean="0"/>
              <a:t> </a:t>
            </a:r>
            <a:r>
              <a:rPr lang="pt-BR" i="1" dirty="0"/>
              <a:t>A </a:t>
            </a:r>
            <a:r>
              <a:rPr lang="pt-BR" dirty="0"/>
              <a:t>= </a:t>
            </a:r>
            <a:r>
              <a:rPr lang="pt-BR" i="1" dirty="0"/>
              <a:t>A</a:t>
            </a:r>
            <a:r>
              <a:rPr lang="pt-BR" dirty="0"/>
              <a:t>? Опишіть множини </a:t>
            </a:r>
            <a:r>
              <a:rPr lang="pt-BR" i="1" dirty="0"/>
              <a:t>A </a:t>
            </a:r>
            <a:r>
              <a:rPr lang="pt-BR" dirty="0"/>
              <a:t>\ </a:t>
            </a:r>
            <a:r>
              <a:rPr lang="pt-BR" i="1" dirty="0"/>
              <a:t>B </a:t>
            </a:r>
            <a:r>
              <a:rPr lang="pt-BR" dirty="0"/>
              <a:t>та </a:t>
            </a:r>
            <a:r>
              <a:rPr lang="pt-BR" i="1" dirty="0"/>
              <a:t>B </a:t>
            </a:r>
            <a:r>
              <a:rPr lang="pt-BR" dirty="0"/>
              <a:t>\ </a:t>
            </a:r>
            <a:r>
              <a:rPr lang="pt-BR" i="1" dirty="0"/>
              <a:t>A</a:t>
            </a:r>
            <a:r>
              <a:rPr lang="pt-BR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164" y="793820"/>
            <a:ext cx="3567165" cy="3128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45078" y="2244913"/>
            <a:ext cx="208575" cy="226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45079" y="1679693"/>
            <a:ext cx="208575" cy="2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1" y="197618"/>
            <a:ext cx="8873810" cy="947894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ЙОМОВІРНОСТЬ.</a:t>
            </a:r>
            <a:endParaRPr lang="uk-UA" sz="6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2770" name="Picture 2" descr="https://zno.osvita.ua/doc/images/znotest/145/14525/os-math-2007-0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3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8" y="937387"/>
            <a:ext cx="11119250" cy="229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Штриховая стрелка вправо 3"/>
          <p:cNvSpPr/>
          <p:nvPr/>
        </p:nvSpPr>
        <p:spPr>
          <a:xfrm>
            <a:off x="4948255" y="1844162"/>
            <a:ext cx="602901" cy="67797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772" name="Picture 4" descr="https://zno.osvita.ua/doc/images/znotest/63/6398/1_matematika17_2010_18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colorTemperature colorTemp="53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8" y="3141268"/>
            <a:ext cx="11119250" cy="273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с вырезом 4"/>
          <p:cNvSpPr/>
          <p:nvPr/>
        </p:nvSpPr>
        <p:spPr>
          <a:xfrm>
            <a:off x="713433" y="4381082"/>
            <a:ext cx="622997" cy="512466"/>
          </a:xfrm>
          <a:prstGeom prst="notchedRightArrow">
            <a:avLst/>
          </a:prstGeom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91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982" y="214290"/>
            <a:ext cx="1159579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982" y="3143248"/>
            <a:ext cx="11595798" cy="352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107" y="5203427"/>
            <a:ext cx="1037983" cy="14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5567" y="244888"/>
            <a:ext cx="8438606" cy="1857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Повна група подій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така множина подій, хоча б одна з яких обов</a:t>
            </a: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язково </a:t>
            </a:r>
          </a:p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відбудеться в результаті  кожного </a:t>
            </a:r>
          </a:p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випробування.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5567" y="2026292"/>
            <a:ext cx="8438606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Попарно несумісні події </a:t>
            </a:r>
            <a:r>
              <a:rPr lang="uk-UA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події, дві з яких не можуть відбуватися разом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761" y="52445"/>
            <a:ext cx="2022181" cy="28615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3591" y="2789967"/>
            <a:ext cx="7605157" cy="282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Попарно несумісні події А і В</a:t>
            </a:r>
          </a:p>
          <a:p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uk-UA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«промах при одному пострілі»</a:t>
            </a:r>
          </a:p>
          <a:p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влучення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одному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пострілі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9399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2092" y="214292"/>
            <a:ext cx="11716378" cy="123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2092" y="1447733"/>
            <a:ext cx="1171637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004" y="2702027"/>
            <a:ext cx="3670766" cy="108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7254" y="1073921"/>
            <a:ext cx="8484368" cy="2811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 елементарних подій – </a:t>
            </a:r>
          </a:p>
          <a:p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події, які :</a:t>
            </a:r>
          </a:p>
          <a:p>
            <a:pPr marL="514350" indent="-514350">
              <a:buAutoNum type="arabicParenR"/>
            </a:pP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 повну групу подій;</a:t>
            </a:r>
          </a:p>
          <a:p>
            <a:pPr marL="514350" indent="-514350">
              <a:buAutoNum type="arabicParenR"/>
            </a:pP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несумісними;</a:t>
            </a:r>
          </a:p>
          <a:p>
            <a:pPr marL="514350" indent="-514350">
              <a:buAutoNum type="arabicParenR"/>
            </a:pP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рівноможливими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672">
            <a:off x="8674799" y="-219551"/>
            <a:ext cx="2409118" cy="34091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6091" flipH="1">
            <a:off x="4547020" y="4147012"/>
            <a:ext cx="3241366" cy="257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361741" y="1127736"/>
            <a:ext cx="10992896" cy="39165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ПРИ ОПИТУВАННІ ДВАДЦЯТЬОХ УЧНІВ ШКОЛИ БУЛО ВИЯВЛЕНО, ЩО 7 УЧНІВ ЛЮБЛЯТЬ ПРЕДМЕТ ФІЗКУЛЬТУРУ, 5 УЧНІВ-МАТЕМАТИКУ, 4 УЧНІ-ІСТОРІЮ , 3 УЧНІ-БІОЛОГІЮ, 1 УЧЕНЬ-ХІМІЮ.</a:t>
            </a:r>
            <a:endParaRPr lang="uk-UA" altLang="uk-UA" sz="3200" b="1" dirty="0" smtClean="0"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altLang="uk-UA" sz="3200" b="1" dirty="0" smtClean="0"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uk-UA" sz="3200" b="1" dirty="0" smtClean="0">
                <a:latin typeface="Arial Black" panose="020B0A04020102020204" pitchFamily="34" charset="0"/>
              </a:rPr>
              <a:t>ВИЗНАЧИТИ  ГЕНЕРАЛЬНУ СУКУПНІСТЬ, ВИБІРКУ, ВАРІАНТИ ВИБІРКИ ТА ЧАСТОТУ ВАРІАНТ .</a:t>
            </a:r>
            <a:endParaRPr lang="ru-RU" altLang="uk-UA" sz="3200" b="1" dirty="0" smtClean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19649" y="-15264"/>
            <a:ext cx="109728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uk-UA" sz="72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Статистика.</a:t>
            </a:r>
            <a:endParaRPr lang="ru-RU" altLang="uk-UA" sz="7200" b="1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51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ПРАВИЛЬНА ВІДПОВІДЬ:</a:t>
            </a:r>
            <a:endParaRPr lang="ru-RU" altLang="uk-UA" sz="4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92941" y="846138"/>
            <a:ext cx="10613389" cy="1924222"/>
          </a:xfrm>
        </p:spPr>
        <p:txBody>
          <a:bodyPr>
            <a:normAutofit fontScale="55000" lnSpcReduction="20000"/>
          </a:bodyPr>
          <a:lstStyle/>
          <a:p>
            <a:pPr lvl="2" eaLnBrk="1" hangingPunct="1">
              <a:buFontTx/>
              <a:buNone/>
            </a:pPr>
            <a:r>
              <a:rPr lang="uk-UA" altLang="uk-UA" sz="4500" b="1" dirty="0"/>
              <a:t>ГЕНЕРАЛЬНА </a:t>
            </a:r>
            <a:r>
              <a:rPr lang="uk-UA" altLang="uk-UA" sz="4500" b="1" dirty="0" smtClean="0"/>
              <a:t>СУКУПНІСТЬ - </a:t>
            </a:r>
            <a:r>
              <a:rPr lang="uk-UA" altLang="uk-UA" sz="4500" b="1" dirty="0"/>
              <a:t>КІЛЬКІСТЬ ВСІХ УЧНІВ ШКОЛИ.</a:t>
            </a:r>
          </a:p>
          <a:p>
            <a:pPr lvl="2" eaLnBrk="1" hangingPunct="1">
              <a:buFontTx/>
              <a:buNone/>
            </a:pPr>
            <a:endParaRPr lang="uk-UA" altLang="uk-UA" sz="4500" b="1" dirty="0"/>
          </a:p>
          <a:p>
            <a:pPr lvl="2" eaLnBrk="1" hangingPunct="1">
              <a:buFontTx/>
              <a:buNone/>
            </a:pPr>
            <a:r>
              <a:rPr lang="uk-UA" altLang="uk-UA" sz="4500" b="1" dirty="0"/>
              <a:t>ВИБІРКА-20 УЧНІВ</a:t>
            </a:r>
          </a:p>
          <a:p>
            <a:pPr lvl="2" eaLnBrk="1" hangingPunct="1">
              <a:buFontTx/>
              <a:buNone/>
            </a:pPr>
            <a:endParaRPr lang="uk-UA" altLang="uk-UA" sz="4500" b="1" dirty="0"/>
          </a:p>
          <a:p>
            <a:pPr lvl="2" eaLnBrk="1" hangingPunct="1">
              <a:buFontTx/>
              <a:buNone/>
            </a:pPr>
            <a:r>
              <a:rPr lang="uk-UA" altLang="uk-UA" sz="4500" b="1" dirty="0"/>
              <a:t>ВАРІАНТИ – ФІЗКУЛЬТУРА, МАТЕМАТИКА, ІСТОРІЯ, БІОЛОГІЯ, ХІМІЯ.</a:t>
            </a:r>
          </a:p>
          <a:p>
            <a:pPr lvl="2" eaLnBrk="1" hangingPunct="1">
              <a:buFontTx/>
              <a:buNone/>
            </a:pPr>
            <a:endParaRPr lang="uk-UA" altLang="uk-UA" dirty="0"/>
          </a:p>
          <a:p>
            <a:pPr lvl="2" eaLnBrk="1" hangingPunct="1">
              <a:buFontTx/>
              <a:buNone/>
            </a:pPr>
            <a:endParaRPr lang="uk-UA" altLang="uk-UA" dirty="0"/>
          </a:p>
          <a:p>
            <a:pPr lvl="2" algn="ctr" eaLnBrk="1" hangingPunct="1">
              <a:buFontTx/>
              <a:buNone/>
            </a:pPr>
            <a:endParaRPr lang="uk-UA" altLang="uk-UA" sz="4800" dirty="0"/>
          </a:p>
          <a:p>
            <a:pPr lvl="2" algn="ctr" eaLnBrk="1" hangingPunct="1">
              <a:buFontTx/>
              <a:buNone/>
            </a:pPr>
            <a:endParaRPr lang="ru-RU" altLang="uk-UA" sz="8000" dirty="0"/>
          </a:p>
        </p:txBody>
      </p:sp>
      <p:graphicFrame>
        <p:nvGraphicFramePr>
          <p:cNvPr id="25654" name="Group 5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18030702"/>
              </p:ext>
            </p:extLst>
          </p:nvPr>
        </p:nvGraphicFramePr>
        <p:xfrm>
          <a:off x="1836589" y="2770360"/>
          <a:ext cx="8553406" cy="156672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16776"/>
                <a:gridCol w="1681026"/>
                <a:gridCol w="1755164"/>
                <a:gridCol w="1242638"/>
                <a:gridCol w="1381245"/>
                <a:gridCol w="1176557"/>
              </a:tblGrid>
              <a:tr h="1093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ВАРІАНТА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ФІЗКУЛЬТУРА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МАТЕМАТИКА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ІСТОРІЯ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БІОЛОГІЯ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ХІМІЯ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73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ЧАСТОТА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Picture 56" descr="54056715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78" y="4337083"/>
            <a:ext cx="309562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3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16459" y="549276"/>
            <a:ext cx="10274987" cy="4937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uk-UA" sz="400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ДАНИМ ВАРІАЦІЙНИМ РЯДОМ ВИЗНАЧТЕ ЙОГО ЧИСЛОВІ ХАРАКТЕРИСТИКИ : МОДУ і МЕДІАНУ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uk-UA" altLang="uk-UA" sz="2400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uk-UA" sz="4400" b="1" dirty="0"/>
              <a:t>21,21,21,25,25,25,25,25,26,26,26,26,27,27,29,29,29,30.</a:t>
            </a:r>
            <a:endParaRPr lang="ru-RU" altLang="uk-UA" sz="4400" b="1" dirty="0"/>
          </a:p>
        </p:txBody>
      </p:sp>
      <p:graphicFrame>
        <p:nvGraphicFramePr>
          <p:cNvPr id="26627" name="Object 32"/>
          <p:cNvGraphicFramePr>
            <a:graphicFrameLocks noGrp="1" noChangeAspect="1"/>
          </p:cNvGraphicFramePr>
          <p:nvPr>
            <p:ph sz="half" idx="2"/>
          </p:nvPr>
        </p:nvGraphicFramePr>
        <p:xfrm>
          <a:off x="3579813" y="550863"/>
          <a:ext cx="37623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Диаграмма" r:id="rId4" imgW="3779848" imgH="1024217" progId="Excel.Chart.8">
                  <p:embed/>
                </p:oleObj>
              </mc:Choice>
              <mc:Fallback>
                <p:oleObj name="Диаграмма" r:id="rId4" imgW="3779848" imgH="1024217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550863"/>
                        <a:ext cx="3762375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2479433" y="4455663"/>
            <a:ext cx="5331154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uk-UA" altLang="uk-U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МОДА – 25</a:t>
            </a:r>
          </a:p>
          <a:p>
            <a:pPr lvl="2"/>
            <a:r>
              <a:rPr lang="uk-UA" altLang="uk-U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МЕДІАНА – 26</a:t>
            </a:r>
          </a:p>
          <a:p>
            <a:pPr lvl="2"/>
            <a:endParaRPr lang="uk-UA" altLang="uk-UA" sz="2800" dirty="0" smtClean="0"/>
          </a:p>
          <a:p>
            <a:pPr lvl="2"/>
            <a:endParaRPr lang="uk-UA" altLang="uk-UA" sz="2800" dirty="0" smtClean="0"/>
          </a:p>
          <a:p>
            <a:pPr lvl="2" algn="ctr">
              <a:buFontTx/>
              <a:buNone/>
            </a:pPr>
            <a:endParaRPr lang="ru-RU" altLang="uk-UA" sz="8000" dirty="0"/>
          </a:p>
        </p:txBody>
      </p:sp>
      <p:pic>
        <p:nvPicPr>
          <p:cNvPr id="5" name="Picture 9" descr="54056715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08" y="4719885"/>
            <a:ext cx="2491571" cy="177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2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9"/>
            <a:ext cx="8820150" cy="490537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Задача. </a:t>
            </a:r>
            <a:r>
              <a:rPr lang="uk-UA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 даними таблиці побудувати гістограму</a:t>
            </a:r>
            <a:endParaRPr lang="ru-RU" sz="32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35913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66029"/>
              </p:ext>
            </p:extLst>
          </p:nvPr>
        </p:nvGraphicFramePr>
        <p:xfrm>
          <a:off x="1190662" y="1155561"/>
          <a:ext cx="9792187" cy="1607736"/>
        </p:xfrm>
        <a:graphic>
          <a:graphicData uri="http://schemas.openxmlformats.org/drawingml/2006/table">
            <a:tbl>
              <a:tblPr/>
              <a:tblGrid>
                <a:gridCol w="4520018"/>
                <a:gridCol w="968067"/>
                <a:gridCol w="645378"/>
                <a:gridCol w="754523"/>
                <a:gridCol w="861296"/>
                <a:gridCol w="861294"/>
                <a:gridCol w="1181611"/>
              </a:tblGrid>
              <a:tr h="8377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Тарифний розряд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769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Кількість робітників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35903" name="Line 63"/>
          <p:cNvSpPr>
            <a:spLocks noChangeShapeType="1"/>
          </p:cNvSpPr>
          <p:nvPr/>
        </p:nvSpPr>
        <p:spPr bwMode="auto">
          <a:xfrm>
            <a:off x="2495550" y="6308725"/>
            <a:ext cx="7056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904" name="Line 64"/>
          <p:cNvSpPr>
            <a:spLocks noChangeShapeType="1"/>
          </p:cNvSpPr>
          <p:nvPr/>
        </p:nvSpPr>
        <p:spPr bwMode="auto">
          <a:xfrm flipV="1">
            <a:off x="3503613" y="2636838"/>
            <a:ext cx="0" cy="422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905" name="Text Box 65"/>
          <p:cNvSpPr txBox="1">
            <a:spLocks noChangeArrowheads="1"/>
          </p:cNvSpPr>
          <p:nvPr/>
        </p:nvSpPr>
        <p:spPr bwMode="auto">
          <a:xfrm rot="16200000">
            <a:off x="1300957" y="3975894"/>
            <a:ext cx="36004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Кількість робітників</a:t>
            </a:r>
          </a:p>
          <a:p>
            <a:pPr>
              <a:spcBef>
                <a:spcPct val="50000"/>
              </a:spcBef>
            </a:pPr>
            <a:r>
              <a:rPr lang="uk-UA"/>
              <a:t>      5         10        15      20</a:t>
            </a:r>
            <a:endParaRPr lang="ru-RU"/>
          </a:p>
        </p:txBody>
      </p:sp>
      <p:sp>
        <p:nvSpPr>
          <p:cNvPr id="35906" name="Text Box 66"/>
          <p:cNvSpPr txBox="1">
            <a:spLocks noChangeArrowheads="1"/>
          </p:cNvSpPr>
          <p:nvPr/>
        </p:nvSpPr>
        <p:spPr bwMode="auto">
          <a:xfrm>
            <a:off x="3503614" y="6453188"/>
            <a:ext cx="5976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   1          2          3         4         5         6</a:t>
            </a:r>
            <a:endParaRPr lang="ru-RU"/>
          </a:p>
        </p:txBody>
      </p:sp>
      <p:sp>
        <p:nvSpPr>
          <p:cNvPr id="35907" name="Rectangle 67"/>
          <p:cNvSpPr>
            <a:spLocks noChangeArrowheads="1"/>
          </p:cNvSpPr>
          <p:nvPr/>
        </p:nvSpPr>
        <p:spPr bwMode="auto">
          <a:xfrm>
            <a:off x="3503613" y="6092825"/>
            <a:ext cx="792162" cy="2159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908" name="Rectangle 68"/>
          <p:cNvSpPr>
            <a:spLocks noChangeArrowheads="1"/>
          </p:cNvSpPr>
          <p:nvPr/>
        </p:nvSpPr>
        <p:spPr bwMode="auto">
          <a:xfrm>
            <a:off x="4295776" y="6092825"/>
            <a:ext cx="720725" cy="2174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909" name="Rectangle 69"/>
          <p:cNvSpPr>
            <a:spLocks noChangeArrowheads="1"/>
          </p:cNvSpPr>
          <p:nvPr/>
        </p:nvSpPr>
        <p:spPr bwMode="auto">
          <a:xfrm>
            <a:off x="5016500" y="5589588"/>
            <a:ext cx="719138" cy="6985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910" name="Rectangle 70"/>
          <p:cNvSpPr>
            <a:spLocks noChangeArrowheads="1"/>
          </p:cNvSpPr>
          <p:nvPr/>
        </p:nvSpPr>
        <p:spPr bwMode="auto">
          <a:xfrm>
            <a:off x="5735639" y="4149726"/>
            <a:ext cx="720725" cy="2138363"/>
          </a:xfrm>
          <a:prstGeom prst="rect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911" name="Rectangle 71"/>
          <p:cNvSpPr>
            <a:spLocks noChangeArrowheads="1"/>
          </p:cNvSpPr>
          <p:nvPr/>
        </p:nvSpPr>
        <p:spPr bwMode="auto">
          <a:xfrm>
            <a:off x="6456364" y="3429000"/>
            <a:ext cx="719137" cy="28590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912" name="Rectangle 72"/>
          <p:cNvSpPr>
            <a:spLocks noChangeArrowheads="1"/>
          </p:cNvSpPr>
          <p:nvPr/>
        </p:nvSpPr>
        <p:spPr bwMode="auto">
          <a:xfrm>
            <a:off x="7175501" y="5373688"/>
            <a:ext cx="627063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914" name="Line 74"/>
          <p:cNvSpPr>
            <a:spLocks noChangeShapeType="1"/>
          </p:cNvSpPr>
          <p:nvPr/>
        </p:nvSpPr>
        <p:spPr bwMode="auto">
          <a:xfrm>
            <a:off x="3575051" y="3429000"/>
            <a:ext cx="2881313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915" name="Line 75"/>
          <p:cNvSpPr>
            <a:spLocks noChangeShapeType="1"/>
          </p:cNvSpPr>
          <p:nvPr/>
        </p:nvSpPr>
        <p:spPr bwMode="auto">
          <a:xfrm>
            <a:off x="3503613" y="4149725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916" name="Line 76"/>
          <p:cNvSpPr>
            <a:spLocks noChangeShapeType="1"/>
          </p:cNvSpPr>
          <p:nvPr/>
        </p:nvSpPr>
        <p:spPr bwMode="auto">
          <a:xfrm>
            <a:off x="3503613" y="5589588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5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07" grpId="0" animBg="1"/>
      <p:bldP spid="35908" grpId="0" animBg="1"/>
      <p:bldP spid="35909" grpId="0" animBg="1"/>
      <p:bldP spid="35910" grpId="0" animBg="1"/>
      <p:bldP spid="35911" grpId="0" animBg="1"/>
      <p:bldP spid="359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129410"/>
              </p:ext>
            </p:extLst>
          </p:nvPr>
        </p:nvGraphicFramePr>
        <p:xfrm>
          <a:off x="10048" y="55363"/>
          <a:ext cx="12181953" cy="69434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0651"/>
                <a:gridCol w="4060651"/>
                <a:gridCol w="4060651"/>
              </a:tblGrid>
              <a:tr h="84862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kern="1200" dirty="0" smtClean="0"/>
                        <a:t>Ми </a:t>
                      </a:r>
                      <a:r>
                        <a:rPr lang="ru-RU" sz="3000" kern="1200" dirty="0" err="1" smtClean="0"/>
                        <a:t>працюємо</a:t>
                      </a:r>
                      <a:r>
                        <a:rPr lang="ru-RU" sz="3000" kern="1200" dirty="0" smtClean="0"/>
                        <a:t> </a:t>
                      </a:r>
                      <a:r>
                        <a:rPr lang="ru-RU" sz="3000" kern="1200" dirty="0" err="1" smtClean="0"/>
                        <a:t>усно</a:t>
                      </a:r>
                      <a:r>
                        <a:rPr lang="ru-RU" sz="3000" kern="1200" dirty="0" smtClean="0"/>
                        <a:t>.</a:t>
                      </a:r>
                      <a:endParaRPr lang="ru-RU" sz="3000" kern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88" marB="3428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58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/>
                        <a:t>1. </a:t>
                      </a:r>
                      <a:r>
                        <a:rPr lang="ru-RU" sz="2100" kern="1200" dirty="0" err="1" smtClean="0"/>
                        <a:t>Якій</a:t>
                      </a:r>
                      <a:r>
                        <a:rPr lang="ru-RU" sz="2100" kern="1200" dirty="0" smtClean="0"/>
                        <a:t> </a:t>
                      </a:r>
                      <a:r>
                        <a:rPr lang="ru-RU" sz="2100" kern="1200" dirty="0" err="1" smtClean="0"/>
                        <a:t>віраз</a:t>
                      </a:r>
                      <a:r>
                        <a:rPr lang="ru-RU" sz="2100" kern="1200" dirty="0" smtClean="0"/>
                        <a:t> </a:t>
                      </a:r>
                      <a:r>
                        <a:rPr lang="ru-RU" sz="2100" kern="1200" dirty="0" err="1" smtClean="0"/>
                        <a:t>відповідає</a:t>
                      </a:r>
                      <a:r>
                        <a:rPr lang="ru-RU" sz="2100" kern="1200" dirty="0" smtClean="0"/>
                        <a:t> </a:t>
                      </a:r>
                      <a:r>
                        <a:rPr lang="ru-RU" sz="2100" kern="1200" dirty="0" err="1" smtClean="0"/>
                        <a:t>значенню</a:t>
                      </a:r>
                      <a:r>
                        <a:rPr lang="ru-RU" sz="2100" kern="1200" dirty="0" smtClean="0"/>
                        <a:t>           ?</a:t>
                      </a:r>
                      <a:endParaRPr lang="ru-RU" sz="2100" kern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88" marB="3428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584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А)</a:t>
                      </a:r>
                      <a:endParaRPr lang="ru-RU" sz="21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88" marB="34288"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Б)</a:t>
                      </a:r>
                      <a:endParaRPr lang="ru-RU" sz="21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88" marB="34288"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В)</a:t>
                      </a:r>
                      <a:endParaRPr lang="ru-RU" sz="21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88" marB="34288"/>
                </a:tc>
              </a:tr>
              <a:tr h="68458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/>
                        <a:t>2.Виберіть </a:t>
                      </a:r>
                      <a:r>
                        <a:rPr lang="ru-RU" sz="2100" kern="1200" dirty="0" err="1" smtClean="0"/>
                        <a:t>можливий</a:t>
                      </a:r>
                      <a:r>
                        <a:rPr lang="ru-RU" sz="2100" kern="1200" dirty="0" smtClean="0"/>
                        <a:t> </a:t>
                      </a:r>
                      <a:r>
                        <a:rPr lang="ru-RU" sz="2100" kern="1200" dirty="0" err="1" smtClean="0"/>
                        <a:t>варіант</a:t>
                      </a:r>
                      <a:r>
                        <a:rPr lang="ru-RU" sz="2100" kern="1200" dirty="0" smtClean="0"/>
                        <a:t>.</a:t>
                      </a:r>
                      <a:endParaRPr lang="ru-RU" sz="2100" kern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88" marB="3428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453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А)</a:t>
                      </a:r>
                      <a:endParaRPr lang="ru-RU" sz="21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88" marB="34288"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Б)</a:t>
                      </a:r>
                      <a:endParaRPr lang="ru-RU" sz="21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88" marB="34288"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В)</a:t>
                      </a:r>
                      <a:endParaRPr lang="ru-RU" sz="21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88" marB="34288"/>
                </a:tc>
              </a:tr>
              <a:tr h="684584">
                <a:tc gridSpan="3">
                  <a:txBody>
                    <a:bodyPr/>
                    <a:lstStyle/>
                    <a:p>
                      <a:r>
                        <a:rPr lang="ru-RU" sz="2100" kern="1200" dirty="0" smtClean="0"/>
                        <a:t>3. </a:t>
                      </a:r>
                      <a:r>
                        <a:rPr lang="ru-RU" sz="2100" kern="1200" dirty="0" err="1" smtClean="0"/>
                        <a:t>Який</a:t>
                      </a:r>
                      <a:r>
                        <a:rPr lang="ru-RU" sz="2100" kern="1200" dirty="0" smtClean="0"/>
                        <a:t> з </a:t>
                      </a:r>
                      <a:r>
                        <a:rPr lang="ru-RU" sz="2100" kern="1200" dirty="0" err="1" smtClean="0"/>
                        <a:t>кутів</a:t>
                      </a:r>
                      <a:r>
                        <a:rPr lang="ru-RU" sz="2100" kern="1200" dirty="0" smtClean="0"/>
                        <a:t> </a:t>
                      </a:r>
                      <a:r>
                        <a:rPr lang="ru-RU" sz="2100" kern="1200" dirty="0" err="1" smtClean="0"/>
                        <a:t>знаходиться</a:t>
                      </a:r>
                      <a:r>
                        <a:rPr lang="ru-RU" sz="2100" kern="1200" dirty="0" smtClean="0"/>
                        <a:t> у </a:t>
                      </a:r>
                      <a:r>
                        <a:rPr lang="ru-RU" sz="2100" kern="1200" dirty="0" err="1" smtClean="0"/>
                        <a:t>другої</a:t>
                      </a:r>
                      <a:r>
                        <a:rPr lang="ru-RU" sz="2100" kern="1200" dirty="0" smtClean="0"/>
                        <a:t> </a:t>
                      </a:r>
                      <a:r>
                        <a:rPr lang="ru-RU" sz="2100" kern="1200" dirty="0" err="1" smtClean="0"/>
                        <a:t>чверті</a:t>
                      </a:r>
                      <a:r>
                        <a:rPr lang="ru-RU" sz="2100" kern="1200" dirty="0" smtClean="0"/>
                        <a:t>?</a:t>
                      </a:r>
                      <a:endParaRPr lang="ru-RU" sz="2100" kern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88" marB="3428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584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А)</a:t>
                      </a:r>
                      <a:endParaRPr lang="ru-RU" sz="21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88" marB="34288"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Б)</a:t>
                      </a:r>
                      <a:endParaRPr lang="ru-RU" sz="21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88" marB="34288"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В)</a:t>
                      </a:r>
                      <a:endParaRPr lang="ru-RU" sz="21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88" marB="34288"/>
                </a:tc>
              </a:tr>
              <a:tr h="68458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/>
                        <a:t>4.В </a:t>
                      </a:r>
                      <a:r>
                        <a:rPr lang="ru-RU" sz="2100" kern="1200" dirty="0" err="1" smtClean="0"/>
                        <a:t>якіх</a:t>
                      </a:r>
                      <a:r>
                        <a:rPr lang="ru-RU" sz="2100" kern="1200" dirty="0" smtClean="0"/>
                        <a:t> </a:t>
                      </a:r>
                      <a:r>
                        <a:rPr lang="ru-RU" sz="2100" kern="1200" dirty="0" err="1" smtClean="0"/>
                        <a:t>чвертях</a:t>
                      </a:r>
                      <a:r>
                        <a:rPr lang="ru-RU" sz="2100" kern="1200" dirty="0" smtClean="0"/>
                        <a:t> </a:t>
                      </a:r>
                      <a:r>
                        <a:rPr lang="en-US" sz="2100" kern="1200" dirty="0" smtClean="0"/>
                        <a:t>sin</a:t>
                      </a:r>
                      <a:r>
                        <a:rPr lang="en-US" sz="2100" kern="1200" dirty="0" smtClean="0">
                          <a:sym typeface="Symbol"/>
                        </a:rPr>
                        <a:t></a:t>
                      </a:r>
                      <a:r>
                        <a:rPr lang="ru-RU" sz="2100" kern="1200" dirty="0" smtClean="0"/>
                        <a:t> і </a:t>
                      </a:r>
                      <a:r>
                        <a:rPr lang="en-US" sz="2100" kern="1200" dirty="0" smtClean="0"/>
                        <a:t>cos</a:t>
                      </a:r>
                      <a:r>
                        <a:rPr lang="en-US" sz="2100" kern="1200" dirty="0" smtClean="0">
                          <a:sym typeface="Symbol"/>
                        </a:rPr>
                        <a:t></a:t>
                      </a:r>
                      <a:r>
                        <a:rPr lang="ru-RU" sz="2100" kern="1200" dirty="0" smtClean="0"/>
                        <a:t> </a:t>
                      </a:r>
                      <a:r>
                        <a:rPr lang="ru-RU" sz="2100" kern="1200" dirty="0" err="1" smtClean="0"/>
                        <a:t>мають</a:t>
                      </a:r>
                      <a:r>
                        <a:rPr lang="ru-RU" sz="2100" kern="1200" dirty="0" smtClean="0"/>
                        <a:t> </a:t>
                      </a:r>
                      <a:r>
                        <a:rPr lang="ru-RU" sz="2100" kern="1200" dirty="0" err="1" smtClean="0"/>
                        <a:t>різни</a:t>
                      </a:r>
                      <a:r>
                        <a:rPr lang="ru-RU" sz="2100" kern="1200" dirty="0" smtClean="0"/>
                        <a:t> знаки?</a:t>
                      </a:r>
                      <a:endParaRPr lang="ru-RU" sz="21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88" marB="3428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7244">
                <a:tc>
                  <a:txBody>
                    <a:bodyPr/>
                    <a:lstStyle/>
                    <a:p>
                      <a:pPr algn="l"/>
                      <a:r>
                        <a:rPr lang="ru-RU" sz="2100" kern="1200" dirty="0" smtClean="0"/>
                        <a:t> А)          </a:t>
                      </a:r>
                      <a:r>
                        <a:rPr lang="en-US" sz="2100" kern="1200" dirty="0" smtClean="0"/>
                        <a:t>II</a:t>
                      </a:r>
                      <a:r>
                        <a:rPr lang="ru-RU" sz="2100" kern="1200" dirty="0" smtClean="0"/>
                        <a:t> и </a:t>
                      </a:r>
                      <a:r>
                        <a:rPr lang="en-US" sz="2100" kern="1200" dirty="0" smtClean="0"/>
                        <a:t>IV</a:t>
                      </a:r>
                      <a:endParaRPr lang="ru-RU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88" marB="34288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100" kern="1200" dirty="0" smtClean="0"/>
                        <a:t>Б)            </a:t>
                      </a:r>
                      <a:r>
                        <a:rPr lang="en-US" sz="2100" kern="1200" dirty="0" smtClean="0"/>
                        <a:t>I</a:t>
                      </a:r>
                      <a:r>
                        <a:rPr lang="ru-RU" sz="2100" kern="1200" dirty="0" smtClean="0"/>
                        <a:t> и  </a:t>
                      </a:r>
                      <a:r>
                        <a:rPr lang="en-US" sz="2100" kern="1200" dirty="0" smtClean="0"/>
                        <a:t>III</a:t>
                      </a:r>
                      <a:endParaRPr lang="ru-RU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88" marB="34288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100" kern="1200" dirty="0" smtClean="0"/>
                        <a:t>В)       </a:t>
                      </a:r>
                      <a:r>
                        <a:rPr lang="en-US" sz="2100" kern="1200" dirty="0" smtClean="0"/>
                        <a:t>I</a:t>
                      </a:r>
                      <a:r>
                        <a:rPr lang="ru-RU" sz="2100" kern="1200" dirty="0" smtClean="0"/>
                        <a:t> и </a:t>
                      </a:r>
                      <a:r>
                        <a:rPr lang="en-US" sz="2100" kern="1200" dirty="0" smtClean="0"/>
                        <a:t>IV</a:t>
                      </a:r>
                      <a:r>
                        <a:rPr lang="ru-RU" sz="2100" kern="1200" dirty="0" smtClean="0"/>
                        <a:t>.</a:t>
                      </a:r>
                      <a:endParaRPr lang="ru-RU" sz="2100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88" marB="34288"/>
                </a:tc>
              </a:tr>
              <a:tr h="68458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88" marB="34288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2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750753"/>
              </p:ext>
            </p:extLst>
          </p:nvPr>
        </p:nvGraphicFramePr>
        <p:xfrm>
          <a:off x="3988503" y="656545"/>
          <a:ext cx="652704" cy="68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2" name="Уравнение" r:id="rId3" imgW="253800" imgH="431640" progId="Equation.3">
                  <p:embed/>
                </p:oleObj>
              </mc:Choice>
              <mc:Fallback>
                <p:oleObj name="Уравнение" r:id="rId3" imgW="253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8503" y="656545"/>
                        <a:ext cx="652704" cy="680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24762"/>
              </p:ext>
            </p:extLst>
          </p:nvPr>
        </p:nvGraphicFramePr>
        <p:xfrm>
          <a:off x="856122" y="1573082"/>
          <a:ext cx="1046375" cy="433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3" name="Уравнение" r:id="rId5" imgW="444240" imgH="203040" progId="Equation.3">
                  <p:embed/>
                </p:oleObj>
              </mc:Choice>
              <mc:Fallback>
                <p:oleObj name="Уравнение" r:id="rId5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122" y="1573082"/>
                        <a:ext cx="1046375" cy="433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753750"/>
              </p:ext>
            </p:extLst>
          </p:nvPr>
        </p:nvGraphicFramePr>
        <p:xfrm>
          <a:off x="5424488" y="1406141"/>
          <a:ext cx="1081411" cy="828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4" name="Формула" r:id="rId7" imgW="393529" imgH="393529" progId="Equation.3">
                  <p:embed/>
                </p:oleObj>
              </mc:Choice>
              <mc:Fallback>
                <p:oleObj name="Формула" r:id="rId7" imgW="39352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1406141"/>
                        <a:ext cx="1081411" cy="828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381163"/>
              </p:ext>
            </p:extLst>
          </p:nvPr>
        </p:nvGraphicFramePr>
        <p:xfrm>
          <a:off x="9030453" y="1433214"/>
          <a:ext cx="1125415" cy="774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5" name="Уравнение" r:id="rId9" imgW="317160" imgH="393480" progId="Equation.3">
                  <p:embed/>
                </p:oleObj>
              </mc:Choice>
              <mc:Fallback>
                <p:oleObj name="Уравнение" r:id="rId9" imgW="317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0453" y="1433214"/>
                        <a:ext cx="1125415" cy="774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094408"/>
              </p:ext>
            </p:extLst>
          </p:nvPr>
        </p:nvGraphicFramePr>
        <p:xfrm>
          <a:off x="579167" y="2939532"/>
          <a:ext cx="1476741" cy="487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6" name="Уравнение" r:id="rId11" imgW="583920" imgH="228600" progId="Equation.3">
                  <p:embed/>
                </p:oleObj>
              </mc:Choice>
              <mc:Fallback>
                <p:oleObj name="Уравнение" r:id="rId11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67" y="2939532"/>
                        <a:ext cx="1476741" cy="487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980373"/>
              </p:ext>
            </p:extLst>
          </p:nvPr>
        </p:nvGraphicFramePr>
        <p:xfrm>
          <a:off x="5238912" y="2923625"/>
          <a:ext cx="1972948" cy="490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7" name="Формула" r:id="rId13" imgW="914400" imgH="228600" progId="Equation.3">
                  <p:embed/>
                </p:oleObj>
              </mc:Choice>
              <mc:Fallback>
                <p:oleObj name="Формула" r:id="rId13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912" y="2923625"/>
                        <a:ext cx="1972948" cy="490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450970"/>
              </p:ext>
            </p:extLst>
          </p:nvPr>
        </p:nvGraphicFramePr>
        <p:xfrm>
          <a:off x="8769780" y="2982415"/>
          <a:ext cx="1646762" cy="431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8" name="Формула" r:id="rId15" imgW="774364" imgH="203112" progId="Equation.3">
                  <p:embed/>
                </p:oleObj>
              </mc:Choice>
              <mc:Fallback>
                <p:oleObj name="Формула" r:id="rId15" imgW="77436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9780" y="2982415"/>
                        <a:ext cx="1646762" cy="431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9" name="Object 9"/>
          <p:cNvGraphicFramePr>
            <a:graphicFrameLocks noChangeAspect="1"/>
          </p:cNvGraphicFramePr>
          <p:nvPr>
            <p:extLst/>
          </p:nvPr>
        </p:nvGraphicFramePr>
        <p:xfrm>
          <a:off x="2374207" y="4062943"/>
          <a:ext cx="632151" cy="673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9" name="Уравнение" r:id="rId17" imgW="253800" imgH="393480" progId="Equation.3">
                  <p:embed/>
                </p:oleObj>
              </mc:Choice>
              <mc:Fallback>
                <p:oleObj name="Уравнение" r:id="rId17" imgW="25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207" y="4062943"/>
                        <a:ext cx="632151" cy="673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0" name="Object 10"/>
          <p:cNvGraphicFramePr>
            <a:graphicFrameLocks noChangeAspect="1"/>
          </p:cNvGraphicFramePr>
          <p:nvPr>
            <p:extLst/>
          </p:nvPr>
        </p:nvGraphicFramePr>
        <p:xfrm>
          <a:off x="5424488" y="4210591"/>
          <a:ext cx="782530" cy="3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0" name="Формула" r:id="rId19" imgW="418918" imgH="203112" progId="Equation.3">
                  <p:embed/>
                </p:oleObj>
              </mc:Choice>
              <mc:Fallback>
                <p:oleObj name="Формула" r:id="rId19" imgW="41891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4210591"/>
                        <a:ext cx="782530" cy="378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948027"/>
              </p:ext>
            </p:extLst>
          </p:nvPr>
        </p:nvGraphicFramePr>
        <p:xfrm>
          <a:off x="8625148" y="4132420"/>
          <a:ext cx="605837" cy="710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1" name="Уравнение" r:id="rId21" imgW="241200" imgH="393480" progId="Equation.3">
                  <p:embed/>
                </p:oleObj>
              </mc:Choice>
              <mc:Fallback>
                <p:oleObj name="Уравнение" r:id="rId21" imgW="241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5148" y="4132420"/>
                        <a:ext cx="605837" cy="710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олнце 1"/>
          <p:cNvSpPr/>
          <p:nvPr/>
        </p:nvSpPr>
        <p:spPr>
          <a:xfrm>
            <a:off x="4584395" y="1464196"/>
            <a:ext cx="654517" cy="720444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лнце 2"/>
          <p:cNvSpPr/>
          <p:nvPr/>
        </p:nvSpPr>
        <p:spPr>
          <a:xfrm>
            <a:off x="4641207" y="2939532"/>
            <a:ext cx="520149" cy="587538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лнце 3"/>
          <p:cNvSpPr/>
          <p:nvPr/>
        </p:nvSpPr>
        <p:spPr>
          <a:xfrm>
            <a:off x="7465925" y="4286851"/>
            <a:ext cx="640664" cy="626793"/>
          </a:xfrm>
          <a:prstGeom prst="su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415342" y="5604328"/>
            <a:ext cx="609007" cy="695988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6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97" name="Freeform 85"/>
          <p:cNvSpPr>
            <a:spLocks/>
          </p:cNvSpPr>
          <p:nvPr/>
        </p:nvSpPr>
        <p:spPr bwMode="auto">
          <a:xfrm>
            <a:off x="8832850" y="5589589"/>
            <a:ext cx="1079500" cy="719137"/>
          </a:xfrm>
          <a:custGeom>
            <a:avLst/>
            <a:gdLst>
              <a:gd name="T0" fmla="*/ 0 w 680"/>
              <a:gd name="T1" fmla="*/ 0 h 453"/>
              <a:gd name="T2" fmla="*/ 453 w 680"/>
              <a:gd name="T3" fmla="*/ 227 h 453"/>
              <a:gd name="T4" fmla="*/ 680 w 680"/>
              <a:gd name="T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453">
                <a:moveTo>
                  <a:pt x="0" y="0"/>
                </a:moveTo>
                <a:cubicBezTo>
                  <a:pt x="170" y="76"/>
                  <a:pt x="340" y="152"/>
                  <a:pt x="453" y="227"/>
                </a:cubicBezTo>
                <a:cubicBezTo>
                  <a:pt x="566" y="302"/>
                  <a:pt x="642" y="415"/>
                  <a:pt x="680" y="453"/>
                </a:cubicBezTo>
              </a:path>
            </a:pathLst>
          </a:custGeom>
          <a:noFill/>
          <a:ln w="76200" cmpd="sng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98" name="Freeform 86"/>
          <p:cNvSpPr>
            <a:spLocks/>
          </p:cNvSpPr>
          <p:nvPr/>
        </p:nvSpPr>
        <p:spPr bwMode="auto">
          <a:xfrm>
            <a:off x="7535863" y="2852738"/>
            <a:ext cx="1223962" cy="2736850"/>
          </a:xfrm>
          <a:custGeom>
            <a:avLst/>
            <a:gdLst>
              <a:gd name="T0" fmla="*/ 0 w 771"/>
              <a:gd name="T1" fmla="*/ 0 h 1724"/>
              <a:gd name="T2" fmla="*/ 771 w 771"/>
              <a:gd name="T3" fmla="*/ 1724 h 17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71" h="1724">
                <a:moveTo>
                  <a:pt x="0" y="0"/>
                </a:moveTo>
                <a:cubicBezTo>
                  <a:pt x="321" y="718"/>
                  <a:pt x="642" y="1437"/>
                  <a:pt x="771" y="1724"/>
                </a:cubicBezTo>
              </a:path>
            </a:pathLst>
          </a:custGeom>
          <a:noFill/>
          <a:ln w="76200" cmpd="sng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99" name="Freeform 87"/>
          <p:cNvSpPr>
            <a:spLocks/>
          </p:cNvSpPr>
          <p:nvPr/>
        </p:nvSpPr>
        <p:spPr bwMode="auto">
          <a:xfrm>
            <a:off x="3575050" y="2852739"/>
            <a:ext cx="4032250" cy="3455987"/>
          </a:xfrm>
          <a:custGeom>
            <a:avLst/>
            <a:gdLst>
              <a:gd name="T0" fmla="*/ 2268 w 2268"/>
              <a:gd name="T1" fmla="*/ 0 h 2041"/>
              <a:gd name="T2" fmla="*/ 1361 w 2268"/>
              <a:gd name="T3" fmla="*/ 817 h 2041"/>
              <a:gd name="T4" fmla="*/ 862 w 2268"/>
              <a:gd name="T5" fmla="*/ 1361 h 2041"/>
              <a:gd name="T6" fmla="*/ 454 w 2268"/>
              <a:gd name="T7" fmla="*/ 1815 h 2041"/>
              <a:gd name="T8" fmla="*/ 0 w 2268"/>
              <a:gd name="T9" fmla="*/ 2041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8" h="2041">
                <a:moveTo>
                  <a:pt x="2268" y="0"/>
                </a:moveTo>
                <a:cubicBezTo>
                  <a:pt x="1931" y="295"/>
                  <a:pt x="1595" y="590"/>
                  <a:pt x="1361" y="817"/>
                </a:cubicBezTo>
                <a:cubicBezTo>
                  <a:pt x="1127" y="1044"/>
                  <a:pt x="1013" y="1195"/>
                  <a:pt x="862" y="1361"/>
                </a:cubicBezTo>
                <a:cubicBezTo>
                  <a:pt x="711" y="1527"/>
                  <a:pt x="598" y="1702"/>
                  <a:pt x="454" y="1815"/>
                </a:cubicBezTo>
                <a:cubicBezTo>
                  <a:pt x="310" y="1928"/>
                  <a:pt x="155" y="1984"/>
                  <a:pt x="0" y="2041"/>
                </a:cubicBezTo>
              </a:path>
            </a:pathLst>
          </a:custGeom>
          <a:noFill/>
          <a:ln w="76200" cmpd="sng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14" y="274639"/>
            <a:ext cx="11515411" cy="490537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Задача.  Побудувати </a:t>
            </a:r>
            <a:r>
              <a:rPr lang="uk-UA" sz="32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полігон частот за даними варіаційного ряду.</a:t>
            </a:r>
            <a:endParaRPr lang="ru-RU" sz="3200" b="1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1268413"/>
            <a:ext cx="8229600" cy="36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/>
              <a:t>Розподіл учнів випускних класів за зростом</a:t>
            </a:r>
            <a:endParaRPr lang="ru-RU" sz="2000"/>
          </a:p>
        </p:txBody>
      </p:sp>
      <p:graphicFrame>
        <p:nvGraphicFramePr>
          <p:cNvPr id="38970" name="Group 58"/>
          <p:cNvGraphicFramePr>
            <a:graphicFrameLocks noGrp="1"/>
          </p:cNvGraphicFramePr>
          <p:nvPr/>
        </p:nvGraphicFramePr>
        <p:xfrm>
          <a:off x="1847850" y="1700213"/>
          <a:ext cx="8496300" cy="863601"/>
        </p:xfrm>
        <a:graphic>
          <a:graphicData uri="http://schemas.openxmlformats.org/drawingml/2006/table">
            <a:tbl>
              <a:tblPr/>
              <a:tblGrid>
                <a:gridCol w="2124075"/>
                <a:gridCol w="733425"/>
                <a:gridCol w="658813"/>
                <a:gridCol w="804862"/>
                <a:gridCol w="879475"/>
                <a:gridCol w="804863"/>
                <a:gridCol w="730250"/>
                <a:gridCol w="681037"/>
                <a:gridCol w="1079500"/>
              </a:tblGrid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Зріст, см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ВСЬОГО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Кількість учнів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8971" name="Line 59"/>
          <p:cNvSpPr>
            <a:spLocks noChangeShapeType="1"/>
          </p:cNvSpPr>
          <p:nvPr/>
        </p:nvSpPr>
        <p:spPr bwMode="auto">
          <a:xfrm>
            <a:off x="2495550" y="6308725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72" name="Line 60"/>
          <p:cNvSpPr>
            <a:spLocks noChangeShapeType="1"/>
          </p:cNvSpPr>
          <p:nvPr/>
        </p:nvSpPr>
        <p:spPr bwMode="auto">
          <a:xfrm flipV="1">
            <a:off x="3216275" y="2708276"/>
            <a:ext cx="0" cy="414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73" name="Text Box 61"/>
          <p:cNvSpPr txBox="1">
            <a:spLocks noChangeArrowheads="1"/>
          </p:cNvSpPr>
          <p:nvPr/>
        </p:nvSpPr>
        <p:spPr bwMode="auto">
          <a:xfrm rot="5400000">
            <a:off x="823913" y="3805238"/>
            <a:ext cx="352901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25     20       15         10       5</a:t>
            </a:r>
          </a:p>
          <a:p>
            <a:pPr>
              <a:spcBef>
                <a:spcPct val="50000"/>
              </a:spcBef>
            </a:pPr>
            <a:r>
              <a:rPr lang="uk-UA"/>
              <a:t>Кількість учнів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74" name="Text Box 62"/>
          <p:cNvSpPr txBox="1">
            <a:spLocks noChangeArrowheads="1"/>
          </p:cNvSpPr>
          <p:nvPr/>
        </p:nvSpPr>
        <p:spPr bwMode="auto">
          <a:xfrm>
            <a:off x="3287714" y="6453188"/>
            <a:ext cx="7272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      150      155      160     165              170             175       180       см</a:t>
            </a:r>
            <a:endParaRPr lang="ru-RU"/>
          </a:p>
        </p:txBody>
      </p:sp>
      <p:sp>
        <p:nvSpPr>
          <p:cNvPr id="38975" name="Oval 63"/>
          <p:cNvSpPr>
            <a:spLocks noChangeArrowheads="1"/>
          </p:cNvSpPr>
          <p:nvPr/>
        </p:nvSpPr>
        <p:spPr bwMode="auto">
          <a:xfrm>
            <a:off x="4583113" y="566102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76" name="Oval 64"/>
          <p:cNvSpPr>
            <a:spLocks noChangeArrowheads="1"/>
          </p:cNvSpPr>
          <p:nvPr/>
        </p:nvSpPr>
        <p:spPr bwMode="auto">
          <a:xfrm>
            <a:off x="9480551" y="587692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77" name="Oval 65"/>
          <p:cNvSpPr>
            <a:spLocks noChangeArrowheads="1"/>
          </p:cNvSpPr>
          <p:nvPr/>
        </p:nvSpPr>
        <p:spPr bwMode="auto">
          <a:xfrm>
            <a:off x="8688388" y="55165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78" name="Oval 66"/>
          <p:cNvSpPr>
            <a:spLocks noChangeArrowheads="1"/>
          </p:cNvSpPr>
          <p:nvPr/>
        </p:nvSpPr>
        <p:spPr bwMode="auto">
          <a:xfrm>
            <a:off x="7464426" y="278130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79" name="Oval 67"/>
          <p:cNvSpPr>
            <a:spLocks noChangeArrowheads="1"/>
          </p:cNvSpPr>
          <p:nvPr/>
        </p:nvSpPr>
        <p:spPr bwMode="auto">
          <a:xfrm>
            <a:off x="6024563" y="407670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80" name="Oval 68"/>
          <p:cNvSpPr>
            <a:spLocks noChangeArrowheads="1"/>
          </p:cNvSpPr>
          <p:nvPr/>
        </p:nvSpPr>
        <p:spPr bwMode="auto">
          <a:xfrm>
            <a:off x="5232401" y="494188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81" name="Oval 69"/>
          <p:cNvSpPr>
            <a:spLocks noChangeArrowheads="1"/>
          </p:cNvSpPr>
          <p:nvPr/>
        </p:nvSpPr>
        <p:spPr bwMode="auto">
          <a:xfrm>
            <a:off x="3863976" y="609282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82" name="Line 70"/>
          <p:cNvSpPr>
            <a:spLocks noChangeShapeType="1"/>
          </p:cNvSpPr>
          <p:nvPr/>
        </p:nvSpPr>
        <p:spPr bwMode="auto">
          <a:xfrm>
            <a:off x="3216275" y="616585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83" name="Line 71"/>
          <p:cNvSpPr>
            <a:spLocks noChangeShapeType="1"/>
          </p:cNvSpPr>
          <p:nvPr/>
        </p:nvSpPr>
        <p:spPr bwMode="auto">
          <a:xfrm>
            <a:off x="3216276" y="5734050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84" name="Line 72"/>
          <p:cNvSpPr>
            <a:spLocks noChangeShapeType="1"/>
          </p:cNvSpPr>
          <p:nvPr/>
        </p:nvSpPr>
        <p:spPr bwMode="auto">
          <a:xfrm>
            <a:off x="3216275" y="5589588"/>
            <a:ext cx="554355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85" name="Line 73"/>
          <p:cNvSpPr>
            <a:spLocks noChangeShapeType="1"/>
          </p:cNvSpPr>
          <p:nvPr/>
        </p:nvSpPr>
        <p:spPr bwMode="auto">
          <a:xfrm flipV="1">
            <a:off x="3216276" y="5876925"/>
            <a:ext cx="6335713" cy="7143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86" name="Line 74"/>
          <p:cNvSpPr>
            <a:spLocks noChangeShapeType="1"/>
          </p:cNvSpPr>
          <p:nvPr/>
        </p:nvSpPr>
        <p:spPr bwMode="auto">
          <a:xfrm>
            <a:off x="3216276" y="5013325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87" name="Line 75"/>
          <p:cNvSpPr>
            <a:spLocks noChangeShapeType="1"/>
          </p:cNvSpPr>
          <p:nvPr/>
        </p:nvSpPr>
        <p:spPr bwMode="auto">
          <a:xfrm>
            <a:off x="3216275" y="4149725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88" name="Line 76"/>
          <p:cNvSpPr>
            <a:spLocks noChangeShapeType="1"/>
          </p:cNvSpPr>
          <p:nvPr/>
        </p:nvSpPr>
        <p:spPr bwMode="auto">
          <a:xfrm>
            <a:off x="3216275" y="2852738"/>
            <a:ext cx="4319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89" name="Line 77"/>
          <p:cNvSpPr>
            <a:spLocks noChangeShapeType="1"/>
          </p:cNvSpPr>
          <p:nvPr/>
        </p:nvSpPr>
        <p:spPr bwMode="auto">
          <a:xfrm>
            <a:off x="7535863" y="2852739"/>
            <a:ext cx="0" cy="34559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90" name="Line 78"/>
          <p:cNvSpPr>
            <a:spLocks noChangeShapeType="1"/>
          </p:cNvSpPr>
          <p:nvPr/>
        </p:nvSpPr>
        <p:spPr bwMode="auto">
          <a:xfrm>
            <a:off x="8759825" y="5589589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91" name="Line 79"/>
          <p:cNvSpPr>
            <a:spLocks noChangeShapeType="1"/>
          </p:cNvSpPr>
          <p:nvPr/>
        </p:nvSpPr>
        <p:spPr bwMode="auto">
          <a:xfrm>
            <a:off x="9551988" y="5949951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92" name="Line 80"/>
          <p:cNvSpPr>
            <a:spLocks noChangeShapeType="1"/>
          </p:cNvSpPr>
          <p:nvPr/>
        </p:nvSpPr>
        <p:spPr bwMode="auto">
          <a:xfrm>
            <a:off x="6096000" y="4149725"/>
            <a:ext cx="0" cy="2159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93" name="Line 81"/>
          <p:cNvSpPr>
            <a:spLocks noChangeShapeType="1"/>
          </p:cNvSpPr>
          <p:nvPr/>
        </p:nvSpPr>
        <p:spPr bwMode="auto">
          <a:xfrm>
            <a:off x="5303838" y="50133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94" name="Line 82"/>
          <p:cNvSpPr>
            <a:spLocks noChangeShapeType="1"/>
          </p:cNvSpPr>
          <p:nvPr/>
        </p:nvSpPr>
        <p:spPr bwMode="auto">
          <a:xfrm>
            <a:off x="4656138" y="5734051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95" name="Line 83"/>
          <p:cNvSpPr>
            <a:spLocks noChangeShapeType="1"/>
          </p:cNvSpPr>
          <p:nvPr/>
        </p:nvSpPr>
        <p:spPr bwMode="auto">
          <a:xfrm>
            <a:off x="3935413" y="6092826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7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97" grpId="0" animBg="1"/>
      <p:bldP spid="38998" grpId="0" animBg="1"/>
      <p:bldP spid="38999" grpId="0" animBg="1"/>
      <p:bldP spid="38982" grpId="0" animBg="1"/>
      <p:bldP spid="38983" grpId="0" animBg="1"/>
      <p:bldP spid="38984" grpId="0" animBg="1"/>
      <p:bldP spid="38985" grpId="0" animBg="1"/>
      <p:bldP spid="38986" grpId="0" animBg="1"/>
      <p:bldP spid="38987" grpId="0" animBg="1"/>
      <p:bldP spid="389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55331" y="140675"/>
            <a:ext cx="11775657" cy="655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" y="5547139"/>
            <a:ext cx="12191999" cy="13234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sz="8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0532" y="209550"/>
            <a:ext cx="11937442" cy="648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29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 bwMode="auto">
          <a:xfrm>
            <a:off x="190919" y="110532"/>
            <a:ext cx="11857055" cy="6581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0" y="6049557"/>
            <a:ext cx="12191999" cy="103453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sz="7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4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08641" y="142852"/>
            <a:ext cx="11959627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08641" y="2301073"/>
            <a:ext cx="11959627" cy="447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424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9779754" cy="1320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8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Домашня робота.</a:t>
            </a:r>
            <a:endParaRPr lang="ru-RU" sz="80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1075174" y="1712182"/>
            <a:ext cx="8983226" cy="2551999"/>
          </a:xfrm>
        </p:spPr>
        <p:txBody>
          <a:bodyPr>
            <a:normAutofit fontScale="92500"/>
          </a:bodyPr>
          <a:lstStyle/>
          <a:p>
            <a:r>
              <a:rPr lang="uk-UA" sz="6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П.2. </a:t>
            </a:r>
            <a:r>
              <a:rPr lang="uk-UA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§ 12 - 16,</a:t>
            </a:r>
            <a:br>
              <a:rPr lang="uk-UA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</a:br>
            <a:r>
              <a:rPr lang="ru-RU" sz="4800" b="1" dirty="0" err="1" smtClean="0">
                <a:solidFill>
                  <a:srgbClr val="C00000"/>
                </a:solidFill>
              </a:rPr>
              <a:t>Переглядати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презентацію</a:t>
            </a:r>
            <a:r>
              <a:rPr lang="ru-RU" sz="4800" b="1" dirty="0">
                <a:solidFill>
                  <a:srgbClr val="C00000"/>
                </a:solidFill>
              </a:rPr>
              <a:t>, пройти тест «</a:t>
            </a:r>
            <a:r>
              <a:rPr lang="ru-RU" sz="4800" b="1" dirty="0" smtClean="0">
                <a:solidFill>
                  <a:srgbClr val="C00000"/>
                </a:solidFill>
              </a:rPr>
              <a:t>Статистика» у </a:t>
            </a:r>
            <a:r>
              <a:rPr lang="ru-RU" sz="4800" b="1" dirty="0" err="1">
                <a:solidFill>
                  <a:srgbClr val="C00000"/>
                </a:solidFill>
              </a:rPr>
              <a:t>Moodl</a:t>
            </a:r>
            <a:r>
              <a:rPr lang="ru-RU" sz="4800" b="1" dirty="0">
                <a:solidFill>
                  <a:srgbClr val="C00000"/>
                </a:solidFill>
              </a:rPr>
              <a:t>.</a:t>
            </a:r>
            <a:endParaRPr lang="uk-UA" sz="6000" b="1" dirty="0">
              <a:solidFill>
                <a:srgbClr val="C00000"/>
              </a:solidFill>
            </a:endParaRPr>
          </a:p>
        </p:txBody>
      </p:sp>
      <p:pic>
        <p:nvPicPr>
          <p:cNvPr id="4" name="Picture 36" descr="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06" y="4014213"/>
            <a:ext cx="295116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14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L:\ЄС\babochka-v-ruka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522514"/>
            <a:ext cx="10339754" cy="49846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8"/>
          <p:cNvSpPr txBox="1">
            <a:spLocks noChangeArrowheads="1"/>
          </p:cNvSpPr>
          <p:nvPr/>
        </p:nvSpPr>
        <p:spPr bwMode="auto">
          <a:xfrm>
            <a:off x="2500593" y="5585199"/>
            <a:ext cx="6199832" cy="120032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uk-UA" sz="7200" b="1" dirty="0">
                <a:solidFill>
                  <a:srgbClr val="000099"/>
                </a:solidFill>
                <a:latin typeface="Arial" panose="020B0604020202020204" pitchFamily="34" charset="0"/>
              </a:rPr>
              <a:t>До зустрічі!</a:t>
            </a:r>
            <a:endParaRPr lang="ru-RU" sz="7200" dirty="0">
              <a:solidFill>
                <a:srgbClr val="000099"/>
              </a:solidFill>
            </a:endParaRPr>
          </a:p>
        </p:txBody>
      </p:sp>
      <p:pic>
        <p:nvPicPr>
          <p:cNvPr id="30724" name="Рисунок 11" descr="707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3" y="4900513"/>
            <a:ext cx="228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11" descr="707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113305"/>
            <a:ext cx="228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847851" y="5661025"/>
            <a:ext cx="27352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1400" i="1" dirty="0" smtClean="0">
                <a:latin typeface="Bookman Old Style" panose="02050604050505020204" pitchFamily="18" charset="0"/>
                <a:hlinkClick r:id="rId4"/>
              </a:rPr>
              <a:t>/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59" y="4903435"/>
            <a:ext cx="611544" cy="8679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46" y="5097388"/>
            <a:ext cx="647015" cy="6752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29" y="5019408"/>
            <a:ext cx="608639" cy="7532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997" y="5097388"/>
            <a:ext cx="679583" cy="675241"/>
          </a:xfrm>
          <a:prstGeom prst="rect">
            <a:avLst/>
          </a:prstGeom>
        </p:spPr>
      </p:pic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2242458" y="476672"/>
            <a:ext cx="7674428" cy="27363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uk-UA" b="1" dirty="0"/>
              <a:t>Назвати  функції,  графік  якої  проходить  через  початок  координат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454031" y="3375493"/>
            <a:ext cx="2335500" cy="7587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3000" rIns="0" bIns="0"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у = 4+х</a:t>
            </a:r>
            <a:endParaRPr lang="ru-RU" sz="2400" b="1" dirty="0">
              <a:solidFill>
                <a:schemeClr val="tx1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72113" y="3357492"/>
            <a:ext cx="2335500" cy="7587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3000" rIns="0" bIns="0"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у = 4/х</a:t>
            </a:r>
            <a:endParaRPr lang="ru-RU" sz="2400" b="1" dirty="0">
              <a:solidFill>
                <a:schemeClr val="tx1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sp>
        <p:nvSpPr>
          <p:cNvPr id="31" name="Прямоугольник 30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7055247" y="3396482"/>
            <a:ext cx="2335500" cy="7587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3000" rIns="0" bIns="0"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у=4х</a:t>
            </a:r>
            <a:endParaRPr lang="ru-RU" sz="2400" b="1" dirty="0">
              <a:solidFill>
                <a:schemeClr val="tx1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6" y="4996429"/>
            <a:ext cx="473837" cy="77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85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823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823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E73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s://naurok-test.nyc3.cdn.digitaloceanspaces.com/uploads/test/782418/313872/588164_1587917835.jpg"/>
          <p:cNvPicPr/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74207" y="1536276"/>
            <a:ext cx="9857434" cy="2265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2069960" y="4267743"/>
            <a:ext cx="2218176" cy="7587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3000" rIns="0" bIns="0" rtlCol="0" anchor="ctr"/>
          <a:lstStyle/>
          <a:p>
            <a:pPr algn="ctr"/>
            <a:r>
              <a:rPr lang="ru-RU" sz="1500" dirty="0"/>
              <a:t>[-</a:t>
            </a:r>
            <a:r>
              <a:rPr lang="uk-UA" sz="1500" dirty="0"/>
              <a:t> </a:t>
            </a:r>
            <a:r>
              <a:rPr lang="ru-RU" sz="3300" b="1" dirty="0">
                <a:solidFill>
                  <a:schemeClr val="tx1"/>
                </a:solidFill>
              </a:rPr>
              <a:t>[-3;-1]</a:t>
            </a:r>
            <a:r>
              <a:rPr lang="uk-UA" sz="3300" b="1" dirty="0">
                <a:solidFill>
                  <a:schemeClr val="tx1"/>
                </a:solidFill>
              </a:rPr>
              <a:t> </a:t>
            </a:r>
            <a:endParaRPr lang="ru-RU" sz="3300" b="1" dirty="0">
              <a:solidFill>
                <a:schemeClr val="tx1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06241" y="3733872"/>
            <a:ext cx="2335500" cy="7587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3000" rIns="0" bIns="0"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[-1;0]</a:t>
            </a:r>
            <a:r>
              <a:rPr lang="uk-UA" sz="3600" b="1" dirty="0">
                <a:solidFill>
                  <a:schemeClr val="tx1"/>
                </a:solidFill>
              </a:rPr>
              <a:t> </a:t>
            </a:r>
            <a:endParaRPr lang="ru-RU" sz="3600" b="1" dirty="0">
              <a:solidFill>
                <a:schemeClr val="tx1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59846" y="4299355"/>
            <a:ext cx="2218176" cy="7587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3000" rIns="0" bIns="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[-2;1]</a:t>
            </a:r>
            <a:endParaRPr lang="ru-RU" sz="3600" b="1" dirty="0">
              <a:solidFill>
                <a:schemeClr val="tx1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964" y="4975826"/>
            <a:ext cx="629960" cy="6216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1749">
            <a:off x="6373368" y="5707041"/>
            <a:ext cx="709405" cy="6748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17" y="5683266"/>
            <a:ext cx="598650" cy="60679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23" y="5237094"/>
            <a:ext cx="443871" cy="6363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28" y="5330184"/>
            <a:ext cx="633961" cy="538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1886" y="311325"/>
            <a:ext cx="1156565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3"/>
              </a:spcAft>
            </a:pP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Укажіть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проміжок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задана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графіком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від'ємних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35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E73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823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823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zno.osvita.ua/doc/images/znotest/152/15256/ds-math-2018-2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39" y="120580"/>
            <a:ext cx="11013214" cy="5757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9" descr="Coin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27" y="1730620"/>
            <a:ext cx="4059534" cy="20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301073" y="2301073"/>
            <a:ext cx="2692958" cy="20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240782" y="2964264"/>
            <a:ext cx="2863781" cy="26025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210637" y="3938954"/>
            <a:ext cx="2783394" cy="8943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692958" y="3064747"/>
            <a:ext cx="2411605" cy="15675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44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2770" name="Picture 2" descr="https://zno.osvita.ua/doc/images/znotest/120/12086/os-math-2017-2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5" y="440531"/>
            <a:ext cx="10877515" cy="560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4481565" y="2773345"/>
            <a:ext cx="3024554" cy="14570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521758" y="2692958"/>
            <a:ext cx="2924071" cy="823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22242" y="4230356"/>
            <a:ext cx="2883877" cy="823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481565" y="3416440"/>
            <a:ext cx="3024554" cy="15976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083" y="4561539"/>
            <a:ext cx="1611630" cy="16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6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734" y="0"/>
            <a:ext cx="8463617" cy="1004835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КОМБІНАТОРИКА.</a:t>
            </a:r>
            <a:endParaRPr lang="uk-UA" sz="6000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1746" name="Picture 2" descr="https://zno.osvita.ua/doc/images/znotest/68/6877/matematika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76" y="660427"/>
            <a:ext cx="11762546" cy="244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верх стрелка 3"/>
          <p:cNvSpPr/>
          <p:nvPr/>
        </p:nvSpPr>
        <p:spPr>
          <a:xfrm>
            <a:off x="8179358" y="1734847"/>
            <a:ext cx="803867" cy="49588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31750" name="Picture 6" descr="https://zno.osvita.ua/doc/images/znotest/199/19952/os-math-2020-08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76" y="3109156"/>
            <a:ext cx="11762546" cy="229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гнутая вниз стрелка 4"/>
          <p:cNvSpPr/>
          <p:nvPr/>
        </p:nvSpPr>
        <p:spPr>
          <a:xfrm>
            <a:off x="8098972" y="4064879"/>
            <a:ext cx="743578" cy="5403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9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605" y="188684"/>
            <a:ext cx="11014110" cy="1761811"/>
          </a:xfrm>
        </p:spPr>
        <p:txBody>
          <a:bodyPr>
            <a:noAutofit/>
          </a:bodyPr>
          <a:lstStyle/>
          <a:p>
            <a:r>
              <a:rPr lang="uk-UA" b="1" i="1" spc="50" dirty="0" smtClean="0">
                <a:ln w="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Завдання</a:t>
            </a:r>
            <a:r>
              <a:rPr lang="ru-RU" b="1" i="1" spc="50" dirty="0" smtClean="0">
                <a:ln w="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r>
              <a:rPr lang="ru-RU" b="1" i="1" dirty="0" smtClean="0"/>
              <a:t>A </a:t>
            </a:r>
            <a:r>
              <a:rPr lang="ru-RU" b="1" dirty="0"/>
              <a:t>і </a:t>
            </a:r>
            <a:r>
              <a:rPr lang="ru-RU" b="1" i="1" dirty="0"/>
              <a:t>B </a:t>
            </a:r>
            <a:r>
              <a:rPr lang="ru-RU" b="1" dirty="0"/>
              <a:t>— </a:t>
            </a:r>
            <a:r>
              <a:rPr lang="ru-RU" b="1" dirty="0" err="1"/>
              <a:t>множини</a:t>
            </a:r>
            <a:r>
              <a:rPr lang="ru-RU" b="1" dirty="0"/>
              <a:t> </a:t>
            </a:r>
            <a:r>
              <a:rPr lang="ru-RU" b="1" dirty="0" err="1"/>
              <a:t>розв’язків</a:t>
            </a:r>
            <a:r>
              <a:rPr lang="ru-RU" b="1" dirty="0"/>
              <a:t> </a:t>
            </a:r>
            <a:r>
              <a:rPr lang="ru-RU" b="1" dirty="0" err="1"/>
              <a:t>рівнянь</a:t>
            </a:r>
            <a:r>
              <a:rPr lang="ru-RU" b="1" dirty="0"/>
              <a:t> </a:t>
            </a:r>
            <a:r>
              <a:rPr lang="ru-RU" b="1" i="1" dirty="0" smtClean="0"/>
              <a:t>x</a:t>
            </a:r>
            <a:r>
              <a:rPr lang="ru-RU" b="1" dirty="0" smtClean="0"/>
              <a:t>³ </a:t>
            </a:r>
            <a:r>
              <a:rPr lang="ru-RU" b="1" dirty="0"/>
              <a:t>– </a:t>
            </a:r>
            <a:r>
              <a:rPr lang="ru-RU" b="1" i="1" dirty="0"/>
              <a:t>x </a:t>
            </a:r>
            <a:r>
              <a:rPr lang="ru-RU" b="1" dirty="0"/>
              <a:t>= 0 та </a:t>
            </a:r>
            <a:r>
              <a:rPr lang="ru-RU" b="1" i="1" dirty="0" smtClean="0"/>
              <a:t>x</a:t>
            </a:r>
            <a:r>
              <a:rPr lang="ru-RU" b="1" dirty="0" smtClean="0"/>
              <a:t>³ </a:t>
            </a:r>
            <a:r>
              <a:rPr lang="ru-RU" b="1" dirty="0"/>
              <a:t>– </a:t>
            </a:r>
            <a:r>
              <a:rPr lang="ru-RU" b="1" dirty="0" smtClean="0"/>
              <a:t>3</a:t>
            </a:r>
            <a:r>
              <a:rPr lang="ru-RU" b="1" i="1" dirty="0" smtClean="0"/>
              <a:t>x</a:t>
            </a:r>
            <a:r>
              <a:rPr lang="ru-RU" b="1" dirty="0" smtClean="0"/>
              <a:t>² </a:t>
            </a:r>
            <a:r>
              <a:rPr lang="ru-RU" b="1" dirty="0"/>
              <a:t>– </a:t>
            </a:r>
            <a:r>
              <a:rPr lang="ru-RU" b="1" i="1" dirty="0"/>
              <a:t>x </a:t>
            </a:r>
            <a:r>
              <a:rPr lang="ru-RU" b="1" dirty="0"/>
              <a:t>+ 3 = 0</a:t>
            </a:r>
            <a:r>
              <a:rPr lang="ru-RU" b="1" dirty="0" smtClean="0"/>
              <a:t>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err="1" smtClean="0">
                <a:latin typeface="+mn-lt"/>
                <a:cs typeface="Aharoni" panose="02010803020104030203" pitchFamily="2" charset="-79"/>
              </a:rPr>
              <a:t>Знайдіть</a:t>
            </a:r>
            <a:r>
              <a:rPr lang="ru-RU" b="1" dirty="0">
                <a:latin typeface="+mn-lt"/>
                <a:cs typeface="Aharoni" panose="02010803020104030203" pitchFamily="2" charset="-79"/>
              </a:rPr>
              <a:t>: </a:t>
            </a:r>
            <a:r>
              <a:rPr lang="ru-RU" b="1" dirty="0"/>
              <a:t>а) </a:t>
            </a:r>
            <a:r>
              <a:rPr lang="ru-RU" b="1" i="1" dirty="0"/>
              <a:t>A </a:t>
            </a:r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U</a:t>
            </a:r>
            <a:r>
              <a:rPr lang="uk-UA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ru-RU" b="1" i="1" dirty="0" smtClean="0"/>
              <a:t>B</a:t>
            </a:r>
            <a:r>
              <a:rPr lang="ru-RU" b="1" dirty="0"/>
              <a:t>; б) </a:t>
            </a:r>
            <a:r>
              <a:rPr lang="ru-RU" b="1" i="1" dirty="0"/>
              <a:t>A 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i="1" dirty="0" smtClean="0"/>
              <a:t>B</a:t>
            </a:r>
            <a:r>
              <a:rPr lang="ru-RU" b="1" dirty="0"/>
              <a:t>.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605" y="1588754"/>
            <a:ext cx="11104547" cy="2792327"/>
          </a:xfrm>
        </p:spPr>
        <p:txBody>
          <a:bodyPr/>
          <a:lstStyle/>
          <a:p>
            <a:pPr marL="0" indent="0">
              <a:buNone/>
            </a:pPr>
            <a:r>
              <a:rPr lang="uk-UA" sz="3200" b="1" dirty="0"/>
              <a:t>РОЗВ’ЯЗАННЯ. </a:t>
            </a:r>
            <a:r>
              <a:rPr lang="uk-UA" sz="3200" dirty="0"/>
              <a:t>Розв’яжемо кожне рівняння:</a:t>
            </a:r>
          </a:p>
          <a:p>
            <a:pPr marL="0" indent="0">
              <a:buNone/>
            </a:pPr>
            <a:r>
              <a:rPr lang="ru-RU" sz="3200" i="1" dirty="0" smtClean="0"/>
              <a:t>x</a:t>
            </a:r>
            <a:r>
              <a:rPr lang="ru-RU" sz="3200" dirty="0" smtClean="0"/>
              <a:t>³ </a:t>
            </a:r>
            <a:r>
              <a:rPr lang="ru-RU" sz="3200" dirty="0"/>
              <a:t>– </a:t>
            </a:r>
            <a:r>
              <a:rPr lang="ru-RU" sz="3200" i="1" dirty="0"/>
              <a:t>x </a:t>
            </a:r>
            <a:r>
              <a:rPr lang="ru-RU" sz="3200" dirty="0"/>
              <a:t>= 0, </a:t>
            </a:r>
            <a:r>
              <a:rPr lang="ru-RU" sz="3200" i="1" dirty="0"/>
              <a:t>x</a:t>
            </a:r>
            <a:r>
              <a:rPr lang="ru-RU" sz="3200" dirty="0"/>
              <a:t>(</a:t>
            </a:r>
            <a:r>
              <a:rPr lang="ru-RU" sz="3200" i="1" dirty="0"/>
              <a:t>x </a:t>
            </a:r>
            <a:r>
              <a:rPr lang="ru-RU" sz="3200" dirty="0"/>
              <a:t>– 1)(</a:t>
            </a:r>
            <a:r>
              <a:rPr lang="ru-RU" sz="3200" i="1" dirty="0"/>
              <a:t>x </a:t>
            </a:r>
            <a:r>
              <a:rPr lang="ru-RU" sz="3200" dirty="0"/>
              <a:t>+ 1) = 0, </a:t>
            </a:r>
            <a:r>
              <a:rPr lang="ru-RU" sz="3200" dirty="0" err="1"/>
              <a:t>звідки</a:t>
            </a:r>
            <a:r>
              <a:rPr lang="ru-RU" sz="3200" dirty="0"/>
              <a:t> </a:t>
            </a:r>
            <a:r>
              <a:rPr lang="ru-RU" sz="3200" i="1" dirty="0"/>
              <a:t>x</a:t>
            </a:r>
            <a:r>
              <a:rPr lang="ru-RU" sz="2000" dirty="0"/>
              <a:t>1</a:t>
            </a:r>
            <a:r>
              <a:rPr lang="ru-RU" sz="3200" dirty="0"/>
              <a:t> = 0, </a:t>
            </a:r>
            <a:r>
              <a:rPr lang="ru-RU" sz="3200" i="1" dirty="0"/>
              <a:t>x</a:t>
            </a:r>
            <a:r>
              <a:rPr lang="ru-RU" sz="1800" dirty="0"/>
              <a:t>2</a:t>
            </a:r>
            <a:r>
              <a:rPr lang="ru-RU" sz="3200" dirty="0"/>
              <a:t> = –1, </a:t>
            </a:r>
            <a:r>
              <a:rPr lang="ru-RU" sz="3200" i="1" dirty="0"/>
              <a:t>x</a:t>
            </a:r>
            <a:r>
              <a:rPr lang="ru-RU" sz="1800" dirty="0"/>
              <a:t>3</a:t>
            </a:r>
            <a:r>
              <a:rPr lang="ru-RU" sz="3200" dirty="0"/>
              <a:t> = 1;</a:t>
            </a:r>
          </a:p>
          <a:p>
            <a:pPr marL="0" indent="0">
              <a:buNone/>
            </a:pPr>
            <a:r>
              <a:rPr lang="ru-RU" sz="3200" i="1" dirty="0" smtClean="0"/>
              <a:t>x</a:t>
            </a:r>
            <a:r>
              <a:rPr lang="ru-RU" sz="3200" dirty="0" smtClean="0"/>
              <a:t>³ </a:t>
            </a:r>
            <a:r>
              <a:rPr lang="ru-RU" sz="3200" dirty="0"/>
              <a:t>– </a:t>
            </a:r>
            <a:r>
              <a:rPr lang="ru-RU" sz="3200" dirty="0" smtClean="0"/>
              <a:t>3</a:t>
            </a:r>
            <a:r>
              <a:rPr lang="ru-RU" sz="3200" i="1" dirty="0" smtClean="0"/>
              <a:t>x</a:t>
            </a:r>
            <a:r>
              <a:rPr lang="ru-RU" sz="3200" dirty="0" smtClean="0"/>
              <a:t>² </a:t>
            </a:r>
            <a:r>
              <a:rPr lang="ru-RU" sz="3200" dirty="0"/>
              <a:t>– </a:t>
            </a:r>
            <a:r>
              <a:rPr lang="ru-RU" sz="3200" i="1" dirty="0"/>
              <a:t>x </a:t>
            </a:r>
            <a:r>
              <a:rPr lang="ru-RU" sz="3200" dirty="0"/>
              <a:t>+ 3 = 0, </a:t>
            </a:r>
            <a:r>
              <a:rPr lang="ru-RU" sz="3200" i="1" dirty="0" smtClean="0"/>
              <a:t>x</a:t>
            </a:r>
            <a:r>
              <a:rPr lang="ru-RU" sz="3200" dirty="0" smtClean="0"/>
              <a:t>²(</a:t>
            </a:r>
            <a:r>
              <a:rPr lang="ru-RU" sz="3200" i="1" dirty="0" smtClean="0"/>
              <a:t>x </a:t>
            </a:r>
            <a:r>
              <a:rPr lang="ru-RU" sz="3200" dirty="0"/>
              <a:t>– 3) – (</a:t>
            </a:r>
            <a:r>
              <a:rPr lang="ru-RU" sz="3200" i="1" dirty="0"/>
              <a:t>x </a:t>
            </a:r>
            <a:r>
              <a:rPr lang="ru-RU" sz="3200" dirty="0"/>
              <a:t>– 3) = 0, (</a:t>
            </a:r>
            <a:r>
              <a:rPr lang="ru-RU" sz="3200" i="1" dirty="0" smtClean="0"/>
              <a:t>x</a:t>
            </a:r>
            <a:r>
              <a:rPr lang="ru-RU" sz="3200" dirty="0" smtClean="0"/>
              <a:t>² </a:t>
            </a:r>
            <a:r>
              <a:rPr lang="ru-RU" sz="3200" dirty="0"/>
              <a:t>– 1)(</a:t>
            </a:r>
            <a:r>
              <a:rPr lang="ru-RU" sz="3200" i="1" dirty="0"/>
              <a:t>x </a:t>
            </a:r>
            <a:r>
              <a:rPr lang="ru-RU" sz="3200" dirty="0"/>
              <a:t>– 3) = 0, </a:t>
            </a:r>
            <a:r>
              <a:rPr lang="ru-RU" sz="3200" dirty="0" err="1"/>
              <a:t>звідки</a:t>
            </a:r>
            <a:endParaRPr lang="ru-RU" sz="3200" dirty="0"/>
          </a:p>
          <a:p>
            <a:pPr marL="0" indent="0">
              <a:buNone/>
            </a:pPr>
            <a:r>
              <a:rPr lang="en-US" sz="3200" i="1" dirty="0"/>
              <a:t>x</a:t>
            </a:r>
            <a:r>
              <a:rPr lang="en-US" sz="2000" dirty="0"/>
              <a:t>1</a:t>
            </a:r>
            <a:r>
              <a:rPr lang="en-US" sz="3200" dirty="0"/>
              <a:t> = 3, </a:t>
            </a:r>
            <a:r>
              <a:rPr lang="en-US" sz="3200" i="1" dirty="0"/>
              <a:t>x</a:t>
            </a:r>
            <a:r>
              <a:rPr lang="en-US" sz="1800" dirty="0"/>
              <a:t>2</a:t>
            </a:r>
            <a:r>
              <a:rPr lang="en-US" sz="3200" dirty="0"/>
              <a:t> = –1, </a:t>
            </a:r>
            <a:r>
              <a:rPr lang="en-US" sz="3200" i="1" dirty="0"/>
              <a:t>x</a:t>
            </a:r>
            <a:r>
              <a:rPr lang="en-US" sz="1800" dirty="0"/>
              <a:t>3</a:t>
            </a:r>
            <a:r>
              <a:rPr lang="en-US" sz="3200" dirty="0"/>
              <a:t> = 1.</a:t>
            </a:r>
          </a:p>
          <a:p>
            <a:pPr marL="0" indent="0">
              <a:buNone/>
            </a:pPr>
            <a:r>
              <a:rPr lang="pt-BR" sz="3200" dirty="0" smtClean="0"/>
              <a:t>Отж</a:t>
            </a:r>
            <a:r>
              <a:rPr lang="uk-UA" sz="3200" dirty="0" smtClean="0"/>
              <a:t>е</a:t>
            </a:r>
            <a:r>
              <a:rPr lang="pt-BR" sz="3200" dirty="0" smtClean="0"/>
              <a:t>, </a:t>
            </a:r>
            <a:r>
              <a:rPr lang="pt-BR" sz="3200" i="1" dirty="0"/>
              <a:t>A </a:t>
            </a:r>
            <a:r>
              <a:rPr lang="pt-BR" sz="3200" dirty="0"/>
              <a:t>= {0, –1, 1}, </a:t>
            </a:r>
            <a:r>
              <a:rPr lang="pt-BR" sz="3200" i="1" dirty="0"/>
              <a:t>B </a:t>
            </a:r>
            <a:r>
              <a:rPr lang="pt-BR" sz="3200" dirty="0"/>
              <a:t>= {–1, 1, 3}.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97892" y="1226957"/>
            <a:ext cx="333607" cy="361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-20000"/>
          </a:blip>
          <a:stretch>
            <a:fillRect/>
          </a:stretch>
        </p:blipFill>
        <p:spPr>
          <a:xfrm>
            <a:off x="2418982" y="4612249"/>
            <a:ext cx="6242697" cy="753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491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066" y="365127"/>
            <a:ext cx="8943031" cy="639709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КОМБІНАТОРИКА ТА ПРАВИЛО ДОБУТКУ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40000"/>
          </a:blip>
          <a:stretch>
            <a:fillRect/>
          </a:stretch>
        </p:blipFill>
        <p:spPr>
          <a:xfrm>
            <a:off x="1242496" y="1004836"/>
            <a:ext cx="8913038" cy="4983983"/>
          </a:xfrm>
          <a:prstGeom prst="rect">
            <a:avLst/>
          </a:prstGeom>
        </p:spPr>
      </p:pic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581" y="1858946"/>
            <a:ext cx="3416438" cy="3848519"/>
          </a:xfrm>
          <a:prstGeom prst="rect">
            <a:avLst/>
          </a:prstGeom>
          <a:noFill/>
          <a:extLst/>
        </p:spPr>
      </p:pic>
      <p:cxnSp>
        <p:nvCxnSpPr>
          <p:cNvPr id="6" name="Прямая со стрелкой 5"/>
          <p:cNvCxnSpPr/>
          <p:nvPr/>
        </p:nvCxnSpPr>
        <p:spPr>
          <a:xfrm>
            <a:off x="2622620" y="2557305"/>
            <a:ext cx="1798655" cy="30044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853732" y="4139921"/>
            <a:ext cx="10048" cy="40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321169" y="3426488"/>
            <a:ext cx="2100106" cy="12660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853732" y="2461846"/>
            <a:ext cx="1621135" cy="17182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019719" y="4843305"/>
            <a:ext cx="190918" cy="3215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622620" y="3320980"/>
            <a:ext cx="1852247" cy="16830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3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5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5" id="{46EDC5E8-B53C-46B0-AEA4-60DE9268457F}" vid="{635C0A5E-E0EE-4E40-97EE-1C10A7E9E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6E651B-F8A4-462D-AD53-A41449326690}">
  <ds:schemaRefs>
    <ds:schemaRef ds:uri="http://schemas.microsoft.com/office/2006/metadata/properties"/>
    <ds:schemaRef ds:uri="http://schemas.microsoft.com/sharepoint/v3"/>
    <ds:schemaRef ds:uri="2547570a-e5f4-4946-a4c3-82580e42479e"/>
    <ds:schemaRef ds:uri="http://purl.org/dc/terms/"/>
    <ds:schemaRef ds:uri="6ee78bd2-4339-4042-adc0-bcc64641998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0</TotalTime>
  <Words>593</Words>
  <Application>Microsoft Office PowerPoint</Application>
  <PresentationFormat>Широкоэкранный</PresentationFormat>
  <Paragraphs>126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45" baseType="lpstr">
      <vt:lpstr>Adobe Devanagari</vt:lpstr>
      <vt:lpstr>Aharoni</vt:lpstr>
      <vt:lpstr>Arial</vt:lpstr>
      <vt:lpstr>Arial Black</vt:lpstr>
      <vt:lpstr>Bookman Old Style</vt:lpstr>
      <vt:lpstr>Calibri</vt:lpstr>
      <vt:lpstr>Calibri Light</vt:lpstr>
      <vt:lpstr>Comic Sans MS</vt:lpstr>
      <vt:lpstr>Garamond</vt:lpstr>
      <vt:lpstr>Monotype Corsiva</vt:lpstr>
      <vt:lpstr>Segoe UI</vt:lpstr>
      <vt:lpstr>Segoe UI Historic</vt:lpstr>
      <vt:lpstr>Segoe UI Light</vt:lpstr>
      <vt:lpstr>Symbol</vt:lpstr>
      <vt:lpstr>Times New Roman</vt:lpstr>
      <vt:lpstr>Тема5</vt:lpstr>
      <vt:lpstr>Уравнение</vt:lpstr>
      <vt:lpstr>Формула</vt:lpstr>
      <vt:lpstr>Диаграмма</vt:lpstr>
      <vt:lpstr>Розв'язання задач з комбинаторики, ймовірності, статистики.</vt:lpstr>
      <vt:lpstr>Презентация PowerPoint</vt:lpstr>
      <vt:lpstr>Назвати  функції,  графік  якої  проходить  через  початок  координат </vt:lpstr>
      <vt:lpstr>Презентация PowerPoint</vt:lpstr>
      <vt:lpstr>Презентация PowerPoint</vt:lpstr>
      <vt:lpstr>Презентация PowerPoint</vt:lpstr>
      <vt:lpstr>КОМБІНАТОРИКА.</vt:lpstr>
      <vt:lpstr>Завдання. A і B — множини розв’язків рівнянь x³ – x = 0 та x³ – 3x² – x + 3 = 0. Знайдіть: а) A U B; б) A   B.</vt:lpstr>
      <vt:lpstr>КОМБІНАТОРИКА ТА ПРАВИЛО ДОБУТКУ</vt:lpstr>
      <vt:lpstr>Презентация PowerPoint</vt:lpstr>
      <vt:lpstr>ЙОМОВІРНОСТЬ.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Статистика.</vt:lpstr>
      <vt:lpstr>ПРАВИЛЬНА ВІДПОВІДЬ:</vt:lpstr>
      <vt:lpstr>Презентация PowerPoint</vt:lpstr>
      <vt:lpstr>Задача. За даними таблиці побудувати гістограму</vt:lpstr>
      <vt:lpstr>Задача.  Побудувати полігон частот за даними варіаційного ряду.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 робота.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2021-02-11T14:30:05Z</dcterms:created>
  <dcterms:modified xsi:type="dcterms:W3CDTF">2023-03-21T17:37:42Z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