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smtClean="0">
                <a:solidFill>
                  <a:srgbClr val="FFFF00"/>
                </a:solidFill>
                <a:effectLst/>
              </a:rPr>
              <a:t>Практичне </a:t>
            </a:r>
            <a:r>
              <a:rPr lang="uk-UA" sz="2400" smtClean="0">
                <a:solidFill>
                  <a:srgbClr val="FFFF00"/>
                </a:solidFill>
                <a:effectLst/>
              </a:rPr>
              <a:t>заняття 3</a:t>
            </a:r>
            <a:r>
              <a:rPr lang="uk-UA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FF00"/>
                </a:solidFill>
                <a:effectLst/>
              </a:rPr>
            </a:br>
            <a:r>
              <a:rPr lang="uk-UA" sz="2400" dirty="0" smtClean="0">
                <a:solidFill>
                  <a:srgbClr val="FFFF00"/>
                </a:solidFill>
                <a:effectLst/>
              </a:rPr>
              <a:t>Зміст</a:t>
            </a:r>
            <a:r>
              <a:rPr lang="uk-UA" sz="2400" dirty="0">
                <a:solidFill>
                  <a:srgbClr val="FFFF00"/>
                </a:solidFill>
                <a:effectLst/>
              </a:rPr>
              <a:t>, мета та завдання навчальної дисципліни «Фізична культура» для учнів початкової </a:t>
            </a:r>
            <a:r>
              <a:rPr lang="uk-UA" sz="2400" dirty="0" smtClean="0">
                <a:solidFill>
                  <a:srgbClr val="FFFF00"/>
                </a:solidFill>
                <a:effectLst/>
              </a:rPr>
              <a:t>школи: </a:t>
            </a:r>
            <a:r>
              <a:rPr lang="ru-RU" sz="4000" dirty="0" err="1" smtClean="0">
                <a:solidFill>
                  <a:srgbClr val="FFFF00"/>
                </a:solidFill>
              </a:rPr>
              <a:t>Загальнорозвивальні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вправи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Вправи на розтяж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764704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uk-UA" dirty="0"/>
              <a:t>ЗРВ з </a:t>
            </a:r>
            <a:r>
              <a:rPr lang="uk-UA" dirty="0" smtClean="0"/>
              <a:t>імпровізованим інвентарем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1772816"/>
            <a:ext cx="3429024" cy="2428892"/>
          </a:xfrm>
        </p:spPr>
        <p:txBody>
          <a:bodyPr/>
          <a:lstStyle/>
          <a:p>
            <a:r>
              <a:rPr lang="uk-UA" dirty="0" smtClean="0"/>
              <a:t>Пляшки з водою</a:t>
            </a:r>
          </a:p>
          <a:p>
            <a:r>
              <a:rPr lang="uk-UA" dirty="0" smtClean="0"/>
              <a:t>Паски від халату</a:t>
            </a:r>
          </a:p>
          <a:p>
            <a:r>
              <a:rPr lang="uk-UA" dirty="0" smtClean="0"/>
              <a:t>М’які іграшки</a:t>
            </a:r>
          </a:p>
          <a:p>
            <a:r>
              <a:rPr lang="uk-UA" dirty="0" smtClean="0"/>
              <a:t>Губки для миття посуду тощо</a:t>
            </a:r>
          </a:p>
        </p:txBody>
      </p:sp>
      <p:sp>
        <p:nvSpPr>
          <p:cNvPr id="4" name="AutoShape 2" descr="Упаковка минеральной негазированной воды AlexPotter Active Water 1 л х 6 бутылок (4820196250012) - изображение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9" y="3582168"/>
            <a:ext cx="2905571" cy="312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Губки для миття посуду 10 шт. (76b84d8e) • Краща ціна в Києві, Україні •  Купити в Епіцентр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290954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Пояс для халата мягкий - купить недорого | Ali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Пояс для халата мягкий - купить недорого | AliExpr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"/>
          <a:stretch/>
        </p:blipFill>
        <p:spPr bwMode="auto">
          <a:xfrm>
            <a:off x="3770120" y="2060848"/>
            <a:ext cx="2428688" cy="237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2" descr="М'яка іграшка - ведмідь, 15 см, коричневий, плюш (395766) – фото, відгуки,  характеристики в інтернет-магазині ROZETKA від продавця: ГРАЙ ДОМА | Купити  в Україні: Києві, Харкові, Дніпрі, Одесі, Запоріжжі, Львов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303819" cy="24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49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/>
              <a:t>Характеристика та призначення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072494" cy="4429156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До </a:t>
            </a:r>
            <a:r>
              <a:rPr lang="ru-RU" sz="3200" dirty="0" err="1"/>
              <a:t>загальнорозвиваючих</a:t>
            </a:r>
            <a:r>
              <a:rPr lang="ru-RU" sz="3200" dirty="0"/>
              <a:t> </a:t>
            </a:r>
            <a:r>
              <a:rPr lang="ru-RU" sz="3200" dirty="0" err="1"/>
              <a:t>вправ</a:t>
            </a:r>
            <a:r>
              <a:rPr lang="ru-RU" sz="3200" dirty="0"/>
              <a:t> належать </a:t>
            </a:r>
            <a:r>
              <a:rPr lang="ru-RU" sz="3200" dirty="0" err="1"/>
              <a:t>фізичні</a:t>
            </a:r>
            <a:r>
              <a:rPr lang="ru-RU" sz="3200" dirty="0"/>
              <a:t> </a:t>
            </a:r>
            <a:r>
              <a:rPr lang="ru-RU" sz="3200" dirty="0" err="1"/>
              <a:t>вправи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застосовують</a:t>
            </a:r>
            <a:r>
              <a:rPr lang="ru-RU" sz="3200" dirty="0"/>
              <a:t> для </a:t>
            </a:r>
            <a:r>
              <a:rPr lang="ru-RU" sz="3200" dirty="0" err="1"/>
              <a:t>всебічного</a:t>
            </a:r>
            <a:r>
              <a:rPr lang="ru-RU" sz="3200" dirty="0"/>
              <a:t> </a:t>
            </a:r>
            <a:r>
              <a:rPr lang="ru-RU" sz="3200" dirty="0" err="1"/>
              <a:t>впливу</a:t>
            </a:r>
            <a:r>
              <a:rPr lang="ru-RU" sz="3200" dirty="0"/>
              <a:t> на </a:t>
            </a:r>
            <a:r>
              <a:rPr lang="ru-RU" sz="3200" dirty="0" err="1"/>
              <a:t>організм</a:t>
            </a:r>
            <a:r>
              <a:rPr lang="ru-RU" sz="3200" dirty="0"/>
              <a:t>. </a:t>
            </a:r>
            <a:r>
              <a:rPr lang="ru-RU" sz="3200" dirty="0" err="1"/>
              <a:t>Загальнорозвивальні</a:t>
            </a:r>
            <a:r>
              <a:rPr lang="ru-RU" sz="3200" dirty="0"/>
              <a:t> </a:t>
            </a:r>
            <a:r>
              <a:rPr lang="ru-RU" sz="3200" dirty="0" err="1"/>
              <a:t>вправи</a:t>
            </a:r>
            <a:r>
              <a:rPr lang="ru-RU" sz="3200" dirty="0"/>
              <a:t> </a:t>
            </a:r>
            <a:r>
              <a:rPr lang="ru-RU" sz="3200" dirty="0" err="1"/>
              <a:t>застосовують</a:t>
            </a:r>
            <a:r>
              <a:rPr lang="ru-RU" sz="3200" dirty="0"/>
              <a:t> на </a:t>
            </a:r>
            <a:r>
              <a:rPr lang="ru-RU" sz="3200" dirty="0" err="1"/>
              <a:t>заняттях</a:t>
            </a:r>
            <a:r>
              <a:rPr lang="ru-RU" sz="3200" dirty="0"/>
              <a:t> </a:t>
            </a:r>
            <a:r>
              <a:rPr lang="ru-RU" sz="3200" dirty="0" err="1"/>
              <a:t>різними</a:t>
            </a:r>
            <a:r>
              <a:rPr lang="ru-RU" sz="3200" dirty="0"/>
              <a:t> видами спорту.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застосовують</a:t>
            </a:r>
            <a:r>
              <a:rPr lang="ru-RU" sz="3200" dirty="0"/>
              <a:t> для </a:t>
            </a:r>
            <a:r>
              <a:rPr lang="ru-RU" sz="3200" dirty="0" err="1"/>
              <a:t>розминки</a:t>
            </a:r>
            <a:r>
              <a:rPr lang="ru-RU" sz="3200" dirty="0"/>
              <a:t>, в </a:t>
            </a:r>
            <a:r>
              <a:rPr lang="ru-RU" sz="3200" dirty="0" err="1"/>
              <a:t>ранковій</a:t>
            </a:r>
            <a:r>
              <a:rPr lang="ru-RU" sz="3200" dirty="0"/>
              <a:t> та </a:t>
            </a:r>
            <a:r>
              <a:rPr lang="ru-RU" sz="3200" dirty="0" err="1"/>
              <a:t>виробничій</a:t>
            </a:r>
            <a:r>
              <a:rPr lang="ru-RU" sz="3200" dirty="0"/>
              <a:t> </a:t>
            </a:r>
            <a:r>
              <a:rPr lang="ru-RU" sz="3200" dirty="0" err="1"/>
              <a:t>гімнастиці</a:t>
            </a:r>
            <a:r>
              <a:rPr lang="ru-RU" sz="3200" dirty="0"/>
              <a:t>, для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рухових</a:t>
            </a:r>
            <a:r>
              <a:rPr lang="ru-RU" sz="3200" dirty="0"/>
              <a:t> </a:t>
            </a:r>
            <a:r>
              <a:rPr lang="ru-RU" sz="3200" dirty="0" err="1"/>
              <a:t>якостей</a:t>
            </a:r>
            <a:r>
              <a:rPr lang="ru-RU" sz="3200" dirty="0"/>
              <a:t> – </a:t>
            </a:r>
            <a:r>
              <a:rPr lang="ru-RU" sz="3200" dirty="0" err="1"/>
              <a:t>сили</a:t>
            </a:r>
            <a:r>
              <a:rPr lang="ru-RU" sz="3200" dirty="0"/>
              <a:t>, </a:t>
            </a:r>
            <a:r>
              <a:rPr lang="ru-RU" sz="3200" dirty="0" err="1"/>
              <a:t>гнучкості</a:t>
            </a:r>
            <a:r>
              <a:rPr lang="ru-RU" sz="3200" dirty="0"/>
              <a:t>, </a:t>
            </a:r>
            <a:r>
              <a:rPr lang="ru-RU" sz="3200" dirty="0" err="1"/>
              <a:t>координації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uk-UA" dirty="0"/>
              <a:t>Методика проведення ЗРВ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4857784" cy="57864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ЗРВ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методами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1. </a:t>
            </a:r>
            <a:r>
              <a:rPr lang="ru-RU" dirty="0" err="1"/>
              <a:t>Роздільний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допустимий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пауза.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безперервним</a:t>
            </a:r>
            <a:endParaRPr lang="ru-RU" dirty="0"/>
          </a:p>
          <a:p>
            <a:pPr algn="just"/>
            <a:r>
              <a:rPr lang="ru-RU" dirty="0" err="1"/>
              <a:t>виконанням</a:t>
            </a:r>
            <a:r>
              <a:rPr lang="ru-RU" dirty="0"/>
              <a:t> (без </a:t>
            </a:r>
            <a:r>
              <a:rPr lang="ru-RU" dirty="0" err="1"/>
              <a:t>зупинок</a:t>
            </a:r>
            <a:r>
              <a:rPr lang="ru-RU" dirty="0"/>
              <a:t>).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на 16, 36, 64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поточним</a:t>
            </a:r>
            <a:r>
              <a:rPr lang="ru-RU" dirty="0"/>
              <a:t> способом </a:t>
            </a:r>
            <a:r>
              <a:rPr lang="ru-RU" dirty="0" err="1"/>
              <a:t>використовувати</a:t>
            </a:r>
            <a:endParaRPr lang="ru-RU" dirty="0"/>
          </a:p>
          <a:p>
            <a:pPr algn="just"/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русі</a:t>
            </a:r>
            <a:r>
              <a:rPr lang="ru-RU" dirty="0"/>
              <a:t> (</a:t>
            </a:r>
            <a:r>
              <a:rPr lang="ru-RU" dirty="0" err="1"/>
              <a:t>прохідний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) –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по ходу </a:t>
            </a:r>
            <a:r>
              <a:rPr lang="ru-RU" dirty="0" err="1"/>
              <a:t>пересування</a:t>
            </a:r>
            <a:r>
              <a:rPr lang="ru-RU" dirty="0"/>
              <a:t>. </a:t>
            </a:r>
            <a:r>
              <a:rPr lang="ru-RU" dirty="0" err="1"/>
              <a:t>Вправи</a:t>
            </a:r>
            <a:r>
              <a:rPr lang="ru-RU" dirty="0"/>
              <a:t> 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зупинками</a:t>
            </a:r>
            <a:r>
              <a:rPr lang="ru-RU" dirty="0"/>
              <a:t> та без них.</a:t>
            </a:r>
          </a:p>
          <a:p>
            <a:pPr algn="just"/>
            <a:r>
              <a:rPr lang="ru-RU" dirty="0" err="1"/>
              <a:t>Пересування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в </a:t>
            </a:r>
            <a:r>
              <a:rPr lang="ru-RU" dirty="0" err="1"/>
              <a:t>обхід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колону по одному, по колу, </a:t>
            </a:r>
            <a:r>
              <a:rPr lang="ru-RU" dirty="0" err="1"/>
              <a:t>почергово</a:t>
            </a:r>
            <a:r>
              <a:rPr lang="ru-RU" dirty="0"/>
              <a:t> шеренгами.</a:t>
            </a:r>
          </a:p>
        </p:txBody>
      </p:sp>
      <p:pic>
        <p:nvPicPr>
          <p:cNvPr id="22530" name="Picture 2" descr="http://www.maam.ru/upload/blogs/detsad-192624-1395239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85992"/>
            <a:ext cx="364662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uk-UA" dirty="0"/>
              <a:t>Навчання ЗРВ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71480"/>
            <a:ext cx="8786874" cy="6000792"/>
          </a:xfrm>
        </p:spPr>
        <p:txBody>
          <a:bodyPr>
            <a:noAutofit/>
          </a:bodyPr>
          <a:lstStyle/>
          <a:p>
            <a:pPr marL="514350" indent="-514350" algn="just"/>
            <a:r>
              <a:rPr lang="ru-RU" sz="1500" b="1" u="sng" dirty="0"/>
              <a:t>1. За показом</a:t>
            </a:r>
            <a:r>
              <a:rPr lang="ru-RU" sz="1500" dirty="0"/>
              <a:t>: </a:t>
            </a:r>
          </a:p>
          <a:p>
            <a:pPr marL="514350" indent="-514350" algn="just"/>
            <a:r>
              <a:rPr lang="ru-RU" sz="1500" dirty="0" err="1"/>
              <a:t>показуючи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 в </a:t>
            </a:r>
            <a:r>
              <a:rPr lang="ru-RU" sz="1500" dirty="0" err="1"/>
              <a:t>цілому</a:t>
            </a:r>
            <a:r>
              <a:rPr lang="ru-RU" sz="1500" dirty="0"/>
              <a:t>, </a:t>
            </a:r>
            <a:r>
              <a:rPr lang="ru-RU" sz="1500" dirty="0" err="1"/>
              <a:t>робимо</a:t>
            </a:r>
            <a:r>
              <a:rPr lang="ru-RU" sz="1500" dirty="0"/>
              <a:t> </a:t>
            </a:r>
            <a:r>
              <a:rPr lang="ru-RU" sz="1500" dirty="0" err="1"/>
              <a:t>підрахунок</a:t>
            </a:r>
            <a:r>
              <a:rPr lang="ru-RU" sz="1500" dirty="0"/>
              <a:t>.</a:t>
            </a:r>
          </a:p>
          <a:p>
            <a:pPr algn="just"/>
            <a:r>
              <a:rPr lang="ru-RU" sz="1500" dirty="0"/>
              <a:t>Команда: "</a:t>
            </a:r>
            <a:r>
              <a:rPr lang="ru-RU" sz="1500" dirty="0" err="1"/>
              <a:t>Вихідне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 – </a:t>
            </a:r>
            <a:r>
              <a:rPr lang="ru-RU" sz="1500" dirty="0" err="1"/>
              <a:t>прийняти</a:t>
            </a:r>
            <a:r>
              <a:rPr lang="ru-RU" sz="1500" dirty="0"/>
              <a:t>!". </a:t>
            </a:r>
            <a:r>
              <a:rPr lang="ru-RU" sz="1500" dirty="0" err="1"/>
              <a:t>Далі</a:t>
            </a:r>
            <a:r>
              <a:rPr lang="ru-RU" sz="1500" dirty="0"/>
              <a:t> </a:t>
            </a:r>
            <a:r>
              <a:rPr lang="ru-RU" sz="1500" dirty="0" err="1"/>
              <a:t>подається</a:t>
            </a:r>
            <a:r>
              <a:rPr lang="ru-RU" sz="1500" dirty="0"/>
              <a:t> команда: "За мною </a:t>
            </a:r>
            <a:r>
              <a:rPr lang="ru-RU" sz="1500" dirty="0" err="1"/>
              <a:t>вправу</a:t>
            </a:r>
            <a:r>
              <a:rPr lang="ru-RU" sz="1500" dirty="0"/>
              <a:t> починай!". Стоячи перед </a:t>
            </a:r>
            <a:r>
              <a:rPr lang="ru-RU" sz="1500" dirty="0" err="1"/>
              <a:t>групою</a:t>
            </a:r>
            <a:r>
              <a:rPr lang="ru-RU" sz="1500" dirty="0"/>
              <a:t> </a:t>
            </a:r>
            <a:r>
              <a:rPr lang="ru-RU" sz="1500" dirty="0" err="1"/>
              <a:t>викладач</a:t>
            </a:r>
            <a:r>
              <a:rPr lang="ru-RU" sz="1500" dirty="0"/>
              <a:t> </a:t>
            </a:r>
            <a:r>
              <a:rPr lang="ru-RU" sz="1500" dirty="0" err="1"/>
              <a:t>виконує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 в </a:t>
            </a:r>
            <a:r>
              <a:rPr lang="ru-RU" sz="1500" dirty="0" err="1"/>
              <a:t>дзеркальному</a:t>
            </a:r>
            <a:r>
              <a:rPr lang="ru-RU" sz="1500" dirty="0"/>
              <a:t> </a:t>
            </a:r>
            <a:r>
              <a:rPr lang="ru-RU" sz="1500" dirty="0" err="1"/>
              <a:t>відображенні</a:t>
            </a:r>
            <a:r>
              <a:rPr lang="ru-RU" sz="1500" dirty="0"/>
              <a:t>. </a:t>
            </a:r>
            <a:r>
              <a:rPr lang="ru-RU" sz="1500" dirty="0" err="1"/>
              <a:t>Після</a:t>
            </a:r>
            <a:r>
              <a:rPr lang="ru-RU" sz="1500" dirty="0"/>
              <a:t> 2-3 </a:t>
            </a:r>
            <a:r>
              <a:rPr lang="ru-RU" sz="1500" dirty="0" err="1"/>
              <a:t>повторень</a:t>
            </a:r>
            <a:r>
              <a:rPr lang="ru-RU" sz="1500" dirty="0"/>
              <a:t> </a:t>
            </a:r>
            <a:r>
              <a:rPr lang="ru-RU" sz="1500" dirty="0" err="1"/>
              <a:t>викладач</a:t>
            </a:r>
            <a:r>
              <a:rPr lang="ru-RU" sz="1500" dirty="0"/>
              <a:t> переходить на </a:t>
            </a:r>
            <a:r>
              <a:rPr lang="ru-RU" sz="1500" dirty="0" err="1"/>
              <a:t>підрахунок</a:t>
            </a:r>
            <a:r>
              <a:rPr lang="ru-RU" sz="1500" dirty="0"/>
              <a:t> та </a:t>
            </a:r>
            <a:r>
              <a:rPr lang="ru-RU" sz="1500" dirty="0" err="1"/>
              <a:t>підказку</a:t>
            </a:r>
            <a:r>
              <a:rPr lang="ru-RU" sz="1500" dirty="0"/>
              <a:t>. </a:t>
            </a:r>
            <a:r>
              <a:rPr lang="ru-RU" sz="1500" dirty="0" err="1"/>
              <a:t>Закінчують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 командою: "</a:t>
            </a:r>
            <a:r>
              <a:rPr lang="ru-RU" sz="1500" dirty="0" err="1"/>
              <a:t>Стій</a:t>
            </a:r>
            <a:r>
              <a:rPr lang="ru-RU" sz="1500" dirty="0"/>
              <a:t>!", яка </a:t>
            </a:r>
            <a:r>
              <a:rPr lang="ru-RU" sz="1500" dirty="0" err="1"/>
              <a:t>подається</a:t>
            </a:r>
            <a:r>
              <a:rPr lang="ru-RU" sz="1500" dirty="0"/>
              <a:t> на </a:t>
            </a:r>
            <a:r>
              <a:rPr lang="ru-RU" sz="1500" dirty="0" err="1"/>
              <a:t>останній</a:t>
            </a:r>
            <a:r>
              <a:rPr lang="ru-RU" sz="1500" dirty="0"/>
              <a:t> </a:t>
            </a:r>
            <a:r>
              <a:rPr lang="ru-RU" sz="1500" dirty="0" err="1"/>
              <a:t>рахунок</a:t>
            </a:r>
            <a:r>
              <a:rPr lang="ru-RU" sz="1500" dirty="0"/>
              <a:t> </a:t>
            </a:r>
            <a:r>
              <a:rPr lang="ru-RU" sz="1500" dirty="0" err="1"/>
              <a:t>вправи</a:t>
            </a:r>
            <a:r>
              <a:rPr lang="ru-RU" sz="1500" dirty="0"/>
              <a:t>. </a:t>
            </a:r>
            <a:r>
              <a:rPr lang="ru-RU" sz="1500" dirty="0" err="1"/>
              <a:t>Якщо</a:t>
            </a:r>
            <a:r>
              <a:rPr lang="ru-RU" sz="1500" dirty="0"/>
              <a:t> </a:t>
            </a:r>
            <a:r>
              <a:rPr lang="ru-RU" sz="1500" dirty="0" err="1"/>
              <a:t>вправи</a:t>
            </a:r>
            <a:r>
              <a:rPr lang="ru-RU" sz="1500" dirty="0"/>
              <a:t> </a:t>
            </a:r>
            <a:r>
              <a:rPr lang="ru-RU" sz="1500" dirty="0" err="1"/>
              <a:t>проводять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дітьми</a:t>
            </a:r>
            <a:r>
              <a:rPr lang="ru-RU" sz="1500" dirty="0"/>
              <a:t> </a:t>
            </a:r>
            <a:r>
              <a:rPr lang="ru-RU" sz="1500" dirty="0" err="1"/>
              <a:t>молодшого</a:t>
            </a:r>
            <a:r>
              <a:rPr lang="ru-RU" sz="1500" dirty="0"/>
              <a:t> </a:t>
            </a:r>
            <a:r>
              <a:rPr lang="ru-RU" sz="1500" dirty="0" err="1"/>
              <a:t>віку</a:t>
            </a:r>
            <a:r>
              <a:rPr lang="ru-RU" sz="1500" dirty="0"/>
              <a:t>, </a:t>
            </a:r>
            <a:r>
              <a:rPr lang="ru-RU" sz="1500" dirty="0" err="1"/>
              <a:t>подається</a:t>
            </a:r>
            <a:r>
              <a:rPr lang="ru-RU" sz="1500" dirty="0"/>
              <a:t> не команда, а </a:t>
            </a:r>
            <a:r>
              <a:rPr lang="ru-RU" sz="1500" dirty="0" err="1"/>
              <a:t>розпорядження</a:t>
            </a:r>
            <a:r>
              <a:rPr lang="ru-RU" sz="1500" dirty="0"/>
              <a:t>. </a:t>
            </a:r>
            <a:r>
              <a:rPr lang="ru-RU" sz="1500" dirty="0" err="1"/>
              <a:t>Наприклад</a:t>
            </a:r>
            <a:r>
              <a:rPr lang="ru-RU" sz="1500" dirty="0"/>
              <a:t>: "</a:t>
            </a:r>
            <a:r>
              <a:rPr lang="ru-RU" sz="1500" dirty="0" err="1"/>
              <a:t>Прийміть</a:t>
            </a:r>
            <a:r>
              <a:rPr lang="ru-RU" sz="1500" dirty="0"/>
              <a:t> </a:t>
            </a:r>
            <a:r>
              <a:rPr lang="ru-RU" sz="1500" dirty="0" err="1"/>
              <a:t>вихідне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!", "</a:t>
            </a:r>
            <a:r>
              <a:rPr lang="ru-RU" sz="1500" dirty="0" err="1"/>
              <a:t>Виконуйте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 так, як я!". Для показу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залучати</a:t>
            </a:r>
            <a:r>
              <a:rPr lang="ru-RU" sz="1500" dirty="0"/>
              <a:t> </a:t>
            </a:r>
            <a:r>
              <a:rPr lang="ru-RU" sz="1500" dirty="0" err="1"/>
              <a:t>учнів</a:t>
            </a:r>
            <a:r>
              <a:rPr lang="ru-RU" sz="1500" dirty="0"/>
              <a:t>.</a:t>
            </a:r>
          </a:p>
          <a:p>
            <a:pPr algn="just"/>
            <a:r>
              <a:rPr lang="ru-RU" sz="1500" b="1" u="sng" dirty="0"/>
              <a:t>2. За </a:t>
            </a:r>
            <a:r>
              <a:rPr lang="ru-RU" sz="1500" b="1" u="sng" dirty="0" err="1"/>
              <a:t>розповіддю</a:t>
            </a:r>
            <a:r>
              <a:rPr lang="ru-RU" sz="1500" b="1" u="sng" dirty="0"/>
              <a:t>: </a:t>
            </a:r>
          </a:p>
          <a:p>
            <a:pPr algn="just"/>
            <a:r>
              <a:rPr lang="ru-RU" sz="1500" dirty="0" err="1"/>
              <a:t>викладач</a:t>
            </a:r>
            <a:r>
              <a:rPr lang="ru-RU" sz="1500" dirty="0"/>
              <a:t> </a:t>
            </a:r>
            <a:r>
              <a:rPr lang="ru-RU" sz="1500" dirty="0" err="1"/>
              <a:t>пояснює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 без показу, </a:t>
            </a:r>
            <a:r>
              <a:rPr lang="ru-RU" sz="1500" dirty="0" err="1"/>
              <a:t>розповідаючи</a:t>
            </a:r>
            <a:r>
              <a:rPr lang="ru-RU" sz="1500" dirty="0"/>
              <a:t> </a:t>
            </a:r>
            <a:r>
              <a:rPr lang="ru-RU" sz="1500" dirty="0" err="1"/>
              <a:t>які</a:t>
            </a:r>
            <a:r>
              <a:rPr lang="ru-RU" sz="1500" dirty="0"/>
              <a:t> </a:t>
            </a:r>
            <a:r>
              <a:rPr lang="ru-RU" sz="1500" dirty="0" err="1"/>
              <a:t>рухи</a:t>
            </a:r>
            <a:r>
              <a:rPr lang="ru-RU" sz="1500" dirty="0"/>
              <a:t> </a:t>
            </a:r>
            <a:r>
              <a:rPr lang="ru-RU" sz="1500" dirty="0" err="1"/>
              <a:t>виконуються</a:t>
            </a:r>
            <a:r>
              <a:rPr lang="ru-RU" sz="1500" dirty="0"/>
              <a:t> на </a:t>
            </a:r>
            <a:r>
              <a:rPr lang="ru-RU" sz="1500" dirty="0" err="1"/>
              <a:t>рахунок</a:t>
            </a:r>
            <a:r>
              <a:rPr lang="ru-RU" sz="1500" dirty="0"/>
              <a:t> "раз" – "два" </a:t>
            </a:r>
            <a:r>
              <a:rPr lang="ru-RU" sz="1500" dirty="0" err="1"/>
              <a:t>і</a:t>
            </a:r>
            <a:r>
              <a:rPr lang="ru-RU" sz="1500" dirty="0"/>
              <a:t> т.д. </a:t>
            </a:r>
            <a:r>
              <a:rPr lang="ru-RU" sz="1500" dirty="0" err="1"/>
              <a:t>Замість</a:t>
            </a:r>
            <a:r>
              <a:rPr lang="ru-RU" sz="1500" dirty="0"/>
              <a:t> </a:t>
            </a:r>
            <a:r>
              <a:rPr lang="ru-RU" sz="1500" dirty="0" err="1"/>
              <a:t>підрахунку</a:t>
            </a:r>
            <a:r>
              <a:rPr lang="ru-RU" sz="1500" dirty="0"/>
              <a:t>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казати</a:t>
            </a:r>
            <a:r>
              <a:rPr lang="ru-RU" sz="1500" dirty="0"/>
              <a:t>: "</a:t>
            </a:r>
            <a:r>
              <a:rPr lang="ru-RU" sz="1500" dirty="0" err="1"/>
              <a:t>Нахил</a:t>
            </a:r>
            <a:r>
              <a:rPr lang="ru-RU" sz="1500" dirty="0"/>
              <a:t> – </a:t>
            </a:r>
            <a:r>
              <a:rPr lang="ru-RU" sz="1500" dirty="0" err="1"/>
              <a:t>випрямитися</a:t>
            </a:r>
            <a:r>
              <a:rPr lang="ru-RU" sz="1500" dirty="0"/>
              <a:t>, </a:t>
            </a:r>
            <a:r>
              <a:rPr lang="ru-RU" sz="1500" dirty="0" err="1"/>
              <a:t>присісти</a:t>
            </a:r>
            <a:r>
              <a:rPr lang="ru-RU" sz="1500" dirty="0"/>
              <a:t> – </a:t>
            </a:r>
            <a:r>
              <a:rPr lang="ru-RU" sz="1500" dirty="0" err="1"/>
              <a:t>встати</a:t>
            </a:r>
            <a:r>
              <a:rPr lang="ru-RU" sz="1500" dirty="0"/>
              <a:t>!".</a:t>
            </a:r>
          </a:p>
          <a:p>
            <a:pPr algn="just"/>
            <a:r>
              <a:rPr lang="ru-RU" sz="1500" dirty="0"/>
              <a:t>3</a:t>
            </a:r>
            <a:r>
              <a:rPr lang="ru-RU" sz="1500" b="1" u="sng" dirty="0"/>
              <a:t>. За показом </a:t>
            </a:r>
            <a:r>
              <a:rPr lang="ru-RU" sz="1500" b="1" u="sng" dirty="0" err="1"/>
              <a:t>і</a:t>
            </a:r>
            <a:r>
              <a:rPr lang="ru-RU" sz="1500" b="1" u="sng" dirty="0"/>
              <a:t> </a:t>
            </a:r>
            <a:r>
              <a:rPr lang="ru-RU" sz="1500" b="1" u="sng" dirty="0" err="1"/>
              <a:t>розповіддю</a:t>
            </a:r>
            <a:r>
              <a:rPr lang="ru-RU" sz="1500" b="1" u="sng" dirty="0"/>
              <a:t>:</a:t>
            </a:r>
          </a:p>
          <a:p>
            <a:pPr algn="just"/>
            <a:r>
              <a:rPr lang="ru-RU" sz="1500" dirty="0"/>
              <a:t>а) </a:t>
            </a:r>
            <a:r>
              <a:rPr lang="ru-RU" sz="1500" dirty="0" err="1"/>
              <a:t>викладач</a:t>
            </a:r>
            <a:r>
              <a:rPr lang="ru-RU" sz="1500" dirty="0"/>
              <a:t> </a:t>
            </a:r>
            <a:r>
              <a:rPr lang="ru-RU" sz="1500" dirty="0" err="1"/>
              <a:t>пояснює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приймає</a:t>
            </a:r>
            <a:r>
              <a:rPr lang="ru-RU" sz="1500" dirty="0"/>
              <a:t> </a:t>
            </a:r>
            <a:r>
              <a:rPr lang="ru-RU" sz="1500" dirty="0" err="1"/>
              <a:t>вихідне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, </a:t>
            </a:r>
            <a:r>
              <a:rPr lang="ru-RU" sz="1500" dirty="0" err="1"/>
              <a:t>а</a:t>
            </a:r>
            <a:r>
              <a:rPr lang="ru-RU" sz="1500" dirty="0"/>
              <a:t> </a:t>
            </a:r>
            <a:r>
              <a:rPr lang="ru-RU" sz="1500" dirty="0" err="1"/>
              <a:t>потім</a:t>
            </a:r>
            <a:r>
              <a:rPr lang="ru-RU" sz="1500" dirty="0"/>
              <a:t> </a:t>
            </a:r>
            <a:r>
              <a:rPr lang="ru-RU" sz="1500" dirty="0" err="1"/>
              <a:t>показує</a:t>
            </a:r>
            <a:r>
              <a:rPr lang="ru-RU" sz="1500" dirty="0"/>
              <a:t> в </a:t>
            </a:r>
            <a:r>
              <a:rPr lang="ru-RU" sz="1500" dirty="0" err="1"/>
              <a:t>дзеркальному</a:t>
            </a:r>
            <a:r>
              <a:rPr lang="ru-RU" sz="1500" dirty="0"/>
              <a:t> </a:t>
            </a:r>
            <a:r>
              <a:rPr lang="ru-RU" sz="1500" dirty="0" err="1"/>
              <a:t>відображенні</a:t>
            </a:r>
            <a:r>
              <a:rPr lang="ru-RU" sz="1500" dirty="0"/>
              <a:t>, на </a:t>
            </a:r>
            <a:r>
              <a:rPr lang="ru-RU" sz="1500" dirty="0" err="1"/>
              <a:t>який</a:t>
            </a:r>
            <a:r>
              <a:rPr lang="ru-RU" sz="1500" dirty="0"/>
              <a:t> </a:t>
            </a:r>
            <a:r>
              <a:rPr lang="ru-RU" sz="1500" dirty="0" err="1"/>
              <a:t>рахунок</a:t>
            </a:r>
            <a:r>
              <a:rPr lang="ru-RU" sz="1500" dirty="0"/>
              <a:t>, </a:t>
            </a:r>
            <a:r>
              <a:rPr lang="ru-RU" sz="1500" dirty="0" err="1"/>
              <a:t>який</a:t>
            </a:r>
            <a:r>
              <a:rPr lang="ru-RU" sz="1500" dirty="0"/>
              <a:t> </a:t>
            </a:r>
            <a:r>
              <a:rPr lang="ru-RU" sz="1500" dirty="0" err="1"/>
              <a:t>рух</a:t>
            </a:r>
            <a:r>
              <a:rPr lang="ru-RU" sz="1500" dirty="0"/>
              <a:t> </a:t>
            </a:r>
            <a:r>
              <a:rPr lang="ru-RU" sz="1500" dirty="0" err="1"/>
              <a:t>виконувати</a:t>
            </a:r>
            <a:r>
              <a:rPr lang="ru-RU" sz="1500" dirty="0"/>
              <a:t>.</a:t>
            </a:r>
          </a:p>
          <a:p>
            <a:pPr algn="just"/>
            <a:r>
              <a:rPr lang="ru-RU" sz="1500" dirty="0"/>
              <a:t>б) </a:t>
            </a:r>
            <a:r>
              <a:rPr lang="ru-RU" sz="1500" dirty="0" err="1"/>
              <a:t>викладач</a:t>
            </a:r>
            <a:r>
              <a:rPr lang="ru-RU" sz="1500" dirty="0"/>
              <a:t> </a:t>
            </a:r>
            <a:r>
              <a:rPr lang="ru-RU" sz="1500" dirty="0" err="1"/>
              <a:t>подає</a:t>
            </a:r>
            <a:r>
              <a:rPr lang="ru-RU" sz="1500" dirty="0"/>
              <a:t> команду для </a:t>
            </a:r>
            <a:r>
              <a:rPr lang="ru-RU" sz="1500" dirty="0" err="1"/>
              <a:t>прийняття</a:t>
            </a:r>
            <a:r>
              <a:rPr lang="ru-RU" sz="1500" dirty="0"/>
              <a:t> </a:t>
            </a:r>
            <a:r>
              <a:rPr lang="ru-RU" sz="1500" dirty="0" err="1"/>
              <a:t>вихідного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. Команда: "</a:t>
            </a:r>
            <a:r>
              <a:rPr lang="ru-RU" sz="1500" dirty="0" err="1"/>
              <a:t>Вихідне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 (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стрибком</a:t>
            </a:r>
            <a:r>
              <a:rPr lang="ru-RU" sz="1500" dirty="0"/>
              <a:t>, </a:t>
            </a:r>
            <a:r>
              <a:rPr lang="ru-RU" sz="1500" dirty="0" err="1"/>
              <a:t>кроком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т.д.) – ПРИЙНЯТИ!". </a:t>
            </a:r>
            <a:r>
              <a:rPr lang="ru-RU" sz="1500" dirty="0" err="1"/>
              <a:t>Викладач</a:t>
            </a:r>
            <a:r>
              <a:rPr lang="ru-RU" sz="1500" dirty="0"/>
              <a:t> </a:t>
            </a:r>
            <a:r>
              <a:rPr lang="ru-RU" sz="1500" dirty="0" err="1"/>
              <a:t>перевіряє</a:t>
            </a:r>
            <a:r>
              <a:rPr lang="ru-RU" sz="1500" dirty="0"/>
              <a:t> </a:t>
            </a:r>
            <a:r>
              <a:rPr lang="ru-RU" sz="1500" dirty="0" err="1"/>
              <a:t>правильність</a:t>
            </a:r>
            <a:r>
              <a:rPr lang="ru-RU" sz="1500" dirty="0"/>
              <a:t> </a:t>
            </a:r>
            <a:r>
              <a:rPr lang="ru-RU" sz="1500" dirty="0" err="1"/>
              <a:t>прийняття</a:t>
            </a:r>
            <a:r>
              <a:rPr lang="ru-RU" sz="1500" dirty="0"/>
              <a:t> </a:t>
            </a:r>
            <a:r>
              <a:rPr lang="ru-RU" sz="1500" dirty="0" err="1"/>
              <a:t>вихідного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подає</a:t>
            </a:r>
            <a:r>
              <a:rPr lang="ru-RU" sz="1500" dirty="0"/>
              <a:t> команду, в яку сторону,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якої</a:t>
            </a:r>
            <a:r>
              <a:rPr lang="ru-RU" sz="1500" dirty="0"/>
              <a:t> ноги, руки </a:t>
            </a:r>
            <a:r>
              <a:rPr lang="ru-RU" sz="1500" dirty="0" err="1"/>
              <a:t>починати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. Команда: "</a:t>
            </a:r>
            <a:r>
              <a:rPr lang="ru-RU" sz="1500" dirty="0" err="1"/>
              <a:t>Вправу</a:t>
            </a:r>
            <a:r>
              <a:rPr lang="ru-RU" sz="1500" dirty="0"/>
              <a:t> (</a:t>
            </a:r>
            <a:r>
              <a:rPr lang="ru-RU" sz="1500" dirty="0" err="1"/>
              <a:t>вліво</a:t>
            </a:r>
            <a:r>
              <a:rPr lang="ru-RU" sz="1500" dirty="0"/>
              <a:t>,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правої</a:t>
            </a:r>
            <a:r>
              <a:rPr lang="ru-RU" sz="1500" dirty="0"/>
              <a:t>) – </a:t>
            </a:r>
            <a:r>
              <a:rPr lang="ru-RU" sz="1500" dirty="0" err="1"/>
              <a:t>почи-НАЙ</a:t>
            </a:r>
            <a:r>
              <a:rPr lang="ru-RU" sz="1500" dirty="0"/>
              <a:t>!". Для </a:t>
            </a:r>
            <a:r>
              <a:rPr lang="ru-RU" sz="1500" dirty="0" err="1"/>
              <a:t>припинення</a:t>
            </a:r>
            <a:r>
              <a:rPr lang="ru-RU" sz="1500" dirty="0"/>
              <a:t> </a:t>
            </a:r>
            <a:r>
              <a:rPr lang="ru-RU" sz="1500" dirty="0" err="1"/>
              <a:t>вправи</a:t>
            </a:r>
            <a:r>
              <a:rPr lang="ru-RU" sz="1500" dirty="0"/>
              <a:t> </a:t>
            </a:r>
            <a:r>
              <a:rPr lang="ru-RU" sz="1500" dirty="0" err="1"/>
              <a:t>подається</a:t>
            </a:r>
            <a:r>
              <a:rPr lang="ru-RU" sz="1500" dirty="0"/>
              <a:t> команда: "</a:t>
            </a:r>
            <a:r>
              <a:rPr lang="ru-RU" sz="1500" dirty="0" err="1"/>
              <a:t>Стій</a:t>
            </a:r>
            <a:r>
              <a:rPr lang="ru-RU" sz="1500" dirty="0"/>
              <a:t>!". Команда: "</a:t>
            </a:r>
            <a:r>
              <a:rPr lang="ru-RU" sz="1500" dirty="0" err="1"/>
              <a:t>Закінчити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!" </a:t>
            </a:r>
            <a:r>
              <a:rPr lang="ru-RU" sz="1500" dirty="0" err="1"/>
              <a:t>подається</a:t>
            </a:r>
            <a:r>
              <a:rPr lang="ru-RU" sz="1500" dirty="0"/>
              <a:t>: при </a:t>
            </a:r>
            <a:r>
              <a:rPr lang="ru-RU" sz="1500" dirty="0" err="1"/>
              <a:t>самостійному</a:t>
            </a:r>
            <a:r>
              <a:rPr lang="ru-RU" sz="1500" dirty="0"/>
              <a:t> </a:t>
            </a:r>
            <a:r>
              <a:rPr lang="ru-RU" sz="1500" dirty="0" err="1"/>
              <a:t>виконанні</a:t>
            </a:r>
            <a:r>
              <a:rPr lang="ru-RU" sz="1500" dirty="0"/>
              <a:t> </a:t>
            </a:r>
            <a:r>
              <a:rPr lang="ru-RU" sz="1500" dirty="0" err="1"/>
              <a:t>вправ</a:t>
            </a:r>
            <a:r>
              <a:rPr lang="ru-RU" sz="1500" dirty="0"/>
              <a:t>, </a:t>
            </a:r>
            <a:r>
              <a:rPr lang="ru-RU" sz="1500" dirty="0" err="1"/>
              <a:t>при</a:t>
            </a:r>
            <a:r>
              <a:rPr lang="ru-RU" sz="1500" dirty="0"/>
              <a:t> </a:t>
            </a:r>
            <a:r>
              <a:rPr lang="ru-RU" sz="1500" dirty="0" err="1"/>
              <a:t>виконанні</a:t>
            </a:r>
            <a:r>
              <a:rPr lang="ru-RU" sz="1500" dirty="0"/>
              <a:t> </a:t>
            </a:r>
            <a:r>
              <a:rPr lang="ru-RU" sz="1500" dirty="0" err="1"/>
              <a:t>вправ</a:t>
            </a:r>
            <a:r>
              <a:rPr lang="ru-RU" sz="1500" dirty="0"/>
              <a:t> в </a:t>
            </a:r>
            <a:r>
              <a:rPr lang="ru-RU" sz="1500" dirty="0" err="1"/>
              <a:t>русі</a:t>
            </a:r>
            <a:r>
              <a:rPr lang="ru-RU" sz="1500" dirty="0"/>
              <a:t>.</a:t>
            </a:r>
          </a:p>
          <a:p>
            <a:pPr algn="just"/>
            <a:r>
              <a:rPr lang="ru-RU" sz="1500" dirty="0"/>
              <a:t>4. </a:t>
            </a:r>
            <a:r>
              <a:rPr lang="ru-RU" sz="1500" b="1" u="sng" dirty="0"/>
              <a:t>За </a:t>
            </a:r>
            <a:r>
              <a:rPr lang="ru-RU" sz="1500" b="1" u="sng" dirty="0" err="1"/>
              <a:t>розподілом</a:t>
            </a:r>
            <a:r>
              <a:rPr lang="ru-RU" sz="1500" b="1" u="sng" dirty="0"/>
              <a:t>: </a:t>
            </a:r>
          </a:p>
          <a:p>
            <a:pPr algn="just"/>
            <a:r>
              <a:rPr lang="ru-RU" sz="1500" dirty="0" err="1"/>
              <a:t>Після</a:t>
            </a:r>
            <a:r>
              <a:rPr lang="ru-RU" sz="1500" dirty="0"/>
              <a:t> </a:t>
            </a:r>
            <a:r>
              <a:rPr lang="ru-RU" sz="1500" dirty="0" err="1"/>
              <a:t>команди</a:t>
            </a:r>
            <a:r>
              <a:rPr lang="ru-RU" sz="1500" dirty="0"/>
              <a:t>: "</a:t>
            </a:r>
            <a:r>
              <a:rPr lang="ru-RU" sz="1500" dirty="0" err="1"/>
              <a:t>Вихідне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 – ПРИЙНЯТИ!". </a:t>
            </a:r>
            <a:r>
              <a:rPr lang="ru-RU" sz="1500" dirty="0" err="1"/>
              <a:t>Викладач</a:t>
            </a:r>
            <a:r>
              <a:rPr lang="ru-RU" sz="1500" dirty="0"/>
              <a:t> </a:t>
            </a:r>
            <a:r>
              <a:rPr lang="ru-RU" sz="1500" dirty="0" err="1"/>
              <a:t>подає</a:t>
            </a:r>
            <a:r>
              <a:rPr lang="ru-RU" sz="1500" dirty="0"/>
              <a:t> </a:t>
            </a:r>
            <a:r>
              <a:rPr lang="ru-RU" sz="1500" dirty="0" err="1"/>
              <a:t>команди</a:t>
            </a:r>
            <a:r>
              <a:rPr lang="ru-RU" sz="1500" dirty="0"/>
              <a:t> </a:t>
            </a:r>
            <a:r>
              <a:rPr lang="ru-RU" sz="1500" dirty="0" err="1"/>
              <a:t>розподіляючи</a:t>
            </a:r>
            <a:r>
              <a:rPr lang="ru-RU" sz="1500" dirty="0"/>
              <a:t> </a:t>
            </a:r>
            <a:r>
              <a:rPr lang="ru-RU" sz="1500" dirty="0" err="1"/>
              <a:t>кожен</a:t>
            </a:r>
            <a:r>
              <a:rPr lang="ru-RU" sz="1500" dirty="0"/>
              <a:t> </a:t>
            </a:r>
            <a:r>
              <a:rPr lang="ru-RU" sz="1500" dirty="0" err="1"/>
              <a:t>рахунок</a:t>
            </a:r>
            <a:r>
              <a:rPr lang="ru-RU" sz="1500" dirty="0"/>
              <a:t>. </a:t>
            </a:r>
            <a:r>
              <a:rPr lang="ru-RU" sz="1500" dirty="0" err="1"/>
              <a:t>Наприклад</a:t>
            </a:r>
            <a:r>
              <a:rPr lang="ru-RU" sz="1500" dirty="0"/>
              <a:t>: "</a:t>
            </a:r>
            <a:r>
              <a:rPr lang="ru-RU" sz="1500" dirty="0" err="1"/>
              <a:t>Ліву</a:t>
            </a:r>
            <a:r>
              <a:rPr lang="ru-RU" sz="1500" dirty="0"/>
              <a:t> в сторону на носок, руки </a:t>
            </a:r>
            <a:r>
              <a:rPr lang="ru-RU" sz="1500" dirty="0" err="1"/>
              <a:t>вгору</a:t>
            </a:r>
            <a:r>
              <a:rPr lang="ru-RU" sz="1500" dirty="0"/>
              <a:t> – РОБИ РАЗ!". "Упор </a:t>
            </a:r>
            <a:r>
              <a:rPr lang="ru-RU" sz="1500" dirty="0" err="1"/>
              <a:t>присівши</a:t>
            </a:r>
            <a:r>
              <a:rPr lang="ru-RU" sz="1500" dirty="0"/>
              <a:t> на </a:t>
            </a:r>
            <a:r>
              <a:rPr lang="ru-RU" sz="1500" dirty="0" err="1"/>
              <a:t>правій</a:t>
            </a:r>
            <a:r>
              <a:rPr lang="ru-RU" sz="1500" dirty="0"/>
              <a:t>, </a:t>
            </a:r>
            <a:r>
              <a:rPr lang="ru-RU" sz="1500" dirty="0" err="1"/>
              <a:t>ліву</a:t>
            </a:r>
            <a:r>
              <a:rPr lang="ru-RU" sz="1500" dirty="0"/>
              <a:t> в сторону – РОБИ ДВА!". "Упор </a:t>
            </a:r>
            <a:r>
              <a:rPr lang="ru-RU" sz="1500" dirty="0" err="1"/>
              <a:t>присівши</a:t>
            </a:r>
            <a:r>
              <a:rPr lang="ru-RU" sz="1500" dirty="0"/>
              <a:t> – РОБИ ТРИ!" </a:t>
            </a:r>
            <a:r>
              <a:rPr lang="ru-RU" sz="1500" dirty="0" err="1"/>
              <a:t>Потім</a:t>
            </a:r>
            <a:r>
              <a:rPr lang="ru-RU" sz="1500" dirty="0"/>
              <a:t> </a:t>
            </a:r>
            <a:r>
              <a:rPr lang="ru-RU" sz="1500" dirty="0" err="1"/>
              <a:t>подається</a:t>
            </a:r>
            <a:r>
              <a:rPr lang="ru-RU" sz="1500" dirty="0"/>
              <a:t> команда: "У </a:t>
            </a:r>
            <a:r>
              <a:rPr lang="ru-RU" sz="1500" dirty="0" err="1"/>
              <a:t>цілому</a:t>
            </a:r>
            <a:r>
              <a:rPr lang="ru-RU" sz="1500" dirty="0"/>
              <a:t> </a:t>
            </a:r>
            <a:r>
              <a:rPr lang="ru-RU" sz="1500" dirty="0" err="1"/>
              <a:t>вправу</a:t>
            </a:r>
            <a:r>
              <a:rPr lang="ru-RU" sz="1500" dirty="0"/>
              <a:t> </a:t>
            </a:r>
            <a:r>
              <a:rPr lang="ru-RU" sz="1500" dirty="0" err="1"/>
              <a:t>почи-НАЙ</a:t>
            </a:r>
            <a:r>
              <a:rPr lang="ru-RU" sz="1500" dirty="0"/>
              <a:t>!".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0001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ЗРВ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28736"/>
            <a:ext cx="8784976" cy="23574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1.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на 2, 4, 8, 16, 32 </a:t>
            </a:r>
            <a:r>
              <a:rPr lang="ru-RU" dirty="0" err="1"/>
              <a:t>рахунки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 </a:t>
            </a:r>
            <a:r>
              <a:rPr lang="ru-RU" dirty="0" err="1" smtClean="0"/>
              <a:t>Вчитель</a:t>
            </a:r>
            <a:r>
              <a:rPr lang="ru-RU" dirty="0" smtClean="0"/>
              <a:t>, </a:t>
            </a:r>
            <a:r>
              <a:rPr lang="ru-RU" dirty="0"/>
              <a:t>стоячи </a:t>
            </a:r>
            <a:r>
              <a:rPr lang="ru-RU" dirty="0" err="1"/>
              <a:t>лицем</a:t>
            </a:r>
            <a:r>
              <a:rPr lang="ru-RU" dirty="0"/>
              <a:t>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дзеркальному</a:t>
            </a:r>
            <a:r>
              <a:rPr lang="ru-RU" dirty="0"/>
              <a:t> </a:t>
            </a:r>
            <a:r>
              <a:rPr lang="ru-RU" dirty="0" err="1"/>
              <a:t>відображенні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в </a:t>
            </a:r>
            <a:r>
              <a:rPr lang="ru-RU" dirty="0" err="1"/>
              <a:t>колі</a:t>
            </a:r>
            <a:r>
              <a:rPr lang="ru-RU" dirty="0"/>
              <a:t>,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коло.</a:t>
            </a:r>
          </a:p>
          <a:p>
            <a:pPr algn="just"/>
            <a:r>
              <a:rPr lang="ru-RU" dirty="0"/>
              <a:t>4.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бічній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боком до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5.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стрибкових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кроком</a:t>
            </a:r>
            <a:r>
              <a:rPr lang="ru-RU" dirty="0"/>
              <a:t> РУШ!", а </a:t>
            </a:r>
            <a:r>
              <a:rPr lang="ru-RU" dirty="0" err="1"/>
              <a:t>потім</a:t>
            </a:r>
            <a:r>
              <a:rPr lang="ru-RU" dirty="0"/>
              <a:t> "СТІЙ!".</a:t>
            </a:r>
          </a:p>
        </p:txBody>
      </p:sp>
      <p:pic>
        <p:nvPicPr>
          <p:cNvPr id="5" name="Рисунок 4" descr="DSCN5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0583"/>
            <a:ext cx="9144000" cy="30374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Розміщення</a:t>
            </a:r>
            <a:r>
              <a:rPr lang="ru-RU" dirty="0"/>
              <a:t> на </a:t>
            </a:r>
            <a:r>
              <a:rPr lang="ru-RU" dirty="0" err="1"/>
              <a:t>площині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72560" cy="557216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1. </a:t>
            </a:r>
            <a:r>
              <a:rPr lang="ru-RU" dirty="0" err="1"/>
              <a:t>Шикування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ЗРВ </a:t>
            </a:r>
            <a:r>
              <a:rPr lang="ru-RU" dirty="0" err="1"/>
              <a:t>може</a:t>
            </a:r>
            <a:r>
              <a:rPr lang="ru-RU" dirty="0"/>
              <a:t> бути в колонах,</a:t>
            </a:r>
          </a:p>
          <a:p>
            <a:pPr algn="just"/>
            <a:r>
              <a:rPr lang="ru-RU" dirty="0"/>
              <a:t>шеренгах, коло.</a:t>
            </a:r>
          </a:p>
          <a:p>
            <a:pPr algn="just"/>
            <a:r>
              <a:rPr lang="ru-RU" dirty="0"/>
              <a:t>2. При </a:t>
            </a:r>
            <a:r>
              <a:rPr lang="ru-RU" dirty="0" err="1"/>
              <a:t>перешикуванні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колони по 1 в колону по 3, 4 поворотом </a:t>
            </a:r>
            <a:r>
              <a:rPr lang="ru-RU" dirty="0" err="1"/>
              <a:t>наліво</a:t>
            </a:r>
            <a:r>
              <a:rPr lang="ru-RU" dirty="0"/>
              <a:t>, </a:t>
            </a:r>
            <a:r>
              <a:rPr lang="ru-RU" dirty="0" err="1"/>
              <a:t>викладач</a:t>
            </a:r>
            <a:r>
              <a:rPr lang="ru-RU" dirty="0"/>
              <a:t> повинен </a:t>
            </a:r>
            <a:r>
              <a:rPr lang="ru-RU" dirty="0" err="1"/>
              <a:t>повернути</a:t>
            </a:r>
            <a:r>
              <a:rPr lang="ru-RU" dirty="0"/>
              <a:t> до себе </a:t>
            </a:r>
            <a:r>
              <a:rPr lang="ru-RU" dirty="0" err="1"/>
              <a:t>групу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на </a:t>
            </a:r>
            <a:r>
              <a:rPr lang="ru-RU" dirty="0" err="1"/>
              <a:t>зріст</a:t>
            </a:r>
            <a:r>
              <a:rPr lang="ru-RU" dirty="0"/>
              <a:t>, а в </a:t>
            </a:r>
            <a:r>
              <a:rPr lang="ru-RU" dirty="0" err="1"/>
              <a:t>наступних</a:t>
            </a:r>
            <a:r>
              <a:rPr lang="ru-RU" dirty="0"/>
              <a:t> – </a:t>
            </a:r>
            <a:r>
              <a:rPr lang="ru-RU" dirty="0" err="1"/>
              <a:t>вищі</a:t>
            </a:r>
            <a:r>
              <a:rPr lang="ru-RU" dirty="0"/>
              <a:t>.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 smtClean="0"/>
              <a:t>розташовувати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/>
              <a:t>, але </a:t>
            </a:r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 smtClean="0"/>
              <a:t>хлопцями</a:t>
            </a:r>
            <a:r>
              <a:rPr lang="ru-RU" dirty="0" smtClean="0"/>
              <a:t>. </a:t>
            </a:r>
            <a:r>
              <a:rPr lang="ru-RU" dirty="0"/>
              <a:t>При </a:t>
            </a:r>
            <a:r>
              <a:rPr lang="ru-RU" dirty="0" err="1"/>
              <a:t>перешикуванні</a:t>
            </a:r>
            <a:r>
              <a:rPr lang="ru-RU" dirty="0"/>
              <a:t> </a:t>
            </a:r>
            <a:r>
              <a:rPr lang="ru-RU" dirty="0" err="1"/>
              <a:t>напівповороту</a:t>
            </a:r>
            <a:r>
              <a:rPr lang="ru-RU" dirty="0"/>
              <a:t> – </a:t>
            </a:r>
            <a:r>
              <a:rPr lang="ru-RU" dirty="0" err="1"/>
              <a:t>дівчата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позаду</a:t>
            </a:r>
            <a:r>
              <a:rPr lang="ru-RU" dirty="0"/>
              <a:t> </a:t>
            </a:r>
            <a:r>
              <a:rPr lang="ru-RU" dirty="0" err="1"/>
              <a:t>хлопців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Махові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сідах</a:t>
            </a:r>
            <a:r>
              <a:rPr lang="ru-RU" dirty="0"/>
              <a:t>, упорах, </a:t>
            </a:r>
            <a:r>
              <a:rPr lang="ru-RU" dirty="0" err="1"/>
              <a:t>лежачи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, повернувши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напівповороту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при </a:t>
            </a:r>
            <a:r>
              <a:rPr lang="ru-RU" dirty="0" err="1"/>
              <a:t>проведенні</a:t>
            </a:r>
            <a:r>
              <a:rPr lang="ru-RU" dirty="0"/>
              <a:t> ЗРВ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8001056" cy="457203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а) при </a:t>
            </a:r>
            <a:r>
              <a:rPr lang="ru-RU" dirty="0" err="1"/>
              <a:t>шикуванні</a:t>
            </a:r>
            <a:r>
              <a:rPr lang="ru-RU" dirty="0"/>
              <a:t> в шеренгах –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перед шеренгою</a:t>
            </a:r>
          </a:p>
          <a:p>
            <a:pPr algn="just"/>
            <a:r>
              <a:rPr lang="ru-RU" dirty="0"/>
              <a:t>б) при </a:t>
            </a:r>
            <a:r>
              <a:rPr lang="ru-RU" dirty="0" err="1"/>
              <a:t>шикуванні</a:t>
            </a:r>
            <a:r>
              <a:rPr lang="ru-RU" dirty="0"/>
              <a:t> в колонах – перед колонами </a:t>
            </a:r>
            <a:r>
              <a:rPr lang="ru-RU" dirty="0" err="1"/>
              <a:t>з</a:t>
            </a:r>
            <a:r>
              <a:rPr lang="ru-RU" dirty="0"/>
              <a:t> боку </a:t>
            </a:r>
            <a:r>
              <a:rPr lang="ru-RU" dirty="0" err="1"/>
              <a:t>невисоких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в) при </a:t>
            </a:r>
            <a:r>
              <a:rPr lang="ru-RU" dirty="0" err="1"/>
              <a:t>шикуванні</a:t>
            </a:r>
            <a:r>
              <a:rPr lang="ru-RU" dirty="0"/>
              <a:t> в коло –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в коло;</a:t>
            </a:r>
          </a:p>
          <a:p>
            <a:pPr algn="just"/>
            <a:r>
              <a:rPr lang="ru-RU" dirty="0"/>
              <a:t>г) </a:t>
            </a:r>
            <a:r>
              <a:rPr lang="ru-RU" dirty="0" err="1"/>
              <a:t>найскладніші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показувати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площинах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д</a:t>
            </a:r>
            <a:r>
              <a:rPr lang="ru-RU" dirty="0"/>
              <a:t>) в спортивному </a:t>
            </a:r>
            <a:r>
              <a:rPr lang="ru-RU" dirty="0" err="1"/>
              <a:t>залі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обличчям</a:t>
            </a:r>
            <a:r>
              <a:rPr lang="ru-RU" dirty="0"/>
              <a:t> до </a:t>
            </a:r>
            <a:r>
              <a:rPr lang="ru-RU" dirty="0" err="1"/>
              <a:t>вікон</a:t>
            </a:r>
            <a:r>
              <a:rPr lang="ru-RU" dirty="0"/>
              <a:t>, на </a:t>
            </a:r>
            <a:r>
              <a:rPr lang="ru-RU" dirty="0" err="1"/>
              <a:t>площадці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при </a:t>
            </a:r>
            <a:r>
              <a:rPr lang="ru-RU" dirty="0" err="1"/>
              <a:t>заняттях</a:t>
            </a:r>
            <a:r>
              <a:rPr lang="ru-RU" dirty="0"/>
              <a:t> ЗРВ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8358246" cy="364331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б)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в)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інтервалу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г)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повторів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д</a:t>
            </a:r>
            <a:r>
              <a:rPr lang="ru-RU" dirty="0"/>
              <a:t>) темпу (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швидкий</a:t>
            </a:r>
            <a:r>
              <a:rPr lang="ru-RU" dirty="0"/>
              <a:t> темп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е)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ost64.ru/images/stories/virtuemart/category/db618bd4-6335-11df-bfa5-40618658ac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480"/>
            <a:ext cx="2857520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857256"/>
          </a:xfrm>
        </p:spPr>
        <p:txBody>
          <a:bodyPr/>
          <a:lstStyle/>
          <a:p>
            <a:r>
              <a:rPr lang="uk-UA" dirty="0"/>
              <a:t>ЗРВ з інвентарем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1142984"/>
            <a:ext cx="3429024" cy="2428892"/>
          </a:xfrm>
        </p:spPr>
        <p:txBody>
          <a:bodyPr/>
          <a:lstStyle/>
          <a:p>
            <a:r>
              <a:rPr lang="uk-UA" dirty="0" smtClean="0"/>
              <a:t>Гімнастичні палиці</a:t>
            </a:r>
            <a:endParaRPr lang="uk-UA" dirty="0"/>
          </a:p>
          <a:p>
            <a:r>
              <a:rPr lang="uk-UA" dirty="0" smtClean="0"/>
              <a:t>Обручі</a:t>
            </a:r>
            <a:endParaRPr lang="uk-UA" dirty="0"/>
          </a:p>
          <a:p>
            <a:r>
              <a:rPr lang="uk-UA" dirty="0" smtClean="0"/>
              <a:t>Гімнастичні лави</a:t>
            </a:r>
            <a:endParaRPr lang="uk-UA" dirty="0"/>
          </a:p>
          <a:p>
            <a:r>
              <a:rPr lang="uk-UA" dirty="0" smtClean="0"/>
              <a:t>Набивні м’ячі тощо</a:t>
            </a:r>
            <a:endParaRPr lang="ru-RU" dirty="0"/>
          </a:p>
        </p:txBody>
      </p:sp>
      <p:pic>
        <p:nvPicPr>
          <p:cNvPr id="16386" name="Picture 2" descr="http://akonit-toy.ru/data/big/palka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9" y="1268760"/>
            <a:ext cx="3251154" cy="2000222"/>
          </a:xfrm>
          <a:prstGeom prst="rect">
            <a:avLst/>
          </a:prstGeom>
          <a:noFill/>
        </p:spPr>
      </p:pic>
      <p:pic>
        <p:nvPicPr>
          <p:cNvPr id="16388" name="Picture 4" descr="http://mywishlist.ru/pic/i/wish/300x300/001/362/27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8" y="4725144"/>
            <a:ext cx="2857500" cy="2019301"/>
          </a:xfrm>
          <a:prstGeom prst="rect">
            <a:avLst/>
          </a:prstGeom>
          <a:noFill/>
        </p:spPr>
      </p:pic>
      <p:pic>
        <p:nvPicPr>
          <p:cNvPr id="16390" name="Picture 6" descr="http://lady.qip.ru/resize/100/500/w/uploads/section/1373889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24944"/>
            <a:ext cx="2786082" cy="191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810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Практичне заняття 3 Зміст, мета та завдання навчальної дисципліни «Фізична культура» для учнів початкової школи: Загальнорозвивальні вправи</vt:lpstr>
      <vt:lpstr>Характеристика та призначення</vt:lpstr>
      <vt:lpstr>Методика проведення ЗРВ</vt:lpstr>
      <vt:lpstr>Навчання ЗРВ</vt:lpstr>
      <vt:lpstr>Основні вимоги до проведення ЗРВ</vt:lpstr>
      <vt:lpstr>Розміщення на площині: </vt:lpstr>
      <vt:lpstr>Розміщення викладача при проведенні ЗРВ</vt:lpstr>
      <vt:lpstr>Регулювання фізичного навантаження при заняттях ЗРВ здійснюється за рахунок:</vt:lpstr>
      <vt:lpstr>ЗРВ з інвентарем</vt:lpstr>
      <vt:lpstr>ЗРВ з імпровізованим інвентарем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Загальнорозвивальні вправи</dc:title>
  <dc:creator>Анюта</dc:creator>
  <cp:lastModifiedBy>Пользователь</cp:lastModifiedBy>
  <cp:revision>94</cp:revision>
  <dcterms:created xsi:type="dcterms:W3CDTF">2016-11-02T09:44:31Z</dcterms:created>
  <dcterms:modified xsi:type="dcterms:W3CDTF">2024-02-11T22:48:13Z</dcterms:modified>
</cp:coreProperties>
</file>