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5"/>
  </p:notesMasterIdLst>
  <p:sldIdLst>
    <p:sldId id="256" r:id="rId2"/>
    <p:sldId id="314" r:id="rId3"/>
    <p:sldId id="329" r:id="rId4"/>
    <p:sldId id="286" r:id="rId5"/>
    <p:sldId id="332" r:id="rId6"/>
    <p:sldId id="333" r:id="rId7"/>
    <p:sldId id="363" r:id="rId8"/>
    <p:sldId id="364" r:id="rId9"/>
    <p:sldId id="365" r:id="rId10"/>
    <p:sldId id="259" r:id="rId11"/>
    <p:sldId id="319" r:id="rId12"/>
    <p:sldId id="339" r:id="rId13"/>
    <p:sldId id="340" r:id="rId14"/>
    <p:sldId id="338" r:id="rId15"/>
    <p:sldId id="344" r:id="rId16"/>
    <p:sldId id="360" r:id="rId17"/>
    <p:sldId id="361" r:id="rId18"/>
    <p:sldId id="362" r:id="rId19"/>
    <p:sldId id="353" r:id="rId20"/>
    <p:sldId id="354" r:id="rId21"/>
    <p:sldId id="356" r:id="rId22"/>
    <p:sldId id="355" r:id="rId23"/>
    <p:sldId id="31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7E8"/>
    <a:srgbClr val="2ECC8C"/>
    <a:srgbClr val="BA4086"/>
    <a:srgbClr val="DA7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2" autoAdjust="0"/>
    <p:restoredTop sz="94660"/>
  </p:normalViewPr>
  <p:slideViewPr>
    <p:cSldViewPr>
      <p:cViewPr varScale="1">
        <p:scale>
          <a:sx n="59" d="100"/>
          <a:sy n="59" d="100"/>
        </p:scale>
        <p:origin x="144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739400-3395-4BE9-AB12-63ADEC0A597F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43E5CB-51BE-465B-BE6F-A3B3FA4F6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3E5CB-51BE-465B-BE6F-A3B3FA4F648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4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76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8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660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40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77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67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8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7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48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82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69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2F1269F-2454-44DD-87E7-5A78BFFD99A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image" Target="../media/image5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825" y="908720"/>
            <a:ext cx="6876256" cy="35272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cap="none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4400" cap="none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пари: </a:t>
            </a:r>
            <a:r>
              <a:rPr lang="en-US" sz="4400" cap="none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cap="none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cap="none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 задач до теми: «Об'єми та площі поверхонь тіл обертання» </a:t>
            </a:r>
            <a:r>
              <a:rPr lang="uk-UA" sz="4400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 r="14558"/>
          <a:stretch>
            <a:fillRect/>
          </a:stretch>
        </p:blipFill>
        <p:spPr bwMode="auto">
          <a:xfrm>
            <a:off x="-1" y="0"/>
            <a:ext cx="2295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4052114" cy="29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6171" y="811637"/>
            <a:ext cx="781925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4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Дано:</a:t>
            </a:r>
            <a:r>
              <a:rPr kumimoji="0" lang="en-US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d=55 </a:t>
            </a:r>
            <a:r>
              <a:rPr kumimoji="0" lang="ru-RU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см=0,55 м; 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=16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Знайти:  </a:t>
            </a:r>
            <a:r>
              <a:rPr kumimoji="0" lang="en-US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S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Розв'язання: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S=2πRH=πdH;</a:t>
            </a:r>
            <a:r>
              <a:rPr kumimoji="0" lang="ru-RU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kumimoji="0" lang="en-US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=3,14∙0,55∙16≈27,63 (м</a:t>
            </a:r>
            <a:r>
              <a:rPr lang="uk-UA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²</a:t>
            </a:r>
            <a:r>
              <a:rPr kumimoji="0" lang="ru-RU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Знайдемо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 10% 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від знайденої площі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S1=27,63∙0,1=2,76 (м²)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Отже, всього необхідно матеріалу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27,63+2,76=30,4 (м²)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Відповідь: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30,4 м²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5" y="1558355"/>
            <a:ext cx="2592537" cy="491547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8436" name="Рисунок 4" descr="v25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114" y="-220985"/>
            <a:ext cx="14732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78477" y="26807"/>
            <a:ext cx="75213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Задача. Циліндричний   бак діаметром 55 см має висоту 16 м. Скільки жесті треба для його виготовлення, якщо на з'єднання іде 10% матеріалу.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26" y="1412776"/>
            <a:ext cx="2866088" cy="417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cuments\201421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2" y="5986364"/>
            <a:ext cx="8745456" cy="7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259" y="784467"/>
            <a:ext cx="1503767" cy="12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20878"/>
            <a:ext cx="744411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Задача. Якою має бути загальна маса штучного супутника Землі, що має форму кулі радіуса 1,5 м, щоб він не тонув у воді?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4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6"/>
          <a:stretch>
            <a:fillRect/>
          </a:stretch>
        </p:blipFill>
        <p:spPr bwMode="auto">
          <a:xfrm>
            <a:off x="5364468" y="2132856"/>
            <a:ext cx="3771264" cy="349451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17750" y="1567428"/>
                <a:ext cx="6686834" cy="4111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1" i="0" u="none" strike="noStrike" cap="none" normalizeH="0" baseline="0" dirty="0" smtClean="0">
                    <a:ln>
                      <a:noFill/>
                    </a:ln>
                    <a:solidFill>
                      <a:srgbClr val="1217E8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Дано:</a:t>
                </a:r>
                <a:r>
                  <a:rPr lang="ru-RU" sz="2400" b="1" dirty="0">
                    <a:solidFill>
                      <a:srgbClr val="1217E8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solidFill>
                      <a:srgbClr val="1217E8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ОА=R=1,5 м;</a:t>
                </a:r>
                <a:r>
                  <a:rPr lang="ru-RU" sz="2400" b="1" dirty="0">
                    <a:latin typeface="+mj-lt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+mj-lt"/>
                    <a:cs typeface="Arial" pitchFamily="34" charset="0"/>
                  </a:rPr>
                  <a:t> 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ρ</a:t>
                </a:r>
                <a:r>
                  <a:rPr kumimoji="0" lang="ru-RU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=1000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кгм³.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1" i="0" u="none" strike="noStrike" cap="none" normalizeH="0" baseline="0" dirty="0" smtClean="0">
                    <a:ln>
                      <a:noFill/>
                    </a:ln>
                    <a:solidFill>
                      <a:srgbClr val="1217E8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Знайти: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rgbClr val="1217E8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Розв'язання: </a:t>
                </a: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1217E8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𝑽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; 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𝒎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𝝆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𝑽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𝝅𝝆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;</a:t>
                </a:r>
              </a:p>
              <a:p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𝒎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𝟏𝟒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𝟏𝟎𝟎𝟎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𝟔𝟐𝟖𝟎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(кг)</m:t>
                    </m:r>
                  </m:oMath>
                </a14:m>
                <a:r>
                  <a:rPr lang="uk-UA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uk-UA" sz="2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rgbClr val="1217E8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Відповідь: </a:t>
                </a:r>
                <a:r>
                  <a:rPr lang="uk-UA" sz="2400" b="1" i="1" dirty="0" smtClean="0">
                    <a:latin typeface="+mj-lt"/>
                    <a:ea typeface="Times New Roman" pitchFamily="18" charset="0"/>
                    <a:cs typeface="Times New Roman" pitchFamily="18" charset="0"/>
                  </a:rPr>
                  <a:t>62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80кг</a:t>
                </a:r>
                <a:r>
                  <a:rPr kumimoji="0" lang="uk-U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50" y="1567428"/>
                <a:ext cx="6686834" cy="4111895"/>
              </a:xfrm>
              <a:prstGeom prst="rect">
                <a:avLst/>
              </a:prstGeom>
              <a:blipFill rotWithShape="0">
                <a:blip r:embed="rId4"/>
                <a:stretch>
                  <a:fillRect l="-1367" t="-741" b="-28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user\Documents\201421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2" y="6181401"/>
            <a:ext cx="885698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5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70137"/>
            <a:ext cx="806489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/>
                </a:solidFill>
                <a:latin typeface="+mj-lt"/>
              </a:rPr>
              <a:t>Задача</a:t>
            </a:r>
          </a:p>
          <a:p>
            <a:r>
              <a:rPr lang="uk-UA" sz="2800" b="1" dirty="0" smtClean="0">
                <a:ln/>
                <a:solidFill>
                  <a:schemeClr val="accent4"/>
                </a:solidFill>
                <a:latin typeface="+mj-lt"/>
              </a:rPr>
              <a:t> </a:t>
            </a:r>
            <a:r>
              <a:rPr lang="uk-UA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Яка повинна бути висота циліндричної каструлі з діаметром дна 26 см, щоб в ній </a:t>
            </a:r>
            <a:r>
              <a:rPr lang="uk-UA" sz="28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можно</a:t>
            </a:r>
            <a:r>
              <a:rPr lang="uk-UA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 було приготувати 0,75 л </a:t>
            </a:r>
            <a:r>
              <a:rPr lang="uk-UA" sz="28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плодово</a:t>
            </a:r>
            <a:r>
              <a:rPr lang="uk-UA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 – ягідного киселю?   </a:t>
            </a:r>
            <a:endParaRPr lang="ru-RU" sz="28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8" descr="images (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68344" y="5486119"/>
            <a:ext cx="1456196" cy="140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1455" y="2476603"/>
            <a:ext cx="69325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Розв’язування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uk-UA" sz="2800" b="1" dirty="0">
                <a:latin typeface="+mj-lt"/>
              </a:rPr>
              <a:t>0,75 л = 0,75 дм</a:t>
            </a:r>
            <a:r>
              <a:rPr lang="uk-UA" sz="2800" b="1" baseline="30000" dirty="0">
                <a:latin typeface="+mj-lt"/>
              </a:rPr>
              <a:t>3</a:t>
            </a:r>
            <a:r>
              <a:rPr lang="uk-UA" sz="2800" b="1" dirty="0">
                <a:latin typeface="+mj-lt"/>
              </a:rPr>
              <a:t>; 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26 </a:t>
            </a:r>
            <a:r>
              <a:rPr lang="ru-RU" sz="2800" b="1" dirty="0">
                <a:latin typeface="+mj-lt"/>
              </a:rPr>
              <a:t>см = 2,6 </a:t>
            </a:r>
            <a:r>
              <a:rPr lang="ru-RU" sz="2800" b="1" dirty="0" err="1">
                <a:latin typeface="+mj-lt"/>
              </a:rPr>
              <a:t>дм</a:t>
            </a:r>
            <a:r>
              <a:rPr lang="ru-RU" sz="2800" b="1" dirty="0">
                <a:latin typeface="+mj-lt"/>
              </a:rPr>
              <a:t>;</a:t>
            </a:r>
          </a:p>
          <a:p>
            <a:r>
              <a:rPr lang="ru-RU" sz="2800" b="1" dirty="0">
                <a:latin typeface="+mj-lt"/>
              </a:rPr>
              <a:t>V = πR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H; </a:t>
            </a:r>
            <a:r>
              <a:rPr lang="ru-RU" sz="2800" b="1" dirty="0" smtClean="0">
                <a:latin typeface="+mj-lt"/>
              </a:rPr>
              <a:t>  H </a:t>
            </a:r>
            <a:r>
              <a:rPr lang="ru-RU" sz="2800" b="1" dirty="0">
                <a:latin typeface="+mj-lt"/>
              </a:rPr>
              <a:t>= 0.14 </a:t>
            </a:r>
            <a:r>
              <a:rPr lang="ru-RU" sz="2800" b="1" dirty="0" err="1">
                <a:latin typeface="+mj-lt"/>
              </a:rPr>
              <a:t>дм</a:t>
            </a:r>
            <a:endParaRPr lang="ru-RU" sz="2800" b="1" dirty="0">
              <a:latin typeface="+mj-lt"/>
            </a:endParaRPr>
          </a:p>
          <a:p>
            <a:r>
              <a:rPr lang="uk-UA" sz="2800" b="1" dirty="0">
                <a:latin typeface="+mj-lt"/>
              </a:rPr>
              <a:t>Це ми знайшли висоту киселю. Згідно до охорони праці, заповнення посуду повинно бути  </a:t>
            </a:r>
            <a:r>
              <a:rPr lang="ru-RU" sz="2800" b="1" dirty="0">
                <a:latin typeface="+mj-lt"/>
              </a:rPr>
              <a:t>80%.</a:t>
            </a:r>
          </a:p>
          <a:p>
            <a:r>
              <a:rPr lang="ru-RU" sz="2800" b="1" dirty="0">
                <a:latin typeface="+mj-lt"/>
              </a:rPr>
              <a:t> 0,14 </a:t>
            </a:r>
            <a:r>
              <a:rPr lang="ru-RU" sz="2800" b="1" dirty="0" err="1">
                <a:latin typeface="+mj-lt"/>
              </a:rPr>
              <a:t>дм</a:t>
            </a:r>
            <a:r>
              <a:rPr lang="ru-RU" sz="2800" b="1" dirty="0">
                <a:latin typeface="+mj-lt"/>
              </a:rPr>
              <a:t> - 80%</a:t>
            </a:r>
          </a:p>
          <a:p>
            <a:r>
              <a:rPr lang="uk-UA" sz="2800" b="1" dirty="0">
                <a:latin typeface="+mj-lt"/>
              </a:rPr>
              <a:t>  </a:t>
            </a:r>
            <a:r>
              <a:rPr lang="ru-RU" sz="2800" b="1" dirty="0">
                <a:latin typeface="+mj-lt"/>
              </a:rPr>
              <a:t>х - 100%</a:t>
            </a:r>
          </a:p>
          <a:p>
            <a:endParaRPr lang="ru-RU" sz="2800" b="1" dirty="0">
              <a:latin typeface="+mj-lt"/>
            </a:endParaRPr>
          </a:p>
          <a:p>
            <a:r>
              <a:rPr lang="uk-UA" sz="2800" b="1" dirty="0">
                <a:latin typeface="+mj-lt"/>
              </a:rPr>
              <a:t>Відповідь</a:t>
            </a:r>
            <a:r>
              <a:rPr lang="ru-RU" sz="2800" b="1" dirty="0">
                <a:latin typeface="+mj-lt"/>
              </a:rPr>
              <a:t>: 0.175 </a:t>
            </a:r>
            <a:r>
              <a:rPr lang="ru-RU" sz="2800" b="1" dirty="0" err="1">
                <a:latin typeface="+mj-lt"/>
              </a:rPr>
              <a:t>дм</a:t>
            </a:r>
            <a:r>
              <a:rPr lang="ru-RU" sz="2800" b="1" dirty="0">
                <a:latin typeface="+mj-lt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765"/>
            <a:ext cx="2030108" cy="290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78712" y="116632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« </a:t>
            </a:r>
            <a:r>
              <a:rPr lang="uk-UA" sz="2800" b="1" dirty="0">
                <a:solidFill>
                  <a:srgbClr val="FF0000"/>
                </a:solidFill>
              </a:rPr>
              <a:t>Допоможіть розрахувати</a:t>
            </a:r>
            <a:r>
              <a:rPr lang="uk-UA" sz="2800" b="1" dirty="0" smtClean="0">
                <a:solidFill>
                  <a:srgbClr val="FF0000"/>
                </a:solidFill>
              </a:rPr>
              <a:t>»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>
                <a:solidFill>
                  <a:srgbClr val="FF0000"/>
                </a:solidFill>
              </a:rPr>
              <a:t>Просять допомоги кухарі:</a:t>
            </a:r>
          </a:p>
          <a:p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0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026" y="723874"/>
            <a:ext cx="8978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>
                <a:latin typeface="+mj-lt"/>
              </a:rPr>
              <a:t>Задача </a:t>
            </a:r>
          </a:p>
          <a:p>
            <a:pPr lvl="0"/>
            <a:r>
              <a:rPr lang="uk-UA" sz="2800" dirty="0" smtClean="0">
                <a:latin typeface="+mj-lt"/>
              </a:rPr>
              <a:t>Визначте об’єм </a:t>
            </a:r>
            <a:r>
              <a:rPr lang="uk-UA" sz="2800" dirty="0">
                <a:latin typeface="+mj-lt"/>
              </a:rPr>
              <a:t>наповнювача  для </a:t>
            </a:r>
            <a:r>
              <a:rPr lang="uk-UA" sz="2800" dirty="0" err="1" smtClean="0">
                <a:latin typeface="+mj-lt"/>
              </a:rPr>
              <a:t>рожка</a:t>
            </a:r>
            <a:r>
              <a:rPr lang="uk-UA" sz="2800" dirty="0" smtClean="0">
                <a:latin typeface="+mj-lt"/>
              </a:rPr>
              <a:t> морозива конічної </a:t>
            </a:r>
            <a:r>
              <a:rPr lang="uk-UA" sz="2800" dirty="0">
                <a:latin typeface="+mj-lt"/>
              </a:rPr>
              <a:t>форми, діаметр основи  верхньої частини якого 6см, твірна 15см. Скільки  літрів наповнювача потрібно для приготування 20 </a:t>
            </a:r>
            <a:r>
              <a:rPr lang="uk-UA" sz="2800" dirty="0" err="1">
                <a:latin typeface="+mj-lt"/>
              </a:rPr>
              <a:t>рожків</a:t>
            </a:r>
            <a:r>
              <a:rPr lang="uk-UA" sz="2800" dirty="0" smtClean="0">
                <a:latin typeface="+mj-lt"/>
              </a:rPr>
              <a:t>?</a:t>
            </a:r>
          </a:p>
          <a:p>
            <a:pPr lvl="0"/>
            <a:endParaRPr lang="ru-RU" sz="2800" dirty="0"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  <p:pic>
        <p:nvPicPr>
          <p:cNvPr id="4" name="Picture 8" descr="images (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62775" y="4736470"/>
            <a:ext cx="2181225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78712" y="2913629"/>
            <a:ext cx="53614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+mj-lt"/>
              </a:rPr>
              <a:t>Розв’язування:</a:t>
            </a:r>
            <a:endParaRPr lang="ru-RU" sz="2800" b="1" dirty="0">
              <a:latin typeface="+mj-lt"/>
            </a:endParaRPr>
          </a:p>
          <a:p>
            <a:r>
              <a:rPr lang="ru-RU" sz="2800" b="1" dirty="0">
                <a:latin typeface="+mj-lt"/>
              </a:rPr>
              <a:t>V = 1/3 πR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H; </a:t>
            </a:r>
          </a:p>
          <a:p>
            <a:r>
              <a:rPr lang="ru-RU" sz="2800" b="1" dirty="0">
                <a:latin typeface="+mj-lt"/>
              </a:rPr>
              <a:t>Н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 = L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 – R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; Н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 = 15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 – 3</a:t>
            </a:r>
            <a:r>
              <a:rPr lang="ru-RU" sz="2800" b="1" baseline="30000" dirty="0">
                <a:latin typeface="+mj-lt"/>
              </a:rPr>
              <a:t>2</a:t>
            </a:r>
            <a:endParaRPr lang="ru-RU" sz="2800" b="1" dirty="0">
              <a:latin typeface="+mj-lt"/>
            </a:endParaRPr>
          </a:p>
          <a:p>
            <a:r>
              <a:rPr lang="ru-RU" sz="2800" b="1" dirty="0">
                <a:latin typeface="+mj-lt"/>
              </a:rPr>
              <a:t>H = 14,7 см; </a:t>
            </a:r>
          </a:p>
          <a:p>
            <a:r>
              <a:rPr lang="ru-RU" sz="2800" b="1" dirty="0">
                <a:latin typeface="+mj-lt"/>
              </a:rPr>
              <a:t>V = 1/3 · 3,14 · 9 · 14,7 = 138( см</a:t>
            </a:r>
            <a:r>
              <a:rPr lang="ru-RU" sz="2800" b="1" baseline="30000" dirty="0">
                <a:latin typeface="+mj-lt"/>
              </a:rPr>
              <a:t>3</a:t>
            </a:r>
            <a:r>
              <a:rPr lang="ru-RU" sz="2800" b="1" dirty="0">
                <a:latin typeface="+mj-lt"/>
              </a:rPr>
              <a:t>);</a:t>
            </a:r>
          </a:p>
          <a:p>
            <a:r>
              <a:rPr lang="ru-RU" sz="2800" b="1" dirty="0">
                <a:latin typeface="+mj-lt"/>
              </a:rPr>
              <a:t>138 · 20 = 2760 см</a:t>
            </a:r>
            <a:r>
              <a:rPr lang="ru-RU" sz="2800" b="1" baseline="30000" dirty="0">
                <a:latin typeface="+mj-lt"/>
              </a:rPr>
              <a:t>3</a:t>
            </a:r>
            <a:r>
              <a:rPr lang="ru-RU" sz="2800" b="1" dirty="0">
                <a:latin typeface="+mj-lt"/>
              </a:rPr>
              <a:t> = 2,76 л.</a:t>
            </a:r>
          </a:p>
          <a:p>
            <a:endParaRPr lang="ru-RU" sz="2800" b="1" dirty="0">
              <a:latin typeface="+mj-lt"/>
            </a:endParaRPr>
          </a:p>
          <a:p>
            <a:r>
              <a:rPr lang="uk-UA" sz="2800" b="1" dirty="0">
                <a:latin typeface="+mj-lt"/>
              </a:rPr>
              <a:t>Відповідь</a:t>
            </a:r>
            <a:r>
              <a:rPr lang="ru-RU" sz="2800" b="1" dirty="0">
                <a:latin typeface="+mj-lt"/>
              </a:rPr>
              <a:t>: 2,76 л.</a:t>
            </a:r>
          </a:p>
        </p:txBody>
      </p:sp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" y="2913629"/>
            <a:ext cx="2120686" cy="394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11577" y="450634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78712" y="116632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« </a:t>
            </a:r>
            <a:r>
              <a:rPr lang="uk-UA" sz="2800" b="1" dirty="0">
                <a:solidFill>
                  <a:srgbClr val="FF0000"/>
                </a:solidFill>
              </a:rPr>
              <a:t>Допоможіть розрахувати</a:t>
            </a:r>
            <a:r>
              <a:rPr lang="uk-UA" sz="2800" b="1" dirty="0" smtClean="0">
                <a:solidFill>
                  <a:srgbClr val="FF0000"/>
                </a:solidFill>
              </a:rPr>
              <a:t>»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>
                <a:solidFill>
                  <a:srgbClr val="FF0000"/>
                </a:solidFill>
              </a:rPr>
              <a:t>Просять допомоги кухарі:</a:t>
            </a:r>
          </a:p>
          <a:p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1444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8712" y="116632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« </a:t>
            </a:r>
            <a:r>
              <a:rPr lang="uk-UA" sz="2800" b="1" dirty="0">
                <a:solidFill>
                  <a:srgbClr val="FF0000"/>
                </a:solidFill>
              </a:rPr>
              <a:t>Допоможіть розрахувати</a:t>
            </a:r>
            <a:r>
              <a:rPr lang="uk-UA" sz="2800" b="1" dirty="0" smtClean="0">
                <a:solidFill>
                  <a:srgbClr val="FF0000"/>
                </a:solidFill>
              </a:rPr>
              <a:t>»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  Просять </a:t>
            </a:r>
            <a:r>
              <a:rPr lang="uk-UA" sz="2800" b="1" dirty="0">
                <a:solidFill>
                  <a:srgbClr val="FF0000"/>
                </a:solidFill>
              </a:rPr>
              <a:t>допомоги </a:t>
            </a:r>
            <a:r>
              <a:rPr lang="uk-UA" sz="2800" b="1" dirty="0" err="1">
                <a:solidFill>
                  <a:srgbClr val="FF0000"/>
                </a:solidFill>
              </a:rPr>
              <a:t>кухарі</a:t>
            </a:r>
            <a:r>
              <a:rPr lang="uk-UA" sz="2800" b="1" dirty="0" smtClean="0">
                <a:solidFill>
                  <a:srgbClr val="FF0000"/>
                </a:solidFill>
              </a:rPr>
              <a:t>:</a:t>
            </a:r>
            <a:endParaRPr lang="uk-UA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1070739"/>
                <a:ext cx="8622383" cy="5272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b="1" dirty="0">
                    <a:solidFill>
                      <a:srgbClr val="C00000"/>
                    </a:solidFill>
                    <a:latin typeface="+mj-lt"/>
                  </a:rPr>
                  <a:t>Задача. </a:t>
                </a:r>
                <a:endParaRPr lang="uk-UA" sz="2800" b="1" dirty="0" smtClean="0">
                  <a:solidFill>
                    <a:srgbClr val="C00000"/>
                  </a:solidFill>
                  <a:latin typeface="+mj-lt"/>
                </a:endParaRPr>
              </a:p>
              <a:p>
                <a:r>
                  <a:rPr lang="uk-UA" sz="2800" b="1" dirty="0" smtClean="0">
                    <a:latin typeface="+mj-lt"/>
                  </a:rPr>
                  <a:t>Скільки </a:t>
                </a:r>
                <a:r>
                  <a:rPr lang="uk-UA" sz="2800" b="1" dirty="0">
                    <a:latin typeface="+mj-lt"/>
                  </a:rPr>
                  <a:t>потрібно квадратних сантиметрів сахарної мастики, щоб покрити торт у вигляді кулі, діаметр якої 25 см? (На шви і обрізки додати 5% матеріалу</a:t>
                </a:r>
                <a:r>
                  <a:rPr lang="uk-UA" sz="2800" b="1" dirty="0" smtClean="0">
                    <a:latin typeface="+mj-lt"/>
                  </a:rPr>
                  <a:t>).</a:t>
                </a:r>
                <a:endParaRPr lang="ru-RU" sz="2800" b="1" dirty="0">
                  <a:latin typeface="+mj-lt"/>
                </a:endParaRPr>
              </a:p>
              <a:p>
                <a:r>
                  <a:rPr lang="uk-UA" sz="2800" b="1" dirty="0">
                    <a:solidFill>
                      <a:srgbClr val="C00000"/>
                    </a:solidFill>
                    <a:latin typeface="+mj-lt"/>
                  </a:rPr>
                  <a:t>Розв'язання:</a:t>
                </a:r>
                <a:endParaRPr lang="ru-RU" sz="2800" b="1" dirty="0">
                  <a:solidFill>
                    <a:srgbClr val="C00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uk-UA" sz="2800" b="1" i="1">
                        <a:latin typeface="Cambria Math"/>
                      </a:rPr>
                      <m:t>𝒅</m:t>
                    </m:r>
                    <m:r>
                      <a:rPr lang="uk-UA" sz="2800" b="1" i="1">
                        <a:latin typeface="Cambria Math"/>
                      </a:rPr>
                      <m:t>=</m:t>
                    </m:r>
                    <m:r>
                      <a:rPr lang="uk-UA" sz="2800" b="1" i="1">
                        <a:latin typeface="Cambria Math"/>
                      </a:rPr>
                      <m:t>𝟎</m:t>
                    </m:r>
                    <m:r>
                      <a:rPr lang="uk-UA" sz="2800" b="1" i="1">
                        <a:latin typeface="Cambria Math"/>
                      </a:rPr>
                      <m:t>,</m:t>
                    </m:r>
                    <m:r>
                      <a:rPr lang="uk-UA" sz="2800" b="1" i="1">
                        <a:latin typeface="Cambria Math"/>
                      </a:rPr>
                      <m:t>𝟐𝟓</m:t>
                    </m:r>
                    <m:r>
                      <a:rPr lang="uk-UA" sz="2800" b="1" i="1">
                        <a:latin typeface="Cambria Math"/>
                      </a:rPr>
                      <m:t> м</m:t>
                    </m:r>
                  </m:oMath>
                </a14:m>
                <a:r>
                  <a:rPr lang="uk-UA" sz="2800" b="1" dirty="0">
                    <a:latin typeface="+mj-lt"/>
                  </a:rPr>
                  <a:t>; </a:t>
                </a:r>
                <a:endParaRPr lang="ru-RU" sz="2800" b="1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uk-UA" sz="2800" b="1" i="1">
                        <a:latin typeface="Cambria Math"/>
                      </a:rPr>
                      <m:t>𝑺</m:t>
                    </m:r>
                    <m:r>
                      <a:rPr lang="uk-UA" sz="2800" b="1" i="1">
                        <a:latin typeface="Cambria Math"/>
                      </a:rPr>
                      <m:t>=</m:t>
                    </m:r>
                    <m:r>
                      <a:rPr lang="uk-UA" sz="2800" b="1" i="1">
                        <a:latin typeface="Cambria Math"/>
                      </a:rPr>
                      <m:t>𝟒</m:t>
                    </m:r>
                    <m:r>
                      <a:rPr lang="uk-UA" sz="28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uk-UA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2800" b="1" i="1">
                        <a:latin typeface="Cambria Math"/>
                      </a:rPr>
                      <m:t>;</m:t>
                    </m:r>
                    <m:r>
                      <a:rPr lang="uk-UA" sz="2800" b="1" i="1">
                        <a:latin typeface="Cambria Math"/>
                      </a:rPr>
                      <m:t>𝑺</m:t>
                    </m:r>
                    <m:r>
                      <a:rPr lang="uk-UA" sz="2800" b="1" i="1">
                        <a:latin typeface="Cambria Math"/>
                      </a:rPr>
                      <m:t>=</m:t>
                    </m:r>
                    <m:r>
                      <a:rPr lang="uk-UA" sz="2800" b="1" i="1">
                        <a:latin typeface="Cambria Math"/>
                      </a:rPr>
                      <m:t>𝟒</m:t>
                    </m:r>
                    <m:r>
                      <a:rPr lang="uk-UA" sz="2800" b="1" i="1">
                        <a:latin typeface="Cambria Math"/>
                      </a:rPr>
                      <m:t>∙</m:t>
                    </m:r>
                    <m:r>
                      <a:rPr lang="uk-UA" sz="2800" b="1" i="1">
                        <a:latin typeface="Cambria Math"/>
                      </a:rPr>
                      <m:t>𝟑</m:t>
                    </m:r>
                    <m:r>
                      <a:rPr lang="uk-UA" sz="2800" b="1" i="1">
                        <a:latin typeface="Cambria Math"/>
                      </a:rPr>
                      <m:t>,</m:t>
                    </m:r>
                    <m:r>
                      <a:rPr lang="uk-UA" sz="2800" b="1" i="1">
                        <a:latin typeface="Cambria Math"/>
                      </a:rPr>
                      <m:t>𝟏𝟒</m:t>
                    </m:r>
                    <m:r>
                      <a:rPr lang="uk-UA" sz="2800" b="1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8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uk-UA" sz="2800" b="1" i="1">
                                <a:latin typeface="Cambria Math"/>
                              </a:rPr>
                              <m:t>,</m:t>
                            </m:r>
                            <m:r>
                              <a:rPr lang="uk-UA" sz="2800" b="1" i="1">
                                <a:latin typeface="Cambria Math"/>
                              </a:rPr>
                              <m:t>𝟏𝟐𝟓</m:t>
                            </m:r>
                          </m:e>
                        </m:d>
                      </m:e>
                      <m:sup>
                        <m:r>
                          <a:rPr lang="uk-UA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2800" b="1" i="1">
                        <a:latin typeface="Cambria Math"/>
                      </a:rPr>
                      <m:t>≈</m:t>
                    </m:r>
                    <m:r>
                      <a:rPr lang="uk-UA" sz="2800" b="1" i="1">
                        <a:latin typeface="Cambria Math"/>
                      </a:rPr>
                      <m:t>𝟎</m:t>
                    </m:r>
                    <m:r>
                      <a:rPr lang="uk-UA" sz="2800" b="1" i="1">
                        <a:latin typeface="Cambria Math"/>
                      </a:rPr>
                      <m:t>,</m:t>
                    </m:r>
                    <m:r>
                      <a:rPr lang="uk-UA" sz="2800" b="1" i="1">
                        <a:latin typeface="Cambria Math"/>
                      </a:rPr>
                      <m:t>𝟏𝟗𝟔</m:t>
                    </m:r>
                    <m:r>
                      <a:rPr lang="uk-UA" sz="2800" b="1" i="1">
                        <a:latin typeface="Cambria Math"/>
                      </a:rPr>
                      <m:t> (м²)</m:t>
                    </m:r>
                  </m:oMath>
                </a14:m>
                <a:r>
                  <a:rPr lang="uk-UA" sz="2800" b="1" dirty="0">
                    <a:latin typeface="+mj-lt"/>
                  </a:rPr>
                  <a:t>.</a:t>
                </a:r>
                <a:endParaRPr lang="ru-RU" sz="2800" b="1" dirty="0">
                  <a:latin typeface="+mj-lt"/>
                </a:endParaRPr>
              </a:p>
              <a:p>
                <a:r>
                  <a:rPr lang="uk-UA" sz="2800" b="1" dirty="0">
                    <a:latin typeface="+mj-lt"/>
                  </a:rPr>
                  <a:t>Обчислимо 5% від даної площі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k-UA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sz="2800" b="1" i="1">
                        <a:latin typeface="Cambria Math"/>
                      </a:rPr>
                      <m:t>=</m:t>
                    </m:r>
                    <m:r>
                      <a:rPr lang="uk-UA" sz="2800" b="1" i="1">
                        <a:latin typeface="Cambria Math"/>
                      </a:rPr>
                      <m:t>𝟎</m:t>
                    </m:r>
                    <m:r>
                      <a:rPr lang="uk-UA" sz="2800" b="1" i="1">
                        <a:latin typeface="Cambria Math"/>
                      </a:rPr>
                      <m:t>,</m:t>
                    </m:r>
                    <m:r>
                      <a:rPr lang="uk-UA" sz="2800" b="1" i="1">
                        <a:latin typeface="Cambria Math"/>
                      </a:rPr>
                      <m:t>𝟏𝟗𝟔</m:t>
                    </m:r>
                    <m:r>
                      <a:rPr lang="uk-UA" sz="2800" b="1" i="1">
                        <a:latin typeface="Cambria Math"/>
                      </a:rPr>
                      <m:t>∙</m:t>
                    </m:r>
                    <m:r>
                      <a:rPr lang="uk-UA" sz="2800" b="1" i="1">
                        <a:latin typeface="Cambria Math"/>
                      </a:rPr>
                      <m:t>𝟎</m:t>
                    </m:r>
                    <m:r>
                      <a:rPr lang="uk-UA" sz="2800" b="1" i="1">
                        <a:latin typeface="Cambria Math"/>
                      </a:rPr>
                      <m:t>,</m:t>
                    </m:r>
                    <m:r>
                      <a:rPr lang="uk-UA" sz="2800" b="1" i="1">
                        <a:latin typeface="Cambria Math"/>
                      </a:rPr>
                      <m:t>𝟎𝟓</m:t>
                    </m:r>
                    <m:r>
                      <a:rPr lang="uk-UA" sz="2800" b="1" i="1">
                        <a:latin typeface="Cambria Math"/>
                      </a:rPr>
                      <m:t>=</m:t>
                    </m:r>
                    <m:r>
                      <a:rPr lang="uk-UA" sz="2800" b="1" i="1">
                        <a:latin typeface="Cambria Math"/>
                      </a:rPr>
                      <m:t>𝟎</m:t>
                    </m:r>
                    <m:r>
                      <a:rPr lang="uk-UA" sz="2800" b="1" i="1">
                        <a:latin typeface="Cambria Math"/>
                      </a:rPr>
                      <m:t>,</m:t>
                    </m:r>
                    <m:r>
                      <a:rPr lang="uk-UA" sz="2800" b="1" i="1">
                        <a:latin typeface="Cambria Math"/>
                      </a:rPr>
                      <m:t>𝟎𝟎𝟗𝟖</m:t>
                    </m:r>
                  </m:oMath>
                </a14:m>
                <a:r>
                  <a:rPr lang="ru-RU" sz="2800" b="1" dirty="0">
                    <a:latin typeface="+mj-lt"/>
                  </a:rPr>
                  <a:t>(м²)</a:t>
                </a:r>
                <a:r>
                  <a:rPr lang="uk-UA" sz="2800" b="1" dirty="0">
                    <a:latin typeface="+mj-lt"/>
                  </a:rPr>
                  <a:t>.</a:t>
                </a:r>
                <a:endParaRPr lang="ru-RU" sz="2800" b="1" dirty="0">
                  <a:latin typeface="+mj-lt"/>
                </a:endParaRPr>
              </a:p>
              <a:p>
                <a:r>
                  <a:rPr lang="uk-UA" sz="2800" b="1" dirty="0">
                    <a:latin typeface="+mj-lt"/>
                  </a:rPr>
                  <a:t>Отже, всього потрібно матеріалу: </a:t>
                </a:r>
                <a:endParaRPr lang="uk-UA" sz="2800" b="1" dirty="0" smtClean="0">
                  <a:latin typeface="+mj-lt"/>
                </a:endParaRPr>
              </a:p>
              <a:p>
                <a:r>
                  <a:rPr lang="uk-UA" sz="2800" b="1" dirty="0" smtClean="0">
                    <a:latin typeface="+mj-lt"/>
                  </a:rPr>
                  <a:t>0,196+0,0098=0,206 </a:t>
                </a:r>
                <a:r>
                  <a:rPr lang="uk-UA" sz="2800" b="1" dirty="0">
                    <a:latin typeface="+mj-lt"/>
                  </a:rPr>
                  <a:t>(м²)=2060 (см²</a:t>
                </a:r>
                <a:r>
                  <a:rPr lang="uk-UA" sz="2800" b="1" dirty="0" smtClean="0">
                    <a:latin typeface="+mj-lt"/>
                  </a:rPr>
                  <a:t>).</a:t>
                </a:r>
                <a:endParaRPr lang="ru-RU" sz="2800" b="1" dirty="0">
                  <a:latin typeface="+mj-lt"/>
                </a:endParaRPr>
              </a:p>
              <a:p>
                <a:r>
                  <a:rPr lang="uk-UA" sz="2800" b="1" dirty="0">
                    <a:solidFill>
                      <a:srgbClr val="C00000"/>
                    </a:solidFill>
                    <a:latin typeface="+mj-lt"/>
                  </a:rPr>
                  <a:t>Відповідь:  </a:t>
                </a:r>
                <a:r>
                  <a:rPr lang="uk-UA" sz="2800" b="1" dirty="0">
                    <a:latin typeface="+mj-lt"/>
                  </a:rPr>
                  <a:t>2060 </a:t>
                </a:r>
                <a:r>
                  <a:rPr lang="uk-UA" sz="2800" b="1" dirty="0" err="1">
                    <a:latin typeface="+mj-lt"/>
                  </a:rPr>
                  <a:t>см²</a:t>
                </a:r>
                <a:r>
                  <a:rPr lang="uk-UA" sz="2800" b="1" dirty="0">
                    <a:latin typeface="+mj-lt"/>
                  </a:rPr>
                  <a:t>.</a:t>
                </a:r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70739"/>
                <a:ext cx="8622383" cy="5272725"/>
              </a:xfrm>
              <a:prstGeom prst="rect">
                <a:avLst/>
              </a:prstGeom>
              <a:blipFill rotWithShape="0">
                <a:blip r:embed="rId2"/>
                <a:stretch>
                  <a:fillRect l="-1413" t="-1156" b="-23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images (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0272" y="4808465"/>
            <a:ext cx="2123728" cy="204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769578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64554" y="25040"/>
            <a:ext cx="8585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Задача.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uk-UA" sz="3200" b="1" dirty="0">
                <a:solidFill>
                  <a:srgbClr val="C00000"/>
                </a:solidFill>
                <a:latin typeface="+mj-lt"/>
              </a:rPr>
              <a:t>Р</a:t>
            </a:r>
            <a:r>
              <a:rPr lang="uk-UA" sz="3200" b="1" dirty="0" smtClean="0">
                <a:solidFill>
                  <a:srgbClr val="C00000"/>
                </a:solidFill>
                <a:latin typeface="+mj-lt"/>
              </a:rPr>
              <a:t>озлити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4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л фруктового </a:t>
            </a:r>
            <a:r>
              <a:rPr lang="ru-RU" sz="3200" b="1" dirty="0" err="1">
                <a:solidFill>
                  <a:srgbClr val="C00000"/>
                </a:solidFill>
                <a:latin typeface="+mj-lt"/>
              </a:rPr>
              <a:t>мус</a:t>
            </a:r>
            <a:r>
              <a:rPr lang="uk-UA" sz="3200" b="1" dirty="0">
                <a:solidFill>
                  <a:srgbClr val="C00000"/>
                </a:solidFill>
                <a:latin typeface="+mj-lt"/>
              </a:rPr>
              <a:t>у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 в кон</a:t>
            </a:r>
            <a:r>
              <a:rPr lang="uk-UA" sz="3200" b="1" dirty="0" err="1">
                <a:solidFill>
                  <a:srgbClr val="C00000"/>
                </a:solidFill>
                <a:latin typeface="+mj-lt"/>
              </a:rPr>
              <a:t>ічні</a:t>
            </a:r>
            <a:r>
              <a:rPr lang="uk-UA" sz="3200" b="1" dirty="0">
                <a:solidFill>
                  <a:srgbClr val="C00000"/>
                </a:solidFill>
                <a:latin typeface="+mj-lt"/>
              </a:rPr>
              <a:t> фужери висотою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 9 см </a:t>
            </a:r>
            <a:r>
              <a:rPr lang="uk-UA" sz="3200" b="1" dirty="0">
                <a:solidFill>
                  <a:srgbClr val="C00000"/>
                </a:solidFill>
                <a:latin typeface="+mj-lt"/>
              </a:rPr>
              <a:t> і діаметром основи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 8 см. </a:t>
            </a:r>
            <a:r>
              <a:rPr lang="ru-RU" sz="3200" b="1" dirty="0" err="1">
                <a:solidFill>
                  <a:srgbClr val="C00000"/>
                </a:solidFill>
                <a:latin typeface="+mj-lt"/>
              </a:rPr>
              <a:t>Ск</a:t>
            </a:r>
            <a:r>
              <a:rPr lang="uk-UA" sz="3200" b="1" dirty="0">
                <a:solidFill>
                  <a:srgbClr val="C00000"/>
                </a:solidFill>
                <a:latin typeface="+mj-lt"/>
              </a:rPr>
              <a:t>і</a:t>
            </a:r>
            <a:r>
              <a:rPr lang="ru-RU" sz="3200" b="1" dirty="0" err="1">
                <a:solidFill>
                  <a:srgbClr val="C00000"/>
                </a:solidFill>
                <a:latin typeface="+mj-lt"/>
              </a:rPr>
              <a:t>льк</a:t>
            </a:r>
            <a:r>
              <a:rPr lang="uk-UA" sz="3200" b="1" dirty="0">
                <a:solidFill>
                  <a:srgbClr val="C00000"/>
                </a:solidFill>
                <a:latin typeface="+mj-lt"/>
              </a:rPr>
              <a:t>и фужерів потрібно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 ?</a:t>
            </a:r>
          </a:p>
        </p:txBody>
      </p:sp>
      <p:pic>
        <p:nvPicPr>
          <p:cNvPr id="10280" name="Picture 40" descr="C:\Users\user\Pictures\imgs4116_6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758140" cy="3237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844824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+mn-lt"/>
              </a:rPr>
              <a:t>Розв</a:t>
            </a:r>
            <a:r>
              <a:rPr lang="en-US" sz="3200" b="1" dirty="0" smtClean="0">
                <a:latin typeface="+mn-lt"/>
              </a:rPr>
              <a:t>’</a:t>
            </a:r>
            <a:r>
              <a:rPr lang="ru-RU" sz="3200" b="1" dirty="0" err="1" smtClean="0">
                <a:latin typeface="+mn-lt"/>
              </a:rPr>
              <a:t>язок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озлити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фруктового </a:t>
            </a:r>
            <a:r>
              <a:rPr lang="ru-RU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</a:t>
            </a:r>
            <a:r>
              <a:rPr lang="uk-U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</a:t>
            </a:r>
            <a:r>
              <a:rPr lang="uk-UA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ічні</a:t>
            </a:r>
            <a:r>
              <a:rPr lang="uk-U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фужери висотою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см </a:t>
            </a:r>
            <a:r>
              <a:rPr lang="uk-U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діаметром основи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см. </a:t>
            </a:r>
            <a:r>
              <a:rPr lang="ru-RU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uk-U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</a:t>
            </a:r>
            <a:r>
              <a:rPr lang="uk-U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фужерів потрібно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uk-U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Розв’язування:</a:t>
            </a:r>
            <a:endParaRPr lang="ru-RU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1л = 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3200" b="1" baseline="30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3200" b="1" baseline="30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baseline="-25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πR</a:t>
            </a:r>
            <a:r>
              <a:rPr lang="ru-RU" sz="3200" b="1" baseline="30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H; </a:t>
            </a:r>
          </a:p>
          <a:p>
            <a:r>
              <a:rPr lang="ru-RU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baseline="-25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3,14 · 4</a:t>
            </a:r>
            <a:r>
              <a:rPr lang="ru-RU" sz="3200" b="1" baseline="30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9 = 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432(см</a:t>
            </a:r>
            <a:r>
              <a:rPr lang="ru-RU" sz="3200" b="1" baseline="30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фужерів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06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51520" y="1616087"/>
                <a:ext cx="8784976" cy="434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Розв'язання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𝝆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·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𝟏𝟎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³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 С=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𝟔𝟐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𝟖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дм=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𝟐𝟖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м, 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𝒍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м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𝑹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⇒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𝑹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𝝅</m:t>
                        </m:r>
                      </m:den>
                    </m:f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𝟐𝟖</m:t>
                        </m:r>
                      </m:num>
                      <m:den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 (м)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𝝆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𝒍</m:t>
                            </m:r>
                          </m:e>
                          <m:sup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𝟏𝟏</m:t>
                            </m:r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𝟏𝟐𝟒</m:t>
                        </m:r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𝟒𝟒</m:t>
                        </m:r>
                      </m:e>
                    </m:rad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(м)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𝟏𝟒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𝟔𝟖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(м³)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Отже,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𝟔𝟖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≈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𝟏𝟖𝟕𝟎𝟎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(кг) =18,7 (т).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Відповідь: 18,7 т.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16087"/>
                <a:ext cx="8784976" cy="4343497"/>
              </a:xfrm>
              <a:prstGeom prst="rect">
                <a:avLst/>
              </a:prstGeom>
              <a:blipFill rotWithShape="0">
                <a:blip r:embed="rId2"/>
                <a:stretch>
                  <a:fillRect l="-1388" t="-1403" b="-39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251520" y="188640"/>
            <a:ext cx="878497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Купа піску має форму конуса. Довжина кола основи якого 62,8 дм, а його твірна – 11,2 м. Визначте масу піску, якщо його густина 1,6·10³ кг/м³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4732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2654"/>
            <a:ext cx="89289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 яблук має форму конуса, діаметр основи якого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дм. Твірна дорівнює 13 дм. Скільки брезенту потрібно, щоб накрити яблука від дощу?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1484" y="1191631"/>
            <a:ext cx="2145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Розв’язання:</a:t>
            </a:r>
            <a:endParaRPr lang="ru-RU" sz="2400" b="1" dirty="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67544" y="2531894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32628"/>
              </p:ext>
            </p:extLst>
          </p:nvPr>
        </p:nvGraphicFramePr>
        <p:xfrm>
          <a:off x="652275" y="2455455"/>
          <a:ext cx="2625252" cy="552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Формула" r:id="rId3" imgW="749300" imgH="228600" progId="Equation.3">
                  <p:embed/>
                </p:oleObj>
              </mc:Choice>
              <mc:Fallback>
                <p:oleObj name="Формула" r:id="rId3" imgW="7493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75" y="2455455"/>
                        <a:ext cx="2625252" cy="552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716255" y="1774309"/>
            <a:ext cx="496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=6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дм,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=13 дм,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31836"/>
              </p:ext>
            </p:extLst>
          </p:nvPr>
        </p:nvGraphicFramePr>
        <p:xfrm>
          <a:off x="644247" y="3214952"/>
          <a:ext cx="5112568" cy="61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Формула" r:id="rId5" imgW="1778000" imgH="241300" progId="Equation.3">
                  <p:embed/>
                </p:oleObj>
              </mc:Choice>
              <mc:Fallback>
                <p:oleObj name="Формула" r:id="rId5" imgW="1778000" imgH="241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47" y="3214952"/>
                        <a:ext cx="5112568" cy="611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772453"/>
              </p:ext>
            </p:extLst>
          </p:nvPr>
        </p:nvGraphicFramePr>
        <p:xfrm>
          <a:off x="652275" y="4002187"/>
          <a:ext cx="6667419" cy="56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Формула" r:id="rId7" imgW="2717800" imgH="241300" progId="Equation.3">
                  <p:embed/>
                </p:oleObj>
              </mc:Choice>
              <mc:Fallback>
                <p:oleObj name="Формула" r:id="rId7" imgW="2717800" imgH="2413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75" y="4002187"/>
                        <a:ext cx="6667419" cy="561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44247" y="5131862"/>
            <a:ext cx="1907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Відповідь: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38872"/>
              </p:ext>
            </p:extLst>
          </p:nvPr>
        </p:nvGraphicFramePr>
        <p:xfrm>
          <a:off x="2771800" y="5142563"/>
          <a:ext cx="1313636" cy="47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Формула" r:id="rId9" imgW="507780" imgH="203112" progId="Equation.3">
                  <p:embed/>
                </p:oleObj>
              </mc:Choice>
              <mc:Fallback>
                <p:oleObj name="Формула" r:id="rId9" imgW="507780" imgH="20311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142563"/>
                        <a:ext cx="1313636" cy="477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25" name="Picture 53" descr="C:\Users\user\Documents\20142114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1454"/>
            <a:ext cx="8928992" cy="6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7608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92899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Задача. </a:t>
            </a:r>
            <a:r>
              <a:rPr lang="uk-UA" sz="2800" b="1" dirty="0"/>
              <a:t>Іграшкове відерце має всі розміри у 10 раз менші, ніж відро місткістю   12 л. Чи вміститься в це відерце склянка молока?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5917" y="2348880"/>
                <a:ext cx="8928992" cy="325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b="1" i="1" dirty="0">
                    <a:ln w="12700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Розв'язання: </a:t>
                </a:r>
                <a:endParaRPr lang="ru-RU" sz="2800" b="1" dirty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uk-UA" sz="2400" b="1" i="1">
                        <a:latin typeface="Cambria Math"/>
                      </a:rPr>
                      <m:t>𝑽</m:t>
                    </m:r>
                    <m:r>
                      <a:rPr lang="uk-UA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sz="2400" b="1" i="1">
                        <a:latin typeface="Cambria Math"/>
                      </a:rPr>
                      <m:t>𝝅</m:t>
                    </m:r>
                    <m:r>
                      <a:rPr lang="uk-UA" sz="24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uk-UA" sz="2400" b="1" i="1">
                        <a:latin typeface="Cambria Math"/>
                      </a:rPr>
                      <m:t>;</m:t>
                    </m:r>
                    <m:r>
                      <a:rPr lang="uk-UA" sz="2400" b="1" i="1">
                        <a:latin typeface="Cambria Math"/>
                      </a:rPr>
                      <m:t>𝑽</m:t>
                    </m:r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uk-UA" sz="2400" b="1" i="1">
                        <a:latin typeface="Cambria Math"/>
                      </a:rPr>
                      <m:t>𝟏𝟐</m:t>
                    </m:r>
                    <m:r>
                      <a:rPr lang="uk-UA" sz="2400" b="1" i="1">
                        <a:latin typeface="Cambria Math"/>
                      </a:rPr>
                      <m:t> л</m:t>
                    </m:r>
                  </m:oMath>
                </a14:m>
                <a:r>
                  <a:rPr lang="ru-RU" sz="2400" b="1" dirty="0"/>
                  <a:t>.</a:t>
                </a:r>
                <a:r>
                  <a:rPr lang="ru-RU" sz="2400" b="1" i="1" dirty="0"/>
                  <a:t> </a:t>
                </a:r>
                <a:endParaRPr lang="ru-RU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𝝅</m:t>
                    </m:r>
                    <m:r>
                      <a:rPr lang="ru-RU" sz="2400" b="1" i="1">
                        <a:latin typeface="Cambria Math"/>
                      </a:rPr>
                      <m:t>∙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ru-RU" sz="24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b="1" i="1">
                                    <a:latin typeface="Cambria Math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latin typeface="Cambria Math"/>
                          </a:rPr>
                          <m:t>∙</m:t>
                        </m:r>
                        <m:r>
                          <a:rPr lang="ru-RU" sz="2400" b="1" i="1"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ru-RU" sz="24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b="1" i="1">
                                    <a:latin typeface="Cambria Math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sz="2400" b="1" i="1">
                        <a:latin typeface="Cambria Math"/>
                      </a:rPr>
                      <m:t>=</m:t>
                    </m:r>
                  </m:oMath>
                </a14:m>
                <a:r>
                  <a:rPr lang="ru-RU" sz="2400" b="1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∙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∙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 i="1">
                        <a:latin typeface="Cambria Math"/>
                      </a:rPr>
                      <m:t>𝟎𝟏</m:t>
                    </m:r>
                    <m:r>
                      <a:rPr lang="uk-UA" sz="2400" b="1" i="1">
                        <a:latin typeface="Cambria Math"/>
                      </a:rPr>
                      <m:t>𝝅</m:t>
                    </m:r>
                    <m:r>
                      <a:rPr lang="uk-UA" sz="24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uk-UA" sz="2400" b="1" i="1">
                        <a:latin typeface="Cambria Math"/>
                      </a:rPr>
                      <m:t>𝟎</m:t>
                    </m:r>
                    <m:r>
                      <a:rPr lang="uk-UA" sz="2400" b="1" i="1">
                        <a:latin typeface="Cambria Math"/>
                      </a:rPr>
                      <m:t>,</m:t>
                    </m:r>
                    <m:r>
                      <a:rPr lang="uk-UA" sz="2400" b="1" i="1">
                        <a:latin typeface="Cambria Math"/>
                      </a:rPr>
                      <m:t>𝟎𝟎𝟏</m:t>
                    </m:r>
                    <m:r>
                      <a:rPr lang="uk-UA" sz="2400" b="1" i="1">
                        <a:latin typeface="Cambria Math"/>
                      </a:rPr>
                      <m:t>𝑽</m:t>
                    </m:r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uk-UA" sz="2400" b="1" i="1">
                        <a:latin typeface="Cambria Math"/>
                      </a:rPr>
                      <m:t>𝟎</m:t>
                    </m:r>
                    <m:r>
                      <a:rPr lang="uk-UA" sz="2400" b="1" i="1">
                        <a:latin typeface="Cambria Math"/>
                      </a:rPr>
                      <m:t>,</m:t>
                    </m:r>
                    <m:r>
                      <a:rPr lang="uk-UA" sz="2400" b="1" i="1">
                        <a:latin typeface="Cambria Math"/>
                      </a:rPr>
                      <m:t>𝟎𝟏𝟐</m:t>
                    </m:r>
                    <m:r>
                      <a:rPr lang="uk-UA" sz="2400" b="1" i="1">
                        <a:latin typeface="Cambria Math"/>
                      </a:rPr>
                      <m:t> (л)</m:t>
                    </m:r>
                  </m:oMath>
                </a14:m>
                <a:r>
                  <a:rPr lang="ru-RU" sz="2400" b="1" dirty="0"/>
                  <a:t>.</a:t>
                </a:r>
              </a:p>
              <a:p>
                <a:r>
                  <a:rPr lang="uk-UA" sz="2400" b="1" dirty="0"/>
                  <a:t>Так як склянка молока  містить 0,2 л, то вона не вміститься у відерце об’ємом     0,012 л. </a:t>
                </a:r>
                <a:endParaRPr lang="ru-RU" sz="2400" b="1" dirty="0"/>
              </a:p>
              <a:p>
                <a:r>
                  <a:rPr lang="uk-UA" sz="2400" b="1" dirty="0"/>
                  <a:t>Відповідь: не вміститься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7" y="2348880"/>
                <a:ext cx="8928992" cy="3250890"/>
              </a:xfrm>
              <a:prstGeom prst="rect">
                <a:avLst/>
              </a:prstGeom>
              <a:blipFill rotWithShape="0">
                <a:blip r:embed="rId2"/>
                <a:stretch>
                  <a:fillRect l="-1024" b="-33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3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1454"/>
            <a:ext cx="8928992" cy="6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5885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608"/>
            <a:ext cx="885698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Задача  В </a:t>
            </a:r>
            <a:r>
              <a:rPr lang="ru-RU" sz="2400" b="1" dirty="0" err="1">
                <a:latin typeface="+mj-lt"/>
              </a:rPr>
              <a:t>цил</a:t>
            </a:r>
            <a:r>
              <a:rPr lang="uk-UA" sz="2400" b="1" dirty="0" err="1">
                <a:latin typeface="+mj-lt"/>
              </a:rPr>
              <a:t>індричній</a:t>
            </a:r>
            <a:r>
              <a:rPr lang="uk-UA" sz="2400" b="1" dirty="0">
                <a:latin typeface="+mj-lt"/>
              </a:rPr>
              <a:t>  каструлі  </a:t>
            </a:r>
            <a:r>
              <a:rPr lang="ru-RU" sz="2400" b="1" dirty="0">
                <a:latin typeface="+mj-lt"/>
              </a:rPr>
              <a:t> д</a:t>
            </a:r>
            <a:r>
              <a:rPr lang="uk-UA" sz="2400" b="1" dirty="0">
                <a:latin typeface="+mj-lt"/>
              </a:rPr>
              <a:t>і</a:t>
            </a:r>
            <a:r>
              <a:rPr lang="ru-RU" sz="2400" b="1" dirty="0" err="1">
                <a:latin typeface="+mj-lt"/>
              </a:rPr>
              <a:t>аметром</a:t>
            </a:r>
            <a:r>
              <a:rPr lang="ru-RU" sz="2400" b="1" dirty="0">
                <a:latin typeface="+mj-lt"/>
              </a:rPr>
              <a:t> 20 см и в</a:t>
            </a:r>
            <a:r>
              <a:rPr lang="uk-UA" sz="2400" b="1" dirty="0">
                <a:latin typeface="+mj-lt"/>
              </a:rPr>
              <a:t>и</a:t>
            </a:r>
            <a:r>
              <a:rPr lang="ru-RU" sz="2400" b="1" dirty="0">
                <a:latin typeface="+mj-lt"/>
              </a:rPr>
              <a:t>сотой 12 см </a:t>
            </a:r>
            <a:r>
              <a:rPr lang="uk-UA" sz="2400" b="1" dirty="0">
                <a:latin typeface="+mj-lt"/>
              </a:rPr>
              <a:t>готують тісто для пасок  Для випікання пасок йо</a:t>
            </a:r>
            <a:r>
              <a:rPr lang="ru-RU" sz="2400" b="1" dirty="0" err="1">
                <a:latin typeface="+mj-lt"/>
              </a:rPr>
              <a:t>го</a:t>
            </a:r>
            <a:r>
              <a:rPr lang="ru-RU" sz="2400" b="1" dirty="0">
                <a:latin typeface="+mj-lt"/>
              </a:rPr>
              <a:t> </a:t>
            </a:r>
            <a:r>
              <a:rPr lang="uk-UA" sz="2400" b="1" dirty="0">
                <a:latin typeface="+mj-lt"/>
              </a:rPr>
              <a:t> треба розкласти в циліндричні </a:t>
            </a:r>
            <a:r>
              <a:rPr lang="ru-RU" sz="2400" b="1" dirty="0">
                <a:latin typeface="+mj-lt"/>
              </a:rPr>
              <a:t>форм</a:t>
            </a:r>
            <a:r>
              <a:rPr lang="uk-UA" sz="2400" b="1" dirty="0">
                <a:latin typeface="+mj-lt"/>
              </a:rPr>
              <a:t>и</a:t>
            </a:r>
            <a:r>
              <a:rPr lang="ru-RU" sz="2400" b="1" dirty="0">
                <a:latin typeface="+mj-lt"/>
              </a:rPr>
              <a:t> д</a:t>
            </a:r>
            <a:r>
              <a:rPr lang="uk-UA" sz="2400" b="1" dirty="0">
                <a:latin typeface="+mj-lt"/>
              </a:rPr>
              <a:t>і</a:t>
            </a:r>
            <a:r>
              <a:rPr lang="ru-RU" sz="2400" b="1" dirty="0" err="1">
                <a:latin typeface="+mj-lt"/>
              </a:rPr>
              <a:t>аметром</a:t>
            </a:r>
            <a:r>
              <a:rPr lang="ru-RU" sz="2400" b="1" dirty="0">
                <a:latin typeface="+mj-lt"/>
              </a:rPr>
              <a:t> 8 см и в</a:t>
            </a:r>
            <a:r>
              <a:rPr lang="uk-UA" sz="2400" b="1" dirty="0">
                <a:latin typeface="+mj-lt"/>
              </a:rPr>
              <a:t>и</a:t>
            </a:r>
            <a:r>
              <a:rPr lang="ru-RU" sz="2400" b="1" dirty="0">
                <a:latin typeface="+mj-lt"/>
              </a:rPr>
              <a:t>сотой 5 см. </a:t>
            </a:r>
            <a:r>
              <a:rPr lang="ru-RU" sz="2400" b="1" dirty="0" err="1">
                <a:latin typeface="+mj-lt"/>
              </a:rPr>
              <a:t>Ск</a:t>
            </a:r>
            <a:r>
              <a:rPr lang="uk-UA" sz="2400" b="1" dirty="0">
                <a:latin typeface="+mj-lt"/>
              </a:rPr>
              <a:t>і</a:t>
            </a:r>
            <a:r>
              <a:rPr lang="ru-RU" sz="2400" b="1" dirty="0" err="1">
                <a:latin typeface="+mj-lt"/>
              </a:rPr>
              <a:t>льк</a:t>
            </a:r>
            <a:r>
              <a:rPr lang="uk-UA" sz="2400" b="1" dirty="0">
                <a:latin typeface="+mj-lt"/>
              </a:rPr>
              <a:t>и</a:t>
            </a:r>
            <a:r>
              <a:rPr lang="ru-RU" sz="2400" b="1" dirty="0">
                <a:latin typeface="+mj-lt"/>
              </a:rPr>
              <a:t> форм </a:t>
            </a:r>
            <a:r>
              <a:rPr lang="uk-UA" sz="2400" b="1" dirty="0">
                <a:latin typeface="+mj-lt"/>
              </a:rPr>
              <a:t>знадобиться</a:t>
            </a:r>
            <a:r>
              <a:rPr lang="ru-RU" sz="2400" b="1" dirty="0">
                <a:latin typeface="+mj-lt"/>
              </a:rPr>
              <a:t>,</a:t>
            </a:r>
            <a:r>
              <a:rPr lang="uk-UA" sz="2400" b="1" dirty="0">
                <a:latin typeface="+mj-lt"/>
              </a:rPr>
              <a:t>якщо їх заповнити потрібно до половини</a:t>
            </a:r>
            <a:r>
              <a:rPr lang="ru-RU" sz="2400" b="1" dirty="0" smtClean="0">
                <a:latin typeface="+mj-lt"/>
              </a:rPr>
              <a:t>?</a:t>
            </a:r>
            <a:endParaRPr lang="ru-RU" sz="2400" b="1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262336" cy="2687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03440" y="1974600"/>
            <a:ext cx="504056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Розв’язування: </a:t>
            </a:r>
            <a:endParaRPr lang="uk-UA" sz="2400" b="1" dirty="0" smtClean="0"/>
          </a:p>
          <a:p>
            <a:endParaRPr lang="ru-RU" sz="2400" b="1" dirty="0"/>
          </a:p>
          <a:p>
            <a:r>
              <a:rPr lang="ru-RU" sz="2400" b="1" dirty="0"/>
              <a:t>V</a:t>
            </a:r>
            <a:r>
              <a:rPr lang="uk-UA" sz="2400" b="1" baseline="-25000" dirty="0"/>
              <a:t>к</a:t>
            </a:r>
            <a:r>
              <a:rPr lang="uk-UA" sz="2400" b="1" dirty="0"/>
              <a:t> = </a:t>
            </a:r>
            <a:r>
              <a:rPr lang="ru-RU" sz="2400" b="1" dirty="0"/>
              <a:t>πR</a:t>
            </a:r>
            <a:r>
              <a:rPr lang="uk-UA" sz="2400" b="1" baseline="30000" dirty="0"/>
              <a:t>2</a:t>
            </a:r>
            <a:r>
              <a:rPr lang="ru-RU" sz="2400" b="1" dirty="0"/>
              <a:t>H</a:t>
            </a:r>
            <a:r>
              <a:rPr lang="uk-UA" sz="2400" b="1" dirty="0"/>
              <a:t>; </a:t>
            </a:r>
            <a:endParaRPr lang="uk-UA" sz="2400" b="1" dirty="0" smtClean="0"/>
          </a:p>
          <a:p>
            <a:endParaRPr lang="ru-RU" sz="2400" b="1" dirty="0"/>
          </a:p>
          <a:p>
            <a:r>
              <a:rPr lang="ru-RU" sz="2400" b="1" dirty="0"/>
              <a:t>V</a:t>
            </a:r>
            <a:r>
              <a:rPr lang="uk-UA" sz="2400" b="1" baseline="-25000" dirty="0"/>
              <a:t>к</a:t>
            </a:r>
            <a:r>
              <a:rPr lang="uk-UA" sz="2400" b="1" dirty="0"/>
              <a:t> = 3,14· 100· 12 = 3768 см</a:t>
            </a:r>
            <a:r>
              <a:rPr lang="uk-UA" sz="2400" b="1" baseline="30000" dirty="0"/>
              <a:t>3</a:t>
            </a:r>
            <a:r>
              <a:rPr lang="uk-UA" sz="2400" b="1" dirty="0"/>
              <a:t>; </a:t>
            </a:r>
            <a:endParaRPr lang="uk-UA" sz="2400" b="1" dirty="0" smtClean="0"/>
          </a:p>
          <a:p>
            <a:endParaRPr lang="ru-RU" sz="2400" b="1" dirty="0"/>
          </a:p>
          <a:p>
            <a:r>
              <a:rPr lang="ru-RU" sz="2400" b="1" dirty="0"/>
              <a:t>V</a:t>
            </a:r>
            <a:r>
              <a:rPr lang="uk-UA" sz="2400" b="1" baseline="-25000" dirty="0"/>
              <a:t>ф</a:t>
            </a:r>
            <a:r>
              <a:rPr lang="uk-UA" sz="2400" b="1" dirty="0"/>
              <a:t> = </a:t>
            </a:r>
            <a:r>
              <a:rPr lang="ru-RU" sz="2400" b="1" dirty="0"/>
              <a:t>πr</a:t>
            </a:r>
            <a:r>
              <a:rPr lang="uk-UA" sz="2400" b="1" baseline="30000" dirty="0"/>
              <a:t>2</a:t>
            </a:r>
            <a:r>
              <a:rPr lang="ru-RU" sz="2400" b="1" dirty="0"/>
              <a:t>h</a:t>
            </a:r>
            <a:r>
              <a:rPr lang="uk-UA" sz="2400" b="1" dirty="0"/>
              <a:t>; </a:t>
            </a:r>
            <a:endParaRPr lang="uk-UA" sz="2400" b="1" dirty="0" smtClean="0"/>
          </a:p>
          <a:p>
            <a:endParaRPr lang="ru-RU" sz="2400" b="1" dirty="0"/>
          </a:p>
          <a:p>
            <a:r>
              <a:rPr lang="ru-RU" sz="2400" b="1" dirty="0" err="1"/>
              <a:t>V</a:t>
            </a:r>
            <a:r>
              <a:rPr lang="ru-RU" sz="2400" b="1" baseline="-25000" dirty="0" err="1"/>
              <a:t>ф</a:t>
            </a:r>
            <a:r>
              <a:rPr lang="ru-RU" sz="2400" b="1" dirty="0"/>
              <a:t> = 3,14· 16· 2,5 = 125,6 см</a:t>
            </a:r>
            <a:r>
              <a:rPr lang="ru-RU" sz="2400" b="1" baseline="30000" dirty="0"/>
              <a:t>3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/>
              <a:t>3768: 125,6 = 30 форм </a:t>
            </a:r>
            <a:r>
              <a:rPr lang="uk-UA" sz="2400" b="1" dirty="0"/>
              <a:t>потрібно</a:t>
            </a:r>
            <a:endParaRPr lang="ru-RU" sz="2400" b="1" dirty="0"/>
          </a:p>
        </p:txBody>
      </p:sp>
      <p:pic>
        <p:nvPicPr>
          <p:cNvPr id="6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447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shot_2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14"/>
            <a:ext cx="9144000" cy="66247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62560"/>
            <a:ext cx="9036496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+mj-lt"/>
              </a:rPr>
              <a:t>Задача</a:t>
            </a:r>
            <a:r>
              <a:rPr lang="uk-UA" sz="2800" b="1" dirty="0">
                <a:latin typeface="+mj-lt"/>
              </a:rPr>
              <a:t>  </a:t>
            </a:r>
            <a:r>
              <a:rPr lang="ru-RU" sz="2800" b="1" dirty="0" err="1">
                <a:latin typeface="+mj-lt"/>
              </a:rPr>
              <a:t>Цил</a:t>
            </a:r>
            <a:r>
              <a:rPr lang="uk-UA" sz="2800" b="1" dirty="0">
                <a:latin typeface="+mj-lt"/>
              </a:rPr>
              <a:t>і</a:t>
            </a:r>
            <a:r>
              <a:rPr lang="ru-RU" sz="2800" b="1" dirty="0" err="1">
                <a:latin typeface="+mj-lt"/>
              </a:rPr>
              <a:t>ндрич</a:t>
            </a:r>
            <a:r>
              <a:rPr lang="uk-UA" sz="2800" b="1" dirty="0">
                <a:latin typeface="+mj-lt"/>
              </a:rPr>
              <a:t>на </a:t>
            </a:r>
            <a:r>
              <a:rPr lang="ru-RU" sz="2800" b="1" dirty="0">
                <a:latin typeface="+mj-lt"/>
              </a:rPr>
              <a:t>форма </a:t>
            </a:r>
            <a:r>
              <a:rPr lang="uk-UA" sz="2800" b="1" dirty="0">
                <a:latin typeface="+mj-lt"/>
              </a:rPr>
              <a:t>має</a:t>
            </a:r>
            <a:r>
              <a:rPr lang="ru-RU" sz="2800" b="1" dirty="0">
                <a:latin typeface="+mj-lt"/>
              </a:rPr>
              <a:t> д</a:t>
            </a:r>
            <a:r>
              <a:rPr lang="uk-UA" sz="2800" b="1" dirty="0">
                <a:latin typeface="+mj-lt"/>
              </a:rPr>
              <a:t>і</a:t>
            </a:r>
            <a:r>
              <a:rPr lang="ru-RU" sz="2800" b="1" dirty="0" err="1">
                <a:latin typeface="+mj-lt"/>
              </a:rPr>
              <a:t>аметр</a:t>
            </a:r>
            <a:r>
              <a:rPr lang="ru-RU" sz="2800" b="1" dirty="0">
                <a:latin typeface="+mj-lt"/>
              </a:rPr>
              <a:t> 20 см </a:t>
            </a:r>
            <a:r>
              <a:rPr lang="uk-UA" sz="2800" b="1" dirty="0">
                <a:latin typeface="+mj-lt"/>
              </a:rPr>
              <a:t>і</a:t>
            </a:r>
            <a:r>
              <a:rPr lang="ru-RU" sz="2800" b="1" dirty="0">
                <a:latin typeface="+mj-lt"/>
              </a:rPr>
              <a:t> в</a:t>
            </a:r>
            <a:r>
              <a:rPr lang="uk-UA" sz="2800" b="1" dirty="0">
                <a:latin typeface="+mj-lt"/>
              </a:rPr>
              <a:t>и</a:t>
            </a:r>
            <a:r>
              <a:rPr lang="ru-RU" sz="2800" b="1" dirty="0" err="1">
                <a:latin typeface="+mj-lt"/>
              </a:rPr>
              <a:t>соту</a:t>
            </a:r>
            <a:r>
              <a:rPr lang="ru-RU" sz="2800" b="1" dirty="0">
                <a:latin typeface="+mj-lt"/>
              </a:rPr>
              <a:t> 6 см. В не</a:t>
            </a:r>
            <a:r>
              <a:rPr lang="uk-UA" sz="2800" b="1" dirty="0">
                <a:latin typeface="+mj-lt"/>
              </a:rPr>
              <a:t>ї кладуть</a:t>
            </a:r>
            <a:r>
              <a:rPr lang="ru-RU" sz="2800" b="1" dirty="0">
                <a:latin typeface="+mj-lt"/>
              </a:rPr>
              <a:t>1 л </a:t>
            </a:r>
            <a:r>
              <a:rPr lang="uk-UA" sz="2800" b="1" dirty="0">
                <a:latin typeface="+mj-lt"/>
              </a:rPr>
              <a:t>тіста </a:t>
            </a:r>
            <a:r>
              <a:rPr lang="ru-RU" sz="2800" b="1" dirty="0">
                <a:latin typeface="+mj-lt"/>
              </a:rPr>
              <a:t>, об</a:t>
            </a:r>
            <a:r>
              <a:rPr lang="uk-UA" sz="2800" b="1" dirty="0" err="1">
                <a:latin typeface="+mj-lt"/>
              </a:rPr>
              <a:t>’є</a:t>
            </a:r>
            <a:r>
              <a:rPr lang="ru-RU" sz="2800" b="1" dirty="0">
                <a:latin typeface="+mj-lt"/>
              </a:rPr>
              <a:t>м </a:t>
            </a:r>
            <a:r>
              <a:rPr lang="uk-UA" sz="2800" b="1" dirty="0">
                <a:latin typeface="+mj-lt"/>
              </a:rPr>
              <a:t> якого при випіканні   збільшиться </a:t>
            </a:r>
            <a:r>
              <a:rPr lang="ru-RU" sz="2800" b="1" dirty="0">
                <a:latin typeface="+mj-lt"/>
              </a:rPr>
              <a:t>1,5 раза. </a:t>
            </a:r>
            <a:r>
              <a:rPr lang="uk-UA" sz="2800" b="1" dirty="0">
                <a:latin typeface="+mj-lt"/>
              </a:rPr>
              <a:t>Чи не буде тісто  вилазити  через край форми?</a:t>
            </a:r>
            <a:endParaRPr lang="ru-RU" sz="2800" b="1" dirty="0">
              <a:latin typeface="+mj-lt"/>
            </a:endParaRPr>
          </a:p>
          <a:p>
            <a:pPr algn="just"/>
            <a:r>
              <a:rPr lang="uk-UA" sz="2800" b="1" dirty="0">
                <a:solidFill>
                  <a:srgbClr val="C00000"/>
                </a:solidFill>
                <a:latin typeface="+mj-lt"/>
              </a:rPr>
              <a:t>Розв’язування: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2800" b="1" dirty="0">
                <a:latin typeface="+mj-lt"/>
              </a:rPr>
              <a:t>V = πR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H; </a:t>
            </a:r>
          </a:p>
          <a:p>
            <a:pPr algn="just"/>
            <a:r>
              <a:rPr lang="ru-RU" sz="2800" b="1" dirty="0">
                <a:latin typeface="+mj-lt"/>
              </a:rPr>
              <a:t>V = 3,14·100·6 = 1881 см</a:t>
            </a:r>
            <a:r>
              <a:rPr lang="ru-RU" sz="2800" b="1" baseline="30000" dirty="0">
                <a:latin typeface="+mj-lt"/>
              </a:rPr>
              <a:t>3</a:t>
            </a:r>
            <a:r>
              <a:rPr lang="ru-RU" sz="2800" b="1" dirty="0">
                <a:latin typeface="+mj-lt"/>
              </a:rPr>
              <a:t> = 1,881л - об</a:t>
            </a:r>
            <a:r>
              <a:rPr lang="uk-UA" sz="2800" b="1" dirty="0" err="1">
                <a:latin typeface="+mj-lt"/>
              </a:rPr>
              <a:t>’є</a:t>
            </a:r>
            <a:r>
              <a:rPr lang="ru-RU" sz="2800" b="1" dirty="0">
                <a:latin typeface="+mj-lt"/>
              </a:rPr>
              <a:t>м форм</a:t>
            </a:r>
            <a:r>
              <a:rPr lang="uk-UA" sz="2800" b="1" dirty="0">
                <a:latin typeface="+mj-lt"/>
              </a:rPr>
              <a:t>и</a:t>
            </a:r>
            <a:r>
              <a:rPr lang="ru-RU" sz="2800" b="1" dirty="0">
                <a:latin typeface="+mj-lt"/>
              </a:rPr>
              <a:t>; </a:t>
            </a:r>
          </a:p>
          <a:p>
            <a:pPr algn="just"/>
            <a:r>
              <a:rPr lang="ru-RU" sz="2800" b="1" dirty="0">
                <a:latin typeface="+mj-lt"/>
              </a:rPr>
              <a:t>1·1,5 = 1,5 л – об</a:t>
            </a:r>
            <a:r>
              <a:rPr lang="uk-UA" sz="2800" b="1" dirty="0">
                <a:latin typeface="+mj-lt"/>
              </a:rPr>
              <a:t>є</a:t>
            </a:r>
            <a:r>
              <a:rPr lang="ru-RU" sz="2800" b="1" dirty="0">
                <a:latin typeface="+mj-lt"/>
              </a:rPr>
              <a:t>м </a:t>
            </a:r>
            <a:r>
              <a:rPr lang="uk-UA" sz="2800" b="1" dirty="0">
                <a:latin typeface="+mj-lt"/>
              </a:rPr>
              <a:t>тіста  </a:t>
            </a:r>
            <a:endParaRPr lang="ru-RU" sz="2800" b="1" dirty="0">
              <a:latin typeface="+mj-lt"/>
            </a:endParaRPr>
          </a:p>
          <a:p>
            <a:pPr algn="just"/>
            <a:r>
              <a:rPr lang="ru-RU" sz="2800" b="1" dirty="0">
                <a:latin typeface="+mj-lt"/>
              </a:rPr>
              <a:t>1,881&gt;1,5 значит</a:t>
            </a:r>
            <a:r>
              <a:rPr lang="uk-UA" sz="2800" b="1" dirty="0">
                <a:latin typeface="+mj-lt"/>
              </a:rPr>
              <a:t>ь</a:t>
            </a:r>
            <a:r>
              <a:rPr lang="ru-RU" sz="2800" b="1" dirty="0">
                <a:latin typeface="+mj-lt"/>
              </a:rPr>
              <a:t>, </a:t>
            </a:r>
            <a:r>
              <a:rPr lang="uk-UA" sz="2800" b="1" dirty="0">
                <a:latin typeface="+mj-lt"/>
              </a:rPr>
              <a:t>тісто вилазити  не буде.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62" y="3356992"/>
            <a:ext cx="9036496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j-lt"/>
              </a:rPr>
              <a:t>Задача</a:t>
            </a:r>
            <a:r>
              <a:rPr lang="ru-RU" sz="2800" b="1" dirty="0">
                <a:latin typeface="+mj-lt"/>
              </a:rPr>
              <a:t>  </a:t>
            </a:r>
            <a:r>
              <a:rPr lang="uk-UA" sz="2800" b="1" dirty="0" err="1">
                <a:latin typeface="+mj-lt"/>
              </a:rPr>
              <a:t>Зн</a:t>
            </a:r>
            <a:r>
              <a:rPr lang="ru-RU" sz="2800" b="1" dirty="0" err="1">
                <a:latin typeface="+mj-lt"/>
              </a:rPr>
              <a:t>айти</a:t>
            </a:r>
            <a:r>
              <a:rPr lang="ru-RU" sz="2800" b="1" dirty="0">
                <a:latin typeface="+mj-lt"/>
              </a:rPr>
              <a:t> об</a:t>
            </a:r>
            <a:r>
              <a:rPr lang="uk-UA" sz="2800" b="1" dirty="0">
                <a:latin typeface="+mj-lt"/>
              </a:rPr>
              <a:t>є</a:t>
            </a:r>
            <a:r>
              <a:rPr lang="ru-RU" sz="2800" b="1" dirty="0">
                <a:latin typeface="+mj-lt"/>
              </a:rPr>
              <a:t>м </a:t>
            </a:r>
            <a:r>
              <a:rPr lang="uk-UA" sz="2800" b="1" dirty="0" err="1">
                <a:latin typeface="+mj-lt"/>
              </a:rPr>
              <a:t>пасхи</a:t>
            </a:r>
            <a:r>
              <a:rPr lang="uk-UA" sz="2800" b="1" dirty="0">
                <a:latin typeface="+mj-lt"/>
              </a:rPr>
              <a:t> яка буде випікатись в формі розміри </a:t>
            </a:r>
            <a:r>
              <a:rPr lang="uk-UA" sz="2800" b="1" dirty="0" smtClean="0">
                <a:latin typeface="+mj-lt"/>
              </a:rPr>
              <a:t>якої </a:t>
            </a:r>
            <a:r>
              <a:rPr lang="ru-RU" sz="2800" b="1" dirty="0" smtClean="0">
                <a:latin typeface="+mj-lt"/>
              </a:rPr>
              <a:t>д</a:t>
            </a:r>
            <a:r>
              <a:rPr lang="uk-UA" sz="2800" b="1" dirty="0">
                <a:latin typeface="+mj-lt"/>
              </a:rPr>
              <a:t>і</a:t>
            </a:r>
            <a:r>
              <a:rPr lang="ru-RU" sz="2800" b="1" dirty="0" err="1">
                <a:latin typeface="+mj-lt"/>
              </a:rPr>
              <a:t>аметр</a:t>
            </a:r>
            <a:r>
              <a:rPr lang="ru-RU" sz="2800" b="1" dirty="0">
                <a:latin typeface="+mj-lt"/>
              </a:rPr>
              <a:t> </a:t>
            </a:r>
            <a:r>
              <a:rPr lang="uk-UA" sz="2800" b="1" dirty="0">
                <a:latin typeface="+mj-lt"/>
              </a:rPr>
              <a:t>як</a:t>
            </a:r>
            <a:r>
              <a:rPr lang="ru-RU" sz="2800" b="1" dirty="0" err="1" smtClean="0">
                <a:latin typeface="+mj-lt"/>
              </a:rPr>
              <a:t>ої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>
                <a:latin typeface="+mj-lt"/>
              </a:rPr>
              <a:t>20 см, в</a:t>
            </a:r>
            <a:r>
              <a:rPr lang="uk-UA" sz="2800" b="1" dirty="0">
                <a:latin typeface="+mj-lt"/>
              </a:rPr>
              <a:t>и</a:t>
            </a:r>
            <a:r>
              <a:rPr lang="ru-RU" sz="2800" b="1" dirty="0" err="1">
                <a:latin typeface="+mj-lt"/>
              </a:rPr>
              <a:t>сота</a:t>
            </a:r>
            <a:r>
              <a:rPr lang="ru-RU" sz="2800" b="1" dirty="0">
                <a:latin typeface="+mj-lt"/>
              </a:rPr>
              <a:t> 7см.</a:t>
            </a:r>
          </a:p>
          <a:p>
            <a:r>
              <a:rPr lang="uk-UA" sz="2800" b="1" dirty="0">
                <a:solidFill>
                  <a:srgbClr val="C00000"/>
                </a:solidFill>
                <a:latin typeface="+mj-lt"/>
              </a:rPr>
              <a:t>Розв’язування: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  <a:p>
            <a:r>
              <a:rPr lang="ru-RU" sz="2800" b="1" dirty="0">
                <a:latin typeface="+mj-lt"/>
              </a:rPr>
              <a:t>V=πR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H V= 3,14·10</a:t>
            </a:r>
            <a:r>
              <a:rPr lang="ru-RU" sz="2800" b="1" baseline="30000" dirty="0">
                <a:latin typeface="+mj-lt"/>
              </a:rPr>
              <a:t>2</a:t>
            </a:r>
            <a:r>
              <a:rPr lang="ru-RU" sz="2800" b="1" dirty="0">
                <a:latin typeface="+mj-lt"/>
              </a:rPr>
              <a:t>·7=2198 (см</a:t>
            </a:r>
            <a:r>
              <a:rPr lang="ru-RU" sz="2800" b="1" baseline="30000" dirty="0">
                <a:latin typeface="+mj-lt"/>
              </a:rPr>
              <a:t>3</a:t>
            </a:r>
            <a:r>
              <a:rPr lang="ru-RU" sz="2800" b="1" dirty="0" smtClean="0">
                <a:latin typeface="+mj-lt"/>
              </a:rPr>
              <a:t>).</a:t>
            </a:r>
          </a:p>
          <a:p>
            <a:r>
              <a:rPr lang="uk-UA" sz="2800" b="1" dirty="0" smtClean="0">
                <a:latin typeface="+mj-lt"/>
              </a:rPr>
              <a:t>Відповід</a:t>
            </a:r>
            <a:r>
              <a:rPr lang="uk-UA" sz="2800" b="1" dirty="0" smtClean="0"/>
              <a:t>ь:</a:t>
            </a:r>
            <a:r>
              <a:rPr lang="ru-RU" sz="2800" b="1" dirty="0"/>
              <a:t>2198 (см</a:t>
            </a:r>
            <a:r>
              <a:rPr lang="ru-RU" sz="2800" b="1" baseline="30000" dirty="0"/>
              <a:t>3</a:t>
            </a:r>
            <a:r>
              <a:rPr lang="ru-RU" sz="2800" b="1" dirty="0"/>
              <a:t>).</a:t>
            </a:r>
            <a:endParaRPr lang="ru-RU" sz="2800" b="1" dirty="0"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07758"/>
            <a:ext cx="1916770" cy="295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ocuments\201421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2072"/>
            <a:ext cx="655272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28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105" y="188640"/>
            <a:ext cx="4392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+mj-lt"/>
              </a:rPr>
              <a:t>“ТІЛА ОБЕРТАННЯ”</a:t>
            </a:r>
            <a:endParaRPr lang="ru-RU" sz="40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2503"/>
              </p:ext>
            </p:extLst>
          </p:nvPr>
        </p:nvGraphicFramePr>
        <p:xfrm>
          <a:off x="539552" y="764704"/>
          <a:ext cx="6267349" cy="3872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</a:tblGrid>
              <a:tr h="38725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3"/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є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72267"/>
              </p:ext>
            </p:extLst>
          </p:nvPr>
        </p:nvGraphicFramePr>
        <p:xfrm>
          <a:off x="539552" y="1268760"/>
          <a:ext cx="8064893" cy="3657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32611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3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63053"/>
              </p:ext>
            </p:extLst>
          </p:nvPr>
        </p:nvGraphicFramePr>
        <p:xfrm>
          <a:off x="539552" y="1700808"/>
          <a:ext cx="8064893" cy="4907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49072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3"/>
                          </a:solidFill>
                          <a:effectLst/>
                        </a:rPr>
                        <a:t>л</a:t>
                      </a:r>
                      <a:endParaRPr lang="ru-RU" sz="2400" b="1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ф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392419"/>
              </p:ext>
            </p:extLst>
          </p:nvPr>
        </p:nvGraphicFramePr>
        <p:xfrm>
          <a:off x="539552" y="2204865"/>
          <a:ext cx="8064893" cy="4206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36003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3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45506"/>
              </p:ext>
            </p:extLst>
          </p:nvPr>
        </p:nvGraphicFramePr>
        <p:xfrm>
          <a:off x="539552" y="2636912"/>
          <a:ext cx="8064893" cy="3657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3808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є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’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 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41741"/>
              </p:ext>
            </p:extLst>
          </p:nvPr>
        </p:nvGraphicFramePr>
        <p:xfrm>
          <a:off x="539552" y="3071810"/>
          <a:ext cx="8064893" cy="43491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43491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б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84311"/>
              </p:ext>
            </p:extLst>
          </p:nvPr>
        </p:nvGraphicFramePr>
        <p:xfrm>
          <a:off x="509396" y="3573016"/>
          <a:ext cx="8064893" cy="42672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35471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е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04763"/>
              </p:ext>
            </p:extLst>
          </p:nvPr>
        </p:nvGraphicFramePr>
        <p:xfrm>
          <a:off x="509396" y="4077072"/>
          <a:ext cx="8064893" cy="4453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44534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72093"/>
              </p:ext>
            </p:extLst>
          </p:nvPr>
        </p:nvGraphicFramePr>
        <p:xfrm>
          <a:off x="539552" y="5085184"/>
          <a:ext cx="6267349" cy="4267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</a:tblGrid>
              <a:tr h="42672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24614"/>
              </p:ext>
            </p:extLst>
          </p:nvPr>
        </p:nvGraphicFramePr>
        <p:xfrm>
          <a:off x="539552" y="4581128"/>
          <a:ext cx="6267349" cy="4320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</a:tblGrid>
              <a:tr h="43204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ц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74024"/>
              </p:ext>
            </p:extLst>
          </p:nvPr>
        </p:nvGraphicFramePr>
        <p:xfrm>
          <a:off x="539552" y="5517232"/>
          <a:ext cx="8064893" cy="3872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38725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60777"/>
              </p:ext>
            </p:extLst>
          </p:nvPr>
        </p:nvGraphicFramePr>
        <p:xfrm>
          <a:off x="539552" y="5949280"/>
          <a:ext cx="8064893" cy="3872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38725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30150"/>
              </p:ext>
            </p:extLst>
          </p:nvPr>
        </p:nvGraphicFramePr>
        <p:xfrm>
          <a:off x="539552" y="6381328"/>
          <a:ext cx="8064893" cy="3657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32985"/>
                <a:gridCol w="763570"/>
                <a:gridCol w="763570"/>
                <a:gridCol w="832985"/>
                <a:gridCol w="876767"/>
                <a:gridCol w="690773"/>
                <a:gridCol w="690773"/>
                <a:gridCol w="171226"/>
                <a:gridCol w="644700"/>
                <a:gridCol w="240551"/>
                <a:gridCol w="463226"/>
                <a:gridCol w="240551"/>
                <a:gridCol w="853216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я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щ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402" descr="images (4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5992" y="40"/>
            <a:ext cx="2088232" cy="124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573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CBIZ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351" y="1292196"/>
            <a:ext cx="61038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1628800"/>
            <a:ext cx="5159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400" b="1" dirty="0"/>
              <a:t>Г. </a:t>
            </a:r>
            <a:r>
              <a:rPr lang="ru-RU" sz="2400" b="1" dirty="0" err="1"/>
              <a:t>Бевз</a:t>
            </a:r>
            <a:r>
              <a:rPr lang="ru-RU" sz="2400" b="1" dirty="0"/>
              <a:t>, В. </a:t>
            </a:r>
            <a:r>
              <a:rPr lang="ru-RU" sz="2400" b="1" dirty="0" err="1"/>
              <a:t>Бевз</a:t>
            </a:r>
            <a:r>
              <a:rPr lang="ru-RU" sz="2400" b="1" dirty="0"/>
              <a:t> Математика. Алгебра і початки </a:t>
            </a:r>
            <a:r>
              <a:rPr lang="ru-RU" sz="2400" b="1" dirty="0" err="1"/>
              <a:t>аналізу</a:t>
            </a:r>
            <a:r>
              <a:rPr lang="ru-RU" sz="2400" b="1" dirty="0"/>
              <a:t> та </a:t>
            </a:r>
            <a:r>
              <a:rPr lang="ru-RU" sz="2400" b="1" dirty="0" err="1"/>
              <a:t>геометрія</a:t>
            </a:r>
            <a:r>
              <a:rPr lang="ru-RU" sz="2400" b="1" dirty="0" smtClean="0"/>
              <a:t>. 11 </a:t>
            </a:r>
            <a:r>
              <a:rPr lang="ru-RU" sz="2400" b="1" dirty="0" err="1" smtClean="0"/>
              <a:t>клас</a:t>
            </a:r>
            <a:r>
              <a:rPr lang="ru-RU" sz="2400" b="1" dirty="0" smtClean="0"/>
              <a:t>. §</a:t>
            </a:r>
            <a:r>
              <a:rPr lang="ru-RU" sz="2400" b="1" dirty="0"/>
              <a:t>21 - 27. </a:t>
            </a:r>
            <a:endParaRPr lang="ru-RU" sz="2400" b="1" dirty="0" smtClean="0"/>
          </a:p>
          <a:p>
            <a:r>
              <a:rPr lang="ru-RU" sz="2400" b="1" dirty="0" smtClean="0"/>
              <a:t>Тест </a:t>
            </a:r>
            <a:r>
              <a:rPr lang="ru-RU" sz="2400" b="1" dirty="0"/>
              <a:t>у </a:t>
            </a:r>
            <a:r>
              <a:rPr lang="ru-RU" sz="2400" b="1" dirty="0" err="1"/>
              <a:t>Moodl</a:t>
            </a:r>
            <a:r>
              <a:rPr lang="ru-RU" sz="2400" b="1" dirty="0"/>
              <a:t> «</a:t>
            </a:r>
            <a:r>
              <a:rPr lang="ru-RU" sz="2400" b="1" dirty="0" err="1"/>
              <a:t>Тіла</a:t>
            </a:r>
            <a:r>
              <a:rPr lang="ru-RU" sz="2400" b="1" dirty="0"/>
              <a:t> </a:t>
            </a:r>
            <a:r>
              <a:rPr lang="ru-RU" sz="2400" b="1" dirty="0" err="1"/>
              <a:t>обертання</a:t>
            </a:r>
            <a:r>
              <a:rPr lang="ru-RU" sz="2400" b="1" dirty="0"/>
              <a:t>».</a:t>
            </a:r>
            <a:endParaRPr lang="ru-RU" sz="2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548" y="548680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Домашнє завдання.</a:t>
            </a:r>
            <a:endParaRPr lang="ru-RU" sz="54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1037"/>
            <a:ext cx="197971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032"/>
            <a:ext cx="262778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5543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395288" y="1714489"/>
            <a:ext cx="81772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ДЯКУЮ</a:t>
            </a:r>
          </a:p>
          <a:p>
            <a:pPr algn="ctr"/>
            <a:endParaRPr lang="uk-UA" sz="54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ЗА ПАРУ.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6323" name="Рисунок 3" descr="FLAS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" y="5013176"/>
            <a:ext cx="18605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images (4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8942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92956"/>
              </p:ext>
            </p:extLst>
          </p:nvPr>
        </p:nvGraphicFramePr>
        <p:xfrm>
          <a:off x="179512" y="908720"/>
          <a:ext cx="8784976" cy="4824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84340"/>
                <a:gridCol w="3400636"/>
              </a:tblGrid>
              <a:tr h="482453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uk-UA" sz="44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4400" dirty="0" smtClean="0"/>
                        <a:t>так                                                    </a:t>
                      </a:r>
                      <a:endParaRPr lang="ru-RU" sz="44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4400" dirty="0" smtClean="0"/>
                        <a:t>н</a:t>
                      </a:r>
                      <a:r>
                        <a:rPr lang="uk-UA" sz="4400" dirty="0" smtClean="0"/>
                        <a:t>і</a:t>
                      </a:r>
                      <a:endParaRPr lang="ru-RU" sz="44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4400" dirty="0" smtClean="0"/>
                        <a:t>р</a:t>
                      </a:r>
                      <a:r>
                        <a:rPr lang="uk-UA" sz="4400" dirty="0" smtClean="0"/>
                        <a:t>і</a:t>
                      </a:r>
                      <a:r>
                        <a:rPr lang="ru-RU" sz="4400" dirty="0" err="1" smtClean="0"/>
                        <a:t>внобедренн</a:t>
                      </a:r>
                      <a:r>
                        <a:rPr lang="uk-UA" sz="4400" dirty="0" smtClean="0"/>
                        <a:t>и</a:t>
                      </a:r>
                      <a:r>
                        <a:rPr lang="ru-RU" sz="4400" dirty="0" smtClean="0"/>
                        <a:t>й </a:t>
                      </a:r>
                      <a:r>
                        <a:rPr lang="ru-RU" sz="4400" dirty="0" err="1" smtClean="0"/>
                        <a:t>тр</a:t>
                      </a:r>
                      <a:r>
                        <a:rPr lang="uk-UA" sz="4400" dirty="0" err="1" smtClean="0"/>
                        <a:t>икутник</a:t>
                      </a:r>
                      <a:endParaRPr lang="ru-RU" sz="44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4400" dirty="0" smtClean="0"/>
                        <a:t>так</a:t>
                      </a:r>
                      <a:endParaRPr lang="ru-RU" sz="4400" dirty="0" smtClean="0"/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4400" dirty="0" smtClean="0"/>
                        <a:t>н</a:t>
                      </a:r>
                      <a:r>
                        <a:rPr lang="uk-UA" sz="4400" dirty="0" smtClean="0"/>
                        <a:t>і</a:t>
                      </a:r>
                      <a:endParaRPr lang="ru-RU" sz="4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uk-UA" sz="4400" dirty="0" smtClean="0"/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uk-UA" sz="4400" dirty="0" smtClean="0"/>
                        <a:t>6.</a:t>
                      </a:r>
                      <a:r>
                        <a:rPr lang="uk-UA" sz="4400" baseline="0" dirty="0" smtClean="0"/>
                        <a:t> т</a:t>
                      </a:r>
                      <a:r>
                        <a:rPr lang="uk-UA" sz="4400" dirty="0" smtClean="0"/>
                        <a:t>ак</a:t>
                      </a:r>
                      <a:endParaRPr lang="ru-RU" sz="4400" dirty="0" smtClean="0"/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4400" dirty="0" smtClean="0"/>
                        <a:t>7. н</a:t>
                      </a:r>
                      <a:r>
                        <a:rPr lang="uk-UA" sz="4400" dirty="0" smtClean="0"/>
                        <a:t>і</a:t>
                      </a:r>
                      <a:endParaRPr lang="ru-RU" sz="4400" dirty="0" smtClean="0"/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4400" dirty="0" smtClean="0"/>
                        <a:t>8. d&gt;R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uk-UA" sz="4400" dirty="0" smtClean="0"/>
                        <a:t>9. Так</a:t>
                      </a:r>
                      <a:endParaRPr lang="ru-RU" sz="4400" dirty="0" smtClean="0"/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4400" dirty="0" smtClean="0"/>
                        <a:t>10.</a:t>
                      </a:r>
                      <a:r>
                        <a:rPr lang="uk-UA" sz="4400" dirty="0" smtClean="0"/>
                        <a:t>так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11663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800" b="1" dirty="0" smtClean="0">
                <a:solidFill>
                  <a:srgbClr val="1217E8"/>
                </a:solidFill>
              </a:rPr>
              <a:t>Відповіді</a:t>
            </a:r>
            <a:r>
              <a:rPr lang="ru-RU" sz="4800" dirty="0" smtClean="0">
                <a:solidFill>
                  <a:srgbClr val="1217E8"/>
                </a:solidFill>
              </a:rPr>
              <a:t>:</a:t>
            </a:r>
          </a:p>
        </p:txBody>
      </p:sp>
      <p:pic>
        <p:nvPicPr>
          <p:cNvPr id="9218" name="Picture 2" descr="C:\Users\user\Documents\201421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498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506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  <a:latin typeface="+mj-lt"/>
              </a:rPr>
              <a:t>Математический</a:t>
            </a: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 диктант.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r>
              <a:rPr lang="uk-UA" sz="2400" b="1" dirty="0" smtClean="0">
                <a:latin typeface="+mj-lt"/>
              </a:rPr>
              <a:t>Чи </a:t>
            </a:r>
            <a:r>
              <a:rPr lang="uk-UA" sz="2400" b="1" dirty="0">
                <a:latin typeface="+mj-lt"/>
              </a:rPr>
              <a:t>вірне твердження, що </a:t>
            </a:r>
            <a:endParaRPr lang="ru-RU" sz="2400" b="1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твірна  конуса більша за йог висоту</a:t>
            </a:r>
            <a:r>
              <a:rPr lang="ru-RU" sz="2400" b="1" dirty="0">
                <a:latin typeface="+mj-lt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площа бічної поверхні циліндра може дорівнювати площі його осьового перерізу</a:t>
            </a:r>
            <a:r>
              <a:rPr lang="ru-RU" sz="2400" b="1" dirty="0">
                <a:latin typeface="+mj-lt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назвіть плоску фігуру , при обертанні якої навколо однієї із сторін утворюються два рівних конуса з загальною основою. </a:t>
            </a:r>
            <a:endParaRPr lang="ru-RU" sz="2400" b="1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серед усіх перерізів циліндра, які проходять через його твірну</a:t>
            </a:r>
            <a:r>
              <a:rPr lang="ru-RU" sz="2400" b="1" dirty="0">
                <a:latin typeface="+mj-lt"/>
              </a:rPr>
              <a:t>, </a:t>
            </a:r>
            <a:r>
              <a:rPr lang="uk-UA" sz="2400" b="1" dirty="0">
                <a:latin typeface="+mj-lt"/>
              </a:rPr>
              <a:t>найбільшу площу має осьовий переріз</a:t>
            </a:r>
            <a:r>
              <a:rPr lang="ru-RU" sz="2400" b="1" dirty="0">
                <a:latin typeface="+mj-lt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площа бічної поверхні конуса дорівнює площі його основи</a:t>
            </a:r>
            <a:r>
              <a:rPr lang="ru-RU" sz="2400" b="1" dirty="0">
                <a:latin typeface="+mj-lt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будь який переріз сфери площиною є колом</a:t>
            </a:r>
            <a:r>
              <a:rPr lang="ru-RU" sz="2400" b="1" dirty="0">
                <a:latin typeface="+mj-lt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площина дотикатись сфери в двох точках</a:t>
            </a:r>
            <a:r>
              <a:rPr lang="ru-RU" sz="2400" b="1" dirty="0">
                <a:latin typeface="+mj-lt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п</a:t>
            </a:r>
            <a:r>
              <a:rPr lang="ru-RU" sz="2400" b="1" dirty="0" err="1">
                <a:latin typeface="+mj-lt"/>
              </a:rPr>
              <a:t>ло</a:t>
            </a:r>
            <a:r>
              <a:rPr lang="uk-UA" sz="2400" b="1" dirty="0" err="1">
                <a:latin typeface="+mj-lt"/>
              </a:rPr>
              <a:t>щина</a:t>
            </a:r>
            <a:r>
              <a:rPr lang="uk-UA" sz="2400" b="1" dirty="0">
                <a:latin typeface="+mj-lt"/>
              </a:rPr>
              <a:t> віддалена від центра сфери радіуса </a:t>
            </a:r>
            <a:r>
              <a:rPr lang="ru-RU" sz="2400" b="1" dirty="0">
                <a:latin typeface="+mj-lt"/>
              </a:rPr>
              <a:t> R на </a:t>
            </a:r>
            <a:r>
              <a:rPr lang="uk-UA" sz="2400" b="1" dirty="0">
                <a:latin typeface="+mj-lt"/>
              </a:rPr>
              <a:t>відстань </a:t>
            </a:r>
            <a:r>
              <a:rPr lang="ru-RU" sz="2400" b="1" dirty="0">
                <a:latin typeface="+mj-lt"/>
              </a:rPr>
              <a:t>d. </a:t>
            </a:r>
            <a:r>
              <a:rPr lang="uk-UA" sz="2400" b="1" dirty="0">
                <a:latin typeface="+mj-lt"/>
              </a:rPr>
              <a:t>Порівняйте </a:t>
            </a:r>
            <a:r>
              <a:rPr lang="ru-RU" sz="2400" b="1" dirty="0">
                <a:latin typeface="+mj-lt"/>
              </a:rPr>
              <a:t> R </a:t>
            </a:r>
            <a:r>
              <a:rPr lang="uk-UA" sz="2400" b="1" dirty="0">
                <a:latin typeface="+mj-lt"/>
              </a:rPr>
              <a:t>і</a:t>
            </a:r>
            <a:r>
              <a:rPr lang="ru-RU" sz="2400" b="1" dirty="0">
                <a:latin typeface="+mj-lt"/>
              </a:rPr>
              <a:t> d, </a:t>
            </a:r>
            <a:r>
              <a:rPr lang="uk-UA" sz="2400" b="1" dirty="0">
                <a:latin typeface="+mj-lt"/>
              </a:rPr>
              <a:t>якщо </a:t>
            </a:r>
            <a:r>
              <a:rPr lang="ru-RU" sz="2400" b="1" dirty="0">
                <a:latin typeface="+mj-lt"/>
              </a:rPr>
              <a:t> сфера </a:t>
            </a:r>
            <a:r>
              <a:rPr lang="uk-UA" sz="2400" b="1" dirty="0">
                <a:latin typeface="+mj-lt"/>
              </a:rPr>
              <a:t>і площина не мають загальних точок</a:t>
            </a:r>
            <a:r>
              <a:rPr lang="ru-RU" sz="2400" b="1" dirty="0">
                <a:latin typeface="+mj-lt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відстань між будь якими двома точками сфери не більша за її діаметр</a:t>
            </a:r>
            <a:r>
              <a:rPr lang="ru-RU" sz="2400" b="1" dirty="0">
                <a:latin typeface="+mj-lt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- </a:t>
            </a:r>
            <a:r>
              <a:rPr lang="uk-UA" sz="2400" b="1" dirty="0">
                <a:latin typeface="+mj-lt"/>
              </a:rPr>
              <a:t>сфера і пряма можуть мати не більше двох спільних точок</a:t>
            </a:r>
            <a:r>
              <a:rPr lang="ru-RU" sz="2400" b="1" dirty="0" smtClean="0">
                <a:latin typeface="+mj-lt"/>
              </a:rPr>
              <a:t>?</a:t>
            </a:r>
            <a:endParaRPr lang="ru-RU" sz="2400" b="1" dirty="0">
              <a:latin typeface="+mj-lt"/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6632"/>
            <a:ext cx="13796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206785"/>
                  </p:ext>
                </p:extLst>
              </p:nvPr>
            </p:nvGraphicFramePr>
            <p:xfrm>
              <a:off x="202770" y="116632"/>
              <a:ext cx="8689709" cy="5892667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811432"/>
                    <a:gridCol w="6784073"/>
                    <a:gridCol w="1094204"/>
                  </a:tblGrid>
                  <a:tr h="58926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uk-UA" sz="20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320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𝑹𝒓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…=</m:t>
                              </m:r>
                              <m:f>
                                <m:f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…=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𝑹𝒍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uk-UA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uk-UA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uk-UA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206785"/>
                  </p:ext>
                </p:extLst>
              </p:nvPr>
            </p:nvGraphicFramePr>
            <p:xfrm>
              <a:off x="202770" y="116632"/>
              <a:ext cx="8689709" cy="5892667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811432"/>
                    <a:gridCol w="6784073"/>
                    <a:gridCol w="1094204"/>
                  </a:tblGrid>
                  <a:tr h="58926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040" t="-103" r="-16352" b="-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0"/>
            <a:ext cx="6120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normalizeH="0" baseline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« Знайди помилку».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45" y="404664"/>
            <a:ext cx="2125253" cy="172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user\Documents\201421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48400"/>
            <a:ext cx="856895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4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274644"/>
                  </p:ext>
                </p:extLst>
              </p:nvPr>
            </p:nvGraphicFramePr>
            <p:xfrm>
              <a:off x="323528" y="1196752"/>
              <a:ext cx="8352928" cy="521271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352928"/>
                  </a:tblGrid>
                  <a:tr h="3902947">
                    <a:tc>
                      <a:txBody>
                        <a:bodyPr/>
                        <a:lstStyle/>
                        <a:p>
                          <a:r>
                            <a:rPr kumimoji="0" lang="ru-RU" sz="1800" kern="1200" dirty="0">
                              <a:effectLst/>
                            </a:rPr>
                            <a:t> </a:t>
                          </a: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𝑹𝒓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𝑹𝒍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𝑹𝑯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274644"/>
                  </p:ext>
                </p:extLst>
              </p:nvPr>
            </p:nvGraphicFramePr>
            <p:xfrm>
              <a:off x="323528" y="1196752"/>
              <a:ext cx="8352928" cy="527418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352928"/>
                  </a:tblGrid>
                  <a:tr h="52741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" t="-115" r="-146" b="-2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Прямоугольник 1"/>
          <p:cNvSpPr/>
          <p:nvPr/>
        </p:nvSpPr>
        <p:spPr>
          <a:xfrm>
            <a:off x="431540" y="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0000"/>
                </a:solidFill>
                <a:latin typeface="+mj-lt"/>
              </a:rPr>
              <a:t>Формули </a:t>
            </a:r>
            <a:r>
              <a:rPr lang="uk-UA" sz="3200" b="1" dirty="0">
                <a:solidFill>
                  <a:srgbClr val="FF0000"/>
                </a:solidFill>
                <a:latin typeface="+mj-lt"/>
              </a:rPr>
              <a:t>для обчислення об’ємів та площ поверхонь </a:t>
            </a:r>
            <a:r>
              <a:rPr lang="uk-UA" sz="3200" b="1" dirty="0" smtClean="0">
                <a:solidFill>
                  <a:srgbClr val="FF0000"/>
                </a:solidFill>
                <a:latin typeface="+mj-lt"/>
              </a:rPr>
              <a:t>тіл </a:t>
            </a:r>
            <a:r>
              <a:rPr lang="uk-UA" sz="3200" b="1" dirty="0">
                <a:solidFill>
                  <a:srgbClr val="FF0000"/>
                </a:solidFill>
                <a:latin typeface="+mj-lt"/>
              </a:rPr>
              <a:t>обертання</a:t>
            </a:r>
            <a:r>
              <a:rPr lang="uk-UA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uk-UA" sz="32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00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no.osvita.ua/doc/images/znotest/53/5334/matematika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" y="31442"/>
            <a:ext cx="90527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5724128" y="4221088"/>
            <a:ext cx="504056" cy="576064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589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no.osvita.ua/doc/images/znotest/143/14330/os-math-2008-2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4"/>
            <a:ext cx="9036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716016" y="5301208"/>
            <a:ext cx="576064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7572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zno.osvita.ua/doc/images/znotest/152/15258/ds-math-2018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" y="6631"/>
            <a:ext cx="9117142" cy="63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868144" y="3429000"/>
            <a:ext cx="360040" cy="2016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652120" y="4149080"/>
            <a:ext cx="576064" cy="2016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572000" y="3573016"/>
            <a:ext cx="1800200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08104" y="4653136"/>
            <a:ext cx="864096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957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5" id="{CAFA7964-A050-41A9-AFD1-8348A464D337}" vid="{CAE61E6C-C20C-4652-9D81-2E0B069B9B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2675</TotalTime>
  <Words>1096</Words>
  <Application>Microsoft Office PowerPoint</Application>
  <PresentationFormat>Экран (4:3)</PresentationFormat>
  <Paragraphs>269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Monotype Corsiva</vt:lpstr>
      <vt:lpstr>Times New Roman</vt:lpstr>
      <vt:lpstr>Wingdings</vt:lpstr>
      <vt:lpstr>роман</vt:lpstr>
      <vt:lpstr>Тема15</vt:lpstr>
      <vt:lpstr>Формула</vt:lpstr>
      <vt:lpstr>Тема пари:  Розв'язування задач до теми: «Об'єми та площі поверхонь тіл обертання»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« Похідна і її застосування»</dc:title>
  <dc:creator>user</dc:creator>
  <cp:lastModifiedBy>Учетная запись Майкрософт</cp:lastModifiedBy>
  <cp:revision>172</cp:revision>
  <dcterms:created xsi:type="dcterms:W3CDTF">2016-02-18T18:00:41Z</dcterms:created>
  <dcterms:modified xsi:type="dcterms:W3CDTF">2023-02-28T19:10:20Z</dcterms:modified>
</cp:coreProperties>
</file>