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9" r:id="rId4"/>
  </p:sldMasterIdLst>
  <p:notesMasterIdLst>
    <p:notesMasterId r:id="rId15"/>
  </p:notesMasterIdLst>
  <p:sldIdLst>
    <p:sldId id="256" r:id="rId5"/>
    <p:sldId id="274" r:id="rId6"/>
    <p:sldId id="258" r:id="rId7"/>
    <p:sldId id="273" r:id="rId8"/>
    <p:sldId id="275" r:id="rId9"/>
    <p:sldId id="276" r:id="rId10"/>
    <p:sldId id="277" r:id="rId11"/>
    <p:sldId id="278" r:id="rId12"/>
    <p:sldId id="279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49" autoAdjust="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6F4C1-4EA9-4DCD-8742-A49667A1DFD1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89477-E83D-41B2-93EB-6B6C8585B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637364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7591106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8487772"/>
      </p:ext>
    </p:extLst>
  </p:cSld>
  <p:clrMapOvr>
    <a:masterClrMapping/>
  </p:clrMapOvr>
  <p:transition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2A47-BA29-4224-8960-891E40BC44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165599"/>
      </p:ext>
    </p:extLst>
  </p:cSld>
  <p:clrMapOvr>
    <a:masterClrMapping/>
  </p:clrMapOvr>
  <p:transition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E1C2-36FC-422E-AB32-DC289985F3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28548826"/>
      </p:ext>
    </p:extLst>
  </p:cSld>
  <p:clrMapOvr>
    <a:masterClrMapping/>
  </p:clrMapOvr>
  <p:transition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6F5E4-54FC-4430-9C26-DDE2CBA06E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85080822"/>
      </p:ext>
    </p:extLst>
  </p:cSld>
  <p:clrMapOvr>
    <a:masterClrMapping/>
  </p:clrMapOvr>
  <p:transition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33FD-3AD8-4724-A5AA-39146F950D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63887887"/>
      </p:ext>
    </p:extLst>
  </p:cSld>
  <p:clrMapOvr>
    <a:masterClrMapping/>
  </p:clrMapOvr>
  <p:transition>
    <p:diamond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8AA79-29E6-4471-9C2D-D8A04A0876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9961138"/>
      </p:ext>
    </p:extLst>
  </p:cSld>
  <p:clrMapOvr>
    <a:masterClrMapping/>
  </p:clrMapOvr>
  <p:transition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1845-B4B4-47D8-A0BD-D17A9E2C0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52031199"/>
      </p:ext>
    </p:extLst>
  </p:cSld>
  <p:clrMapOvr>
    <a:masterClrMapping/>
  </p:clrMapOvr>
  <p:transition>
    <p:diamond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AC0B-5007-4F10-8ACE-CF474D505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44025664"/>
      </p:ext>
    </p:extLst>
  </p:cSld>
  <p:clrMapOvr>
    <a:masterClrMapping/>
  </p:clrMapOvr>
  <p:transition>
    <p:diamond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5D73B-2AC8-4F18-907D-A91ADAAD9F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9490841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3364628"/>
      </p:ext>
    </p:extLst>
  </p:cSld>
  <p:clrMapOvr>
    <a:masterClrMapping/>
  </p:clrMapOvr>
  <p:transition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841B-2F97-41B7-84A0-477E45AFAE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35179206"/>
      </p:ext>
    </p:extLst>
  </p:cSld>
  <p:clrMapOvr>
    <a:masterClrMapping/>
  </p:clrMapOvr>
  <p:transition>
    <p:diamond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FD13C-4E17-4557-8E6B-DCAF92A470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82957705"/>
      </p:ext>
    </p:extLst>
  </p:cSld>
  <p:clrMapOvr>
    <a:masterClrMapping/>
  </p:clrMapOvr>
  <p:transition>
    <p:diamond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707BD-488C-4C06-A6EA-EC4800DC66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62290495"/>
      </p:ext>
    </p:extLst>
  </p:cSld>
  <p:clrMapOvr>
    <a:masterClrMapping/>
  </p:clrMapOvr>
  <p:transition>
    <p:diamond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4D149-0A54-4063-8FB4-30C060534E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5429326"/>
      </p:ext>
    </p:extLst>
  </p:cSld>
  <p:clrMapOvr>
    <a:masterClrMapping/>
  </p:clrMapOvr>
  <p:transition>
    <p:diamond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56CA-A7BD-48C1-8B31-732C64A302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9878450"/>
      </p:ext>
    </p:extLst>
  </p:cSld>
  <p:clrMapOvr>
    <a:masterClrMapping/>
  </p:clrMapOvr>
  <p:transition>
    <p:diamond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4AB8B-AEEC-42DE-B5C7-56C51D671E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4869549"/>
      </p:ext>
    </p:extLst>
  </p:cSld>
  <p:clrMapOvr>
    <a:masterClrMapping/>
  </p:clrMapOvr>
  <p:transition>
    <p:diamond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CA0F3-93C1-46EA-99A4-4FF4DFC9B0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048237"/>
      </p:ext>
    </p:extLst>
  </p:cSld>
  <p:clrMapOvr>
    <a:masterClrMapping/>
  </p:clrMapOvr>
  <p:transition>
    <p:diamond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DB3A-4FEB-4DC8-87EC-A2E50DA7D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524969"/>
      </p:ext>
    </p:extLst>
  </p:cSld>
  <p:clrMapOvr>
    <a:masterClrMapping/>
  </p:clrMapOvr>
  <p:transition>
    <p:diamond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2324C-308F-4BEA-B09C-D3793B90EC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528654"/>
      </p:ext>
    </p:extLst>
  </p:cSld>
  <p:clrMapOvr>
    <a:masterClrMapping/>
  </p:clrMapOvr>
  <p:transition>
    <p:diamond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5353B-C2FB-4D5F-92DE-6A75A400C8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7725996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589019"/>
      </p:ext>
    </p:extLst>
  </p:cSld>
  <p:clrMapOvr>
    <a:masterClrMapping/>
  </p:clrMapOvr>
  <p:transition>
    <p:diamond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CBAB6-1007-4C78-B2E6-2033F26E39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912684"/>
      </p:ext>
    </p:extLst>
  </p:cSld>
  <p:clrMapOvr>
    <a:masterClrMapping/>
  </p:clrMapOvr>
  <p:transition>
    <p:diamond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6BDA6-9E76-42DC-AB4B-F482DF513C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096549"/>
      </p:ext>
    </p:extLst>
  </p:cSld>
  <p:clrMapOvr>
    <a:masterClrMapping/>
  </p:clrMapOvr>
  <p:transition>
    <p:diamond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BA191-93BF-4A2C-9512-E2F1A6DD25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047524"/>
      </p:ext>
    </p:extLst>
  </p:cSld>
  <p:clrMapOvr>
    <a:masterClrMapping/>
  </p:clrMapOvr>
  <p:transition>
    <p:diamond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71431-1DC8-48DB-BDE3-8482565A55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215081"/>
      </p:ext>
    </p:extLst>
  </p:cSld>
  <p:clrMapOvr>
    <a:masterClrMapping/>
  </p:clrMapOvr>
  <p:transition>
    <p:diamond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E3DB2-8964-41AF-AADF-7BA4925FA6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>
            <a:extLst/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9784645"/>
      </p:ext>
    </p:extLst>
  </p:cSld>
  <p:clrMapOvr>
    <a:masterClrMapping/>
  </p:clrMapOvr>
  <p:transition>
    <p:diamond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701677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499211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995014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780984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218605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4167437"/>
      </p:ext>
    </p:extLst>
  </p:cSld>
  <p:clrMapOvr>
    <a:masterClrMapping/>
  </p:clrMapOvr>
  <p:transition>
    <p:diamond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059671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788265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38668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399391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0418418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360482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F1DB2C0F-AAB6-40B8-8680-1871B79D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36257" y="1"/>
            <a:ext cx="4807744" cy="6857999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23132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/>
        </p:nvSpPr>
        <p:spPr>
          <a:xfrm>
            <a:off x="0" y="-2032"/>
            <a:ext cx="4572000" cy="6860032"/>
          </a:xfrm>
          <a:prstGeom prst="rect">
            <a:avLst/>
          </a:prstGeom>
          <a:solidFill>
            <a:srgbClr val="1B3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00" y="323494"/>
            <a:ext cx="4218750" cy="668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109" y="1262831"/>
            <a:ext cx="4218750" cy="5271676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AE8A562-A25C-4DC8-BAC6-CCC0577579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56548" y="323850"/>
            <a:ext cx="4202906" cy="63896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97678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350" y="3524663"/>
            <a:ext cx="4218750" cy="668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/>
        </p:nvSpPr>
        <p:spPr>
          <a:xfrm>
            <a:off x="0" y="0"/>
            <a:ext cx="4218750" cy="6860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000" y="504001"/>
            <a:ext cx="4318811" cy="5774313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350" y="4374000"/>
            <a:ext cx="421875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Рисунок 3">
            <a:extLst>
              <a:ext uri="{FF2B5EF4-FFF2-40B4-BE49-F238E27FC236}">
                <a16:creationId xmlns="" xmlns:a16="http://schemas.microsoft.com/office/drawing/2014/main" id="{D6452CA5-8E82-4F87-9A80-16C5626D64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1344" y="145450"/>
            <a:ext cx="2730656" cy="292172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9" name="Рисунок 3">
            <a:extLst>
              <a:ext uri="{FF2B5EF4-FFF2-40B4-BE49-F238E27FC236}">
                <a16:creationId xmlns="" xmlns:a16="http://schemas.microsoft.com/office/drawing/2014/main" id="{A946F59B-B261-4BD0-B083-6D6BBD9636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60094" y="145451"/>
            <a:ext cx="2730656" cy="292172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47778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090" y="370236"/>
            <a:ext cx="4218750" cy="668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/>
        </p:nvSpPr>
        <p:spPr>
          <a:xfrm>
            <a:off x="0" y="3429000"/>
            <a:ext cx="9144000" cy="3431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9500" y="365125"/>
            <a:ext cx="3915553" cy="612775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09700" y="1309573"/>
            <a:ext cx="421875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867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8328056"/>
      </p:ext>
    </p:extLst>
  </p:cSld>
  <p:clrMapOvr>
    <a:masterClrMapping/>
  </p:clrMapOvr>
  <p:transition>
    <p:diamond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>
            <a:extLst>
              <a:ext uri="{FF2B5EF4-FFF2-40B4-BE49-F238E27FC236}">
                <a16:creationId xmlns="" xmlns:a16="http://schemas.microsoft.com/office/drawing/2014/main" id="{B0B5ED3D-57DE-42ED-BE5C-F21A7B8CA5C6}"/>
              </a:ext>
            </a:extLst>
          </p:cNvPr>
          <p:cNvSpPr/>
          <p:nvPr/>
        </p:nvSpPr>
        <p:spPr>
          <a:xfrm>
            <a:off x="6158250" y="1809000"/>
            <a:ext cx="303750" cy="34989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="" xmlns:a16="http://schemas.microsoft.com/office/drawing/2014/main" id="{B809083B-4451-4809-A466-A78693F9AD34}"/>
              </a:ext>
            </a:extLst>
          </p:cNvPr>
          <p:cNvSpPr/>
          <p:nvPr/>
        </p:nvSpPr>
        <p:spPr>
          <a:xfrm>
            <a:off x="5156002" y="4686300"/>
            <a:ext cx="433983" cy="469106"/>
          </a:xfrm>
          <a:custGeom>
            <a:avLst/>
            <a:gdLst>
              <a:gd name="connsiteX0" fmla="*/ 578644 w 578644"/>
              <a:gd name="connsiteY0" fmla="*/ 0 h 469106"/>
              <a:gd name="connsiteX1" fmla="*/ 0 w 578644"/>
              <a:gd name="connsiteY1" fmla="*/ 469106 h 469106"/>
              <a:gd name="connsiteX2" fmla="*/ 207169 w 578644"/>
              <a:gd name="connsiteY2" fmla="*/ 0 h 469106"/>
              <a:gd name="connsiteX3" fmla="*/ 578644 w 578644"/>
              <a:gd name="connsiteY3" fmla="*/ 0 h 46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644" h="469106">
                <a:moveTo>
                  <a:pt x="578644" y="0"/>
                </a:moveTo>
                <a:lnTo>
                  <a:pt x="0" y="469106"/>
                </a:lnTo>
                <a:lnTo>
                  <a:pt x="207169" y="0"/>
                </a:lnTo>
                <a:lnTo>
                  <a:pt x="57864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F1DB2C0F-AAB6-40B8-8680-1871B79D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36257" y="1"/>
            <a:ext cx="4807744" cy="6857999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30BF555C-A518-4231-9DB5-B17F7DC97C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8429" y="2573339"/>
            <a:ext cx="4831556" cy="164623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="" xmlns:a16="http://schemas.microsoft.com/office/drawing/2014/main" id="{A69C7849-E468-4B41-9E10-71060F43909A}"/>
              </a:ext>
            </a:extLst>
          </p:cNvPr>
          <p:cNvSpPr/>
          <p:nvPr/>
        </p:nvSpPr>
        <p:spPr>
          <a:xfrm>
            <a:off x="0" y="-10104"/>
            <a:ext cx="6934500" cy="6868103"/>
          </a:xfrm>
          <a:custGeom>
            <a:avLst/>
            <a:gdLst>
              <a:gd name="connsiteX0" fmla="*/ 0 w 9246000"/>
              <a:gd name="connsiteY0" fmla="*/ 0 h 6868103"/>
              <a:gd name="connsiteX1" fmla="*/ 6096000 w 9246000"/>
              <a:gd name="connsiteY1" fmla="*/ 0 h 6868103"/>
              <a:gd name="connsiteX2" fmla="*/ 6096000 w 9246000"/>
              <a:gd name="connsiteY2" fmla="*/ 2032 h 6868103"/>
              <a:gd name="connsiteX3" fmla="*/ 9246000 w 9246000"/>
              <a:gd name="connsiteY3" fmla="*/ 2032 h 6868103"/>
              <a:gd name="connsiteX4" fmla="*/ 6096000 w 9246000"/>
              <a:gd name="connsiteY4" fmla="*/ 6868103 h 6868103"/>
              <a:gd name="connsiteX5" fmla="*/ 0 w 9246000"/>
              <a:gd name="connsiteY5" fmla="*/ 6868103 h 686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6000" h="6868103">
                <a:moveTo>
                  <a:pt x="0" y="0"/>
                </a:moveTo>
                <a:lnTo>
                  <a:pt x="6096000" y="0"/>
                </a:lnTo>
                <a:lnTo>
                  <a:pt x="6096000" y="2032"/>
                </a:lnTo>
                <a:lnTo>
                  <a:pt x="9246000" y="2032"/>
                </a:lnTo>
                <a:lnTo>
                  <a:pt x="6096000" y="6868103"/>
                </a:lnTo>
                <a:lnTo>
                  <a:pt x="0" y="6868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="" xmlns:a16="http://schemas.microsoft.com/office/drawing/2014/main" id="{E258292F-5689-4D79-9096-85D06BA49B7B}"/>
              </a:ext>
            </a:extLst>
          </p:cNvPr>
          <p:cNvSpPr/>
          <p:nvPr/>
        </p:nvSpPr>
        <p:spPr>
          <a:xfrm>
            <a:off x="626367" y="2158894"/>
            <a:ext cx="5835634" cy="2530106"/>
          </a:xfrm>
          <a:custGeom>
            <a:avLst/>
            <a:gdLst>
              <a:gd name="connsiteX0" fmla="*/ 0 w 7780845"/>
              <a:gd name="connsiteY0" fmla="*/ 0 h 2530106"/>
              <a:gd name="connsiteX1" fmla="*/ 7780845 w 7780845"/>
              <a:gd name="connsiteY1" fmla="*/ 0 h 2530106"/>
              <a:gd name="connsiteX2" fmla="*/ 6620089 w 7780845"/>
              <a:gd name="connsiteY2" fmla="*/ 2530106 h 2530106"/>
              <a:gd name="connsiteX3" fmla="*/ 0 w 7780845"/>
              <a:gd name="connsiteY3" fmla="*/ 2530106 h 253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0845" h="2530106">
                <a:moveTo>
                  <a:pt x="0" y="0"/>
                </a:moveTo>
                <a:lnTo>
                  <a:pt x="7780845" y="0"/>
                </a:lnTo>
                <a:lnTo>
                  <a:pt x="6620089" y="2530106"/>
                </a:lnTo>
                <a:lnTo>
                  <a:pt x="0" y="2530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5042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/>
        </p:nvSpPr>
        <p:spPr>
          <a:xfrm>
            <a:off x="1" y="-2032"/>
            <a:ext cx="3994925" cy="6860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6222" y="3429001"/>
            <a:ext cx="4218750" cy="668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000" y="549001"/>
            <a:ext cx="4083750" cy="5729313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5831" y="4368338"/>
            <a:ext cx="421875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Рисунок 3">
            <a:extLst>
              <a:ext uri="{FF2B5EF4-FFF2-40B4-BE49-F238E27FC236}">
                <a16:creationId xmlns="" xmlns:a16="http://schemas.microsoft.com/office/drawing/2014/main" id="{7CD30468-55AD-4246-A300-DB7B0F0017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647950" y="234001"/>
            <a:ext cx="6244050" cy="2790188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36853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9F06B0F-577D-4331-87CF-A0A833AA949D}"/>
              </a:ext>
            </a:extLst>
          </p:cNvPr>
          <p:cNvSpPr/>
          <p:nvPr/>
        </p:nvSpPr>
        <p:spPr>
          <a:xfrm>
            <a:off x="5145751" y="0"/>
            <a:ext cx="3994925" cy="6860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52" y="375113"/>
            <a:ext cx="3510799" cy="668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061" y="1314450"/>
            <a:ext cx="3510799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67001" y="375112"/>
            <a:ext cx="4724999" cy="612775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/>
        </p:nvSpPr>
        <p:spPr>
          <a:xfrm>
            <a:off x="352060" y="4149000"/>
            <a:ext cx="6379940" cy="180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03412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9F06B0F-577D-4331-87CF-A0A833AA949D}"/>
              </a:ext>
            </a:extLst>
          </p:cNvPr>
          <p:cNvSpPr/>
          <p:nvPr/>
        </p:nvSpPr>
        <p:spPr>
          <a:xfrm>
            <a:off x="7204501" y="0"/>
            <a:ext cx="2104925" cy="6860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52" y="375113"/>
            <a:ext cx="5029549" cy="668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061" y="1314450"/>
            <a:ext cx="5029549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968" y="365125"/>
            <a:ext cx="2970782" cy="612775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573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5899883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1459602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508892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423025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B0CE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898989"/>
                </a:solidFill>
              </a:defRPr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amond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B0CE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9875" name="Rectangle 3">
              <a:extLst/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uk-UA" altLang="ru-RU" sz="2400"/>
            </a:p>
          </p:txBody>
        </p:sp>
        <p:sp>
          <p:nvSpPr>
            <p:cNvPr id="79876" name="Rectangle 4">
              <a:extLst/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9878" name="Rectangle 6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79" name="Rectangle 7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0" name="Rectangle 8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1" name="Rectangle 9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2" name="Rectangle 10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3" name="Rectangle 11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4" name="Rectangle 12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5" name="Rectangle 13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6" name="Rectangle 14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  <p:sp>
            <p:nvSpPr>
              <p:cNvPr id="79887" name="Rectangle 1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ru-RU" sz="2400"/>
              </a:p>
            </p:txBody>
          </p:sp>
        </p:grpSp>
      </p:grpSp>
      <p:sp>
        <p:nvSpPr>
          <p:cNvPr id="205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1" name="Rectangle 16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7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8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DCF9F5-D17F-4B9A-9118-FFBDB6C906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amond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B0CE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515" name="Rectangle 3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3ABDC77-AF6D-4AAA-90B8-68D88F619F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6021" name="Rectangle 5">
              <a:extLst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uk-UA" altLang="ru-RU" sz="2400"/>
            </a:p>
          </p:txBody>
        </p:sp>
        <p:sp>
          <p:nvSpPr>
            <p:cNvPr id="86022" name="Rectangle 6">
              <a:extLst/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2400"/>
            </a:p>
          </p:txBody>
        </p:sp>
        <p:sp>
          <p:nvSpPr>
            <p:cNvPr id="86023" name="Rectangle 7">
              <a:extLst/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4" name="Rectangle 8">
              <a:extLst/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5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6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7" name="Rectangle 11">
              <a:extLst/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2400"/>
            </a:p>
          </p:txBody>
        </p:sp>
        <p:sp>
          <p:nvSpPr>
            <p:cNvPr id="86028" name="Rectangle 12">
              <a:extLst/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29" name="Rectangle 13">
              <a:extLst/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uk-UA" altLang="ru-RU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92528" name="Rectangle 16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>
    <p:diamond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ADDF-4F45-48A2-A2DA-6947802825DC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B81D-3AFC-4ED6-912D-647B59CACE9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>
            <a:hlinkClick r:id="rId22"/>
            <a:extLst>
              <a:ext uri="{FF2B5EF4-FFF2-40B4-BE49-F238E27FC236}">
                <a16:creationId xmlns="" xmlns:a16="http://schemas.microsoft.com/office/drawing/2014/main" id="{FDBE6CBF-8F53-497F-9017-32C565AD5EA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5500" y="367393"/>
            <a:ext cx="56832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647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357298"/>
            <a:ext cx="6858000" cy="2387600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ТАЙМ-МЕНЕДЖМЕНТ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Google Shape;101;p14" descr="&amp;Kcy;&amp;acy;&amp;rcy;&amp;tcy;&amp;icy;&amp;ncy;&amp;kcy;&amp;icy; &amp;pcy;&amp;ocy; &amp;zcy;&amp;acy;&amp;pcy;&amp;rcy;&amp;ocy;&amp;scy;&amp;ucy; &amp;mcy;&amp;iecy;&amp;tcy;&amp;ocy;&amp;dcy;&amp;icy; &amp;tcy;&amp;acy;&amp;jcy;&amp;mcy;-&amp;mcy;&amp;iecy;&amp;ncy;&amp;iecy;&amp;dcy;&amp;zhcy;&amp;mcy;&amp;iecy;&amp;ncy;&amp;tcy;&amp;ucy;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720" y="285728"/>
            <a:ext cx="2019299" cy="1500198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5" name="Google Shape;116;p16" descr="&amp;Kcy;&amp;acy;&amp;rcy;&amp;tcy;&amp;icy;&amp;ncy;&amp;kcy;&amp;icy; &amp;pcy;&amp;ocy; &amp;zcy;&amp;acy;&amp;pcy;&amp;rcy;&amp;ocy;&amp;scy;&amp;ucy; &amp;zcy;&amp;acy;&amp;kcy;&amp;ocy;&amp;ncy;&amp;ycy; &amp;tcy;&amp;acy;&amp;jcy;&amp;mcy; &amp;mcy;&amp;iecy;&amp;ncy;&amp;iecy;&amp;dcy;&amp;zhcy;&amp;mcy;&amp;iecy;&amp;ncy;&amp;tcy;&amp;ucy;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43702" y="214290"/>
            <a:ext cx="2266950" cy="20193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43000" y="4714884"/>
            <a:ext cx="6858000" cy="107157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Циклова комісія економічних дисциплін, менеджменту та туризму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24603" y="0"/>
            <a:ext cx="7514035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altLang="ru-RU" sz="5400" b="1" dirty="0" err="1" smtClean="0">
                <a:solidFill>
                  <a:srgbClr val="008000"/>
                </a:solidFill>
              </a:rPr>
              <a:t>Дякую</a:t>
            </a:r>
            <a:r>
              <a:rPr lang="ru-RU" altLang="ru-RU" sz="5400" b="1" dirty="0" smtClean="0">
                <a:solidFill>
                  <a:srgbClr val="008000"/>
                </a:solidFill>
              </a:rPr>
              <a:t> </a:t>
            </a:r>
            <a:r>
              <a:rPr lang="ru-RU" altLang="ru-RU" sz="5400" b="1" dirty="0">
                <a:solidFill>
                  <a:srgbClr val="008000"/>
                </a:solidFill>
              </a:rPr>
              <a:t>за </a:t>
            </a:r>
            <a:r>
              <a:rPr lang="ru-RU" altLang="ru-RU" sz="5400" b="1" dirty="0" smtClean="0">
                <a:solidFill>
                  <a:srgbClr val="008000"/>
                </a:solidFill>
              </a:rPr>
              <a:t>Ваш час!</a:t>
            </a:r>
            <a:endParaRPr lang="ru-RU" altLang="ru-RU" sz="5400" b="1" dirty="0">
              <a:solidFill>
                <a:srgbClr val="008000"/>
              </a:solidFill>
            </a:endParaRPr>
          </a:p>
        </p:txBody>
      </p:sp>
      <p:pic>
        <p:nvPicPr>
          <p:cNvPr id="5" name="Picture 2" descr="cl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3218" y="1697890"/>
            <a:ext cx="4781063" cy="47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3634146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Викладач курсу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4572000" y="1214422"/>
            <a:ext cx="4071966" cy="4994280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Маркова Світлана Вікторівна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доктор економічних наук,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доцент кафедри бізнес-адміністрування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менеджменту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ЗЕД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Запорізького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національного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університету,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викладач вищої категорії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350046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395536" y="1844824"/>
            <a:ext cx="7056783" cy="2592288"/>
          </a:xfrm>
          <a:prstGeom prst="round2SameRect">
            <a:avLst>
              <a:gd name="adj1" fmla="val 16667"/>
              <a:gd name="adj2" fmla="val 32641"/>
            </a:avLst>
          </a:prstGeom>
          <a:gradFill>
            <a:gsLst>
              <a:gs pos="0">
                <a:srgbClr val="CDBEA5"/>
              </a:gs>
              <a:gs pos="43000">
                <a:srgbClr val="E4D8C9"/>
              </a:gs>
              <a:gs pos="93000">
                <a:srgbClr val="F6F3EE"/>
              </a:gs>
              <a:gs pos="100000">
                <a:srgbClr val="FDFBF8"/>
              </a:gs>
            </a:gsLst>
            <a:path path="circle">
              <a:fillToRect/>
            </a:path>
            <a:tileRect/>
          </a:gradFill>
          <a:ln w="9525" cap="flat" cmpd="sng">
            <a:solidFill>
              <a:srgbClr val="7D6C4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38100" dir="5400000" algn="ctr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Тайм-менеджмент </a:t>
            </a:r>
            <a:endParaRPr sz="2800" b="1" i="1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i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 </a:t>
            </a:r>
            <a:r>
              <a:rPr lang="uk-UA" sz="2400" i="1" dirty="0" err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tіте</a:t>
            </a:r>
            <a:r>
              <a:rPr lang="uk-UA" sz="2400" i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uk-UA" sz="2400" i="1" dirty="0" err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тапаgетепt</a:t>
            </a:r>
            <a:r>
              <a:rPr lang="uk-UA" sz="24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— </a:t>
            </a:r>
            <a:r>
              <a:rPr lang="uk-UA" sz="2400" i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управління часом) — </a:t>
            </a:r>
            <a:r>
              <a:rPr lang="uk-UA" sz="24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це технологія ефективного планування часу, як робочого, так і особистого, для підвищення ефективності його використання.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536" y="4869160"/>
            <a:ext cx="4535686" cy="1543824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sp>
        <p:nvSpPr>
          <p:cNvPr id="100" name="Google Shape;100;p14"/>
          <p:cNvSpPr/>
          <p:nvPr/>
        </p:nvSpPr>
        <p:spPr>
          <a:xfrm>
            <a:off x="1547664" y="620688"/>
            <a:ext cx="741682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1">
                <a:solidFill>
                  <a:srgbClr val="594B33"/>
                </a:solidFill>
                <a:latin typeface="Constantia"/>
                <a:ea typeface="Constantia"/>
                <a:cs typeface="Constantia"/>
                <a:sym typeface="Constantia"/>
              </a:rPr>
              <a:t>«</a:t>
            </a:r>
            <a:r>
              <a:rPr lang="uk-UA" sz="1800" b="1" i="1">
                <a:solidFill>
                  <a:srgbClr val="39302B"/>
                </a:solidFill>
                <a:latin typeface="Constantia"/>
                <a:ea typeface="Constantia"/>
                <a:cs typeface="Constantia"/>
                <a:sym typeface="Constantia"/>
              </a:rPr>
              <a:t>Якщо час - сама дорогоцінна річ, то розтрата часу є найбільшим марнотратством» </a:t>
            </a:r>
            <a:br>
              <a:rPr lang="uk-UA" sz="1800" b="1" i="1">
                <a:solidFill>
                  <a:srgbClr val="39302B"/>
                </a:solidFill>
                <a:latin typeface="Constantia"/>
                <a:ea typeface="Constantia"/>
                <a:cs typeface="Constantia"/>
                <a:sym typeface="Constantia"/>
              </a:rPr>
            </a:br>
            <a:r>
              <a:rPr lang="uk-UA" sz="1800" b="1" i="1">
                <a:solidFill>
                  <a:srgbClr val="39302B"/>
                </a:solidFill>
                <a:latin typeface="Constantia"/>
                <a:ea typeface="Constantia"/>
                <a:cs typeface="Constantia"/>
                <a:sym typeface="Constantia"/>
              </a:rPr>
              <a:t>Бенджамін Франклін </a:t>
            </a:r>
            <a:endParaRPr/>
          </a:p>
        </p:txBody>
      </p:sp>
      <p:pic>
        <p:nvPicPr>
          <p:cNvPr id="101" name="Google Shape;101;p14" descr="&amp;Kcy;&amp;acy;&amp;rcy;&amp;tcy;&amp;icy;&amp;ncy;&amp;kcy;&amp;icy; &amp;pcy;&amp;ocy; &amp;zcy;&amp;acy;&amp;pcy;&amp;rcy;&amp;ocy;&amp;scy;&amp;ucy; &amp;mcy;&amp;iecy;&amp;tcy;&amp;ocy;&amp;dcy;&amp;icy; &amp;tcy;&amp;acy;&amp;jcy;&amp;mcy;-&amp;mcy;&amp;iecy;&amp;ncy;&amp;iecy;&amp;dcy;&amp;zhcy;&amp;mcy;&amp;iecy;&amp;ncy;&amp;tcy;&amp;ucy;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02313" y="4502789"/>
            <a:ext cx="2162175" cy="211455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Мета курсу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здобувачами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об’єктивних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умов,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особистісного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менеджера,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обґрунтований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часу.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5074" y="214290"/>
            <a:ext cx="2628918" cy="1643074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217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 повинен: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60763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самоменеджменту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методики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методики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самомотивації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методики контролю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самоконтролю.</a:t>
            </a:r>
          </a:p>
          <a:p>
            <a:pPr algn="just"/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4785062"/>
            <a:ext cx="2179241" cy="207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929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85860"/>
            <a:ext cx="7886700" cy="4891103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ключові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індивідуально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лідера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спілкуватись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усній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письмовій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державною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ідентифікувати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адаптувати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себе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стресової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знаходити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нейтралізації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пріоритети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формулювати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обґрунтовано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роботу,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розподіляти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час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себе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співробітників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особистісних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характеристик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досягнутого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Інтегральна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компетентність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менеджменту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наук,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невизначеністю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умов; нести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Google Shape;296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00760" y="5000636"/>
            <a:ext cx="2124605" cy="150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Загальні компетентності: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застосовувати знання в практичних ситуаціях.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комунікаційні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до пошуку, оброблення та аналізу інформації з різних джерел.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Програмні результати навчання: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14422"/>
            <a:ext cx="7886700" cy="49625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навички письмової та усної  професійної комунікації державною та іноземною мовами.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Застосовувати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правові норми,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з охорони праці, безпеки життєдіяльності у професійній діяльності.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Застосовувати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сучасний інструментарій менеджменту під час вирішення професійних задач.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Використовувати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сучасні інформаційні і комунікаційні технології для вирішення професійних задач.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Демонструвати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вміння розв’язувати типові спеціалізовані задачі в професійній діяльності.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Знаходити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оптимальні, обґрунтовані, творчі  рішення для розв'язування професійних задач.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Пропонувати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ефективні методи мотивування персоналу підприємства (підрозділу) для підвищення продуктивності праці.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Демонструвати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навички самостійної роботи, критики та самокритики, відкритості до нових знань.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Демонструвати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навички пошуку, збирання, оброблення та аналізування інформації у професійній діяльності.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Демонструвати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навички командної роботи, лідерства для налагодження комунікації в професійній діяльності.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Демонструвати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вміння планувати, аналізувати, контролювати  та оцінювати власну роботу та роботу інших осіб у спеціалізованому контексті.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Тема9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">
  <a:themeElements>
    <a:clrScheme name="1_Пиксел 14">
      <a:dk1>
        <a:srgbClr val="000000"/>
      </a:dk1>
      <a:lt1>
        <a:srgbClr val="FFFFFF"/>
      </a:lt1>
      <a:dk2>
        <a:srgbClr val="000000"/>
      </a:dk2>
      <a:lt2>
        <a:srgbClr val="A0BCB3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1_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3">
        <a:dk1>
          <a:srgbClr val="000000"/>
        </a:dk1>
        <a:lt1>
          <a:srgbClr val="FFFFFF"/>
        </a:lt1>
        <a:dk2>
          <a:srgbClr val="000000"/>
        </a:dk2>
        <a:lt2>
          <a:srgbClr val="85A99D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4">
        <a:dk1>
          <a:srgbClr val="000000"/>
        </a:dk1>
        <a:lt1>
          <a:srgbClr val="FFFFFF"/>
        </a:lt1>
        <a:dk2>
          <a:srgbClr val="000000"/>
        </a:dk2>
        <a:lt2>
          <a:srgbClr val="A0BCB3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Тема2" id="{18938D31-8867-4BC7-8555-03877D8C9012}" vid="{624DE008-FF3D-4229-840F-D3783F76F1B1}"/>
    </a:ext>
  </a:extLst>
</a:theme>
</file>

<file path=ppt/theme/theme3.xml><?xml version="1.0" encoding="utf-8"?>
<a:theme xmlns:a="http://schemas.openxmlformats.org/drawingml/2006/main" name="Пиксел">
  <a:themeElements>
    <a:clrScheme name="Пиксел 14">
      <a:dk1>
        <a:srgbClr val="000000"/>
      </a:dk1>
      <a:lt1>
        <a:srgbClr val="FFFFFF"/>
      </a:lt1>
      <a:dk2>
        <a:srgbClr val="000000"/>
      </a:dk2>
      <a:lt2>
        <a:srgbClr val="A0BCB3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FFFFFF"/>
        </a:lt1>
        <a:dk2>
          <a:srgbClr val="000000"/>
        </a:dk2>
        <a:lt2>
          <a:srgbClr val="85A99D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FFFFFF"/>
        </a:lt1>
        <a:dk2>
          <a:srgbClr val="000000"/>
        </a:dk2>
        <a:lt2>
          <a:srgbClr val="A0BCB3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5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335</TotalTime>
  <Words>474</Words>
  <Application>Microsoft Office PowerPoint</Application>
  <PresentationFormat>Экран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Тема9</vt:lpstr>
      <vt:lpstr>Тема2</vt:lpstr>
      <vt:lpstr>Пиксел</vt:lpstr>
      <vt:lpstr>Тема5</vt:lpstr>
      <vt:lpstr>ТАЙМ-МЕНЕДЖМЕНТ</vt:lpstr>
      <vt:lpstr>Викладач курсу</vt:lpstr>
      <vt:lpstr>Слайд 3</vt:lpstr>
      <vt:lpstr>Мета курсу</vt:lpstr>
      <vt:lpstr>У результаті вивчення навчальної дисципліни студент повинен:</vt:lpstr>
      <vt:lpstr>вміти: </vt:lpstr>
      <vt:lpstr>Інтегральна компетентність</vt:lpstr>
      <vt:lpstr>Загальні компетентності: </vt:lpstr>
      <vt:lpstr>Програмні результати навчання: </vt:lpstr>
      <vt:lpstr>Дякую за Ваш час!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ТАЙМ-МЕНЕДЖМЕНТ, ЯК ВСТИГНУТИ ВСЕ…</dc:title>
  <dc:creator>S</dc:creator>
  <cp:lastModifiedBy>S</cp:lastModifiedBy>
  <cp:revision>47</cp:revision>
  <dcterms:created xsi:type="dcterms:W3CDTF">2021-12-21T19:46:25Z</dcterms:created>
  <dcterms:modified xsi:type="dcterms:W3CDTF">2022-01-30T17:03:19Z</dcterms:modified>
</cp:coreProperties>
</file>