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03555-E086-464C-B99D-E9B3BA49143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3555-E086-464C-B99D-E9B3BA49143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5403555-E086-464C-B99D-E9B3BA49143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538D272-3B72-4315-AA27-9317461E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2244076"/>
          </a:xfrm>
        </p:spPr>
        <p:txBody>
          <a:bodyPr anchor="ctr"/>
          <a:lstStyle/>
          <a:p>
            <a:r>
              <a:rPr lang="uk-UA" dirty="0" smtClean="0"/>
              <a:t>УКРАЇНА В УМОВАХ НЕЗАЛЕЖНОСТІ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9600" y="1039813"/>
            <a:ext cx="381000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latin typeface="Times New Roman" pitchFamily="18" charset="0"/>
              </a:rPr>
              <a:t>	6 грудня 1991 р. Верховна Рада прийняла Закон «Про Збройні сили України». </a:t>
            </a:r>
          </a:p>
          <a:p>
            <a:pPr algn="just"/>
            <a:r>
              <a:rPr lang="uk-UA" sz="2400" b="1">
                <a:latin typeface="Times New Roman" pitchFamily="18" charset="0"/>
              </a:rPr>
              <a:t>Ним проголошувалося, що Україна як незалежна держава створює власні збройні сили: війська наземної оборони, війська повітряного простору, військово-морські сили. Міністерство оборони очолив К.Морозов.</a:t>
            </a:r>
          </a:p>
        </p:txBody>
      </p:sp>
      <p:pic>
        <p:nvPicPr>
          <p:cNvPr id="32773" name="Picture 6" descr="gest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17938" cy="57150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2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" y="4800600"/>
            <a:ext cx="8305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 i="1"/>
              <a:t>	</a:t>
            </a:r>
            <a:r>
              <a:rPr lang="uk-UA" sz="2000" b="1" i="1"/>
              <a:t>У січні-лютому 1992 р. Верховною Радою була затверджена нова державна символіка – синьо-жовтий прапор як Державний прапор України, музика М.Вербицького до національного гімну «Ще не вмерла Україна» як Державний гімн України, тризуб як герб України.</a:t>
            </a:r>
            <a:r>
              <a:rPr lang="uk-UA" sz="2000"/>
              <a:t> </a:t>
            </a:r>
          </a:p>
        </p:txBody>
      </p:sp>
      <p:pic>
        <p:nvPicPr>
          <p:cNvPr id="33797" name="Picture 6" descr="aa007ed011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324600" cy="442753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81000" y="4495800"/>
            <a:ext cx="8305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 b="1" i="1">
                <a:latin typeface="Times New Roman" pitchFamily="18" charset="0"/>
              </a:rPr>
              <a:t>	</a:t>
            </a:r>
            <a:r>
              <a:rPr lang="uk-UA" sz="2000" b="1"/>
              <a:t>Всього за 1992-1994 рр. Верховна Рада прийняла близько 450 законів. Було створено принципово нові владні інстанції: постав інститут президентства, створено Конституційний суд, запроваджено нові органи виконавчої влади, розроблено нову систему місцевого самоврядування, на основі багатопартійності та народовладдя забезпечено виборний процес.</a:t>
            </a:r>
            <a:r>
              <a:rPr lang="uk-UA" sz="2000"/>
              <a:t> </a:t>
            </a:r>
          </a:p>
        </p:txBody>
      </p:sp>
      <p:pic>
        <p:nvPicPr>
          <p:cNvPr id="34821" name="Picture 7" descr="dd39911319_209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77000" cy="42703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3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7200" y="533400"/>
            <a:ext cx="8382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 b="1">
                <a:latin typeface="Times New Roman" pitchFamily="18" charset="0"/>
              </a:rPr>
              <a:t>	</a:t>
            </a:r>
            <a:r>
              <a:rPr lang="uk-UA" sz="2200" b="1">
                <a:latin typeface="Times New Roman" pitchFamily="18" charset="0"/>
              </a:rPr>
              <a:t>28 червня 1996 р. було проголошено </a:t>
            </a:r>
            <a:r>
              <a:rPr lang="uk-UA" sz="2200" b="1" i="1">
                <a:latin typeface="Times New Roman" pitchFamily="18" charset="0"/>
              </a:rPr>
              <a:t>Конституцію України</a:t>
            </a:r>
            <a:r>
              <a:rPr lang="uk-UA" sz="2200" b="1">
                <a:latin typeface="Times New Roman" pitchFamily="18" charset="0"/>
              </a:rPr>
              <a:t> – першооснову розбудови держави і суспільства. У Конституції Україна визначена як незалежна, суверенна, демократична, соціальна і правова держава. За формою правління Україна є республікою, за державним устроєм – унітарною (єдиною) державою. </a:t>
            </a:r>
          </a:p>
        </p:txBody>
      </p:sp>
      <p:pic>
        <p:nvPicPr>
          <p:cNvPr id="35845" name="Picture 6" descr="den-konstituc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4724400" cy="32385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457200" y="2574925"/>
            <a:ext cx="3276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200" b="1">
                <a:latin typeface="Times New Roman" pitchFamily="18" charset="0"/>
              </a:rPr>
              <a:t>Главою держави є президент, єдиним органом законодавчої влади є парламент – Верховна Рада, вищим органом виконавчої влади є Кабінет міністрів. Вищою судовою владою є Верховний Суд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22695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П</a:t>
            </a:r>
            <a:r>
              <a:rPr lang="uk-UA" b="1" i="1" dirty="0" smtClean="0"/>
              <a:t>ерехід від командної до ринкової економіки</a:t>
            </a:r>
            <a:endParaRPr lang="ru-RU" dirty="0" smtClean="0"/>
          </a:p>
        </p:txBody>
      </p:sp>
      <p:sp>
        <p:nvSpPr>
          <p:cNvPr id="7" name="Подзаголовок 6"/>
          <p:cNvSpPr>
            <a:spLocks noGrp="1"/>
          </p:cNvSpPr>
          <p:nvPr>
            <p:ph idx="1"/>
          </p:nvPr>
        </p:nvSpPr>
        <p:spPr>
          <a:xfrm>
            <a:off x="467544" y="1556792"/>
            <a:ext cx="7762056" cy="4824536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Стартовим моментом реформ була </a:t>
            </a:r>
            <a:r>
              <a:rPr lang="uk-UA" sz="2000" b="1" dirty="0" smtClean="0"/>
              <a:t>глибока економічна криза.</a:t>
            </a:r>
          </a:p>
          <a:p>
            <a:r>
              <a:rPr lang="uk-UA" sz="2000" dirty="0" smtClean="0"/>
              <a:t>Становище ускладнювали незнання основ ринкової економіки, відсутність чіткої стратегії реформ, низка допущених помилок, неефективне управління. </a:t>
            </a:r>
          </a:p>
          <a:p>
            <a:r>
              <a:rPr lang="uk-UA" sz="2000" dirty="0" smtClean="0"/>
              <a:t>Загострилися серйозні проблеми: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зросли ціни,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розпочалася інфляція, яка згодом переросла у гіперінфляцію,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зросла зовнішня заборгованість України,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збільшилися масштаби тіньової економіки,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посилилася корупція,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катастрофічно падав життєвий рівень населення: зросло безробіття, поглибилася соціальна нерівність, більше половини населення опинилося за межею бідності.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544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63408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Леонід Макарович Кравчук (1991-1994)</a:t>
            </a:r>
            <a:endParaRPr lang="ru-RU" b="1" i="1" dirty="0" smtClean="0"/>
          </a:p>
        </p:txBody>
      </p:sp>
      <p:pic>
        <p:nvPicPr>
          <p:cNvPr id="43012" name="Picture 2" descr="Файл:Кравчук Леони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58974"/>
            <a:ext cx="4286250" cy="4286250"/>
          </a:xfrm>
          <a:noFill/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43400" cy="5500464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Перший Президент </a:t>
            </a:r>
            <a:r>
              <a:rPr lang="uk-UA" dirty="0" smtClean="0"/>
              <a:t>незалежної України</a:t>
            </a:r>
            <a:r>
              <a:rPr lang="uk-UA" b="1" i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Успіхи в </a:t>
            </a:r>
            <a:r>
              <a:rPr lang="uk-UA" b="1" dirty="0" smtClean="0"/>
              <a:t>державотворенні </a:t>
            </a:r>
            <a:r>
              <a:rPr lang="uk-UA" dirty="0" smtClean="0"/>
              <a:t>– прийняття основних законів України.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Однак в той період надзвичайно складним виявився процес формування трьох гілок влади – законодавчої, виконавчої та судової.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Незавершеність розподілу функцій, неузгодженість дій між гілками влади, протистояння Президента і Верховної Ради на фоні економічної кризи і зростання соціального протесту закінчилося рішенням про дострокове припинення їх повноважень.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89869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162"/>
          </a:xfrm>
        </p:spPr>
        <p:txBody>
          <a:bodyPr/>
          <a:lstStyle/>
          <a:p>
            <a:pPr algn="ctr" eaLnBrk="1" hangingPunct="1"/>
            <a:r>
              <a:rPr lang="uk-UA" dirty="0"/>
              <a:t>Р</a:t>
            </a:r>
            <a:r>
              <a:rPr lang="uk-UA" dirty="0" smtClean="0"/>
              <a:t>адикальні </a:t>
            </a:r>
            <a:r>
              <a:rPr lang="uk-UA" b="1" i="1" dirty="0" smtClean="0"/>
              <a:t>економічні реформи</a:t>
            </a: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4724400" cy="54864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1994 р. </a:t>
            </a:r>
            <a:r>
              <a:rPr lang="uk-UA" dirty="0" smtClean="0"/>
              <a:t>другий Президент України </a:t>
            </a:r>
            <a:r>
              <a:rPr lang="uk-UA" b="1" i="1" dirty="0" smtClean="0"/>
              <a:t>Леонід Кучма </a:t>
            </a:r>
            <a:r>
              <a:rPr lang="uk-UA" dirty="0" smtClean="0"/>
              <a:t>у посланні до Верховної Ради </a:t>
            </a:r>
            <a:r>
              <a:rPr lang="uk-UA" b="1" i="1" dirty="0" smtClean="0"/>
              <a:t>«Шляхом радикальних економічних реформ»</a:t>
            </a:r>
            <a:r>
              <a:rPr lang="uk-UA" dirty="0" smtClean="0"/>
              <a:t> оголосив нову соціально-економічну стратегію розвитку країни: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фінансову стабілізацію,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становлення відкритої ринкової економіки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реформування відносин власності (денаціоналізацію та приватизацію об’єктів),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земельну реформу,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утвердження ринкового механізму ціноутворення,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лібералізацію торгівлі. </a:t>
            </a:r>
          </a:p>
        </p:txBody>
      </p:sp>
      <p:pic>
        <p:nvPicPr>
          <p:cNvPr id="38916" name="Picture 2" descr="http://www.charter97.org/photos/20110322_kuchma_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981200"/>
            <a:ext cx="2743200" cy="3565525"/>
          </a:xfrm>
          <a:noFill/>
        </p:spPr>
      </p:pic>
    </p:spTree>
    <p:extLst>
      <p:ext uri="{BB962C8B-B14F-4D97-AF65-F5344CB8AC3E}">
        <p14:creationId xmlns:p14="http://schemas.microsoft.com/office/powerpoint/2010/main" val="223212847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uk-UA" dirty="0" smtClean="0"/>
              <a:t>Зміст перетворень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uk-UA" sz="2000" b="1" i="1" smtClean="0"/>
              <a:t>Сільське господарство: </a:t>
            </a:r>
          </a:p>
          <a:p>
            <a:r>
              <a:rPr lang="uk-UA" sz="2000" smtClean="0"/>
              <a:t>відмова від колгоспно-радгоспного ладу, </a:t>
            </a:r>
          </a:p>
          <a:p>
            <a:r>
              <a:rPr lang="uk-UA" sz="2000" b="1" smtClean="0"/>
              <a:t>перехід землі в приватну власність</a:t>
            </a:r>
            <a:r>
              <a:rPr lang="uk-UA" sz="2000" smtClean="0"/>
              <a:t>. Поряд з державною, відтепер могли існувати колективна і приватна власність на землю, всі вони визначались рівноправними. </a:t>
            </a:r>
            <a:endParaRPr lang="ru-RU" sz="2000" smtClean="0"/>
          </a:p>
          <a:p>
            <a:r>
              <a:rPr lang="uk-UA" sz="2000" smtClean="0"/>
              <a:t>Земельною реформою 1994 р. було надано поштовх </a:t>
            </a:r>
            <a:r>
              <a:rPr lang="uk-UA" sz="2000" b="1" smtClean="0"/>
              <a:t>приватизації, роздержавленню землі</a:t>
            </a:r>
            <a:r>
              <a:rPr lang="uk-UA" sz="2000" smtClean="0"/>
              <a:t>. Відбувається формування реального власника землі, передача землі безпосередньо тим, хто її обробляє. Власниками землі стали близько 11 млн. громадян.</a:t>
            </a:r>
          </a:p>
          <a:p>
            <a:r>
              <a:rPr lang="uk-UA" sz="2000" b="1" i="1" smtClean="0"/>
              <a:t>Промисловість</a:t>
            </a:r>
            <a:r>
              <a:rPr lang="uk-UA" sz="2000" smtClean="0"/>
              <a:t>: розвивається недержавний сектор економіки. За 1991-1999 рр. понад 70 тисяч підприємств змінили форму власності. У 2000 р. понад 70% обсягу промислової продукції вироблялося на недержавних підприємствах.</a:t>
            </a:r>
            <a:endParaRPr lang="ru-RU" sz="2000" smtClean="0"/>
          </a:p>
          <a:p>
            <a:endParaRPr lang="ru-RU" sz="2400" smtClean="0"/>
          </a:p>
        </p:txBody>
      </p:sp>
    </p:spTree>
    <p:extLst>
      <p:ext uri="{BB962C8B-B14F-4D97-AF65-F5344CB8AC3E}">
        <p14:creationId xmlns:p14="http://schemas.microsoft.com/office/powerpoint/2010/main" val="18710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692944"/>
          </a:xfrm>
        </p:spPr>
        <p:txBody>
          <a:bodyPr/>
          <a:lstStyle/>
          <a:p>
            <a:pPr algn="ctr"/>
            <a:r>
              <a:rPr lang="uk-UA" dirty="0" smtClean="0"/>
              <a:t>Вихід з економічної кризи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1256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У 1999 р. уперше за десятиліття стали виявлятися ознаки </a:t>
            </a:r>
            <a:r>
              <a:rPr lang="uk-UA" sz="2000" b="1" dirty="0" smtClean="0"/>
              <a:t>економічної стабілізації</a:t>
            </a:r>
            <a:r>
              <a:rPr lang="uk-UA" sz="20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уперше було отримано </a:t>
            </a:r>
            <a:r>
              <a:rPr lang="uk-UA" sz="2000" b="1" dirty="0" smtClean="0"/>
              <a:t>приріст ВВП</a:t>
            </a:r>
            <a:r>
              <a:rPr lang="uk-UA" sz="2000" dirty="0" smtClean="0"/>
              <a:t> на 2,8% порівняно з 1998 р.,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обсяг промислового виробництва зріс на 4,3%,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зросли випуск товарів народного споживання, житлове будівництво. 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/>
              <a:t>Покращилися соціальні показники</a:t>
            </a:r>
            <a:r>
              <a:rPr lang="uk-UA" sz="2000" dirty="0" smtClean="0"/>
              <a:t>: зросли доходи населення, знизився рівень бідності, зріс розмір реальної заробітної плати. Знизився рівень безробіття з 11,7 до 9,1% економічно активного населення. Отже, Україна зробила значний крок виходу з кризи.</a:t>
            </a:r>
            <a:endParaRPr lang="ru-RU" sz="2000" dirty="0" smtClean="0"/>
          </a:p>
          <a:p>
            <a:r>
              <a:rPr lang="uk-UA" sz="2000" dirty="0" smtClean="0"/>
              <a:t>На початку ХХІ ст. відбувається підвищення темпів економічного зростання, стабілізується соціально-економічна ситуація. Ринкові перетворення стали «працювати» на ефективність, давати віддачу.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0212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70609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Леонід Данилович Кучма (1994-2004)</a:t>
            </a:r>
            <a:endParaRPr lang="ru-RU" b="1" i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" y="908720"/>
            <a:ext cx="4135760" cy="579688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Здобув перемогу на дострокових президентських виборах </a:t>
            </a:r>
            <a:r>
              <a:rPr lang="uk-UA" sz="1800" b="1" i="1" dirty="0" smtClean="0"/>
              <a:t>1994 р.</a:t>
            </a:r>
            <a:r>
              <a:rPr lang="uk-UA" sz="1800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1999 р. був переобраний на другий термін.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Кардинальні економічні реформи та покращення соціальних показників, запровадження у грошовий обіг національної грошової одиниці – </a:t>
            </a:r>
            <a:r>
              <a:rPr lang="uk-UA" sz="1800" b="1" dirty="0" smtClean="0"/>
              <a:t>гривні</a:t>
            </a:r>
            <a:r>
              <a:rPr lang="uk-UA" sz="1800" dirty="0" smtClean="0"/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У </a:t>
            </a:r>
            <a:r>
              <a:rPr lang="uk-UA" sz="1800" b="1" dirty="0" smtClean="0"/>
              <a:t>1996 р</a:t>
            </a:r>
            <a:r>
              <a:rPr lang="uk-UA" sz="1800" dirty="0" smtClean="0"/>
              <a:t>. була прийнята </a:t>
            </a:r>
            <a:r>
              <a:rPr lang="uk-UA" sz="1800" b="1" dirty="0" smtClean="0"/>
              <a:t>Конституція України</a:t>
            </a:r>
            <a:r>
              <a:rPr lang="uk-UA" sz="1800" dirty="0" smtClean="0"/>
              <a:t>. </a:t>
            </a:r>
            <a:endParaRPr lang="ru-RU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2004 р. за ініціативою Л.Кучми була проведена політреформа, згідно з якою було внесено зміни до Конституції 1996 р.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/>
              <a:t>Україна перейшла від </a:t>
            </a:r>
            <a:r>
              <a:rPr lang="uk-UA" sz="1800" b="1" dirty="0" smtClean="0"/>
              <a:t>президентсько-парламентської моделі державного устрою до парламентсько-президентської республіки</a:t>
            </a:r>
            <a:r>
              <a:rPr lang="uk-UA" sz="1800" dirty="0" smtClean="0"/>
              <a:t>.</a:t>
            </a:r>
            <a:endParaRPr lang="ru-RU" sz="1800" dirty="0" smtClean="0"/>
          </a:p>
        </p:txBody>
      </p:sp>
      <p:pic>
        <p:nvPicPr>
          <p:cNvPr id="44036" name="Picture 2" descr="http://www.ogoniok.com/common/4994/og18_24_Page_1_Image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1124744"/>
            <a:ext cx="4875213" cy="3659188"/>
          </a:xfrm>
          <a:noFill/>
        </p:spPr>
      </p:pic>
    </p:spTree>
    <p:extLst>
      <p:ext uri="{BB962C8B-B14F-4D97-AF65-F5344CB8AC3E}">
        <p14:creationId xmlns:p14="http://schemas.microsoft.com/office/powerpoint/2010/main" val="404851740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Початки становлення української державності у 1991 – 1996 рр.</a:t>
            </a:r>
          </a:p>
          <a:p>
            <a:r>
              <a:rPr lang="uk-UA" dirty="0" smtClean="0"/>
              <a:t>Соціально-економічне становище України в період 1990 – 2010-х рр. Сучасний етап.</a:t>
            </a:r>
          </a:p>
          <a:p>
            <a:r>
              <a:rPr lang="uk-UA" dirty="0" smtClean="0"/>
              <a:t>Міжнародне становище України. </a:t>
            </a:r>
            <a:r>
              <a:rPr lang="uk-UA" smtClean="0"/>
              <a:t>Конфлікти з РФ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04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8269"/>
            <a:ext cx="8385175" cy="3984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/>
              <a:t>Президентськ</a:t>
            </a:r>
            <a:r>
              <a:rPr lang="uk-UA" sz="3600" dirty="0" smtClean="0"/>
              <a:t>і вибори 2004 р.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57232"/>
            <a:ext cx="8640960" cy="575074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31 </a:t>
            </a:r>
            <a:r>
              <a:rPr lang="ru-RU" sz="1800" b="1" dirty="0" err="1" smtClean="0">
                <a:solidFill>
                  <a:srgbClr val="FF0000"/>
                </a:solidFill>
              </a:rPr>
              <a:t>жовтня</a:t>
            </a:r>
            <a:r>
              <a:rPr lang="ru-RU" sz="1800" b="1" dirty="0" smtClean="0">
                <a:solidFill>
                  <a:srgbClr val="FF0000"/>
                </a:solidFill>
              </a:rPr>
              <a:t> 2004 р</a:t>
            </a:r>
            <a:r>
              <a:rPr lang="ru-RU" sz="1800" dirty="0" smtClean="0">
                <a:solidFill>
                  <a:srgbClr val="FF0000"/>
                </a:solidFill>
              </a:rPr>
              <a:t>. </a:t>
            </a:r>
            <a:r>
              <a:rPr lang="ru-RU" sz="1800" dirty="0" smtClean="0"/>
              <a:t>- перший тур </a:t>
            </a:r>
            <a:r>
              <a:rPr lang="ru-RU" sz="1800" dirty="0" err="1" smtClean="0"/>
              <a:t>виборів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uk-UA" sz="1800" b="1" dirty="0" smtClean="0"/>
              <a:t>У ІІ тур вийшли: 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err="1" smtClean="0"/>
              <a:t>провладний</a:t>
            </a:r>
            <a:r>
              <a:rPr lang="ru-RU" sz="1800" b="1" dirty="0" smtClean="0"/>
              <a:t> кандидат, </a:t>
            </a:r>
            <a:r>
              <a:rPr lang="ru-RU" sz="1800" b="1" dirty="0" err="1" smtClean="0"/>
              <a:t>прем’єр-міністр</a:t>
            </a:r>
            <a:r>
              <a:rPr lang="ru-RU" sz="1800" b="1" dirty="0"/>
              <a:t> </a:t>
            </a:r>
            <a:r>
              <a:rPr lang="ru-RU" sz="1800" b="1" dirty="0" smtClean="0"/>
              <a:t>В. Янукович</a:t>
            </a:r>
            <a:r>
              <a:rPr lang="uk-UA" sz="1800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err="1" smtClean="0"/>
              <a:t>лідер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опозиції</a:t>
            </a:r>
            <a:r>
              <a:rPr lang="ru-RU" sz="1800" b="1" dirty="0" smtClean="0"/>
              <a:t> В. Ющенко</a:t>
            </a:r>
          </a:p>
          <a:p>
            <a:endParaRPr lang="uk-UA" sz="1800" dirty="0" smtClean="0"/>
          </a:p>
          <a:p>
            <a:r>
              <a:rPr lang="ru-RU" sz="1800" b="1" dirty="0" smtClean="0">
                <a:solidFill>
                  <a:srgbClr val="FF0000"/>
                </a:solidFill>
              </a:rPr>
              <a:t>21 листопада 2004 р. </a:t>
            </a:r>
            <a:r>
              <a:rPr lang="ru-RU" sz="1800" dirty="0" smtClean="0"/>
              <a:t>- </a:t>
            </a:r>
            <a:r>
              <a:rPr lang="ru-RU" sz="1800" dirty="0" err="1" smtClean="0"/>
              <a:t>другий</a:t>
            </a:r>
            <a:r>
              <a:rPr lang="ru-RU" sz="1800" dirty="0" smtClean="0"/>
              <a:t> тур </a:t>
            </a:r>
            <a:r>
              <a:rPr lang="ru-RU" sz="1800" dirty="0" err="1" smtClean="0"/>
              <a:t>виборів</a:t>
            </a:r>
            <a:r>
              <a:rPr lang="ru-RU" sz="1800" dirty="0" smtClean="0"/>
              <a:t>:</a:t>
            </a:r>
          </a:p>
          <a:p>
            <a:r>
              <a:rPr lang="ru-RU" sz="1800" b="1" dirty="0" err="1" smtClean="0"/>
              <a:t>офіційне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оголошення</a:t>
            </a:r>
            <a:r>
              <a:rPr lang="ru-RU" sz="1800" b="1" dirty="0" smtClean="0"/>
              <a:t> ЦВК </a:t>
            </a:r>
            <a:r>
              <a:rPr lang="ru-RU" sz="1800" b="1" dirty="0" err="1" smtClean="0"/>
              <a:t>результатів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виборів</a:t>
            </a:r>
            <a:r>
              <a:rPr lang="ru-RU" sz="1800" b="1" dirty="0" smtClean="0"/>
              <a:t>: В. Янукович (49,46 %), В. Ющенко (46,61 %);</a:t>
            </a:r>
          </a:p>
          <a:p>
            <a:r>
              <a:rPr lang="ru-RU" sz="1800" b="1" dirty="0" err="1" smtClean="0"/>
              <a:t>заява</a:t>
            </a:r>
            <a:r>
              <a:rPr lang="ru-RU" sz="1800" b="1" dirty="0" smtClean="0"/>
              <a:t> В. </a:t>
            </a:r>
            <a:r>
              <a:rPr lang="ru-RU" sz="1800" b="1" dirty="0" err="1" smtClean="0"/>
              <a:t>Ющенка</a:t>
            </a:r>
            <a:r>
              <a:rPr lang="ru-RU" sz="1800" b="1" dirty="0" smtClean="0"/>
              <a:t> про </a:t>
            </a:r>
            <a:r>
              <a:rPr lang="ru-RU" sz="1800" b="1" dirty="0" err="1" smtClean="0"/>
              <a:t>масові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фальсифікації</a:t>
            </a:r>
            <a:r>
              <a:rPr lang="ru-RU" sz="1800" b="1" dirty="0" smtClean="0"/>
              <a:t>;</a:t>
            </a:r>
          </a:p>
          <a:p>
            <a:r>
              <a:rPr lang="ru-RU" sz="1800" b="1" dirty="0" err="1" smtClean="0"/>
              <a:t>невизнання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результатів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виборів</a:t>
            </a:r>
            <a:r>
              <a:rPr lang="ru-RU" sz="1800" b="1" dirty="0" smtClean="0"/>
              <a:t> США, Канадою, </a:t>
            </a:r>
            <a:r>
              <a:rPr lang="ru-RU" sz="1800" b="1" dirty="0" err="1" smtClean="0"/>
              <a:t>провідними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європейськими</a:t>
            </a:r>
            <a:r>
              <a:rPr lang="ru-RU" sz="1800" b="1" dirty="0" smtClean="0"/>
              <a:t> державами;</a:t>
            </a:r>
            <a:endParaRPr lang="ru-RU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627768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07199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>
            <a:off x="1357290" y="1428736"/>
            <a:ext cx="85725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86578" y="5857916"/>
            <a:ext cx="714380" cy="50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27071"/>
          </a:xfrm>
        </p:spPr>
        <p:txBody>
          <a:bodyPr/>
          <a:lstStyle/>
          <a:p>
            <a:pPr algn="ctr"/>
            <a:r>
              <a:rPr lang="ru-RU" sz="3600" dirty="0" err="1" smtClean="0"/>
              <a:t>Помаранчева</a:t>
            </a:r>
            <a:r>
              <a:rPr lang="ru-RU" sz="3600" dirty="0" smtClean="0"/>
              <a:t> </a:t>
            </a:r>
            <a:r>
              <a:rPr lang="ru-RU" sz="3600" dirty="0" err="1" smtClean="0"/>
              <a:t>революція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845550" cy="1500198"/>
          </a:xfrm>
        </p:spPr>
        <p:txBody>
          <a:bodyPr/>
          <a:lstStyle/>
          <a:p>
            <a:r>
              <a:rPr lang="ru-RU" sz="2800" b="1" dirty="0" err="1" smtClean="0"/>
              <a:t>Акція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почалася</a:t>
            </a:r>
            <a:r>
              <a:rPr lang="ru-RU" sz="2800" b="1" dirty="0" smtClean="0"/>
              <a:t> 22 листопада 2004 р. як </a:t>
            </a:r>
            <a:r>
              <a:rPr lang="ru-RU" sz="2800" b="1" dirty="0" err="1" smtClean="0"/>
              <a:t>реакція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масові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фальсифікації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вплинули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</a:t>
            </a:r>
            <a:r>
              <a:rPr lang="ru-RU" sz="2800" b="1" dirty="0" smtClean="0"/>
              <a:t> результат </a:t>
            </a:r>
            <a:r>
              <a:rPr lang="ru-RU" sz="2800" b="1" dirty="0" err="1" smtClean="0"/>
              <a:t>виборів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643182"/>
            <a:ext cx="621507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593467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Перший день </a:t>
            </a:r>
            <a:r>
              <a:rPr lang="ru-RU" dirty="0" err="1" smtClean="0"/>
              <a:t>протестів</a:t>
            </a:r>
            <a:r>
              <a:rPr lang="ru-RU" dirty="0" smtClean="0"/>
              <a:t> на </a:t>
            </a:r>
            <a:r>
              <a:rPr lang="ru-RU" dirty="0" err="1" smtClean="0"/>
              <a:t>Майдані</a:t>
            </a:r>
            <a:r>
              <a:rPr lang="ru-RU" dirty="0" smtClean="0"/>
              <a:t>, </a:t>
            </a:r>
            <a:r>
              <a:rPr lang="ru-RU" dirty="0" err="1" smtClean="0"/>
              <a:t>вечір</a:t>
            </a:r>
            <a:r>
              <a:rPr lang="ru-RU" dirty="0" smtClean="0"/>
              <a:t> 22.12.2004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439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600076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 smtClean="0"/>
              <a:t>дійовими</a:t>
            </a:r>
            <a:r>
              <a:rPr lang="ru-RU" dirty="0" smtClean="0"/>
              <a:t> особами Майдану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Віктор</a:t>
            </a:r>
            <a:r>
              <a:rPr lang="ru-RU" dirty="0" smtClean="0"/>
              <a:t> Ющенко і </a:t>
            </a:r>
            <a:r>
              <a:rPr lang="ru-RU" dirty="0" err="1" smtClean="0"/>
              <a:t>Юлія</a:t>
            </a:r>
            <a:r>
              <a:rPr lang="ru-RU" dirty="0" smtClean="0"/>
              <a:t> Тимошенко.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0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949280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Результати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“Помаранчевої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революції”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8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грудня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2004 р. –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Верховна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Рада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прийняла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зміни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до закону «Про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вибори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Президента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»,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зміни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Конституції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Україна ставала парламентсько-президентською республікою: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обмежено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повноважен-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ня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ня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Президента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розширено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повноважен-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ня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парламенту та                                                         посилено його функції.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1876"/>
            <a:ext cx="442798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10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200026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 26 </a:t>
            </a:r>
            <a:r>
              <a:rPr lang="ru-RU" b="1" dirty="0" err="1" smtClean="0">
                <a:solidFill>
                  <a:srgbClr val="FF0000"/>
                </a:solidFill>
              </a:rPr>
              <a:t>грудня</a:t>
            </a:r>
            <a:r>
              <a:rPr lang="ru-RU" b="1" dirty="0" smtClean="0">
                <a:solidFill>
                  <a:srgbClr val="FF0000"/>
                </a:solidFill>
              </a:rPr>
              <a:t> 2004 р. </a:t>
            </a:r>
            <a:r>
              <a:rPr lang="ru-RU" b="1" dirty="0" smtClean="0"/>
              <a:t>– </a:t>
            </a:r>
            <a:r>
              <a:rPr lang="ru-RU" b="1" dirty="0" err="1" smtClean="0"/>
              <a:t>переголосування</a:t>
            </a:r>
            <a:r>
              <a:rPr lang="ru-RU" b="1" dirty="0" smtClean="0"/>
              <a:t> ІІ туру: В.Ющенко – 51,9%, В.Янукович – 44,21%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24744"/>
            <a:ext cx="639580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5457998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Результат </a:t>
            </a:r>
            <a:r>
              <a:rPr lang="ru-RU" dirty="0" err="1" smtClean="0"/>
              <a:t>переголосування</a:t>
            </a:r>
            <a:r>
              <a:rPr lang="ru-RU" dirty="0" smtClean="0"/>
              <a:t> другого туру (26 </a:t>
            </a:r>
            <a:r>
              <a:rPr lang="ru-RU" dirty="0" err="1" smtClean="0"/>
              <a:t>грудня</a:t>
            </a:r>
            <a:r>
              <a:rPr lang="ru-RU" dirty="0" smtClean="0"/>
              <a:t> 2004). </a:t>
            </a:r>
          </a:p>
          <a:p>
            <a:pPr algn="ctr"/>
            <a:r>
              <a:rPr lang="ru-RU" dirty="0" err="1" smtClean="0"/>
              <a:t>Помаранчевим</a:t>
            </a:r>
            <a:r>
              <a:rPr lang="ru-RU" dirty="0" smtClean="0"/>
              <a:t> </a:t>
            </a:r>
            <a:r>
              <a:rPr lang="ru-RU" dirty="0" err="1" smtClean="0"/>
              <a:t>позначено</a:t>
            </a:r>
            <a:r>
              <a:rPr lang="ru-RU" dirty="0" smtClean="0"/>
              <a:t> </a:t>
            </a:r>
            <a:r>
              <a:rPr lang="ru-RU" dirty="0" err="1" smtClean="0"/>
              <a:t>регіони</a:t>
            </a:r>
            <a:r>
              <a:rPr lang="ru-RU" dirty="0" smtClean="0"/>
              <a:t> де </a:t>
            </a:r>
            <a:r>
              <a:rPr lang="ru-RU" dirty="0" err="1" smtClean="0"/>
              <a:t>переміг</a:t>
            </a:r>
            <a:r>
              <a:rPr lang="ru-RU" dirty="0" smtClean="0"/>
              <a:t> Ющенко. </a:t>
            </a:r>
          </a:p>
          <a:p>
            <a:pPr algn="ctr"/>
            <a:r>
              <a:rPr lang="ru-RU" dirty="0" err="1" smtClean="0"/>
              <a:t>Блакитним</a:t>
            </a:r>
            <a:r>
              <a:rPr lang="ru-RU" dirty="0" smtClean="0"/>
              <a:t> </a:t>
            </a:r>
            <a:r>
              <a:rPr lang="ru-RU" dirty="0" err="1" smtClean="0"/>
              <a:t>позначені</a:t>
            </a:r>
            <a:r>
              <a:rPr lang="ru-RU" dirty="0" smtClean="0"/>
              <a:t> </a:t>
            </a:r>
            <a:r>
              <a:rPr lang="ru-RU" dirty="0" err="1" smtClean="0"/>
              <a:t>регіони</a:t>
            </a:r>
            <a:r>
              <a:rPr lang="ru-RU" dirty="0" smtClean="0"/>
              <a:t>, де </a:t>
            </a:r>
            <a:r>
              <a:rPr lang="ru-RU" dirty="0" err="1" smtClean="0"/>
              <a:t>переміг</a:t>
            </a:r>
            <a:r>
              <a:rPr lang="ru-RU" dirty="0" smtClean="0"/>
              <a:t> Янукович.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7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9001156" cy="1000107"/>
          </a:xfrm>
        </p:spPr>
        <p:txBody>
          <a:bodyPr/>
          <a:lstStyle/>
          <a:p>
            <a:pPr algn="ctr"/>
            <a:r>
              <a:rPr lang="uk-UA" sz="3200" dirty="0" err="1" smtClean="0"/>
              <a:t>Президентво</a:t>
            </a:r>
            <a:r>
              <a:rPr lang="uk-UA" sz="3200" dirty="0" smtClean="0"/>
              <a:t> В. Ющенка (2005 – 2010)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r>
              <a:rPr lang="uk-UA" sz="2800" b="1" dirty="0" smtClean="0"/>
              <a:t>демократизація внутрішнього життя, забезпечення свободи слова;</a:t>
            </a:r>
            <a:endParaRPr lang="uk-UA" sz="800" b="1" dirty="0" smtClean="0"/>
          </a:p>
          <a:p>
            <a:r>
              <a:rPr lang="ru-RU" sz="2800" b="1" dirty="0" err="1" smtClean="0"/>
              <a:t>відсутність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боротьби</a:t>
            </a:r>
            <a:r>
              <a:rPr lang="ru-RU" sz="2800" b="1" dirty="0" smtClean="0"/>
              <a:t> з </a:t>
            </a:r>
            <a:r>
              <a:rPr lang="ru-RU" sz="2800" b="1" dirty="0" err="1" smtClean="0"/>
              <a:t>корупцією</a:t>
            </a:r>
            <a:r>
              <a:rPr lang="ru-RU" sz="2800" b="1" dirty="0" smtClean="0"/>
              <a:t>;</a:t>
            </a:r>
            <a:endParaRPr lang="ru-RU" sz="800" dirty="0" smtClean="0"/>
          </a:p>
          <a:p>
            <a:r>
              <a:rPr lang="uk-UA" sz="2800" b="1" dirty="0" smtClean="0"/>
              <a:t>відсутність політичної стабільності;</a:t>
            </a:r>
            <a:endParaRPr lang="ru-RU" sz="800" dirty="0" smtClean="0"/>
          </a:p>
          <a:p>
            <a:r>
              <a:rPr lang="uk-UA" sz="2800" b="1" dirty="0" smtClean="0"/>
              <a:t>відсутність єдності в президентській команді в поглядах на майбутнє</a:t>
            </a:r>
            <a:r>
              <a:rPr lang="uk-UA" sz="2800" dirty="0" smtClean="0"/>
              <a:t>; неспроможність припинити розбрат у стані своїх партнерів; </a:t>
            </a:r>
            <a:r>
              <a:rPr lang="uk-UA" sz="2800" b="1" dirty="0" smtClean="0"/>
              <a:t>конфлікт між президентом і прем'єром;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929198"/>
            <a:ext cx="292892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5324789"/>
            <a:ext cx="574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Конфлікт між Ющенко та Тимошенко - </a:t>
            </a:r>
            <a:r>
              <a:rPr lang="uk-UA" dirty="0" err="1" smtClean="0"/>
              <a:t>міжособистий</a:t>
            </a:r>
            <a:r>
              <a:rPr lang="uk-UA" dirty="0" smtClean="0"/>
              <a:t> конфлікт, що впродовж 2005-2010 років набув гіпертрофованого стану і переріс в інституційний.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2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2384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uk-UA" sz="2800" b="1" dirty="0" smtClean="0"/>
              <a:t>відсутність системності у здійсненні економічних реформ;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спроби подолання демографічної кризи</a:t>
            </a:r>
            <a:r>
              <a:rPr lang="uk-UA" sz="2800" dirty="0" smtClean="0"/>
              <a:t> </a:t>
            </a:r>
            <a:r>
              <a:rPr lang="uk-UA" sz="2400" dirty="0" smtClean="0"/>
              <a:t>(запровадження значної матеріальної допомоги при народженні дитини; проект «Зігрій любов'ю дитину»)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запровадження системи ЗНО;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відміна візового режиму для громадян ЄС та США;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uk-UA" sz="2800" b="1" dirty="0" smtClean="0"/>
              <a:t>вступ України до Світової організації торгівлі (СОТ);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/>
              <a:t>загострення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відносин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Росією</a:t>
            </a:r>
            <a:r>
              <a:rPr lang="ru-RU" sz="2800" dirty="0" smtClean="0"/>
              <a:t> (</a:t>
            </a:r>
            <a:r>
              <a:rPr lang="ru-RU" sz="2800" dirty="0" err="1" smtClean="0"/>
              <a:t>агресивна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економічного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інформаційного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пригнічення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(«</a:t>
            </a:r>
            <a:r>
              <a:rPr lang="ru-RU" sz="2800" dirty="0" err="1" smtClean="0"/>
              <a:t>Газова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війна</a:t>
            </a:r>
            <a:r>
              <a:rPr lang="ru-RU" sz="2800" dirty="0" smtClean="0"/>
              <a:t>», </a:t>
            </a:r>
            <a:r>
              <a:rPr lang="ru-RU" sz="2800" dirty="0" err="1" smtClean="0"/>
              <a:t>антиукраїнська</a:t>
            </a:r>
            <a:r>
              <a:rPr lang="ru-RU" sz="2800" dirty="0" smtClean="0"/>
              <a:t> пропаганда на </a:t>
            </a:r>
            <a:r>
              <a:rPr lang="ru-RU" sz="2800" dirty="0" err="1" smtClean="0"/>
              <a:t>телебаченні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55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44475"/>
            <a:ext cx="9001156" cy="755633"/>
          </a:xfrm>
        </p:spPr>
        <p:txBody>
          <a:bodyPr/>
          <a:lstStyle/>
          <a:p>
            <a:pPr algn="ctr"/>
            <a:r>
              <a:rPr lang="ru-RU" sz="3600" dirty="0" err="1" smtClean="0"/>
              <a:t>Вибори</a:t>
            </a:r>
            <a:r>
              <a:rPr lang="ru-RU" sz="3600" dirty="0" smtClean="0"/>
              <a:t> Президента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> 2010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000528"/>
          </a:xfrm>
        </p:spPr>
        <p:txBody>
          <a:bodyPr/>
          <a:lstStyle/>
          <a:p>
            <a:r>
              <a:rPr lang="ru-RU" sz="2800" b="1" dirty="0" smtClean="0"/>
              <a:t>17 </a:t>
            </a:r>
            <a:r>
              <a:rPr lang="ru-RU" sz="2800" b="1" dirty="0" err="1" smtClean="0"/>
              <a:t>січня</a:t>
            </a:r>
            <a:r>
              <a:rPr lang="ru-RU" sz="2800" b="1" dirty="0" smtClean="0"/>
              <a:t> 2010 р. - І тур </a:t>
            </a:r>
            <a:r>
              <a:rPr lang="ru-RU" sz="2800" b="1" dirty="0" err="1" smtClean="0"/>
              <a:t>виборів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переможцями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вийшли</a:t>
            </a:r>
            <a:r>
              <a:rPr lang="ru-RU" sz="2800" b="1" dirty="0" smtClean="0"/>
              <a:t> В. Янукович (35,32 %)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Ю. Тимошенко (25,05 %);</a:t>
            </a:r>
          </a:p>
          <a:p>
            <a:r>
              <a:rPr lang="ru-RU" sz="2800" b="1" dirty="0" smtClean="0"/>
              <a:t>7 лютого 2010 р. -                                                             ІІ тур </a:t>
            </a:r>
            <a:r>
              <a:rPr lang="ru-RU" sz="2800" b="1" dirty="0" err="1" smtClean="0"/>
              <a:t>виборів</a:t>
            </a:r>
            <a:r>
              <a:rPr lang="ru-RU" sz="2800" b="1" dirty="0" smtClean="0"/>
              <a:t>:                                                  перемогу </a:t>
            </a:r>
            <a:r>
              <a:rPr lang="ru-RU" sz="2800" b="1" dirty="0" err="1" smtClean="0"/>
              <a:t>здобув</a:t>
            </a:r>
            <a:r>
              <a:rPr lang="ru-RU" sz="2800" b="1" dirty="0" smtClean="0"/>
              <a:t>                                                         В. Янукович                                                        (48,95 %).</a:t>
            </a: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20888"/>
            <a:ext cx="557213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5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969947"/>
          </a:xfrm>
        </p:spPr>
        <p:txBody>
          <a:bodyPr/>
          <a:lstStyle/>
          <a:p>
            <a:pPr algn="ctr"/>
            <a:r>
              <a:rPr lang="uk-UA" sz="3600" dirty="0" smtClean="0"/>
              <a:t>Президентство В. Януковича (2010 – 2014)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024030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повернення до президентсько-парламентської республіки (рішення Конституційного Суду України від 30 вересня 2010 р.);</a:t>
            </a:r>
            <a:endParaRPr lang="ru-RU" sz="2800" dirty="0" smtClean="0"/>
          </a:p>
          <a:p>
            <a:r>
              <a:rPr lang="uk-UA" sz="2800" dirty="0" smtClean="0"/>
              <a:t>формування у Верховній Раді України пропрезидентської парламентської коаліції «Стабільність і реформи» (235 депутатів) </a:t>
            </a:r>
            <a:r>
              <a:rPr lang="uk-UA" sz="2400" dirty="0" smtClean="0"/>
              <a:t>(Партія регіонів; Комуністична партія; Блок Литвина; позафракційні депутати); </a:t>
            </a:r>
            <a:endParaRPr lang="ru-RU" sz="2400" dirty="0" smtClean="0"/>
          </a:p>
          <a:p>
            <a:r>
              <a:rPr lang="uk-UA" sz="2800" dirty="0" smtClean="0"/>
              <a:t>Кадрові зміни держапарату: на більшість керівних посад у державі призначалися вихідці з Донбасу;</a:t>
            </a:r>
          </a:p>
          <a:p>
            <a:pPr>
              <a:buNone/>
            </a:pPr>
            <a:endParaRPr lang="ru-RU" sz="2400" dirty="0" smtClean="0"/>
          </a:p>
          <a:p>
            <a:r>
              <a:rPr lang="uk-UA" sz="2800" dirty="0" smtClean="0"/>
              <a:t>Відновлення управлінської «вертикалі» </a:t>
            </a: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786182" y="5301208"/>
            <a:ext cx="85725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858048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Прийнято новий Податковий кодекс</a:t>
            </a:r>
            <a:endParaRPr lang="ru-RU" sz="2800" b="1" dirty="0" smtClean="0"/>
          </a:p>
          <a:p>
            <a:pPr>
              <a:buNone/>
            </a:pPr>
            <a:endParaRPr lang="uk-UA" sz="2800" b="1" dirty="0" smtClean="0"/>
          </a:p>
          <a:p>
            <a:r>
              <a:rPr lang="uk-UA" sz="2800" b="1" dirty="0" smtClean="0"/>
              <a:t>Податковий майдан</a:t>
            </a:r>
            <a:endParaRPr lang="ru-RU" sz="900" b="1" dirty="0" smtClean="0"/>
          </a:p>
          <a:p>
            <a:r>
              <a:rPr lang="uk-UA" sz="2800" b="1" dirty="0" smtClean="0"/>
              <a:t>Початок                                                   </a:t>
            </a:r>
            <a:r>
              <a:rPr lang="uk-UA" sz="2800" b="1" dirty="0" err="1" smtClean="0"/>
              <a:t>админістративної</a:t>
            </a:r>
            <a:r>
              <a:rPr lang="uk-UA" sz="2800" b="1" dirty="0" smtClean="0"/>
              <a:t>                                                  реформи; </a:t>
            </a:r>
            <a:endParaRPr lang="ru-RU" sz="2800" b="1" dirty="0" smtClean="0"/>
          </a:p>
          <a:p>
            <a:r>
              <a:rPr lang="uk-UA" sz="2800" b="1" dirty="0" smtClean="0"/>
              <a:t>Подальше                                                       реформування пенсійної системи;</a:t>
            </a:r>
            <a:endParaRPr lang="ru-RU" sz="800" b="1" dirty="0" smtClean="0"/>
          </a:p>
          <a:p>
            <a:r>
              <a:rPr lang="uk-UA" sz="2800" b="1" dirty="0" smtClean="0"/>
              <a:t>Кримінальне переслідування лідерів                   опозиції;</a:t>
            </a:r>
          </a:p>
          <a:p>
            <a:r>
              <a:rPr lang="ru-RU" sz="2800" b="1" dirty="0" err="1" smtClean="0"/>
              <a:t>Надмірна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концентрація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влади</a:t>
            </a:r>
            <a:r>
              <a:rPr lang="ru-RU" sz="2800" b="1" dirty="0" smtClean="0"/>
              <a:t> в руках В.Януковича та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сім'ї</a:t>
            </a:r>
            <a:r>
              <a:rPr lang="ru-RU" sz="2800" b="1" dirty="0" smtClean="0"/>
              <a:t>», </a:t>
            </a:r>
            <a:r>
              <a:rPr lang="ru-RU" sz="2800" b="1" dirty="0" err="1" smtClean="0"/>
              <a:t>створення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системи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управління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ознаками</a:t>
            </a:r>
            <a:r>
              <a:rPr lang="ru-RU" sz="2800" b="1" dirty="0" smtClean="0"/>
              <a:t> фашизму.</a:t>
            </a:r>
          </a:p>
          <a:p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8" y="785794"/>
            <a:ext cx="4929182" cy="293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1714480" y="714356"/>
            <a:ext cx="78581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143380"/>
            <a:ext cx="1905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46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28600" y="554038"/>
            <a:ext cx="48006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sz="2000" b="1" i="1">
                <a:latin typeface="Times New Roman" pitchFamily="18" charset="0"/>
              </a:rPr>
              <a:t>	</a:t>
            </a:r>
            <a:r>
              <a:rPr lang="uk-UA" sz="2200" b="1" i="1"/>
              <a:t>24 серпня 1991 р. </a:t>
            </a:r>
            <a:r>
              <a:rPr lang="uk-UA" sz="2200"/>
              <a:t>Верховна Рада України прийняла </a:t>
            </a:r>
            <a:r>
              <a:rPr lang="uk-UA" sz="2200" b="1" i="1"/>
              <a:t>Акт проголошення державної незалежності України. </a:t>
            </a:r>
          </a:p>
          <a:p>
            <a:r>
              <a:rPr lang="uk-UA" sz="2200" b="1"/>
              <a:t>Приводом до цього стала невдала спроба державного перевороту в СРСР 19 серпня 1991р., підготовленого і здійсненого за участю Комуністичної партії. </a:t>
            </a:r>
          </a:p>
          <a:p>
            <a:r>
              <a:rPr lang="uk-UA" sz="2200" b="1"/>
              <a:t>30 серпня 1991 р. президією Верховної Ради діяльність Комуністичної партії в Україні була заборонена. </a:t>
            </a:r>
          </a:p>
        </p:txBody>
      </p:sp>
      <p:pic>
        <p:nvPicPr>
          <p:cNvPr id="25605" name="Picture 5" descr="Зміїв,_державний_прапор_України_6_-_Акт_проголошення_Незалежності_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13580" r="4527" b="13580"/>
          <a:stretch>
            <a:fillRect/>
          </a:stretch>
        </p:blipFill>
        <p:spPr bwMode="auto">
          <a:xfrm>
            <a:off x="5181600" y="838200"/>
            <a:ext cx="3486150" cy="4114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1143000" y="59436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uk-UA" sz="2000" b="1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84518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sz="2200" b="1"/>
              <a:t>26 жовтня 1991 р. колишні представники Компартії України провели у Києві установчий з’їзд нової партії, яку назвали Соціалістичною партією України (СПУ).</a:t>
            </a:r>
          </a:p>
          <a:p>
            <a:pPr eaLnBrk="1" hangingPunct="1">
              <a:spcBef>
                <a:spcPct val="50000"/>
              </a:spcBef>
            </a:pP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9528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845550" cy="6643710"/>
          </a:xfrm>
        </p:spPr>
        <p:txBody>
          <a:bodyPr/>
          <a:lstStyle/>
          <a:p>
            <a:r>
              <a:rPr lang="ru-RU" sz="2800" b="1" dirty="0" smtClean="0"/>
              <a:t>28 - 29 листопада 2013 р. на </a:t>
            </a:r>
            <a:r>
              <a:rPr lang="ru-RU" sz="2800" b="1" dirty="0" err="1" smtClean="0"/>
              <a:t>Саміті</a:t>
            </a:r>
            <a:r>
              <a:rPr lang="ru-RU" sz="2800" b="1" dirty="0" smtClean="0"/>
              <a:t> глав держав у </a:t>
            </a:r>
            <a:r>
              <a:rPr lang="ru-RU" sz="2800" b="1" dirty="0" err="1" smtClean="0"/>
              <a:t>Вільнюсі</a:t>
            </a:r>
            <a:r>
              <a:rPr lang="ru-RU" sz="2800" b="1" dirty="0" smtClean="0"/>
              <a:t> Президент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Віктор</a:t>
            </a:r>
            <a:r>
              <a:rPr lang="ru-RU" sz="2800" b="1" dirty="0" smtClean="0"/>
              <a:t> Янукович не </a:t>
            </a:r>
            <a:r>
              <a:rPr lang="ru-RU" sz="2800" b="1" dirty="0" err="1" smtClean="0"/>
              <a:t>підписав</a:t>
            </a:r>
            <a:r>
              <a:rPr lang="ru-RU" sz="2800" b="1" dirty="0" smtClean="0"/>
              <a:t> Угоду про </a:t>
            </a:r>
            <a:r>
              <a:rPr lang="ru-RU" sz="2800" b="1" dirty="0" err="1" smtClean="0"/>
              <a:t>асоціацію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Україною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Євросоюзом</a:t>
            </a:r>
            <a:endParaRPr lang="ru-RU" sz="2800" b="1" dirty="0" smtClean="0"/>
          </a:p>
          <a:p>
            <a:pPr>
              <a:buNone/>
            </a:pPr>
            <a:endParaRPr lang="ru-RU" sz="2000" b="1" dirty="0" smtClean="0"/>
          </a:p>
          <a:p>
            <a:r>
              <a:rPr lang="ru-RU" sz="2800" b="1" dirty="0" err="1" smtClean="0"/>
              <a:t>протестні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акції</a:t>
            </a:r>
            <a:r>
              <a:rPr lang="ru-RU" sz="2800" b="1" dirty="0" smtClean="0"/>
              <a:t> в                                                    </a:t>
            </a:r>
            <a:r>
              <a:rPr lang="ru-RU" sz="2800" b="1" dirty="0" err="1" smtClean="0"/>
              <a:t>Україні</a:t>
            </a:r>
            <a:r>
              <a:rPr lang="ru-RU" sz="2800" b="1" dirty="0" smtClean="0"/>
              <a:t>                                                     («</a:t>
            </a:r>
            <a:r>
              <a:rPr lang="ru-RU" sz="2800" b="1" dirty="0" err="1" smtClean="0"/>
              <a:t>Євромайдан</a:t>
            </a:r>
            <a:r>
              <a:rPr lang="ru-RU" sz="2800" b="1" dirty="0" smtClean="0"/>
              <a:t>»),                                                  </a:t>
            </a:r>
            <a:r>
              <a:rPr lang="ru-RU" sz="2800" b="1" dirty="0" err="1" smtClean="0"/>
              <a:t>спрямовані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проти</a:t>
            </a:r>
            <a:r>
              <a:rPr lang="ru-RU" sz="2800" b="1" dirty="0" smtClean="0"/>
              <a:t>                                                      </a:t>
            </a:r>
            <a:r>
              <a:rPr lang="ru-RU" sz="2800" b="1" dirty="0" err="1" smtClean="0"/>
              <a:t>корупції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свавілля</a:t>
            </a:r>
            <a:r>
              <a:rPr lang="ru-RU" sz="2800" b="1" dirty="0" smtClean="0"/>
              <a:t>                                     </a:t>
            </a:r>
            <a:r>
              <a:rPr lang="ru-RU" sz="2800" b="1" dirty="0" err="1" smtClean="0"/>
              <a:t>правоохоронних</a:t>
            </a:r>
            <a:r>
              <a:rPr lang="ru-RU" sz="2800" b="1" dirty="0" smtClean="0"/>
              <a:t>                                                    </a:t>
            </a:r>
            <a:r>
              <a:rPr lang="ru-RU" sz="2800" b="1" dirty="0" err="1" smtClean="0"/>
              <a:t>органів</a:t>
            </a:r>
            <a:r>
              <a:rPr lang="ru-RU" sz="2800" b="1" dirty="0" smtClean="0"/>
              <a:t> та сил                                        </a:t>
            </a:r>
            <a:r>
              <a:rPr lang="ru-RU" sz="2800" b="1" dirty="0" err="1" smtClean="0"/>
              <a:t>спецпризначення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підтримку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європейського</a:t>
            </a:r>
            <a:r>
              <a:rPr lang="ru-RU" sz="2800" b="1" dirty="0" smtClean="0"/>
              <a:t> вектора </a:t>
            </a:r>
            <a:r>
              <a:rPr lang="ru-RU" sz="2800" b="1" dirty="0" err="1" smtClean="0"/>
              <a:t>зовнішньої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політики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 </a:t>
            </a:r>
          </a:p>
          <a:p>
            <a:endParaRPr lang="ru-RU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51435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1214414" y="2071678"/>
            <a:ext cx="78581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071670" y="6429396"/>
            <a:ext cx="714380" cy="428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98509"/>
          </a:xfrm>
        </p:spPr>
        <p:txBody>
          <a:bodyPr/>
          <a:lstStyle/>
          <a:p>
            <a:pPr algn="ctr"/>
            <a:r>
              <a:rPr lang="ru-RU" sz="3600" dirty="0" err="1" smtClean="0"/>
              <a:t>Революція</a:t>
            </a:r>
            <a:r>
              <a:rPr lang="ru-RU" sz="3600" dirty="0" smtClean="0"/>
              <a:t> </a:t>
            </a:r>
            <a:r>
              <a:rPr lang="ru-RU" sz="3600" dirty="0" err="1" smtClean="0"/>
              <a:t>гідності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845550" cy="1143008"/>
          </a:xfrm>
        </p:spPr>
        <p:txBody>
          <a:bodyPr/>
          <a:lstStyle/>
          <a:p>
            <a:r>
              <a:rPr lang="ru-RU" dirty="0" err="1" smtClean="0"/>
              <a:t>політичні</a:t>
            </a:r>
            <a:r>
              <a:rPr lang="ru-RU" dirty="0" smtClean="0"/>
              <a:t> та </a:t>
            </a:r>
            <a:r>
              <a:rPr lang="ru-RU" dirty="0" err="1" smtClean="0"/>
              <a:t>суспільні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21 листопада 2013 до лютого 2014 р.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32856"/>
            <a:ext cx="742952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97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err="1" smtClean="0"/>
              <a:t>Міжнародне</a:t>
            </a:r>
            <a:r>
              <a:rPr lang="ru-RU" sz="3200" dirty="0" smtClean="0"/>
              <a:t> </a:t>
            </a:r>
            <a:r>
              <a:rPr lang="ru-RU" sz="3200" dirty="0" err="1" smtClean="0"/>
              <a:t>визнання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незалежності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429288"/>
          </a:xfrm>
        </p:spPr>
        <p:txBody>
          <a:bodyPr/>
          <a:lstStyle/>
          <a:p>
            <a:r>
              <a:rPr lang="ru-RU" b="1" dirty="0" smtClean="0"/>
              <a:t>2 </a:t>
            </a:r>
            <a:r>
              <a:rPr lang="ru-RU" b="1" dirty="0" err="1" smtClean="0"/>
              <a:t>грудня</a:t>
            </a:r>
            <a:r>
              <a:rPr lang="ru-RU" b="1" dirty="0" smtClean="0"/>
              <a:t> 1991 р. – </a:t>
            </a:r>
            <a:r>
              <a:rPr lang="ru-RU" b="1" dirty="0" err="1" smtClean="0"/>
              <a:t>першою</a:t>
            </a:r>
            <a:r>
              <a:rPr lang="ru-RU" b="1" dirty="0" smtClean="0"/>
              <a:t> </a:t>
            </a:r>
            <a:r>
              <a:rPr lang="ru-RU" b="1" dirty="0" err="1" smtClean="0"/>
              <a:t>Україну</a:t>
            </a:r>
            <a:r>
              <a:rPr lang="ru-RU" b="1" dirty="0" smtClean="0"/>
              <a:t> </a:t>
            </a:r>
            <a:r>
              <a:rPr lang="ru-RU" b="1" dirty="0" err="1" smtClean="0"/>
              <a:t>визнала</a:t>
            </a:r>
            <a:r>
              <a:rPr lang="ru-RU" b="1" dirty="0" smtClean="0"/>
              <a:t> </a:t>
            </a:r>
            <a:r>
              <a:rPr lang="ru-RU" b="1" dirty="0" err="1" smtClean="0"/>
              <a:t>Польща</a:t>
            </a:r>
            <a:r>
              <a:rPr lang="ru-RU" b="1" dirty="0" smtClean="0"/>
              <a:t>; </a:t>
            </a:r>
            <a:r>
              <a:rPr lang="ru-RU" dirty="0" smtClean="0"/>
              <a:t>того ж дня – Канада;</a:t>
            </a:r>
          </a:p>
          <a:p>
            <a:r>
              <a:rPr lang="ru-RU" b="1" dirty="0" err="1" smtClean="0"/>
              <a:t>впродовж</a:t>
            </a:r>
            <a:r>
              <a:rPr lang="ru-RU" b="1" dirty="0" smtClean="0"/>
              <a:t> </a:t>
            </a:r>
            <a:r>
              <a:rPr lang="ru-RU" b="1" dirty="0" err="1" smtClean="0"/>
              <a:t>першого</a:t>
            </a:r>
            <a:r>
              <a:rPr lang="ru-RU" b="1" dirty="0" smtClean="0"/>
              <a:t> </a:t>
            </a:r>
            <a:r>
              <a:rPr lang="ru-RU" b="1" dirty="0" err="1" smtClean="0"/>
              <a:t>місяця</a:t>
            </a:r>
            <a:r>
              <a:rPr lang="ru-RU" b="1" dirty="0" smtClean="0"/>
              <a:t> </a:t>
            </a:r>
            <a:r>
              <a:rPr lang="ru-RU" b="1" dirty="0" err="1" smtClean="0"/>
              <a:t>існування</a:t>
            </a:r>
            <a:r>
              <a:rPr lang="ru-RU" b="1" dirty="0" smtClean="0"/>
              <a:t> </a:t>
            </a:r>
            <a:r>
              <a:rPr lang="ru-RU" b="1" dirty="0" err="1" smtClean="0"/>
              <a:t>Україну</a:t>
            </a:r>
            <a:r>
              <a:rPr lang="ru-RU" b="1" dirty="0" smtClean="0"/>
              <a:t> </a:t>
            </a:r>
            <a:r>
              <a:rPr lang="ru-RU" b="1" dirty="0" err="1" smtClean="0"/>
              <a:t>визнала</a:t>
            </a:r>
            <a:r>
              <a:rPr lang="ru-RU" b="1" dirty="0" smtClean="0"/>
              <a:t> 68 </a:t>
            </a:r>
            <a:r>
              <a:rPr lang="ru-RU" b="1" dirty="0" err="1" smtClean="0"/>
              <a:t>країна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30 </a:t>
            </a:r>
            <a:r>
              <a:rPr lang="ru-RU" b="1" dirty="0" err="1" smtClean="0">
                <a:solidFill>
                  <a:srgbClr val="FF0000"/>
                </a:solidFill>
              </a:rPr>
              <a:t>січня</a:t>
            </a:r>
            <a:r>
              <a:rPr lang="ru-RU" b="1" dirty="0" smtClean="0">
                <a:solidFill>
                  <a:srgbClr val="FF0000"/>
                </a:solidFill>
              </a:rPr>
              <a:t> 1992 р. </a:t>
            </a:r>
            <a:r>
              <a:rPr lang="ru-RU" b="1" dirty="0" err="1" smtClean="0"/>
              <a:t>Україна</a:t>
            </a:r>
            <a:r>
              <a:rPr lang="ru-RU" b="1" dirty="0" smtClean="0"/>
              <a:t> стала членом </a:t>
            </a:r>
            <a:r>
              <a:rPr lang="ru-RU" b="1" dirty="0" err="1" smtClean="0"/>
              <a:t>конференції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безпеки</a:t>
            </a:r>
            <a:r>
              <a:rPr lang="ru-RU" b="1" dirty="0" smtClean="0"/>
              <a:t> та </a:t>
            </a:r>
            <a:r>
              <a:rPr lang="ru-RU" b="1" dirty="0" err="1" smtClean="0"/>
              <a:t>співпраці</a:t>
            </a:r>
            <a:r>
              <a:rPr lang="ru-RU" b="1" dirty="0" smtClean="0"/>
              <a:t> в </a:t>
            </a:r>
            <a:r>
              <a:rPr lang="ru-RU" b="1" dirty="0" err="1" smtClean="0"/>
              <a:t>Європі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На початку ХХІ ст. </a:t>
            </a:r>
            <a:r>
              <a:rPr lang="ru-RU" b="1" dirty="0" err="1" smtClean="0"/>
              <a:t>Україна</a:t>
            </a:r>
            <a:r>
              <a:rPr lang="ru-RU" b="1" dirty="0" smtClean="0"/>
              <a:t> мала </a:t>
            </a:r>
            <a:r>
              <a:rPr lang="ru-RU" b="1" dirty="0" err="1" smtClean="0"/>
              <a:t>дипломатичні</a:t>
            </a:r>
            <a:r>
              <a:rPr lang="ru-RU" b="1" dirty="0" smtClean="0"/>
              <a:t> </a:t>
            </a:r>
            <a:r>
              <a:rPr lang="ru-RU" b="1" dirty="0" err="1" smtClean="0"/>
              <a:t>відносини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153 державами </a:t>
            </a:r>
            <a:r>
              <a:rPr lang="ru-RU" b="1" dirty="0" err="1" smtClean="0"/>
              <a:t>світу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14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Правова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база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зовнішньої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політики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Декларація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державний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суверенітет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липень</a:t>
            </a:r>
            <a:r>
              <a:rPr lang="ru-RU" sz="2400" b="1" dirty="0" smtClean="0"/>
              <a:t> 1990 р.);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основні</a:t>
            </a:r>
            <a:r>
              <a:rPr lang="ru-RU" sz="2400" b="1" dirty="0" smtClean="0"/>
              <a:t> напрямки </a:t>
            </a:r>
            <a:r>
              <a:rPr lang="ru-RU" sz="2400" b="1" dirty="0" err="1" smtClean="0"/>
              <a:t>зовнішньої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політики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липень</a:t>
            </a:r>
            <a:r>
              <a:rPr lang="ru-RU" sz="2400" b="1" dirty="0" smtClean="0"/>
              <a:t> 1993 р.);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воєнна</a:t>
            </a:r>
            <a:r>
              <a:rPr lang="ru-RU" sz="2400" b="1" dirty="0" smtClean="0"/>
              <a:t> доктрина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жовтень</a:t>
            </a:r>
            <a:r>
              <a:rPr lang="ru-RU" sz="2400" b="1" dirty="0" smtClean="0"/>
              <a:t> 1993 р.);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Конституція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(1996 р.).</a:t>
            </a:r>
          </a:p>
          <a:p>
            <a:pPr marL="0" indent="0">
              <a:buNone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Основні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засади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зовнішньої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політики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err="1" smtClean="0"/>
              <a:t>дотримання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принципів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рівноправності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взаємоповаги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взаємовигоди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невтручання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внутрішні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справи</a:t>
            </a:r>
            <a:r>
              <a:rPr lang="ru-RU" sz="2200" b="1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uk-UA" sz="2200" b="1" dirty="0" smtClean="0"/>
              <a:t>вирішення всіх міждержавних суперечностей тільки політичними засобами;</a:t>
            </a:r>
            <a:endParaRPr lang="ru-RU" sz="2200" b="1" dirty="0" smtClean="0"/>
          </a:p>
          <a:p>
            <a:pPr>
              <a:buFont typeface="Wingdings" pitchFamily="2" charset="2"/>
              <a:buChar char="v"/>
            </a:pPr>
            <a:r>
              <a:rPr lang="uk-UA" sz="2200" b="1" dirty="0" smtClean="0"/>
              <a:t>без’ядерний статус України;</a:t>
            </a:r>
            <a:endParaRPr lang="ru-RU" sz="2200" b="1" dirty="0" smtClean="0"/>
          </a:p>
          <a:p>
            <a:pPr>
              <a:buFont typeface="Wingdings" pitchFamily="2" charset="2"/>
              <a:buChar char="v"/>
            </a:pPr>
            <a:r>
              <a:rPr lang="uk-UA" sz="2200" b="1" dirty="0" smtClean="0"/>
              <a:t>дотримання позаблокового статусу (згодом переглянуло цей пункт);</a:t>
            </a:r>
            <a:endParaRPr lang="ru-RU" sz="2200" b="1" dirty="0" smtClean="0"/>
          </a:p>
          <a:p>
            <a:pPr>
              <a:buFont typeface="Wingdings" pitchFamily="2" charset="2"/>
              <a:buChar char="v"/>
            </a:pPr>
            <a:r>
              <a:rPr lang="uk-UA" sz="2200" b="1" dirty="0" smtClean="0"/>
              <a:t>відсутність територіальних претензій тощо.</a:t>
            </a:r>
            <a:endParaRPr lang="ru-RU" sz="22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71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898509"/>
          </a:xfrm>
        </p:spPr>
        <p:txBody>
          <a:bodyPr/>
          <a:lstStyle/>
          <a:p>
            <a:pPr algn="ctr"/>
            <a:r>
              <a:rPr lang="ru-RU" sz="2800" dirty="0" err="1" smtClean="0"/>
              <a:t>Реалізація</a:t>
            </a:r>
            <a:r>
              <a:rPr lang="ru-RU" sz="2800" dirty="0" smtClean="0"/>
              <a:t> курсу на </a:t>
            </a:r>
            <a:r>
              <a:rPr lang="ru-RU" sz="2800" dirty="0" err="1" smtClean="0"/>
              <a:t>без’ядерний</a:t>
            </a:r>
            <a:r>
              <a:rPr lang="ru-RU" sz="2800" dirty="0" smtClean="0"/>
              <a:t> статус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r>
              <a:rPr lang="ru-RU" sz="2400" b="1" dirty="0" err="1" smtClean="0"/>
              <a:t>Приєднання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до Договору про </a:t>
            </a:r>
            <a:r>
              <a:rPr lang="ru-RU" sz="2400" b="1" dirty="0" err="1" smtClean="0"/>
              <a:t>нерозповсюдження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ядерної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зброї</a:t>
            </a:r>
            <a:r>
              <a:rPr lang="ru-RU" sz="2400" b="1" dirty="0" smtClean="0"/>
              <a:t> (ДНЯЗ);</a:t>
            </a:r>
            <a:endParaRPr lang="ru-RU" sz="8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5 </a:t>
            </a:r>
            <a:r>
              <a:rPr lang="ru-RU" sz="2400" b="1" dirty="0" err="1" smtClean="0">
                <a:solidFill>
                  <a:srgbClr val="C00000"/>
                </a:solidFill>
              </a:rPr>
              <a:t>грудня</a:t>
            </a:r>
            <a:r>
              <a:rPr lang="ru-RU" sz="2400" b="1" dirty="0" smtClean="0">
                <a:solidFill>
                  <a:srgbClr val="C00000"/>
                </a:solidFill>
              </a:rPr>
              <a:t> 1994 р.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Будапештський</a:t>
            </a:r>
            <a:r>
              <a:rPr lang="ru-RU" sz="2400" b="1" dirty="0" smtClean="0"/>
              <a:t> меморандум - угода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Україною</a:t>
            </a:r>
            <a:r>
              <a:rPr lang="ru-RU" sz="2400" b="1" dirty="0" smtClean="0"/>
              <a:t>, США, </a:t>
            </a:r>
            <a:r>
              <a:rPr lang="ru-RU" sz="2400" b="1" dirty="0" err="1" smtClean="0"/>
              <a:t>Росією</a:t>
            </a:r>
            <a:r>
              <a:rPr lang="ru-RU" sz="2400" b="1" dirty="0" smtClean="0"/>
              <a:t> та Великою </a:t>
            </a:r>
            <a:r>
              <a:rPr lang="ru-RU" sz="2400" b="1" dirty="0" err="1" smtClean="0"/>
              <a:t>Британією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неядерний</a:t>
            </a:r>
            <a:r>
              <a:rPr lang="ru-RU" sz="2400" b="1" dirty="0" smtClean="0"/>
              <a:t> статус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. Угода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пункти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гарантії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суверенітету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безпеки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Україні</a:t>
            </a:r>
            <a:r>
              <a:rPr lang="ru-RU" sz="2400" b="1" dirty="0" smtClean="0"/>
              <a:t>;</a:t>
            </a:r>
            <a:endParaRPr lang="ru-RU" sz="8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 Червень 1996 р</a:t>
            </a:r>
            <a:r>
              <a:rPr lang="ru-RU" sz="2400" b="1" dirty="0" smtClean="0"/>
              <a:t>. - </a:t>
            </a:r>
            <a:r>
              <a:rPr lang="ru-RU" sz="2400" b="1" dirty="0" err="1" smtClean="0"/>
              <a:t>завершення</a:t>
            </a:r>
            <a:r>
              <a:rPr lang="ru-RU" sz="2400" b="1" dirty="0" smtClean="0"/>
              <a:t>                                       </a:t>
            </a:r>
            <a:r>
              <a:rPr lang="ru-RU" sz="2400" b="1" dirty="0" err="1" smtClean="0"/>
              <a:t>процесу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вивезення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ядерної</a:t>
            </a:r>
            <a:r>
              <a:rPr lang="ru-RU" sz="2400" b="1" dirty="0" smtClean="0"/>
              <a:t>                                                     </a:t>
            </a:r>
            <a:r>
              <a:rPr lang="ru-RU" sz="2400" b="1" dirty="0" err="1" smtClean="0"/>
              <a:t>зброї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території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3786182" cy="230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8024" y="5949280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Підписання</a:t>
            </a:r>
            <a:r>
              <a:rPr lang="ru-RU" dirty="0" smtClean="0"/>
              <a:t> </a:t>
            </a:r>
            <a:r>
              <a:rPr lang="ru-RU" dirty="0" err="1" smtClean="0"/>
              <a:t>Будапештського</a:t>
            </a:r>
            <a:r>
              <a:rPr lang="ru-RU" dirty="0" smtClean="0"/>
              <a:t> меморандуму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9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684195"/>
          </a:xfrm>
        </p:spPr>
        <p:txBody>
          <a:bodyPr/>
          <a:lstStyle/>
          <a:p>
            <a:pPr algn="ctr"/>
            <a:r>
              <a:rPr lang="ru-RU" sz="3200" dirty="0" err="1" smtClean="0"/>
              <a:t>Відносини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ЄС та НАТО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r>
              <a:rPr lang="uk-UA" sz="2600" b="1" dirty="0" smtClean="0"/>
              <a:t>Після проголошення </a:t>
            </a:r>
            <a:r>
              <a:rPr lang="ru-RU" sz="2600" b="1" dirty="0" err="1" smtClean="0"/>
              <a:t>незалежності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заява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України</a:t>
            </a:r>
            <a:r>
              <a:rPr lang="ru-RU" sz="2600" b="1" dirty="0" smtClean="0"/>
              <a:t> про </a:t>
            </a:r>
            <a:r>
              <a:rPr lang="ru-RU" sz="2600" b="1" dirty="0" err="1" smtClean="0"/>
              <a:t>свій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європейський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вибір</a:t>
            </a:r>
            <a:r>
              <a:rPr lang="ru-RU" sz="2600" b="1" dirty="0" smtClean="0"/>
              <a:t>;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1992 р. </a:t>
            </a:r>
            <a:r>
              <a:rPr lang="ru-RU" sz="2600" b="1" dirty="0" smtClean="0"/>
              <a:t>- </a:t>
            </a:r>
            <a:r>
              <a:rPr lang="ru-RU" sz="2600" b="1" dirty="0" err="1" smtClean="0"/>
              <a:t>ратифікація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Гельсінських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угод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вступ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України</a:t>
            </a:r>
            <a:r>
              <a:rPr lang="ru-RU" sz="2600" b="1" dirty="0" smtClean="0"/>
              <a:t> до ОБСС;</a:t>
            </a:r>
          </a:p>
          <a:p>
            <a:r>
              <a:rPr lang="ru-RU" sz="2600" b="1" dirty="0" err="1" smtClean="0">
                <a:solidFill>
                  <a:srgbClr val="C00000"/>
                </a:solidFill>
              </a:rPr>
              <a:t>Березень</a:t>
            </a:r>
            <a:r>
              <a:rPr lang="ru-RU" sz="2600" b="1" dirty="0" smtClean="0">
                <a:solidFill>
                  <a:srgbClr val="C00000"/>
                </a:solidFill>
              </a:rPr>
              <a:t> 1992 р.</a:t>
            </a:r>
            <a:r>
              <a:rPr lang="ru-RU" sz="2600" b="1" dirty="0" smtClean="0"/>
              <a:t> - </a:t>
            </a:r>
            <a:r>
              <a:rPr lang="ru-RU" sz="2600" b="1" dirty="0" err="1" smtClean="0"/>
              <a:t>приєднання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України</a:t>
            </a:r>
            <a:r>
              <a:rPr lang="ru-RU" sz="2600" b="1" dirty="0" smtClean="0"/>
              <a:t> до Ради </a:t>
            </a:r>
            <a:r>
              <a:rPr lang="ru-RU" sz="2600" b="1" dirty="0" err="1" smtClean="0"/>
              <a:t>північноатлантичної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співпраці</a:t>
            </a:r>
            <a:r>
              <a:rPr lang="ru-RU" sz="2600" b="1" dirty="0" smtClean="0"/>
              <a:t> - РПАС (</a:t>
            </a:r>
            <a:r>
              <a:rPr lang="ru-RU" sz="2600" b="1" dirty="0" err="1" smtClean="0"/>
              <a:t>тепер</a:t>
            </a:r>
            <a:r>
              <a:rPr lang="ru-RU" sz="2600" b="1" dirty="0" smtClean="0"/>
              <a:t> РЄАП).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1992 р.</a:t>
            </a:r>
            <a:r>
              <a:rPr lang="ru-RU" sz="2600" b="1" dirty="0" smtClean="0"/>
              <a:t> - членство </a:t>
            </a:r>
            <a:r>
              <a:rPr lang="ru-RU" sz="2600" b="1" dirty="0" err="1" smtClean="0"/>
              <a:t>України</a:t>
            </a:r>
            <a:r>
              <a:rPr lang="ru-RU" sz="2600" b="1" dirty="0" smtClean="0"/>
              <a:t> у </a:t>
            </a:r>
            <a:r>
              <a:rPr lang="ru-RU" sz="2600" b="1" dirty="0" err="1" smtClean="0"/>
              <a:t>світових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фінансово-кредитних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організаціях</a:t>
            </a:r>
            <a:r>
              <a:rPr lang="ru-RU" sz="2600" b="1" dirty="0" smtClean="0"/>
              <a:t> - МВФ </a:t>
            </a:r>
            <a:r>
              <a:rPr lang="ru-RU" sz="2600" b="1" dirty="0" err="1" smtClean="0"/>
              <a:t>і</a:t>
            </a:r>
            <a:r>
              <a:rPr lang="ru-RU" sz="2600" b="1" dirty="0" smtClean="0"/>
              <a:t> ЄБРР;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1994 р.</a:t>
            </a:r>
            <a:r>
              <a:rPr lang="ru-RU" sz="2600" b="1" dirty="0" smtClean="0"/>
              <a:t> - </a:t>
            </a:r>
            <a:r>
              <a:rPr lang="ru-RU" sz="2600" b="1" dirty="0" err="1" smtClean="0"/>
              <a:t>укладення</a:t>
            </a:r>
            <a:r>
              <a:rPr lang="ru-RU" sz="2600" b="1" dirty="0" smtClean="0"/>
              <a:t> Угоди про партнерство </a:t>
            </a:r>
            <a:r>
              <a:rPr lang="ru-RU" sz="2600" b="1" dirty="0" err="1" smtClean="0"/>
              <a:t>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співробітництво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між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Україною</a:t>
            </a:r>
            <a:r>
              <a:rPr lang="ru-RU" sz="2600" b="1" dirty="0" smtClean="0"/>
              <a:t> та ЄС;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1994 р. </a:t>
            </a:r>
            <a:r>
              <a:rPr lang="ru-RU" sz="2600" b="1" dirty="0" smtClean="0"/>
              <a:t>— участь </a:t>
            </a:r>
            <a:r>
              <a:rPr lang="ru-RU" sz="2600" b="1" dirty="0" err="1" smtClean="0"/>
              <a:t>України</a:t>
            </a:r>
            <a:r>
              <a:rPr lang="ru-RU" sz="2600" b="1" dirty="0" smtClean="0"/>
              <a:t> у </a:t>
            </a:r>
            <a:r>
              <a:rPr lang="ru-RU" sz="2600" b="1" dirty="0" err="1" smtClean="0"/>
              <a:t>програмі</a:t>
            </a:r>
            <a:r>
              <a:rPr lang="ru-RU" sz="2600" b="1" dirty="0" smtClean="0"/>
              <a:t> НАТО «Партнерство </a:t>
            </a:r>
            <a:r>
              <a:rPr lang="ru-RU" sz="2600" b="1" dirty="0" err="1" smtClean="0"/>
              <a:t>заради</a:t>
            </a:r>
            <a:r>
              <a:rPr lang="ru-RU" sz="2600" b="1" dirty="0" smtClean="0"/>
              <a:t> миру»;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968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/>
          <a:lstStyle/>
          <a:p>
            <a:r>
              <a:rPr lang="ru-RU" sz="2800" b="1" dirty="0" err="1" smtClean="0"/>
              <a:t>Обрання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Україною</a:t>
            </a:r>
            <a:r>
              <a:rPr lang="ru-RU" sz="2800" b="1" dirty="0" smtClean="0"/>
              <a:t> як </a:t>
            </a:r>
            <a:r>
              <a:rPr lang="ru-RU" sz="2800" b="1" dirty="0" err="1" smtClean="0"/>
              <a:t>стратегічного</a:t>
            </a:r>
            <a:r>
              <a:rPr lang="ru-RU" sz="2800" b="1" dirty="0" smtClean="0"/>
              <a:t>                                </a:t>
            </a:r>
            <a:r>
              <a:rPr lang="ru-RU" sz="2800" b="1" dirty="0" err="1" smtClean="0"/>
              <a:t>напрямку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розвитку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інтеграцію</a:t>
            </a:r>
            <a:r>
              <a:rPr lang="ru-RU" sz="2800" b="1" dirty="0" smtClean="0"/>
              <a:t> в                         </a:t>
            </a:r>
            <a:r>
              <a:rPr lang="ru-RU" sz="2800" b="1" dirty="0" err="1" smtClean="0"/>
              <a:t>європейський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економічний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політико</a:t>
            </a:r>
            <a:r>
              <a:rPr lang="ru-RU" sz="2800" b="1" dirty="0" smtClean="0"/>
              <a:t>-            </a:t>
            </a:r>
            <a:r>
              <a:rPr lang="ru-RU" sz="2800" b="1" dirty="0" err="1" smtClean="0"/>
              <a:t>правовий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простір</a:t>
            </a:r>
            <a:endParaRPr lang="ru-RU" sz="800" b="1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14 </a:t>
            </a:r>
            <a:r>
              <a:rPr lang="ru-RU" sz="2800" b="1" dirty="0" err="1" smtClean="0">
                <a:solidFill>
                  <a:srgbClr val="C00000"/>
                </a:solidFill>
              </a:rPr>
              <a:t>червня</a:t>
            </a:r>
            <a:r>
              <a:rPr lang="ru-RU" sz="2800" b="1" dirty="0" smtClean="0">
                <a:solidFill>
                  <a:srgbClr val="C00000"/>
                </a:solidFill>
              </a:rPr>
              <a:t> 1994 р. </a:t>
            </a:r>
            <a:r>
              <a:rPr lang="ru-RU" sz="2800" b="1" dirty="0" smtClean="0"/>
              <a:t>— </a:t>
            </a:r>
            <a:r>
              <a:rPr lang="ru-RU" sz="2800" b="1" dirty="0" err="1" smtClean="0"/>
              <a:t>підписання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Люксембурзі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Україною</a:t>
            </a:r>
            <a:r>
              <a:rPr lang="ru-RU" sz="2800" b="1" dirty="0" smtClean="0"/>
              <a:t> та ЄС Угоди про партнерство та </a:t>
            </a:r>
            <a:r>
              <a:rPr lang="ru-RU" sz="2800" b="1" dirty="0" err="1" smtClean="0"/>
              <a:t>співробітництво</a:t>
            </a:r>
            <a:r>
              <a:rPr lang="ru-RU" sz="2800" b="1" dirty="0" smtClean="0"/>
              <a:t> (УПС), а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про </a:t>
            </a:r>
            <a:r>
              <a:rPr lang="ru-RU" sz="2800" b="1" dirty="0" err="1" smtClean="0"/>
              <a:t>залучення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держави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співробітництва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сфері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зовнішньої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політики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політики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безпеки</a:t>
            </a:r>
            <a:r>
              <a:rPr lang="ru-RU" sz="2800" b="1" dirty="0" smtClean="0"/>
              <a:t> ЄС;</a:t>
            </a:r>
            <a:endParaRPr lang="ru-RU" sz="800" b="1" dirty="0" smtClean="0"/>
          </a:p>
          <a:p>
            <a:r>
              <a:rPr lang="uk-UA" sz="2800" b="1" dirty="0" smtClean="0">
                <a:solidFill>
                  <a:srgbClr val="C00000"/>
                </a:solidFill>
              </a:rPr>
              <a:t>Грудень 1996 р. </a:t>
            </a:r>
            <a:r>
              <a:rPr lang="uk-UA" sz="2800" b="1" dirty="0" smtClean="0"/>
              <a:t>- прийняття Радою Міністрів ЄС Плану дій щодо України. Висловлено готовність розвивати і посилювати політичні і економічні відносини з Україною.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28604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65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8-9 </a:t>
            </a:r>
            <a:r>
              <a:rPr lang="ru-RU" sz="2800" b="1" dirty="0" err="1" smtClean="0">
                <a:solidFill>
                  <a:srgbClr val="C00000"/>
                </a:solidFill>
              </a:rPr>
              <a:t>червня</a:t>
            </a:r>
            <a:r>
              <a:rPr lang="ru-RU" sz="2800" b="1" dirty="0" smtClean="0">
                <a:solidFill>
                  <a:srgbClr val="C00000"/>
                </a:solidFill>
              </a:rPr>
              <a:t> 1998 р.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- перше </a:t>
            </a:r>
            <a:r>
              <a:rPr lang="ru-RU" sz="2800" dirty="0" err="1" smtClean="0"/>
              <a:t>засідання</a:t>
            </a:r>
            <a:r>
              <a:rPr lang="ru-RU" sz="2800" dirty="0" smtClean="0"/>
              <a:t> Ради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питань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співробітництва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Україною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Європейським</a:t>
            </a:r>
            <a:r>
              <a:rPr lang="ru-RU" sz="2800" dirty="0" smtClean="0"/>
              <a:t> Союзом у рамках УПС. </a:t>
            </a:r>
            <a:r>
              <a:rPr lang="ru-RU" sz="2800" dirty="0" err="1" smtClean="0"/>
              <a:t>Україна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офіційно</a:t>
            </a:r>
            <a:r>
              <a:rPr lang="ru-RU" sz="2800" dirty="0" smtClean="0"/>
              <a:t> заявила про </a:t>
            </a:r>
            <a:r>
              <a:rPr lang="ru-RU" sz="2800" dirty="0" err="1" smtClean="0"/>
              <a:t>прагнення</a:t>
            </a:r>
            <a:r>
              <a:rPr lang="ru-RU" sz="2800" dirty="0" smtClean="0"/>
              <a:t> набути статус </a:t>
            </a:r>
            <a:r>
              <a:rPr lang="ru-RU" sz="2800" dirty="0" err="1" smtClean="0"/>
              <a:t>асоційованого</a:t>
            </a:r>
            <a:r>
              <a:rPr lang="ru-RU" sz="2800" dirty="0" smtClean="0"/>
              <a:t> члена ЄС.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11 </a:t>
            </a:r>
            <a:r>
              <a:rPr lang="ru-RU" sz="2800" b="1" dirty="0" err="1" smtClean="0">
                <a:solidFill>
                  <a:srgbClr val="C00000"/>
                </a:solidFill>
              </a:rPr>
              <a:t>червня</a:t>
            </a:r>
            <a:r>
              <a:rPr lang="ru-RU" sz="2800" b="1" dirty="0" smtClean="0">
                <a:solidFill>
                  <a:srgbClr val="C00000"/>
                </a:solidFill>
              </a:rPr>
              <a:t> 1998 р.</a:t>
            </a:r>
            <a:r>
              <a:rPr lang="ru-RU" sz="2800" b="1" dirty="0" smtClean="0"/>
              <a:t> - Президент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 затвердив </a:t>
            </a:r>
            <a:r>
              <a:rPr lang="ru-RU" sz="2800" b="1" dirty="0" err="1" smtClean="0"/>
              <a:t>Стратегію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інтеграції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 до ЄС.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10 грудня 1999 р.</a:t>
            </a:r>
            <a:r>
              <a:rPr lang="uk-UA" sz="2800" b="1" dirty="0" smtClean="0"/>
              <a:t> – Європейська Рада ухвалила Спільну стратегію ЄС щодо України </a:t>
            </a:r>
            <a:r>
              <a:rPr lang="uk-UA" sz="2800" dirty="0" smtClean="0"/>
              <a:t>(зміцнення відносин </a:t>
            </a:r>
            <a:r>
              <a:rPr lang="uk-UA" sz="2800" dirty="0" err="1" smtClean="0"/>
              <a:t>“стратегічного</a:t>
            </a:r>
            <a:r>
              <a:rPr lang="uk-UA" sz="2800" dirty="0" smtClean="0"/>
              <a:t> </a:t>
            </a:r>
            <a:r>
              <a:rPr lang="uk-UA" sz="2800" dirty="0" err="1" smtClean="0"/>
              <a:t>партнерства”</a:t>
            </a:r>
            <a:r>
              <a:rPr lang="uk-UA" sz="2800" dirty="0" smtClean="0"/>
              <a:t> між Україною та ЄС).</a:t>
            </a:r>
          </a:p>
          <a:p>
            <a:r>
              <a:rPr lang="uk-UA" sz="2800" dirty="0" smtClean="0"/>
              <a:t>2004 – 2007 рр. – вступ до ЄС Польщі, Словаччини, Румунії</a:t>
            </a:r>
          </a:p>
          <a:p>
            <a:pPr>
              <a:buNone/>
            </a:pPr>
            <a:endParaRPr lang="ru-RU" sz="1000" dirty="0" smtClean="0"/>
          </a:p>
          <a:p>
            <a:r>
              <a:rPr lang="uk-UA" sz="2800" b="1" dirty="0" smtClean="0"/>
              <a:t>Набуття Україною статусу країни-сусіда ЄС</a:t>
            </a:r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928794" y="5517232"/>
            <a:ext cx="714380" cy="406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285908"/>
            <a:ext cx="8385175" cy="92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r>
              <a:rPr lang="ru-RU" sz="2600" b="1" dirty="0" smtClean="0"/>
              <a:t>за </a:t>
            </a:r>
            <a:r>
              <a:rPr lang="ru-RU" sz="2600" b="1" dirty="0" smtClean="0">
                <a:solidFill>
                  <a:srgbClr val="FF0000"/>
                </a:solidFill>
              </a:rPr>
              <a:t>2007-2012 </a:t>
            </a:r>
            <a:r>
              <a:rPr lang="ru-RU" sz="2600" b="1" dirty="0" err="1" smtClean="0">
                <a:solidFill>
                  <a:srgbClr val="FF0000"/>
                </a:solidFill>
              </a:rPr>
              <a:t>р</a:t>
            </a:r>
            <a:r>
              <a:rPr lang="uk-UA" sz="2600" b="1" dirty="0" smtClean="0">
                <a:solidFill>
                  <a:srgbClr val="FF0000"/>
                </a:solidFill>
              </a:rPr>
              <a:t>р.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було</a:t>
            </a:r>
            <a:r>
              <a:rPr lang="ru-RU" sz="2600" b="1" dirty="0" smtClean="0"/>
              <a:t> проведено 21 раунд </a:t>
            </a:r>
            <a:r>
              <a:rPr lang="ru-RU" sz="2600" b="1" dirty="0" err="1" smtClean="0"/>
              <a:t>переговорів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щодо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підготовки</a:t>
            </a:r>
            <a:r>
              <a:rPr lang="ru-RU" sz="2600" b="1" dirty="0" smtClean="0"/>
              <a:t> Угоди про </a:t>
            </a:r>
            <a:r>
              <a:rPr lang="ru-RU" sz="2600" b="1" dirty="0" err="1" smtClean="0"/>
              <a:t>асоціацію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між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Україною</a:t>
            </a:r>
            <a:r>
              <a:rPr lang="ru-RU" sz="2600" b="1" dirty="0" smtClean="0"/>
              <a:t> та ЄС; 18 </a:t>
            </a:r>
            <a:r>
              <a:rPr lang="ru-RU" sz="2600" b="1" dirty="0" err="1" smtClean="0"/>
              <a:t>раундів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переговорів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щодо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створення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зони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вільної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торгівлі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30 </a:t>
            </a:r>
            <a:r>
              <a:rPr lang="ru-RU" sz="2600" b="1" dirty="0" err="1" smtClean="0">
                <a:solidFill>
                  <a:srgbClr val="FF0000"/>
                </a:solidFill>
              </a:rPr>
              <a:t>березня</a:t>
            </a:r>
            <a:r>
              <a:rPr lang="ru-RU" sz="2600" b="1" dirty="0" smtClean="0">
                <a:solidFill>
                  <a:srgbClr val="FF0000"/>
                </a:solidFill>
              </a:rPr>
              <a:t> 2012 </a:t>
            </a:r>
            <a:r>
              <a:rPr lang="ru-RU" sz="2600" b="1" dirty="0" err="1" smtClean="0">
                <a:solidFill>
                  <a:srgbClr val="FF0000"/>
                </a:solidFill>
              </a:rPr>
              <a:t>р</a:t>
            </a:r>
            <a:r>
              <a:rPr lang="uk-UA" sz="2600" b="1" dirty="0" smtClean="0">
                <a:solidFill>
                  <a:srgbClr val="FF0000"/>
                </a:solidFill>
              </a:rPr>
              <a:t>.</a:t>
            </a:r>
            <a:r>
              <a:rPr lang="uk-UA" sz="2600" b="1" dirty="0" smtClean="0"/>
              <a:t> </a:t>
            </a:r>
            <a:r>
              <a:rPr lang="ru-RU" sz="2600" b="1" dirty="0" smtClean="0"/>
              <a:t>у </a:t>
            </a:r>
            <a:r>
              <a:rPr lang="ru-RU" sz="2600" b="1" dirty="0" err="1" smtClean="0"/>
              <a:t>Брюсселі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глави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переговорних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делегацій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парафували</a:t>
            </a:r>
            <a:r>
              <a:rPr lang="ru-RU" sz="2600" b="1" dirty="0" smtClean="0"/>
              <a:t> Угоду</a:t>
            </a:r>
          </a:p>
          <a:p>
            <a:r>
              <a:rPr lang="uk-UA" sz="2600" b="1" dirty="0" smtClean="0"/>
              <a:t> </a:t>
            </a:r>
            <a:r>
              <a:rPr lang="ru-RU" sz="2600" b="1" dirty="0" smtClean="0"/>
              <a:t>28 листопада 2013 </a:t>
            </a:r>
            <a:r>
              <a:rPr lang="ru-RU" sz="2600" b="1" dirty="0" err="1" smtClean="0"/>
              <a:t>р</a:t>
            </a:r>
            <a:r>
              <a:rPr lang="uk-UA" sz="2600" b="1" dirty="0" smtClean="0"/>
              <a:t>.</a:t>
            </a:r>
            <a:r>
              <a:rPr lang="ru-RU" sz="2600" b="1" dirty="0" smtClean="0"/>
              <a:t> Угоду </a:t>
            </a:r>
            <a:r>
              <a:rPr lang="ru-RU" sz="2600" b="1" dirty="0" err="1" smtClean="0"/>
              <a:t>мали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підписати</a:t>
            </a:r>
            <a:r>
              <a:rPr lang="ru-RU" sz="2600" b="1" dirty="0" smtClean="0"/>
              <a:t> на XVII </a:t>
            </a:r>
            <a:r>
              <a:rPr lang="ru-RU" sz="2600" b="1" dirty="0" err="1" smtClean="0"/>
              <a:t>саміті</a:t>
            </a:r>
            <a:r>
              <a:rPr lang="uk-UA" sz="2600" b="1" dirty="0" smtClean="0"/>
              <a:t>, але</a:t>
            </a:r>
            <a:r>
              <a:rPr lang="ru-RU" sz="2600" b="1" dirty="0" smtClean="0"/>
              <a:t> 21 листопада                                                            уряд </a:t>
            </a:r>
            <a:r>
              <a:rPr lang="ru-RU" sz="2600" b="1" dirty="0" err="1" smtClean="0"/>
              <a:t>несподівано</a:t>
            </a:r>
            <a:r>
              <a:rPr lang="ru-RU" sz="2600" b="1" dirty="0" smtClean="0"/>
              <a:t>                                                           </a:t>
            </a:r>
            <a:r>
              <a:rPr lang="ru-RU" sz="2600" b="1" dirty="0" err="1" smtClean="0"/>
              <a:t>призупинив</a:t>
            </a:r>
            <a:r>
              <a:rPr lang="ru-RU" sz="2600" b="1" dirty="0" smtClean="0"/>
              <a:t>                                                               </a:t>
            </a:r>
            <a:r>
              <a:rPr lang="ru-RU" sz="2600" b="1" dirty="0" err="1" smtClean="0"/>
              <a:t>підготовку</a:t>
            </a:r>
            <a:r>
              <a:rPr lang="ru-RU" sz="2600" b="1" dirty="0" smtClean="0"/>
              <a:t> до                                                                   </a:t>
            </a:r>
            <a:r>
              <a:rPr lang="ru-RU" sz="2600" b="1" dirty="0" err="1" smtClean="0"/>
              <a:t>підписання</a:t>
            </a:r>
            <a:r>
              <a:rPr lang="ru-RU" sz="2600" b="1" dirty="0" smtClean="0"/>
              <a:t> документу</a:t>
            </a:r>
          </a:p>
          <a:p>
            <a:pPr>
              <a:buNone/>
            </a:pPr>
            <a:endParaRPr lang="ru-RU" sz="2600" b="1" dirty="0" smtClean="0"/>
          </a:p>
          <a:p>
            <a:r>
              <a:rPr lang="ru-RU" sz="2600" b="1" dirty="0" smtClean="0"/>
              <a:t>«</a:t>
            </a:r>
            <a:r>
              <a:rPr lang="ru-RU" sz="2600" b="1" dirty="0" err="1" smtClean="0"/>
              <a:t>Євромайдан</a:t>
            </a:r>
            <a:r>
              <a:rPr lang="ru-RU" sz="2600" b="1" dirty="0" smtClean="0"/>
              <a:t>»</a:t>
            </a:r>
            <a:endParaRPr lang="ru-RU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00438"/>
            <a:ext cx="492919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1214414" y="5214950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928926" y="6093296"/>
            <a:ext cx="714380" cy="428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898509"/>
          </a:xfrm>
        </p:spPr>
        <p:txBody>
          <a:bodyPr/>
          <a:lstStyle/>
          <a:p>
            <a:pPr algn="ctr"/>
            <a:r>
              <a:rPr lang="uk-UA" sz="3200" dirty="0" smtClean="0"/>
              <a:t>Продовження курсу на євроінтеграцію: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86412"/>
          </a:xfrm>
        </p:spPr>
        <p:txBody>
          <a:bodyPr/>
          <a:lstStyle/>
          <a:p>
            <a:r>
              <a:rPr lang="ru-RU" sz="2400" b="1" dirty="0" smtClean="0"/>
              <a:t>21 </a:t>
            </a:r>
            <a:r>
              <a:rPr lang="ru-RU" sz="2400" b="1" dirty="0" err="1" smtClean="0"/>
              <a:t>березня</a:t>
            </a:r>
            <a:r>
              <a:rPr lang="ru-RU" sz="2400" b="1" dirty="0" smtClean="0"/>
              <a:t> 2014 року у </a:t>
            </a:r>
            <a:r>
              <a:rPr lang="ru-RU" sz="2400" b="1" dirty="0" err="1" smtClean="0"/>
              <a:t>Брюсселі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підписано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політичну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частину</a:t>
            </a:r>
            <a:r>
              <a:rPr lang="ru-RU" sz="2400" b="1" dirty="0" smtClean="0"/>
              <a:t> Угоди про </a:t>
            </a:r>
            <a:r>
              <a:rPr lang="ru-RU" sz="2400" b="1" dirty="0" err="1" smtClean="0"/>
              <a:t>асоціацію</a:t>
            </a:r>
            <a:r>
              <a:rPr lang="ru-RU" sz="2400" b="1" dirty="0" smtClean="0"/>
              <a:t> з ЄС;</a:t>
            </a:r>
            <a:endParaRPr lang="ru-RU" sz="800" b="1" dirty="0" smtClean="0"/>
          </a:p>
          <a:p>
            <a:r>
              <a:rPr lang="ru-RU" sz="2400" b="1" dirty="0" smtClean="0"/>
              <a:t>27 </a:t>
            </a:r>
            <a:r>
              <a:rPr lang="ru-RU" sz="2400" b="1" dirty="0" err="1" smtClean="0"/>
              <a:t>червня</a:t>
            </a:r>
            <a:r>
              <a:rPr lang="ru-RU" sz="2400" b="1" dirty="0" smtClean="0"/>
              <a:t> 2014 року - Президент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Петро Порошенко </a:t>
            </a:r>
            <a:r>
              <a:rPr lang="ru-RU" sz="2400" b="1" dirty="0" err="1" smtClean="0"/>
              <a:t>підписав</a:t>
            </a:r>
            <a:r>
              <a:rPr lang="ru-RU" sz="2400" b="1" dirty="0" smtClean="0"/>
              <a:t> другу (</a:t>
            </a:r>
            <a:r>
              <a:rPr lang="ru-RU" sz="2400" b="1" dirty="0" err="1" smtClean="0"/>
              <a:t>економічну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частину</a:t>
            </a:r>
            <a:r>
              <a:rPr lang="ru-RU" sz="2400" b="1" dirty="0" smtClean="0"/>
              <a:t> Угоди про </a:t>
            </a:r>
            <a:r>
              <a:rPr lang="ru-RU" sz="2400" b="1" dirty="0" err="1" smtClean="0"/>
              <a:t>асоціацію</a:t>
            </a:r>
            <a:r>
              <a:rPr lang="ru-RU" sz="2400" b="1" dirty="0" smtClean="0"/>
              <a:t> з ЄС;</a:t>
            </a:r>
            <a:endParaRPr lang="ru-RU" sz="900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16 </a:t>
            </a:r>
            <a:r>
              <a:rPr lang="ru-RU" sz="2400" b="1" dirty="0" err="1" smtClean="0">
                <a:solidFill>
                  <a:srgbClr val="FF0000"/>
                </a:solidFill>
              </a:rPr>
              <a:t>вересня</a:t>
            </a:r>
            <a:r>
              <a:rPr lang="ru-RU" sz="2400" b="1" dirty="0" smtClean="0">
                <a:solidFill>
                  <a:srgbClr val="FF0000"/>
                </a:solidFill>
              </a:rPr>
              <a:t> 2014 </a:t>
            </a:r>
            <a:r>
              <a:rPr lang="ru-RU" sz="2400" b="1" dirty="0" smtClean="0"/>
              <a:t>р. </a:t>
            </a:r>
            <a:r>
              <a:rPr lang="ru-RU" sz="2400" b="1" dirty="0" err="1" smtClean="0"/>
              <a:t>Європейський</a:t>
            </a:r>
            <a:r>
              <a:rPr lang="ru-RU" sz="2400" b="1" dirty="0" smtClean="0"/>
              <a:t> парламент </a:t>
            </a:r>
            <a:r>
              <a:rPr lang="ru-RU" sz="2400" b="1" dirty="0" err="1" smtClean="0"/>
              <a:t>ратифікував</a:t>
            </a:r>
            <a:r>
              <a:rPr lang="ru-RU" sz="2400" b="1" dirty="0" smtClean="0"/>
              <a:t> Угоду про </a:t>
            </a:r>
            <a:r>
              <a:rPr lang="ru-RU" sz="2400" b="1" dirty="0" err="1" smtClean="0"/>
              <a:t>асоціацію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Україною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Європейським</a:t>
            </a:r>
            <a:r>
              <a:rPr lang="ru-RU" sz="2400" b="1" dirty="0" smtClean="0"/>
              <a:t> Союзом синхронно з Верховною Радою </a:t>
            </a:r>
            <a:r>
              <a:rPr lang="ru-RU" sz="2400" b="1" dirty="0" err="1" smtClean="0"/>
              <a:t>України</a:t>
            </a:r>
            <a:endParaRPr lang="en-US" sz="800" b="1" dirty="0" smtClean="0"/>
          </a:p>
          <a:p>
            <a:r>
              <a:rPr lang="ru-RU" sz="2400" b="1" dirty="0" smtClean="0"/>
              <a:t>З 1 листопада 2014 р. вступило в силу </a:t>
            </a:r>
            <a:r>
              <a:rPr lang="ru-RU" sz="2400" b="1" dirty="0" err="1" smtClean="0"/>
              <a:t>тимчасове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Угоди про </a:t>
            </a:r>
            <a:r>
              <a:rPr lang="ru-RU" sz="2400" b="1" dirty="0" err="1" smtClean="0"/>
              <a:t>Асоціацію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141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192088"/>
            <a:ext cx="42672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sz="2400" b="1" i="1">
                <a:latin typeface="Times New Roman" pitchFamily="18" charset="0"/>
              </a:rPr>
              <a:t>	</a:t>
            </a:r>
            <a:r>
              <a:rPr lang="uk-UA" sz="2400" b="1" i="1"/>
              <a:t>1 грудня 1991 р. </a:t>
            </a:r>
            <a:r>
              <a:rPr lang="uk-UA" sz="2400"/>
              <a:t>відбулися референдум і вибори Президента України.</a:t>
            </a:r>
            <a:r>
              <a:rPr lang="uk-UA" sz="2400" b="1"/>
              <a:t> </a:t>
            </a:r>
          </a:p>
          <a:p>
            <a:r>
              <a:rPr lang="uk-UA" sz="2400"/>
              <a:t>У бюлетень до референдуму було включено питання: </a:t>
            </a:r>
            <a:r>
              <a:rPr lang="uk-UA" sz="2400" b="1"/>
              <a:t>«Чи підтверджуєте Ви Акт проголошення незалежності України?». </a:t>
            </a:r>
          </a:p>
          <a:p>
            <a:r>
              <a:rPr lang="uk-UA" sz="2400"/>
              <a:t>90,3% громадян, які взяли участь в референдумі, відповіли </a:t>
            </a:r>
            <a:r>
              <a:rPr lang="uk-UA" sz="2400" b="1"/>
              <a:t>«Так», </a:t>
            </a:r>
            <a:r>
              <a:rPr lang="uk-UA" sz="2400"/>
              <a:t>тобто підтвердили </a:t>
            </a:r>
            <a:r>
              <a:rPr lang="uk-UA" sz="2400" b="1"/>
              <a:t>згоду з Актом незалежності України. Першим Президентом України був обраний Леонід Кравчук.</a:t>
            </a:r>
          </a:p>
        </p:txBody>
      </p:sp>
      <p:pic>
        <p:nvPicPr>
          <p:cNvPr id="26629" name="Picture 7" descr="1314276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143375" cy="6096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5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612757"/>
          </a:xfrm>
        </p:spPr>
        <p:txBody>
          <a:bodyPr/>
          <a:lstStyle/>
          <a:p>
            <a:pPr algn="ctr"/>
            <a:r>
              <a:rPr lang="ru-RU" sz="3200" dirty="0" err="1" smtClean="0"/>
              <a:t>Україна</a:t>
            </a:r>
            <a:r>
              <a:rPr lang="ru-RU" sz="3200" dirty="0" smtClean="0"/>
              <a:t> - НАТО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881578"/>
          </a:xfrm>
        </p:spPr>
        <p:txBody>
          <a:bodyPr/>
          <a:lstStyle/>
          <a:p>
            <a:r>
              <a:rPr lang="ru-RU" sz="2800" dirty="0" smtClean="0"/>
              <a:t>10 </a:t>
            </a:r>
            <a:r>
              <a:rPr lang="ru-RU" sz="2800" dirty="0" err="1" smtClean="0"/>
              <a:t>березня</a:t>
            </a:r>
            <a:r>
              <a:rPr lang="ru-RU" sz="2800" dirty="0" smtClean="0"/>
              <a:t> 1992 р. - </a:t>
            </a:r>
            <a:r>
              <a:rPr lang="ru-RU" sz="2800" dirty="0" err="1" smtClean="0"/>
              <a:t>Вступ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до Ради </a:t>
            </a:r>
            <a:r>
              <a:rPr lang="ru-RU" sz="2800" dirty="0" err="1" smtClean="0"/>
              <a:t>північноатлантичного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співробітництва</a:t>
            </a:r>
            <a:r>
              <a:rPr lang="ru-RU" sz="2800" dirty="0" smtClean="0"/>
              <a:t> (РПАС) (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Рада </a:t>
            </a:r>
            <a:r>
              <a:rPr lang="ru-RU" sz="2800" dirty="0" err="1" smtClean="0"/>
              <a:t>євроатлантичного</a:t>
            </a:r>
            <a:r>
              <a:rPr lang="ru-RU" sz="2800" dirty="0" smtClean="0"/>
              <a:t> партнерства - РЄАП);</a:t>
            </a:r>
          </a:p>
          <a:p>
            <a:r>
              <a:rPr lang="ru-RU" sz="2800" dirty="0" smtClean="0"/>
              <a:t>1994 </a:t>
            </a:r>
            <a:r>
              <a:rPr lang="ru-RU" sz="2800" dirty="0" err="1" smtClean="0"/>
              <a:t>рік</a:t>
            </a:r>
            <a:r>
              <a:rPr lang="ru-RU" sz="2800" dirty="0" smtClean="0"/>
              <a:t> - </a:t>
            </a:r>
            <a:r>
              <a:rPr lang="ru-RU" sz="2800" dirty="0" err="1" smtClean="0"/>
              <a:t>Приєднання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 «Партнерство </a:t>
            </a:r>
            <a:r>
              <a:rPr lang="ru-RU" sz="2800" dirty="0" err="1" smtClean="0"/>
              <a:t>заради</a:t>
            </a:r>
            <a:r>
              <a:rPr lang="ru-RU" sz="2800" dirty="0" smtClean="0"/>
              <a:t> миру» (ПЗМ);</a:t>
            </a:r>
          </a:p>
          <a:p>
            <a:r>
              <a:rPr lang="ru-RU" sz="2800" dirty="0" smtClean="0"/>
              <a:t>9 </a:t>
            </a:r>
            <a:r>
              <a:rPr lang="ru-RU" sz="2800" dirty="0" err="1" smtClean="0"/>
              <a:t>липня</a:t>
            </a:r>
            <a:r>
              <a:rPr lang="ru-RU" sz="2800" dirty="0" smtClean="0"/>
              <a:t> 1997 р. - </a:t>
            </a:r>
            <a:r>
              <a:rPr lang="ru-RU" sz="2800" dirty="0" err="1" smtClean="0"/>
              <a:t>підписання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Хартії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Особливе</a:t>
            </a:r>
            <a:r>
              <a:rPr lang="ru-RU" sz="2800" dirty="0" smtClean="0"/>
              <a:t> партнерство у </a:t>
            </a:r>
            <a:r>
              <a:rPr lang="ru-RU" sz="2800" dirty="0" err="1" smtClean="0"/>
              <a:t>Мадриді</a:t>
            </a:r>
            <a:r>
              <a:rPr lang="ru-RU" sz="2800" dirty="0" smtClean="0"/>
              <a:t>, </a:t>
            </a:r>
            <a:r>
              <a:rPr lang="ru-RU" sz="2800" dirty="0" err="1" smtClean="0"/>
              <a:t>заснування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Комісії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Україна</a:t>
            </a:r>
            <a:r>
              <a:rPr lang="ru-RU" sz="2800" dirty="0" smtClean="0"/>
              <a:t> - НАТО, </a:t>
            </a:r>
            <a:r>
              <a:rPr lang="ru-RU" sz="2800" dirty="0" err="1" smtClean="0"/>
              <a:t>відкриття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місії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при НАТО, </a:t>
            </a:r>
            <a:r>
              <a:rPr lang="ru-RU" sz="2800" dirty="0" err="1" smtClean="0"/>
              <a:t>відкриття</a:t>
            </a:r>
            <a:r>
              <a:rPr lang="ru-RU" sz="2800" dirty="0" smtClean="0"/>
              <a:t> Центру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документації</a:t>
            </a:r>
            <a:r>
              <a:rPr lang="ru-RU" sz="2800" dirty="0" smtClean="0"/>
              <a:t> НАТО в </a:t>
            </a:r>
            <a:r>
              <a:rPr lang="ru-RU" sz="2800" dirty="0" err="1" smtClean="0"/>
              <a:t>Україні</a:t>
            </a:r>
            <a:r>
              <a:rPr lang="ru-RU" sz="2800" dirty="0" smtClean="0"/>
              <a:t>;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7144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2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22 листопада 2002 р. </a:t>
            </a:r>
            <a:r>
              <a:rPr lang="uk-UA" sz="2400" b="1" dirty="0" smtClean="0"/>
              <a:t>- ухвалення Плану дій Україна - НАТО;</a:t>
            </a:r>
            <a:endParaRPr lang="ru-RU" sz="2400" b="1" dirty="0" smtClean="0"/>
          </a:p>
          <a:p>
            <a:r>
              <a:rPr lang="uk-UA" sz="2400" b="1" dirty="0" smtClean="0">
                <a:solidFill>
                  <a:srgbClr val="C00000"/>
                </a:solidFill>
              </a:rPr>
              <a:t>2004 рік </a:t>
            </a:r>
            <a:r>
              <a:rPr lang="uk-UA" sz="2400" b="1" dirty="0" smtClean="0"/>
              <a:t>— Ратифікація угоди про підтримку операцій НАТО з боку України;</a:t>
            </a:r>
            <a:endParaRPr lang="ru-RU" sz="2400" b="1" dirty="0" smtClean="0"/>
          </a:p>
          <a:p>
            <a:r>
              <a:rPr lang="uk-UA" sz="2400" b="1" dirty="0" smtClean="0">
                <a:solidFill>
                  <a:srgbClr val="C00000"/>
                </a:solidFill>
              </a:rPr>
              <a:t>2005 рік </a:t>
            </a:r>
            <a:r>
              <a:rPr lang="uk-UA" sz="2400" b="1" dirty="0" smtClean="0"/>
              <a:t>— Початок інтенсифікованого діалогу з НАТО з питань набуття членства та відповідних реформ як передумови переходу до Плану членства як останнього кроку щодо вступу у НАТО;</a:t>
            </a:r>
            <a:endParaRPr lang="ru-RU" sz="2400" b="1" dirty="0" smtClean="0"/>
          </a:p>
          <a:p>
            <a:r>
              <a:rPr lang="uk-UA" sz="2400" b="1" dirty="0" smtClean="0">
                <a:solidFill>
                  <a:srgbClr val="C00000"/>
                </a:solidFill>
              </a:rPr>
              <a:t>2006–2008 роки </a:t>
            </a:r>
            <a:r>
              <a:rPr lang="uk-UA" sz="2400" b="1" dirty="0" smtClean="0"/>
              <a:t>- НАТО оголошує політику відкритих дверей щодо вступу України.</a:t>
            </a:r>
            <a:endParaRPr lang="ru-RU" sz="2400" b="1" dirty="0" smtClean="0"/>
          </a:p>
          <a:p>
            <a:r>
              <a:rPr lang="uk-UA" sz="2400" b="1" dirty="0" smtClean="0">
                <a:solidFill>
                  <a:srgbClr val="C00000"/>
                </a:solidFill>
              </a:rPr>
              <a:t>15 січня 2008 р. </a:t>
            </a:r>
            <a:r>
              <a:rPr lang="uk-UA" sz="2400" b="1" dirty="0" smtClean="0"/>
              <a:t>— подання офіційної заяви щодо можливості приєднання України до Плану дій з членства (ПДЧ) в НАТО;</a:t>
            </a:r>
            <a:endParaRPr lang="ru-RU" sz="2400" b="1" dirty="0" smtClean="0"/>
          </a:p>
          <a:p>
            <a:r>
              <a:rPr lang="uk-UA" sz="2400" b="1" dirty="0" smtClean="0">
                <a:solidFill>
                  <a:srgbClr val="C00000"/>
                </a:solidFill>
              </a:rPr>
              <a:t>2 квітня 2010 р. </a:t>
            </a:r>
            <a:r>
              <a:rPr lang="uk-UA" sz="2400" b="1" dirty="0" smtClean="0"/>
              <a:t>В. Янукович ліквідував міжвідомчу комісію з питань підготовки України до вступу в НАТО і національний центр з питань євроатлантичної інтеграції.</a:t>
            </a:r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328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001156" cy="1112823"/>
          </a:xfrm>
        </p:spPr>
        <p:txBody>
          <a:bodyPr/>
          <a:lstStyle/>
          <a:p>
            <a:pPr algn="ctr"/>
            <a:r>
              <a:rPr lang="uk-UA" sz="3200" dirty="0" smtClean="0"/>
              <a:t>Відносини </a:t>
            </a:r>
            <a:r>
              <a:rPr lang="ru-RU" sz="3200" dirty="0" err="1" smtClean="0"/>
              <a:t>Україна</a:t>
            </a:r>
            <a:r>
              <a:rPr lang="ru-RU" sz="3200" dirty="0" smtClean="0"/>
              <a:t> – НАТО на </a:t>
            </a:r>
            <a:r>
              <a:rPr lang="ru-RU" sz="3200" dirty="0" err="1" smtClean="0"/>
              <a:t>сучасному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етапі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r>
              <a:rPr lang="ru-RU" sz="2300" b="1" dirty="0" smtClean="0"/>
              <a:t>23 </a:t>
            </a:r>
            <a:r>
              <a:rPr lang="ru-RU" sz="2300" b="1" dirty="0" err="1" smtClean="0"/>
              <a:t>грудня</a:t>
            </a:r>
            <a:r>
              <a:rPr lang="ru-RU" sz="2300" b="1" dirty="0" smtClean="0"/>
              <a:t> 2014 </a:t>
            </a:r>
            <a:r>
              <a:rPr lang="ru-RU" sz="2300" b="1" dirty="0" err="1" smtClean="0"/>
              <a:t>р</a:t>
            </a:r>
            <a:r>
              <a:rPr lang="uk-UA" sz="2300" b="1" dirty="0" smtClean="0"/>
              <a:t>.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Верховна</a:t>
            </a:r>
            <a:r>
              <a:rPr lang="ru-RU" sz="2300" b="1" dirty="0" smtClean="0"/>
              <a:t> Рада </a:t>
            </a:r>
            <a:r>
              <a:rPr lang="ru-RU" sz="2300" b="1" dirty="0" err="1" smtClean="0"/>
              <a:t>підтримала</a:t>
            </a:r>
            <a:r>
              <a:rPr lang="ru-RU" sz="2300" b="1" dirty="0" smtClean="0"/>
              <a:t> законопроект про </a:t>
            </a:r>
            <a:r>
              <a:rPr lang="ru-RU" sz="2300" b="1" dirty="0" err="1" smtClean="0"/>
              <a:t>відмову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від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позаблокового</a:t>
            </a:r>
            <a:r>
              <a:rPr lang="ru-RU" sz="2300" b="1" dirty="0" smtClean="0"/>
              <a:t> статусу </a:t>
            </a:r>
          </a:p>
          <a:p>
            <a:r>
              <a:rPr lang="uk-UA" sz="2300" b="1" dirty="0" smtClean="0"/>
              <a:t>27 квітня 2015 р. у штаб-квартирі НАТО було підписано угоду між Кабінетом міністрів України та Альянсом про співробітництво у сфері підтримки;</a:t>
            </a:r>
            <a:endParaRPr lang="ru-RU" sz="2300" b="1" dirty="0" smtClean="0"/>
          </a:p>
          <a:p>
            <a:r>
              <a:rPr lang="ru-RU" sz="2300" b="1" dirty="0" smtClean="0"/>
              <a:t>26 </a:t>
            </a:r>
            <a:r>
              <a:rPr lang="ru-RU" sz="2300" b="1" dirty="0" err="1" smtClean="0"/>
              <a:t>травня</a:t>
            </a:r>
            <a:r>
              <a:rPr lang="ru-RU" sz="2300" b="1" dirty="0" smtClean="0"/>
              <a:t> </a:t>
            </a:r>
            <a:r>
              <a:rPr lang="uk-UA" sz="2300" b="1" dirty="0" smtClean="0"/>
              <a:t>введення</a:t>
            </a:r>
            <a:r>
              <a:rPr lang="ru-RU" sz="2300" b="1" dirty="0" smtClean="0"/>
              <a:t> у </a:t>
            </a:r>
            <a:r>
              <a:rPr lang="ru-RU" sz="2300" b="1" dirty="0" err="1" smtClean="0"/>
              <a:t>дію</a:t>
            </a:r>
            <a:r>
              <a:rPr lang="ru-RU" sz="2300" b="1" dirty="0" smtClean="0"/>
              <a:t> нов</a:t>
            </a:r>
            <a:r>
              <a:rPr lang="uk-UA" sz="2300" b="1" dirty="0" err="1" smtClean="0"/>
              <a:t>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Стратегі</a:t>
            </a:r>
            <a:r>
              <a:rPr lang="uk-UA" sz="2300" b="1" dirty="0" smtClean="0"/>
              <a:t>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національної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безпеки</a:t>
            </a:r>
            <a:r>
              <a:rPr lang="ru-RU" sz="2300" b="1" dirty="0" smtClean="0"/>
              <a:t>, одним </a:t>
            </a:r>
            <a:r>
              <a:rPr lang="ru-RU" sz="2300" b="1" dirty="0" err="1" smtClean="0"/>
              <a:t>із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головних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завданнь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якої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є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формування</a:t>
            </a:r>
            <a:r>
              <a:rPr lang="ru-RU" sz="2300" b="1" dirty="0" smtClean="0"/>
              <a:t> умов для </a:t>
            </a:r>
            <a:r>
              <a:rPr lang="ru-RU" sz="2300" b="1" dirty="0" err="1" smtClean="0"/>
              <a:t>вступу</a:t>
            </a:r>
            <a:r>
              <a:rPr lang="ru-RU" sz="2300" b="1" dirty="0" smtClean="0"/>
              <a:t> в НАТО.</a:t>
            </a:r>
          </a:p>
          <a:p>
            <a:r>
              <a:rPr lang="ru-RU" sz="2300" b="1" dirty="0" smtClean="0"/>
              <a:t>1 </a:t>
            </a:r>
            <a:r>
              <a:rPr lang="ru-RU" sz="2300" b="1" dirty="0" err="1" smtClean="0"/>
              <a:t>липня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Верховна</a:t>
            </a:r>
            <a:r>
              <a:rPr lang="ru-RU" sz="2300" b="1" dirty="0" smtClean="0"/>
              <a:t> Рада </a:t>
            </a:r>
            <a:r>
              <a:rPr lang="ru-RU" sz="2300" b="1" dirty="0" err="1" smtClean="0"/>
              <a:t>ратифікувала</a:t>
            </a:r>
            <a:r>
              <a:rPr lang="ru-RU" sz="2300" b="1" dirty="0" smtClean="0"/>
              <a:t> меморандум про </a:t>
            </a:r>
            <a:r>
              <a:rPr lang="ru-RU" sz="2300" b="1" dirty="0" err="1" smtClean="0"/>
              <a:t>співпрацю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</a:t>
            </a:r>
            <a:r>
              <a:rPr lang="ru-RU" sz="2300" b="1" dirty="0" smtClean="0"/>
              <a:t> НАТО та угоду </a:t>
            </a:r>
            <a:r>
              <a:rPr lang="ru-RU" sz="2300" b="1" dirty="0" err="1" smtClean="0"/>
              <a:t>щодо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підтримки</a:t>
            </a:r>
            <a:r>
              <a:rPr lang="ru-RU" sz="2300" b="1" dirty="0" smtClean="0"/>
              <a:t> та </a:t>
            </a:r>
            <a:r>
              <a:rPr lang="ru-RU" sz="2300" b="1" dirty="0" err="1" smtClean="0"/>
              <a:t>постачання</a:t>
            </a:r>
            <a:r>
              <a:rPr lang="ru-RU" sz="2300" b="1" dirty="0" smtClean="0"/>
              <a:t>.</a:t>
            </a:r>
          </a:p>
          <a:p>
            <a:r>
              <a:rPr lang="uk-UA" sz="2300" b="1" dirty="0" smtClean="0"/>
              <a:t>У </a:t>
            </a:r>
            <a:r>
              <a:rPr lang="ru-RU" sz="2300" b="1" dirty="0" err="1" smtClean="0"/>
              <a:t>вересн</a:t>
            </a:r>
            <a:r>
              <a:rPr lang="uk-UA" sz="2300" b="1" dirty="0" smtClean="0"/>
              <a:t>і -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багатонаціональні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військово-морські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навчання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Sea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Breeze</a:t>
            </a:r>
            <a:r>
              <a:rPr lang="ru-RU" sz="2300" b="1" dirty="0" smtClean="0"/>
              <a:t> («</a:t>
            </a:r>
            <a:r>
              <a:rPr lang="ru-RU" sz="2300" b="1" dirty="0" err="1" smtClean="0"/>
              <a:t>Сі</a:t>
            </a:r>
            <a:r>
              <a:rPr lang="ru-RU" sz="2300" b="1" dirty="0" smtClean="0"/>
              <a:t> Бриз») в </a:t>
            </a:r>
            <a:r>
              <a:rPr lang="ru-RU" sz="2300" b="1" dirty="0" err="1" smtClean="0"/>
              <a:t>Одеській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Миколаївській</a:t>
            </a:r>
            <a:r>
              <a:rPr lang="ru-RU" sz="2300" b="1" dirty="0" smtClean="0"/>
              <a:t> областях, а </a:t>
            </a:r>
            <a:r>
              <a:rPr lang="ru-RU" sz="2300" b="1" dirty="0" err="1" smtClean="0"/>
              <a:t>також</a:t>
            </a:r>
            <a:r>
              <a:rPr lang="ru-RU" sz="2300" b="1" dirty="0" smtClean="0"/>
              <a:t> у </a:t>
            </a:r>
            <a:r>
              <a:rPr lang="ru-RU" sz="2300" b="1" dirty="0" err="1" smtClean="0"/>
              <a:t>північно-західній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частині</a:t>
            </a:r>
            <a:r>
              <a:rPr lang="ru-RU" sz="2300" b="1" dirty="0" smtClean="0"/>
              <a:t> Чорного моря.</a:t>
            </a:r>
          </a:p>
        </p:txBody>
      </p:sp>
    </p:spTree>
    <p:extLst>
      <p:ext uri="{BB962C8B-B14F-4D97-AF65-F5344CB8AC3E}">
        <p14:creationId xmlns:p14="http://schemas.microsoft.com/office/powerpoint/2010/main" val="7397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898509"/>
          </a:xfrm>
        </p:spPr>
        <p:txBody>
          <a:bodyPr/>
          <a:lstStyle/>
          <a:p>
            <a:pPr algn="ctr"/>
            <a:r>
              <a:rPr lang="ru-RU" sz="3200" dirty="0" err="1" smtClean="0"/>
              <a:t>Відносини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Російською</a:t>
            </a:r>
            <a:r>
              <a:rPr lang="ru-RU" sz="3200" dirty="0" smtClean="0"/>
              <a:t> </a:t>
            </a:r>
            <a:r>
              <a:rPr lang="ru-RU" sz="3200" dirty="0" err="1" smtClean="0"/>
              <a:t>Федерацією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57298"/>
            <a:ext cx="8820472" cy="550070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b="1" dirty="0" err="1" smtClean="0"/>
              <a:t>Відносини</a:t>
            </a:r>
            <a:r>
              <a:rPr lang="ru-RU" sz="2800" b="1" dirty="0" smtClean="0"/>
              <a:t> з РФ є </a:t>
            </a:r>
            <a:r>
              <a:rPr lang="ru-RU" sz="2800" b="1" dirty="0" err="1" smtClean="0"/>
              <a:t>стратегічно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важливим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напрямом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зовнішньої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політики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endParaRPr lang="ru-RU" sz="900" b="1" dirty="0" smtClean="0"/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З часу </a:t>
            </a:r>
            <a:r>
              <a:rPr lang="ru-RU" sz="2800" b="1" dirty="0" err="1" smtClean="0"/>
              <a:t>розпаду</a:t>
            </a:r>
            <a:r>
              <a:rPr lang="ru-RU" sz="2800" b="1" dirty="0" smtClean="0"/>
              <a:t> СРСР </a:t>
            </a:r>
            <a:r>
              <a:rPr lang="ru-RU" sz="2800" b="1" dirty="0" err="1" smtClean="0"/>
              <a:t>відносини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двома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країнами</a:t>
            </a:r>
            <a:r>
              <a:rPr lang="ru-RU" sz="2800" b="1" dirty="0" smtClean="0"/>
              <a:t> часто </a:t>
            </a:r>
            <a:r>
              <a:rPr lang="ru-RU" sz="2800" b="1" dirty="0" err="1" smtClean="0"/>
              <a:t>були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складними</a:t>
            </a:r>
            <a:endParaRPr lang="ru-RU" sz="900" b="1" dirty="0" smtClean="0"/>
          </a:p>
          <a:p>
            <a:pPr>
              <a:buFont typeface="Wingdings" pitchFamily="2" charset="2"/>
              <a:buChar char="ü"/>
            </a:pPr>
            <a:r>
              <a:rPr lang="ru-RU" sz="2800" b="1" dirty="0" err="1" smtClean="0"/>
              <a:t>Росія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розглядає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</a:t>
            </a:r>
            <a:r>
              <a:rPr lang="uk-UA" sz="2800" b="1" dirty="0" smtClean="0"/>
              <a:t>р</a:t>
            </a:r>
            <a:r>
              <a:rPr lang="ru-RU" sz="2800" b="1" dirty="0" err="1" smtClean="0"/>
              <a:t>еважно</a:t>
            </a:r>
            <a:r>
              <a:rPr lang="ru-RU" sz="2800" b="1" dirty="0" smtClean="0"/>
              <a:t> як </a:t>
            </a:r>
            <a:r>
              <a:rPr lang="ru-RU" sz="2800" b="1" dirty="0" err="1" smtClean="0"/>
              <a:t>об’єкт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власних</a:t>
            </a:r>
            <a:r>
              <a:rPr lang="ru-RU" sz="2800" b="1" dirty="0"/>
              <a:t> </a:t>
            </a:r>
            <a:r>
              <a:rPr lang="ru-RU" sz="2800" b="1" dirty="0" err="1" smtClean="0"/>
              <a:t>геополітичних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інтересів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91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429784" cy="1255699"/>
          </a:xfrm>
        </p:spPr>
        <p:txBody>
          <a:bodyPr/>
          <a:lstStyle/>
          <a:p>
            <a:pPr algn="ctr"/>
            <a:r>
              <a:rPr lang="uk-UA" sz="3600" dirty="0" smtClean="0"/>
              <a:t>Спірні питання у відносинах Україна - РФ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Приналежність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Кримського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півострова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травень</a:t>
            </a:r>
            <a:r>
              <a:rPr lang="ru-RU" sz="2400" b="1" dirty="0" smtClean="0">
                <a:solidFill>
                  <a:srgbClr val="FF0000"/>
                </a:solidFill>
              </a:rPr>
              <a:t> 1992 р.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заява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Верховної</a:t>
            </a:r>
            <a:r>
              <a:rPr lang="ru-RU" sz="2400" b="1" dirty="0" smtClean="0"/>
              <a:t> Ради РФ про те,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акти</a:t>
            </a:r>
            <a:r>
              <a:rPr lang="ru-RU" sz="2400" b="1" dirty="0" smtClean="0"/>
              <a:t> про передачу </a:t>
            </a:r>
            <a:r>
              <a:rPr lang="ru-RU" sz="2400" b="1" dirty="0" err="1" smtClean="0"/>
              <a:t>Криму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Україні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юридичної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моменту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ухвалення</a:t>
            </a:r>
            <a:endParaRPr lang="ru-RU" sz="2400" b="1" dirty="0" smtClean="0"/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липень</a:t>
            </a:r>
            <a:r>
              <a:rPr lang="ru-RU" sz="2400" b="1" dirty="0" smtClean="0">
                <a:solidFill>
                  <a:srgbClr val="FF0000"/>
                </a:solidFill>
              </a:rPr>
              <a:t> 1993 р. </a:t>
            </a:r>
            <a:r>
              <a:rPr lang="ru-RU" sz="2400" b="1" dirty="0" smtClean="0"/>
              <a:t>- постанова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заява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Верховної</a:t>
            </a:r>
            <a:r>
              <a:rPr lang="ru-RU" sz="2400" b="1" dirty="0" smtClean="0"/>
              <a:t> Ради РФ про </a:t>
            </a:r>
            <a:r>
              <a:rPr lang="ru-RU" sz="2400" b="1" dirty="0" err="1" smtClean="0"/>
              <a:t>фактичне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відторгнення</a:t>
            </a:r>
            <a:r>
              <a:rPr lang="ru-RU" sz="2400" b="1" dirty="0" smtClean="0"/>
              <a:t> Севастополя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йому</a:t>
            </a:r>
            <a:r>
              <a:rPr lang="ru-RU" sz="2400" b="1" dirty="0" smtClean="0"/>
              <a:t> статусу </a:t>
            </a:r>
            <a:r>
              <a:rPr lang="ru-RU" sz="2400" b="1" dirty="0" err="1" smtClean="0"/>
              <a:t>міста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Російської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Федерації</a:t>
            </a:r>
            <a:r>
              <a:rPr lang="ru-RU" sz="2400" b="1" dirty="0" smtClean="0"/>
              <a:t>;</a:t>
            </a:r>
          </a:p>
          <a:p>
            <a:r>
              <a:rPr lang="ru-RU" sz="2400" b="1" dirty="0" err="1" smtClean="0"/>
              <a:t>визнання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юридичної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безпідставності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російського</a:t>
            </a:r>
            <a:r>
              <a:rPr lang="ru-RU" sz="2400" b="1" dirty="0" smtClean="0"/>
              <a:t> парламенту президентом </a:t>
            </a:r>
            <a:r>
              <a:rPr lang="ru-RU" sz="2400" b="1" dirty="0" err="1" smtClean="0"/>
              <a:t>Росії</a:t>
            </a:r>
            <a:r>
              <a:rPr lang="ru-RU" sz="2400" b="1" dirty="0" smtClean="0"/>
              <a:t> Б. </a:t>
            </a:r>
            <a:r>
              <a:rPr lang="ru-RU" sz="2400" b="1" dirty="0" err="1" smtClean="0"/>
              <a:t>Єльциним</a:t>
            </a:r>
            <a:endParaRPr lang="ru-RU" sz="2400" b="1" dirty="0" smtClean="0"/>
          </a:p>
          <a:p>
            <a:r>
              <a:rPr lang="ru-RU" sz="2400" b="1" dirty="0" smtClean="0"/>
              <a:t>Проблему </a:t>
            </a:r>
            <a:r>
              <a:rPr lang="ru-RU" sz="2400" b="1" dirty="0" err="1" smtClean="0"/>
              <a:t>вирішили</a:t>
            </a:r>
            <a:r>
              <a:rPr lang="ru-RU" sz="2400" b="1" dirty="0" smtClean="0"/>
              <a:t>, коли </a:t>
            </a:r>
            <a:r>
              <a:rPr lang="ru-RU" sz="2400" b="1" dirty="0" err="1" smtClean="0"/>
              <a:t>Росія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погодилася</a:t>
            </a:r>
            <a:r>
              <a:rPr lang="ru-RU" sz="2400" b="1" dirty="0" smtClean="0"/>
              <a:t> на те,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залишився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складі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зберігаючи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автономний</a:t>
            </a:r>
            <a:r>
              <a:rPr lang="ru-RU" sz="2400" b="1" dirty="0" smtClean="0"/>
              <a:t> статус.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815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Приналежність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Севастополя та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розміщеного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порту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Чорноморського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флоту СРСР:</a:t>
            </a:r>
          </a:p>
          <a:p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довгих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інтенсивних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переговорів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Чорноморський</a:t>
            </a:r>
            <a:r>
              <a:rPr lang="ru-RU" sz="2400" dirty="0" smtClean="0"/>
              <a:t> флот, за </a:t>
            </a:r>
            <a:r>
              <a:rPr lang="ru-RU" sz="2400" dirty="0" err="1" smtClean="0"/>
              <a:t>російською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зберегти</a:t>
            </a:r>
            <a:r>
              <a:rPr lang="ru-RU" sz="2400" dirty="0" smtClean="0"/>
              <a:t> право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Севастополь як базу до 2017 р.</a:t>
            </a:r>
            <a:endParaRPr lang="ru-RU" sz="5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30 - 31 </a:t>
            </a:r>
            <a:r>
              <a:rPr lang="ru-RU" sz="2400" b="1" dirty="0" err="1" smtClean="0">
                <a:solidFill>
                  <a:srgbClr val="FF0000"/>
                </a:solidFill>
              </a:rPr>
              <a:t>травня</a:t>
            </a:r>
            <a:r>
              <a:rPr lang="ru-RU" sz="2400" b="1" dirty="0" smtClean="0">
                <a:solidFill>
                  <a:srgbClr val="FF0000"/>
                </a:solidFill>
              </a:rPr>
              <a:t> 1997</a:t>
            </a:r>
            <a:r>
              <a:rPr lang="uk-UA" sz="2400" b="1" dirty="0" smtClean="0">
                <a:solidFill>
                  <a:srgbClr val="FF0000"/>
                </a:solidFill>
              </a:rPr>
              <a:t> р.</a:t>
            </a:r>
            <a:r>
              <a:rPr lang="ru-RU" sz="2400" b="1" dirty="0" smtClean="0"/>
              <a:t> - Великий </a:t>
            </a:r>
            <a:r>
              <a:rPr lang="ru-RU" sz="2400" b="1" dirty="0" err="1" smtClean="0"/>
              <a:t>україно-російський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договір</a:t>
            </a:r>
            <a:r>
              <a:rPr lang="ru-RU" sz="2400" b="1" dirty="0" smtClean="0"/>
              <a:t> про дружбу, </a:t>
            </a:r>
            <a:r>
              <a:rPr lang="ru-RU" sz="2400" b="1" dirty="0" err="1" smtClean="0"/>
              <a:t>співробітництво</a:t>
            </a:r>
            <a:r>
              <a:rPr lang="ru-RU" sz="2400" b="1" dirty="0" smtClean="0"/>
              <a:t> і партнерство:</a:t>
            </a:r>
            <a:r>
              <a:rPr lang="ru-RU" sz="2400" dirty="0" smtClean="0"/>
              <a:t> — </a:t>
            </a:r>
            <a:r>
              <a:rPr lang="ru-RU" sz="2400" dirty="0" err="1" smtClean="0"/>
              <a:t>приймається</a:t>
            </a:r>
            <a:r>
              <a:rPr lang="ru-RU" sz="2400" dirty="0" smtClean="0"/>
              <a:t> «</a:t>
            </a:r>
            <a:r>
              <a:rPr lang="ru-RU" sz="2400" dirty="0" err="1" smtClean="0"/>
              <a:t>нульовий</a:t>
            </a:r>
            <a:r>
              <a:rPr lang="ru-RU" sz="2400" dirty="0" smtClean="0"/>
              <a:t>» </a:t>
            </a:r>
            <a:r>
              <a:rPr lang="ru-RU" sz="2400" dirty="0" err="1" smtClean="0"/>
              <a:t>варіант</a:t>
            </a:r>
            <a:r>
              <a:rPr lang="ru-RU" sz="2400" dirty="0" smtClean="0"/>
              <a:t>                                                     по боргам і </a:t>
            </a:r>
            <a:r>
              <a:rPr lang="ru-RU" sz="2400" dirty="0" err="1" smtClean="0"/>
              <a:t>власності</a:t>
            </a:r>
            <a:r>
              <a:rPr lang="ru-RU" sz="2400" dirty="0" smtClean="0"/>
              <a:t> СРСР за                                                   кордоном, </a:t>
            </a:r>
            <a:r>
              <a:rPr lang="ru-RU" sz="2400" dirty="0" err="1" smtClean="0"/>
              <a:t>поділено</a:t>
            </a:r>
            <a:r>
              <a:rPr lang="ru-RU" sz="2400" dirty="0" smtClean="0"/>
              <a:t> бухти                                                       Севастополя для </a:t>
            </a:r>
            <a:r>
              <a:rPr lang="ru-RU" sz="2400" dirty="0" err="1" smtClean="0"/>
              <a:t>базування</a:t>
            </a:r>
            <a:r>
              <a:rPr lang="ru-RU" sz="2400" dirty="0" smtClean="0"/>
              <a:t>                                                          </a:t>
            </a:r>
            <a:r>
              <a:rPr lang="ru-RU" sz="2400" dirty="0" err="1" smtClean="0"/>
              <a:t>флотів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Росії</a:t>
            </a:r>
            <a:r>
              <a:rPr lang="ru-RU" sz="2400" dirty="0" smtClean="0"/>
              <a:t>.</a:t>
            </a:r>
          </a:p>
          <a:p>
            <a:endParaRPr lang="ru-RU" sz="600" dirty="0" smtClean="0"/>
          </a:p>
          <a:p>
            <a:r>
              <a:rPr lang="ru-RU" sz="2400" b="1" dirty="0" smtClean="0"/>
              <a:t>У </a:t>
            </a:r>
            <a:r>
              <a:rPr lang="ru-RU" sz="2400" b="1" dirty="0" smtClean="0">
                <a:solidFill>
                  <a:srgbClr val="FF0000"/>
                </a:solidFill>
              </a:rPr>
              <a:t>2010 р.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Харківські</a:t>
            </a:r>
            <a:r>
              <a:rPr lang="ru-RU" sz="2400" b="1" dirty="0" smtClean="0"/>
              <a:t> угоди:                                                                                           </a:t>
            </a:r>
            <a:r>
              <a:rPr lang="ru-RU" sz="2400" b="1" dirty="0" err="1" smtClean="0"/>
              <a:t>подовжили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термін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перебування</a:t>
            </a:r>
            <a:r>
              <a:rPr lang="ru-RU" sz="2400" b="1" dirty="0" smtClean="0"/>
              <a:t> рос. флоту в </a:t>
            </a:r>
            <a:r>
              <a:rPr lang="ru-RU" sz="2400" b="1" dirty="0" err="1" smtClean="0"/>
              <a:t>Криму</a:t>
            </a:r>
            <a:r>
              <a:rPr lang="ru-RU" sz="2400" b="1" dirty="0" smtClean="0"/>
              <a:t> до 2042 р.</a:t>
            </a:r>
          </a:p>
          <a:p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810000" cy="216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70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Україно-російські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газові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конфлікти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sz="2800" b="1" dirty="0" err="1" smtClean="0"/>
              <a:t>серія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економічних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конфліктів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компаніями</a:t>
            </a:r>
            <a:r>
              <a:rPr lang="ru-RU" sz="2800" b="1" dirty="0" smtClean="0"/>
              <a:t> НАК «</a:t>
            </a:r>
            <a:r>
              <a:rPr lang="ru-RU" sz="2800" b="1" dirty="0" err="1" smtClean="0"/>
              <a:t>Нафтогаз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» та «Газпром» </a:t>
            </a:r>
            <a:r>
              <a:rPr lang="ru-RU" sz="2800" b="1" dirty="0" err="1" smtClean="0"/>
              <a:t>щодо</a:t>
            </a:r>
            <a:r>
              <a:rPr lang="ru-RU" sz="2800" b="1" dirty="0" smtClean="0"/>
              <a:t> умов </a:t>
            </a:r>
            <a:r>
              <a:rPr lang="ru-RU" sz="2800" b="1" dirty="0" err="1" smtClean="0"/>
              <a:t>постачання</a:t>
            </a:r>
            <a:r>
              <a:rPr lang="ru-RU" sz="2800" b="1" dirty="0" smtClean="0"/>
              <a:t> природного газу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Росії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транзиту до </a:t>
            </a:r>
            <a:r>
              <a:rPr lang="ru-RU" sz="2800" b="1" dirty="0" err="1" smtClean="0"/>
              <a:t>країн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Європи</a:t>
            </a:r>
            <a:r>
              <a:rPr lang="ru-RU" sz="2800" b="1" dirty="0" smtClean="0"/>
              <a:t>:</a:t>
            </a:r>
          </a:p>
          <a:p>
            <a:pPr>
              <a:buNone/>
            </a:pPr>
            <a:endParaRPr lang="ru-RU" sz="500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Українсько-російський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конфлікт</a:t>
            </a:r>
            <a:r>
              <a:rPr lang="ru-RU" sz="2400" b="1" dirty="0" smtClean="0"/>
              <a:t> 2005 -2006;</a:t>
            </a:r>
          </a:p>
          <a:p>
            <a:pPr>
              <a:buNone/>
            </a:pPr>
            <a:endParaRPr lang="ru-RU" sz="500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Українсько-російський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конфлікт</a:t>
            </a:r>
            <a:r>
              <a:rPr lang="ru-RU" sz="2400" b="1" dirty="0" smtClean="0"/>
              <a:t> 2008 -2009;</a:t>
            </a:r>
            <a:endParaRPr lang="ru-RU" sz="1000" b="1" dirty="0" smtClean="0"/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Харківські</a:t>
            </a:r>
            <a:r>
              <a:rPr lang="ru-RU" sz="2400" b="1" dirty="0" smtClean="0">
                <a:solidFill>
                  <a:srgbClr val="C00000"/>
                </a:solidFill>
              </a:rPr>
              <a:t> угоди 2010 р.: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здешевлення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російського</a:t>
            </a:r>
            <a:r>
              <a:rPr lang="ru-RU" sz="2400" b="1" dirty="0" smtClean="0"/>
              <a:t> газу шляхом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знижки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анулювання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зборів</a:t>
            </a:r>
            <a:r>
              <a:rPr lang="ru-RU" sz="2400" b="1" dirty="0" smtClean="0"/>
              <a:t>  в </a:t>
            </a:r>
            <a:r>
              <a:rPr lang="ru-RU" sz="2400" b="1" dirty="0" err="1" smtClean="0"/>
              <a:t>обмін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продовження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терміну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перебування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Чорноморського</a:t>
            </a:r>
            <a:r>
              <a:rPr lang="ru-RU" sz="2400" b="1" dirty="0" smtClean="0"/>
              <a:t> флоту </a:t>
            </a:r>
            <a:r>
              <a:rPr lang="ru-RU" sz="2400" b="1" dirty="0" err="1" smtClean="0"/>
              <a:t>Російської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Федерації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Севастополі</a:t>
            </a:r>
            <a:r>
              <a:rPr lang="ru-RU" sz="2400" b="1" dirty="0" smtClean="0"/>
              <a:t> </a:t>
            </a:r>
            <a:endParaRPr lang="ru-RU" sz="1000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Російсько-українська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війна</a:t>
            </a:r>
            <a:r>
              <a:rPr lang="ru-RU" sz="2400" b="1" dirty="0" smtClean="0"/>
              <a:t> 2013 – 2014 </a:t>
            </a:r>
            <a:r>
              <a:rPr lang="ru-RU" sz="2400" b="1" dirty="0" err="1" smtClean="0"/>
              <a:t>рр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487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04813"/>
            <a:ext cx="9144000" cy="6453187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dirty="0" smtClean="0"/>
              <a:t>Революція гідності</a:t>
            </a:r>
          </a:p>
          <a:p>
            <a:pPr>
              <a:buNone/>
            </a:pPr>
            <a:endParaRPr lang="uk-UA" sz="2000" b="1" dirty="0" smtClean="0"/>
          </a:p>
          <a:p>
            <a:r>
              <a:rPr lang="ru-RU" sz="2800" b="1" dirty="0" err="1" smtClean="0"/>
              <a:t>Російська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збройна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агресія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/>
              <a:t>Російська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окупація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Криму</a:t>
            </a:r>
            <a:r>
              <a:rPr lang="ru-RU" sz="2800" b="1" dirty="0" smtClean="0"/>
              <a:t> 2014 р.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/>
              <a:t>Війна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сході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України</a:t>
            </a:r>
            <a:endParaRPr lang="ru-RU" sz="1400" b="1" dirty="0" smtClean="0"/>
          </a:p>
          <a:p>
            <a:r>
              <a:rPr lang="ru-RU" sz="2800" dirty="0" smtClean="0">
                <a:solidFill>
                  <a:srgbClr val="C00000"/>
                </a:solidFill>
              </a:rPr>
              <a:t>27 </a:t>
            </a:r>
            <a:r>
              <a:rPr lang="ru-RU" sz="2800" dirty="0" err="1" smtClean="0">
                <a:solidFill>
                  <a:srgbClr val="C00000"/>
                </a:solidFill>
              </a:rPr>
              <a:t>січня</a:t>
            </a:r>
            <a:r>
              <a:rPr lang="ru-RU" sz="2800" dirty="0" smtClean="0">
                <a:solidFill>
                  <a:srgbClr val="C00000"/>
                </a:solidFill>
              </a:rPr>
              <a:t> 2015 р. </a:t>
            </a:r>
            <a:r>
              <a:rPr lang="ru-RU" sz="2800" dirty="0" err="1" smtClean="0"/>
              <a:t>Верховна</a:t>
            </a:r>
            <a:r>
              <a:rPr lang="ru-RU" sz="2800" dirty="0" smtClean="0"/>
              <a:t> Рада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визнала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своїй</a:t>
            </a:r>
            <a:r>
              <a:rPr lang="ru-RU" sz="2800" dirty="0" smtClean="0"/>
              <a:t> </a:t>
            </a:r>
            <a:r>
              <a:rPr lang="ru-RU" sz="2800" dirty="0" err="1" smtClean="0"/>
              <a:t>заяві-зверненні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міжнародних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організацій</a:t>
            </a:r>
            <a:r>
              <a:rPr lang="ru-RU" sz="2800" dirty="0" smtClean="0"/>
              <a:t> </a:t>
            </a:r>
            <a:r>
              <a:rPr lang="ru-RU" sz="2800" dirty="0" err="1" smtClean="0"/>
              <a:t>Росію</a:t>
            </a:r>
            <a:r>
              <a:rPr lang="ru-RU" sz="2800" dirty="0" smtClean="0"/>
              <a:t> як </a:t>
            </a:r>
            <a:r>
              <a:rPr lang="ru-RU" sz="2800" dirty="0" err="1" smtClean="0"/>
              <a:t>країну-агресора</a:t>
            </a:r>
            <a:endParaRPr lang="ru-RU" sz="2800" dirty="0" smtClean="0"/>
          </a:p>
          <a:p>
            <a:r>
              <a:rPr lang="uk-UA" sz="2800" dirty="0" smtClean="0"/>
              <a:t>Санкції України щодо                                                      Росії (обмежувальні                                                                              заходи щодо громадян і                                юридичних осіб)</a:t>
            </a:r>
            <a:endParaRPr lang="ru-RU" sz="2800" dirty="0" smtClean="0"/>
          </a:p>
          <a:p>
            <a:r>
              <a:rPr lang="uk-UA" sz="2800" dirty="0" smtClean="0"/>
              <a:t>Посилення санкцій з                                                             16 вересня 2015 р.</a:t>
            </a:r>
            <a:endParaRPr lang="ru-RU" sz="2800" dirty="0" smtClean="0"/>
          </a:p>
          <a:p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71942"/>
            <a:ext cx="450056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2195736" y="836712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981200" y="2971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304800" y="785813"/>
            <a:ext cx="36576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r>
              <a:rPr lang="uk-UA" b="1"/>
              <a:t>	</a:t>
            </a:r>
            <a:r>
              <a:rPr lang="uk-UA" sz="2200" b="1"/>
              <a:t>Отже, наприкінці 1991 р. закінчилася епоха, що тривала понад сімдесят років. Зійшла у минуле радянська форма державності, яка зв’язувала Україну з тоталітарною державою СРСР. Народилася нова демократична Україна.</a:t>
            </a:r>
            <a:r>
              <a:rPr lang="uk-UA" sz="2400" b="1"/>
              <a:t> </a:t>
            </a:r>
          </a:p>
          <a:p>
            <a:pPr algn="just"/>
            <a:r>
              <a:rPr lang="uk-UA" sz="2400" b="1"/>
              <a:t>	</a:t>
            </a:r>
            <a:endParaRPr lang="uk-UA" sz="2400"/>
          </a:p>
        </p:txBody>
      </p:sp>
      <p:pic>
        <p:nvPicPr>
          <p:cNvPr id="27653" name="Picture 5" descr="sodruzhestvo-nezavisimykh-gosudarstv-vozglavila-kirgizi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4724400" cy="3505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304800" y="4572000"/>
            <a:ext cx="83820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just"/>
            <a:r>
              <a:rPr lang="uk-UA" sz="2000" b="1"/>
              <a:t>	</a:t>
            </a:r>
            <a:r>
              <a:rPr lang="uk-UA" sz="2200" b="1"/>
              <a:t>8 грудня 1991 р. </a:t>
            </a:r>
            <a:r>
              <a:rPr lang="uk-UA" sz="2200"/>
              <a:t>була підписана угода про створення</a:t>
            </a:r>
            <a:r>
              <a:rPr lang="uk-UA" sz="2200" b="1"/>
              <a:t> Співдружності Незалежних держав (СНД), до якої увійшло 11 республік, у тому числі, Україна. </a:t>
            </a:r>
          </a:p>
          <a:p>
            <a:pPr algn="just"/>
            <a:r>
              <a:rPr lang="uk-UA" sz="2200"/>
              <a:t>Однак за час існування СНД значних економічних і політичних результатів не було досягнуто. </a:t>
            </a:r>
          </a:p>
        </p:txBody>
      </p:sp>
    </p:spTree>
    <p:extLst>
      <p:ext uri="{BB962C8B-B14F-4D97-AF65-F5344CB8AC3E}">
        <p14:creationId xmlns:p14="http://schemas.microsoft.com/office/powerpoint/2010/main" val="19756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8600" y="582613"/>
            <a:ext cx="4267200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latin typeface="Times New Roman" pitchFamily="18" charset="0"/>
              </a:rPr>
              <a:t>	</a:t>
            </a:r>
            <a:r>
              <a:rPr lang="uk-UA" sz="2000"/>
              <a:t>Першочерговою проблемою після проголошення незалежності стало </a:t>
            </a:r>
            <a:r>
              <a:rPr lang="uk-UA" sz="2000" b="1" i="1"/>
              <a:t>державне будівництво</a:t>
            </a:r>
            <a:r>
              <a:rPr lang="uk-UA" sz="2000" b="1"/>
              <a:t>. </a:t>
            </a:r>
          </a:p>
          <a:p>
            <a:pPr algn="just"/>
            <a:r>
              <a:rPr lang="uk-UA" sz="2000"/>
              <a:t>Протягом 1991-1994 рр. було прийнято </a:t>
            </a:r>
            <a:r>
              <a:rPr lang="uk-UA" sz="2000" b="1"/>
              <a:t>основні закони незалежної України: про громадянство, про державні кордони, про національні меншини, про формування власних Збройних Сил тощо. Було затверджено нову символіку, грошову одиницю.</a:t>
            </a:r>
          </a:p>
          <a:p>
            <a:pPr algn="just"/>
            <a:r>
              <a:rPr lang="uk-UA" sz="2000" b="1"/>
              <a:t>	Законом від 17 вересня 1991 р. назва «Українська Радянська Соціалістична республіка» була замінена на історичну назву «Україна».</a:t>
            </a:r>
            <a:r>
              <a:rPr lang="uk-UA" sz="1900"/>
              <a:t> </a:t>
            </a:r>
            <a:r>
              <a:rPr lang="uk-UA" sz="1900" b="1"/>
              <a:t> </a:t>
            </a:r>
          </a:p>
        </p:txBody>
      </p:sp>
      <p:pic>
        <p:nvPicPr>
          <p:cNvPr id="28677" name="Picture 6" descr="big-53209_-_A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267200" cy="4800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29700" name="Picture 9" descr="1ua_a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4038600" cy="2133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4572000" y="503238"/>
            <a:ext cx="4343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latin typeface="Times New Roman" pitchFamily="18" charset="0"/>
              </a:rPr>
              <a:t>	</a:t>
            </a:r>
            <a:r>
              <a:rPr lang="uk-UA" sz="2400" b="1"/>
              <a:t>Законом від 17 вересня 1991 р. назва «Українська Радянська Соціалістична республіка» була замінена на історичну назву «Україна».  </a:t>
            </a:r>
          </a:p>
          <a:p>
            <a:pPr algn="ctr"/>
            <a:endParaRPr lang="uk-UA" sz="2400"/>
          </a:p>
        </p:txBody>
      </p:sp>
      <p:pic>
        <p:nvPicPr>
          <p:cNvPr id="29702" name="Picture 6" descr="5-kypon-1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351213" cy="3505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381000" y="3257550"/>
            <a:ext cx="4495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latin typeface="Times New Roman" pitchFamily="18" charset="0"/>
              </a:rPr>
              <a:t>	</a:t>
            </a:r>
            <a:r>
              <a:rPr lang="uk-UA" sz="2400" b="1"/>
              <a:t>Постанова Верховної Ради від </a:t>
            </a:r>
            <a:r>
              <a:rPr lang="uk-UA" sz="2400" b="1" i="1"/>
              <a:t>9 вересня 1991 р.</a:t>
            </a:r>
            <a:r>
              <a:rPr lang="uk-UA" sz="2400" b="1"/>
              <a:t> започаткувала вихід України з рубльової зони та запровадила обіг </a:t>
            </a:r>
            <a:r>
              <a:rPr lang="uk-UA" sz="2400" b="1" i="1"/>
              <a:t>купонів</a:t>
            </a:r>
            <a:r>
              <a:rPr lang="uk-UA" sz="2400" b="1"/>
              <a:t> багаторазового використання (у 1996 р. було введено гривню).</a:t>
            </a:r>
            <a:r>
              <a:rPr lang="uk-UA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9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30724" name="Picture 5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996"/>
            <a:ext cx="7543800" cy="42291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57200" y="4293096"/>
            <a:ext cx="8305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 b="1">
                <a:latin typeface="Times New Roman" pitchFamily="18" charset="0"/>
              </a:rPr>
              <a:t>	</a:t>
            </a:r>
            <a:r>
              <a:rPr lang="uk-UA" sz="2000" b="1"/>
              <a:t>Закон </a:t>
            </a:r>
            <a:r>
              <a:rPr lang="uk-UA" sz="2000" b="1" i="1"/>
              <a:t>«Про громадянство України» від 8 жовтня 1991 р.</a:t>
            </a:r>
            <a:r>
              <a:rPr lang="uk-UA" sz="2000" b="1"/>
              <a:t> встановив, що кожний, хто постійно проживав на території республіки, міг отримати її громадянство. Подвійного громадянства не допускалося. </a:t>
            </a:r>
          </a:p>
          <a:p>
            <a:pPr algn="just"/>
            <a:r>
              <a:rPr lang="uk-UA" sz="2000" b="1"/>
              <a:t>	У </a:t>
            </a:r>
            <a:r>
              <a:rPr lang="uk-UA" sz="2000" b="1" i="1"/>
              <a:t>листопаді 1991 р.</a:t>
            </a:r>
            <a:r>
              <a:rPr lang="uk-UA" sz="2000" b="1"/>
              <a:t> Верховна рада прийняла Закон </a:t>
            </a:r>
            <a:r>
              <a:rPr lang="uk-UA" sz="2000" b="1" i="1"/>
              <a:t>«Про Державний кордон України»</a:t>
            </a:r>
            <a:r>
              <a:rPr lang="uk-UA" sz="2000" b="1"/>
              <a:t>, яким встановлювалися кордони, порядок їх охорони та перетину.</a:t>
            </a:r>
          </a:p>
        </p:txBody>
      </p:sp>
    </p:spTree>
    <p:extLst>
      <p:ext uri="{BB962C8B-B14F-4D97-AF65-F5344CB8AC3E}">
        <p14:creationId xmlns:p14="http://schemas.microsoft.com/office/powerpoint/2010/main" val="1786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" y="51816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 b="1"/>
              <a:t>	З </a:t>
            </a:r>
            <a:r>
              <a:rPr lang="uk-UA" sz="2000" b="1" i="1"/>
              <a:t>1991 р.</a:t>
            </a:r>
            <a:r>
              <a:rPr lang="uk-UA" sz="2000" b="1"/>
              <a:t> почала виходити щоденна газета </a:t>
            </a:r>
            <a:r>
              <a:rPr lang="uk-UA" sz="2000" b="1" i="1"/>
              <a:t>«Голос України»</a:t>
            </a:r>
            <a:r>
              <a:rPr lang="uk-UA" sz="2000" b="1"/>
              <a:t>, власний друкований орган парламенту України.</a:t>
            </a:r>
            <a:endParaRPr lang="uk-UA" sz="2000" b="1" i="1"/>
          </a:p>
        </p:txBody>
      </p:sp>
      <p:pic>
        <p:nvPicPr>
          <p:cNvPr id="31749" name="Picture 5" descr="golos_u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44894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2448</Words>
  <Application>Microsoft Office PowerPoint</Application>
  <PresentationFormat>Экран (4:3)</PresentationFormat>
  <Paragraphs>226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Constantia</vt:lpstr>
      <vt:lpstr>Times New Roman</vt:lpstr>
      <vt:lpstr>Wingdings</vt:lpstr>
      <vt:lpstr>BooksClassic_16x9</vt:lpstr>
      <vt:lpstr>УКРАЇНА В УМОВАХ НЕЗАЛЕЖНОСТІ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Перехід від командної до ринкової економіки</vt:lpstr>
      <vt:lpstr>Леонід Макарович Кравчук (1991-1994)</vt:lpstr>
      <vt:lpstr>Радикальні економічні реформи</vt:lpstr>
      <vt:lpstr>Зміст перетворень</vt:lpstr>
      <vt:lpstr>Вихід з економічної кризи</vt:lpstr>
      <vt:lpstr>Леонід Данилович Кучма (1994-2004)</vt:lpstr>
      <vt:lpstr>Президентські вибори 2004 р.</vt:lpstr>
      <vt:lpstr>Помаранчева революція</vt:lpstr>
      <vt:lpstr>Презентация PowerPoint</vt:lpstr>
      <vt:lpstr>Презентация PowerPoint</vt:lpstr>
      <vt:lpstr>Презентация PowerPoint</vt:lpstr>
      <vt:lpstr>Президентво В. Ющенка (2005 – 2010)</vt:lpstr>
      <vt:lpstr>Презентация PowerPoint</vt:lpstr>
      <vt:lpstr>Вибори Президента України 2010</vt:lpstr>
      <vt:lpstr>Президентство В. Януковича (2010 – 2014)</vt:lpstr>
      <vt:lpstr>Презентация PowerPoint</vt:lpstr>
      <vt:lpstr>Презентация PowerPoint</vt:lpstr>
      <vt:lpstr>Революція гідності</vt:lpstr>
      <vt:lpstr>Міжнародне визнання незалежності України</vt:lpstr>
      <vt:lpstr>Презентация PowerPoint</vt:lpstr>
      <vt:lpstr>Реалізація курсу на без’ядерний статус України:</vt:lpstr>
      <vt:lpstr>Відносини з ЄС та НАТО</vt:lpstr>
      <vt:lpstr>Презентация PowerPoint</vt:lpstr>
      <vt:lpstr>Презентация PowerPoint</vt:lpstr>
      <vt:lpstr>Презентация PowerPoint</vt:lpstr>
      <vt:lpstr>Продовження курсу на євроінтеграцію:</vt:lpstr>
      <vt:lpstr>Україна - НАТО</vt:lpstr>
      <vt:lpstr>Презентация PowerPoint</vt:lpstr>
      <vt:lpstr>Відносини Україна – НАТО на сучасному етапі</vt:lpstr>
      <vt:lpstr>Відносини з Російською Федерацією</vt:lpstr>
      <vt:lpstr>Спірні питання у відносинах Україна - РФ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УМОВАХ НЕЗАЛЕЖНОСТІ</dc:title>
  <dc:creator>User</dc:creator>
  <cp:lastModifiedBy>Пользователь Windows</cp:lastModifiedBy>
  <cp:revision>9</cp:revision>
  <dcterms:created xsi:type="dcterms:W3CDTF">2018-04-13T11:58:46Z</dcterms:created>
  <dcterms:modified xsi:type="dcterms:W3CDTF">2020-05-14T06:34:35Z</dcterms:modified>
</cp:coreProperties>
</file>