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  <p:sldId id="258" r:id="rId3"/>
    <p:sldId id="259" r:id="rId4"/>
    <p:sldId id="267" r:id="rId5"/>
    <p:sldId id="260" r:id="rId6"/>
    <p:sldId id="26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9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28" autoAdjust="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2830A-0DA9-4D99-898D-30D9AFE7F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79CB-AF10-4A2D-846D-C604A82BE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3682E-AEEB-4FE6-A5B2-5B84BD638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E8DF0-0DD5-426C-B97C-A9D3377A9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9783-E96B-4BB5-B809-3014944EF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ADB3-93B2-43B0-B2C4-F48FDDDE0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B087A-EB02-412C-AD2E-C7DAF30C5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F728E-E013-4EB6-B5E4-1AEEDADE5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F9295-F6B1-4365-8CD4-B7D23EA92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EEBDC-DBB3-4621-85BE-D05CC05A3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BAAD9-A5AE-43CD-8E8E-8CA70E8D9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5A7A4-585B-4A66-A37E-E076772B8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E2491F9-21A8-4636-BD1B-FE1CC1973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7772400" cy="1371600"/>
          </a:xfrm>
          <a:gradFill>
            <a:gsLst>
              <a:gs pos="0">
                <a:schemeClr val="tx1"/>
              </a:gs>
              <a:gs pos="100000">
                <a:schemeClr val="lt2">
                  <a:shade val="30000"/>
                  <a:satMod val="200000"/>
                </a:schemeClr>
              </a:gs>
            </a:gsLst>
          </a:gra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uk-UA" sz="4000" b="1" i="1" dirty="0" err="1" smtClean="0">
                <a:solidFill>
                  <a:schemeClr val="hlink"/>
                </a:solidFill>
                <a:latin typeface="Arial" charset="0"/>
              </a:rPr>
              <a:t>Мордвінова</a:t>
            </a:r>
            <a:r>
              <a:rPr lang="uk-UA" sz="4000" b="1" i="1" dirty="0" smtClean="0">
                <a:solidFill>
                  <a:schemeClr val="hlink"/>
                </a:solidFill>
                <a:latin typeface="Arial" charset="0"/>
              </a:rPr>
              <a:t> </a:t>
            </a:r>
            <a:br>
              <a:rPr lang="uk-UA" sz="4000" b="1" i="1" dirty="0" smtClean="0">
                <a:solidFill>
                  <a:schemeClr val="hlink"/>
                </a:solidFill>
                <a:latin typeface="Arial" charset="0"/>
              </a:rPr>
            </a:br>
            <a:r>
              <a:rPr lang="uk-UA" sz="4000" b="1" i="1" dirty="0" smtClean="0">
                <a:solidFill>
                  <a:schemeClr val="hlink"/>
                </a:solidFill>
                <a:latin typeface="Arial" charset="0"/>
              </a:rPr>
              <a:t>Ірина Олександрівна</a:t>
            </a:r>
            <a:endParaRPr lang="ru-RU" sz="4000" b="1" i="1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00400" y="1905000"/>
            <a:ext cx="5791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400" b="1" i="1" dirty="0" smtClean="0">
                <a:latin typeface="Arial" charset="0"/>
              </a:rPr>
              <a:t>Спеціалістка вищої категорії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i="1" dirty="0" smtClean="0">
                <a:latin typeface="Arial" charset="0"/>
              </a:rPr>
              <a:t>Викладачка економічних дисциплін ВСП </a:t>
            </a:r>
            <a:r>
              <a:rPr lang="uk-UA" sz="2400" b="1" i="1" dirty="0" err="1" smtClean="0">
                <a:latin typeface="Arial" charset="0"/>
              </a:rPr>
              <a:t>“Економіко-правничий</a:t>
            </a:r>
            <a:r>
              <a:rPr lang="uk-UA" sz="2400" b="1" i="1" dirty="0" smtClean="0">
                <a:latin typeface="Arial" charset="0"/>
              </a:rPr>
              <a:t> фаховий коледж ЗНУ”</a:t>
            </a:r>
            <a:endParaRPr lang="en-US" sz="2400" b="1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b="1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i="1" dirty="0" smtClean="0">
                <a:latin typeface="Arial" pitchFamily="34" charset="0"/>
                <a:cs typeface="Arial" pitchFamily="34" charset="0"/>
              </a:rPr>
              <a:t>Гарант освітньо-професійної програми спеціальності 072 Фінанси, банківська справа та страхування</a:t>
            </a:r>
            <a:endParaRPr lang="uk-UA" sz="2400" b="1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uk-UA" sz="2400" b="1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i="1" dirty="0" smtClean="0">
                <a:latin typeface="Arial" charset="0"/>
              </a:rPr>
              <a:t>Педагогічний стаж 32 роки</a:t>
            </a:r>
            <a:endParaRPr lang="ru-RU" sz="2400" b="1" i="1" dirty="0" smtClean="0">
              <a:latin typeface="Arial" charset="0"/>
            </a:endParaRPr>
          </a:p>
        </p:txBody>
      </p:sp>
      <p:pic>
        <p:nvPicPr>
          <p:cNvPr id="2054" name="Picture 5" descr="C:\Users\Ира\Desktop\Сним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2743200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uk-UA" b="1" i="1" dirty="0" smtClean="0">
                <a:solidFill>
                  <a:schemeClr val="hlink"/>
                </a:solidFill>
                <a:latin typeface="Arial" charset="0"/>
              </a:rPr>
              <a:t>Освіта</a:t>
            </a:r>
            <a:endParaRPr lang="ru-RU" b="1" i="1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3048000" y="1143000"/>
            <a:ext cx="5638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b="1" i="1" smtClean="0">
                <a:latin typeface="Arial" charset="0"/>
              </a:rPr>
              <a:t>Сумський державний педагогічний інститут ім.А.С. Макаренка, 1988р., вчитель географії і біології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sz="2400" b="1" i="1" smtClean="0">
              <a:latin typeface="Arial" charset="0"/>
            </a:endParaRPr>
          </a:p>
          <a:p>
            <a:pPr eaLnBrk="1" hangingPunct="1">
              <a:defRPr/>
            </a:pPr>
            <a:r>
              <a:rPr lang="uk-UA" sz="2400" b="1" i="1" smtClean="0">
                <a:latin typeface="Arial" charset="0"/>
              </a:rPr>
              <a:t>Гуманітарний університет “ЗІДМУ”, 2004р., магістр з педагогіки вищої школи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sz="2400" b="1" i="1" smtClean="0">
              <a:latin typeface="Arial" charset="0"/>
            </a:endParaRPr>
          </a:p>
          <a:p>
            <a:pPr eaLnBrk="1" hangingPunct="1">
              <a:defRPr/>
            </a:pPr>
            <a:r>
              <a:rPr lang="uk-UA" sz="2400" b="1" i="1" smtClean="0">
                <a:latin typeface="Arial" charset="0"/>
              </a:rPr>
              <a:t>Гуманітарний університет “ЗІДМУ”, 2005р., магістр з економіки підприємства</a:t>
            </a:r>
          </a:p>
          <a:p>
            <a:pPr eaLnBrk="1" hangingPunct="1">
              <a:defRPr/>
            </a:pPr>
            <a:endParaRPr lang="ru-RU" sz="2400" smtClean="0"/>
          </a:p>
        </p:txBody>
      </p:sp>
      <p:pic>
        <p:nvPicPr>
          <p:cNvPr id="3076" name="Picture 9" descr="File003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3048000"/>
            <a:ext cx="2209800" cy="1550988"/>
          </a:xfrm>
        </p:spPr>
      </p:pic>
      <p:pic>
        <p:nvPicPr>
          <p:cNvPr id="3077" name="Picture 10" descr="File003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4800600"/>
            <a:ext cx="2133600" cy="1495425"/>
          </a:xfrm>
        </p:spPr>
      </p:pic>
      <p:pic>
        <p:nvPicPr>
          <p:cNvPr id="3078" name="Picture 11" descr="File00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43000"/>
            <a:ext cx="22860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uk-UA" b="1" i="1" smtClean="0">
                <a:solidFill>
                  <a:schemeClr val="hlink"/>
                </a:solidFill>
                <a:latin typeface="Arial" charset="0"/>
              </a:rPr>
              <a:t>Професійна діяльність</a:t>
            </a:r>
            <a:endParaRPr lang="ru-RU" b="1" i="1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066800"/>
            <a:ext cx="5638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400" b="1" i="1" dirty="0" smtClean="0">
                <a:latin typeface="Arial" charset="0"/>
              </a:rPr>
              <a:t>серпень 1988р. – листопад 2002р.: </a:t>
            </a:r>
            <a:r>
              <a:rPr lang="ru-RU" sz="2400" b="1" i="1" dirty="0" err="1" smtClean="0">
                <a:latin typeface="Arial" charset="0"/>
              </a:rPr>
              <a:t>Ніжинська</a:t>
            </a:r>
            <a:r>
              <a:rPr lang="ru-RU" sz="2400" b="1" i="1" dirty="0" smtClean="0">
                <a:latin typeface="Arial" charset="0"/>
              </a:rPr>
              <a:t> ЗОШ І-ІІ ст. №12 </a:t>
            </a:r>
            <a:r>
              <a:rPr lang="ru-RU" sz="2400" b="1" i="1" dirty="0" err="1" smtClean="0">
                <a:latin typeface="Arial" charset="0"/>
              </a:rPr>
              <a:t>Чернігівської</a:t>
            </a:r>
            <a:r>
              <a:rPr lang="ru-RU" sz="2400" b="1" i="1" dirty="0" smtClean="0">
                <a:latin typeface="Arial" charset="0"/>
              </a:rPr>
              <a:t> обл., </a:t>
            </a:r>
            <a:r>
              <a:rPr lang="ru-RU" sz="2400" b="1" i="1" dirty="0" err="1" smtClean="0">
                <a:latin typeface="Arial" charset="0"/>
              </a:rPr>
              <a:t>вчитель</a:t>
            </a:r>
            <a:r>
              <a:rPr lang="ru-RU" sz="2400" b="1" i="1" dirty="0" smtClean="0">
                <a:latin typeface="Arial" charset="0"/>
              </a:rPr>
              <a:t> </a:t>
            </a:r>
            <a:r>
              <a:rPr lang="ru-RU" sz="2400" b="1" i="1" dirty="0" err="1" smtClean="0">
                <a:latin typeface="Arial" charset="0"/>
              </a:rPr>
              <a:t>географії</a:t>
            </a:r>
            <a:r>
              <a:rPr lang="ru-RU" sz="2400" b="1" i="1" dirty="0" smtClean="0">
                <a:latin typeface="Arial" charset="0"/>
              </a:rPr>
              <a:t> та </a:t>
            </a:r>
            <a:r>
              <a:rPr lang="ru-RU" sz="2400" b="1" i="1" dirty="0" err="1" smtClean="0">
                <a:latin typeface="Arial" charset="0"/>
              </a:rPr>
              <a:t>історії</a:t>
            </a:r>
            <a:endParaRPr lang="ru-RU" sz="2400" b="1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i="1" dirty="0" smtClean="0">
                <a:latin typeface="Arial" charset="0"/>
              </a:rPr>
              <a:t>грудень 2002р. – серпень 2014р.: Класичний приватний університет, викладач кафедри економіки підприємства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sz="2400" b="1" i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i="1" dirty="0" smtClean="0">
                <a:latin typeface="Arial" charset="0"/>
              </a:rPr>
              <a:t>з вересня 2014р. і до тепер – ВСП ЕПФК ЗНУ, викладачка економічних дисциплін</a:t>
            </a:r>
            <a:endParaRPr lang="ru-RU" sz="2400" b="1" i="1" dirty="0" smtClean="0">
              <a:latin typeface="Arial" charset="0"/>
            </a:endParaRPr>
          </a:p>
        </p:txBody>
      </p:sp>
      <p:sp>
        <p:nvSpPr>
          <p:cNvPr id="4100" name="AutoShape 7" descr="Картинки по запросу Ніжинська ЗОШ № 12 І ступеня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01" name="AutoShape 9" descr="Картинки по запросу Ніжинська ЗОШ № 12 І ступеня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4102" name="Picture 10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загружен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971800"/>
            <a:ext cx="1981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7" descr="Картинки по запросу зну фот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648200"/>
            <a:ext cx="2057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uk-UA" b="1" i="1" dirty="0" smtClean="0">
                <a:solidFill>
                  <a:schemeClr val="hlink"/>
                </a:solidFill>
                <a:latin typeface="Arial" charset="0"/>
              </a:rPr>
              <a:t>Навчальні дисципліни</a:t>
            </a:r>
            <a:endParaRPr lang="ru-RU" b="1" i="1" dirty="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3048000" y="1143000"/>
            <a:ext cx="5638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b="1" i="1" dirty="0" smtClean="0">
                <a:latin typeface="Arial" charset="0"/>
              </a:rPr>
              <a:t>Економічна теорія</a:t>
            </a:r>
          </a:p>
          <a:p>
            <a:pPr eaLnBrk="1" hangingPunct="1">
              <a:defRPr/>
            </a:pPr>
            <a:endParaRPr lang="uk-UA" sz="2400" b="1" i="1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uk-UA" sz="2400" b="1" i="1" dirty="0" smtClean="0">
                <a:latin typeface="Arial" charset="0"/>
              </a:rPr>
              <a:t>Економіка підприємства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sz="2400" b="1" i="1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uk-UA" sz="2400" b="1" i="1" dirty="0" smtClean="0">
                <a:latin typeface="Arial" charset="0"/>
              </a:rPr>
              <a:t>Регіональна економіка</a:t>
            </a:r>
          </a:p>
          <a:p>
            <a:pPr eaLnBrk="1" hangingPunct="1">
              <a:defRPr/>
            </a:pPr>
            <a:endParaRPr lang="uk-UA" sz="2400" b="1" i="1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uk-UA" sz="2400" b="1" i="1" dirty="0" smtClean="0">
                <a:latin typeface="Arial" charset="0"/>
              </a:rPr>
              <a:t>Розміщення продуктивних сил і регіональна економіка</a:t>
            </a:r>
          </a:p>
          <a:p>
            <a:pPr eaLnBrk="1" hangingPunct="1">
              <a:defRPr/>
            </a:pPr>
            <a:endParaRPr lang="uk-UA" sz="2400" b="1" i="1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uk-UA" sz="2400" b="1" i="1" dirty="0" smtClean="0">
                <a:latin typeface="Arial" charset="0"/>
              </a:rPr>
              <a:t>Вступ до спеціальності</a:t>
            </a:r>
          </a:p>
          <a:p>
            <a:pPr eaLnBrk="1" hangingPunct="1">
              <a:defRPr/>
            </a:pPr>
            <a:endParaRPr lang="uk-UA" sz="2400" b="1" i="1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uk-UA" sz="2400" b="1" i="1" dirty="0" smtClean="0">
                <a:latin typeface="Arial" charset="0"/>
              </a:rPr>
              <a:t>Громадянська освіта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  <p:pic>
        <p:nvPicPr>
          <p:cNvPr id="5124" name="Содержимое 8" descr="я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143000"/>
            <a:ext cx="2500313" cy="4445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9" descr="Картинки по запросу Ніжинська ЗОШ № 12 І ступеня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6147" name="Picture 8" descr="Fot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505200"/>
            <a:ext cx="213360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81000" y="381000"/>
            <a:ext cx="8153400" cy="5486400"/>
          </a:xfrm>
        </p:spPr>
        <p:txBody>
          <a:bodyPr/>
          <a:lstStyle/>
          <a:p>
            <a:pPr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Формує професійні компетентності у здобувачів освіти, використовуючи інтерактивні засоби </a:t>
            </a:r>
            <a:r>
              <a:rPr lang="en-US" sz="1800" b="1" i="1" dirty="0" err="1" smtClean="0">
                <a:latin typeface="Arial" pitchFamily="34" charset="0"/>
                <a:cs typeface="Arial" pitchFamily="34" charset="0"/>
              </a:rPr>
              <a:t>Quizizz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Smart Notebook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мережеві технології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2.0</a:t>
            </a:r>
          </a:p>
          <a:p>
            <a:pPr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Розширює фаховий світогляд студентів економічних спеціальностей через захоплюючі ігри 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“Що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? Де? Коли?”, 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Брейн-ринг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батли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квести</a:t>
            </a: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Посіла 2 місце з авторською розробкою 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“Попит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, пропозиція та їх 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рівновага”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  у конкурсі 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Smart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-технології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: панорама інноваційних 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технологій в освітньому 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процесі”</a:t>
            </a: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Отримала грант ректора ЗНУ  за розробку 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проекту 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Освітньо-кар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єрного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 центру  “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SEED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9" descr="Картинки по запросу Ніжинська ЗОШ № 12 І ступеня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7171" name="Picture 8" descr="Fot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505200"/>
            <a:ext cx="213360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81000" y="381000"/>
            <a:ext cx="8153400" cy="5486400"/>
          </a:xfrm>
        </p:spPr>
        <p:txBody>
          <a:bodyPr/>
          <a:lstStyle/>
          <a:p>
            <a:pPr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uk-UA" sz="1800" b="1" i="1" dirty="0" smtClean="0">
                <a:latin typeface="Arial" charset="0"/>
              </a:rPr>
              <a:t>Участь у підготовці матеріалів для участі коледжу в І</a:t>
            </a:r>
            <a:r>
              <a:rPr lang="en-US" sz="1800" b="1" i="1" dirty="0" smtClean="0">
                <a:latin typeface="Arial" charset="0"/>
              </a:rPr>
              <a:t>X</a:t>
            </a:r>
            <a:r>
              <a:rPr lang="uk-UA" sz="1800" b="1" i="1" dirty="0" smtClean="0">
                <a:latin typeface="Arial" charset="0"/>
              </a:rPr>
              <a:t> Міжнародній Виставці </a:t>
            </a:r>
            <a:r>
              <a:rPr lang="uk-UA" sz="1800" b="1" i="1" dirty="0" err="1" smtClean="0">
                <a:latin typeface="Arial" charset="0"/>
              </a:rPr>
              <a:t>“Інноватика</a:t>
            </a:r>
            <a:r>
              <a:rPr lang="uk-UA" sz="1800" b="1" i="1" dirty="0" smtClean="0">
                <a:latin typeface="Arial" charset="0"/>
              </a:rPr>
              <a:t> в сучасній </a:t>
            </a:r>
            <a:r>
              <a:rPr lang="uk-UA" sz="1800" b="1" i="1" dirty="0" err="1" smtClean="0">
                <a:latin typeface="Arial" charset="0"/>
              </a:rPr>
              <a:t>освіті”</a:t>
            </a:r>
            <a:endParaRPr lang="uk-UA" sz="1800" b="1" i="1" dirty="0" smtClean="0">
              <a:latin typeface="Arial" charset="0"/>
            </a:endParaRPr>
          </a:p>
          <a:p>
            <a:pPr eaLnBrk="1" hangingPunct="1">
              <a:defRPr/>
            </a:pPr>
            <a:endParaRPr lang="uk-UA" sz="1800" b="1" i="1" dirty="0" smtClean="0">
              <a:latin typeface="Arial" charset="0"/>
            </a:endParaRPr>
          </a:p>
          <a:p>
            <a:pPr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Під керівництвом Ірини Олександрівни студенти щороку посідають призові місця у науково-практичній конференції 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“Молода</a:t>
            </a: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i="1" dirty="0" err="1" smtClean="0">
                <a:latin typeface="Arial" pitchFamily="34" charset="0"/>
                <a:cs typeface="Arial" pitchFamily="34" charset="0"/>
              </a:rPr>
              <a:t>наука”</a:t>
            </a: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Викладачка має подяки і грамоти ректора ЗНУ, міського голови м. Запоріжжя, Департаменту освіти і науки Запорізької облдержадміністрації</a:t>
            </a:r>
          </a:p>
          <a:p>
            <a:pPr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Має 15 наукових публікацій за фахом, взяла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1800" b="1" i="1" dirty="0" smtClean="0">
                <a:latin typeface="Arial" pitchFamily="34" charset="0"/>
                <a:cs typeface="Arial" pitchFamily="34" charset="0"/>
              </a:rPr>
              <a:t>участь у 12 науково-практичних конференціях</a:t>
            </a:r>
          </a:p>
          <a:p>
            <a:pPr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uk-UA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287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Текстура</vt:lpstr>
      <vt:lpstr>Мордвінова  Ірина Олександрівна</vt:lpstr>
      <vt:lpstr>Освіта</vt:lpstr>
      <vt:lpstr>Професійна діяльність</vt:lpstr>
      <vt:lpstr>Навчальні дисципліни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МІО</cp:lastModifiedBy>
  <cp:revision>17</cp:revision>
  <cp:lastPrinted>1601-01-01T00:00:00Z</cp:lastPrinted>
  <dcterms:created xsi:type="dcterms:W3CDTF">1601-01-01T00:00:00Z</dcterms:created>
  <dcterms:modified xsi:type="dcterms:W3CDTF">2021-04-14T15:45:46Z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