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legacyDiagramTex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81" r:id="rId3"/>
    <p:sldId id="278" r:id="rId4"/>
    <p:sldId id="279" r:id="rId5"/>
    <p:sldId id="284" r:id="rId6"/>
    <p:sldId id="285" r:id="rId7"/>
    <p:sldId id="280" r:id="rId8"/>
    <p:sldId id="282" r:id="rId9"/>
    <p:sldId id="286" r:id="rId10"/>
    <p:sldId id="287" r:id="rId11"/>
    <p:sldId id="289" r:id="rId12"/>
    <p:sldId id="290" r:id="rId13"/>
    <p:sldId id="291" r:id="rId14"/>
    <p:sldId id="292" r:id="rId15"/>
    <p:sldId id="293" r:id="rId16"/>
    <p:sldId id="295" r:id="rId17"/>
    <p:sldId id="294" r:id="rId18"/>
    <p:sldId id="296" r:id="rId19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Elephant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Elephant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Elephant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Elephant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Elephant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Elephant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Elephant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Elephant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Elephant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99FFCC"/>
    <a:srgbClr val="FFCCCC"/>
    <a:srgbClr val="7900A4"/>
    <a:srgbClr val="474747"/>
    <a:srgbClr val="606060"/>
    <a:srgbClr val="53537D"/>
    <a:srgbClr val="FFCCFF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06/relationships/legacyDocTextInfo" Target="legacyDocTextInfo.bin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4" Type="http://schemas.microsoft.com/office/2006/relationships/legacyDiagramText" Target="legacyDiagramText4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2DA8B-1D66-49BC-86BB-F1B570215D6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64EA7-82C7-4825-96A1-1D877D29A98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09D40-FC9D-43C5-A630-AA9A5304BC3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8A099F-A309-4A3B-98CE-0038124CF15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9D0A0-D447-4976-9D67-A7681A28EC2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FFC1F-FE3D-4650-ACAD-F50E6815DAE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040EA-EA88-49DD-843B-B9627E57620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531D48-621E-4BA2-94E5-613DC49D16A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BE10B-CC54-4185-8E51-EA4DB0C39FD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6B4BD-1A26-43A4-885D-3B112AC16C7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7A5C1-81EE-4373-81E0-64E9A1FED73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B4C4F-5FA4-4013-8397-31EE809DD2B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3C85AC4C-0F4F-4AFC-8C9F-F7C3485CE5F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ransition>
    <p:rand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8" descr="000000092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1200" y="3505200"/>
            <a:ext cx="3124200" cy="311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371600" y="381000"/>
            <a:ext cx="6400800" cy="5257800"/>
          </a:xfrm>
        </p:spPr>
        <p:txBody>
          <a:bodyPr/>
          <a:lstStyle/>
          <a:p>
            <a:pPr marL="609600" indent="-609600" eaLnBrk="1" hangingPunct="1"/>
            <a:r>
              <a:rPr lang="uk-UA" b="1" i="1" smtClean="0"/>
              <a:t>Товарне виробництво і товарно-грошові відносини</a:t>
            </a:r>
          </a:p>
          <a:p>
            <a:pPr marL="609600" indent="-609600" eaLnBrk="1" hangingPunct="1"/>
            <a:r>
              <a:rPr lang="uk-UA" sz="2400" smtClean="0"/>
              <a:t> </a:t>
            </a:r>
          </a:p>
          <a:p>
            <a:pPr marL="609600" indent="-609600" algn="l" eaLnBrk="1" hangingPunct="1"/>
            <a:endParaRPr lang="uk-UA" sz="2400" smtClean="0"/>
          </a:p>
          <a:p>
            <a:pPr marL="609600" indent="-609600" algn="l" eaLnBrk="1" hangingPunct="1"/>
            <a:r>
              <a:rPr lang="uk-UA" sz="2400" smtClean="0"/>
              <a:t>1. Форми суспільного виробництва.</a:t>
            </a:r>
          </a:p>
          <a:p>
            <a:pPr marL="609600" indent="-609600" algn="l" eaLnBrk="1" hangingPunct="1"/>
            <a:r>
              <a:rPr lang="uk-UA" sz="2400" smtClean="0"/>
              <a:t>2. Товар та його властивості. Закон товарного обігу.</a:t>
            </a:r>
          </a:p>
          <a:p>
            <a:pPr marL="609600" indent="-609600" algn="l" eaLnBrk="1" hangingPunct="1"/>
            <a:r>
              <a:rPr lang="uk-UA" sz="2400" smtClean="0"/>
              <a:t>3. Гроші, їх сутність і функції.</a:t>
            </a:r>
          </a:p>
          <a:p>
            <a:pPr marL="609600" indent="-609600" algn="l" eaLnBrk="1" hangingPunct="1"/>
            <a:r>
              <a:rPr lang="uk-UA" sz="2400" smtClean="0"/>
              <a:t>4. Закон грошового обігу.</a:t>
            </a:r>
            <a:endParaRPr lang="ru-RU" sz="240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458200" cy="868362"/>
          </a:xfrm>
        </p:spPr>
        <p:txBody>
          <a:bodyPr/>
          <a:lstStyle/>
          <a:p>
            <a:r>
              <a:rPr lang="uk-UA" sz="2800" b="1" i="1" smtClean="0">
                <a:solidFill>
                  <a:srgbClr val="CC0066"/>
                </a:solidFill>
              </a:rPr>
              <a:t>Обмін </a:t>
            </a:r>
            <a:r>
              <a:rPr lang="uk-UA" sz="2800" b="1" i="1" smtClean="0"/>
              <a:t>– це процес руху товарів як форма розподілу виготовлених суспільством благ</a:t>
            </a:r>
            <a:endParaRPr lang="ru-RU" sz="2800" b="1" i="1" smtClean="0"/>
          </a:p>
        </p:txBody>
      </p:sp>
      <p:graphicFrame>
        <p:nvGraphicFramePr>
          <p:cNvPr id="47117" name="Group 13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8229600" cy="4906963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4906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Натуральний (бартерний)-</a:t>
                      </a:r>
                      <a:r>
                        <a:rPr kumimoji="0" lang="uk-UA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форма обміну, за якої один товар обмінюється на інший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Грошовий –</a:t>
                      </a:r>
                      <a:r>
                        <a:rPr kumimoji="0" lang="uk-UA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форма обміну, за якою люди спочатку обмінюють товар на гроші, а вже потім за їх допомогою одержують інший товар</a:t>
                      </a: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3562" name="Picture 15" descr="Картинки по запросу картинки грошовий обмі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4343400"/>
            <a:ext cx="239077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3" name="Picture 17" descr="Картинки по запросу картинки грошовий обмін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4114800"/>
            <a:ext cx="272415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458200" cy="563562"/>
          </a:xfrm>
        </p:spPr>
        <p:txBody>
          <a:bodyPr/>
          <a:lstStyle/>
          <a:p>
            <a:r>
              <a:rPr lang="uk-UA" sz="3200" b="1" i="1" smtClean="0">
                <a:solidFill>
                  <a:srgbClr val="CC0066"/>
                </a:solidFill>
              </a:rPr>
              <a:t>Особливості товарного виробництва</a:t>
            </a:r>
            <a:endParaRPr lang="ru-RU" sz="3200" b="1" i="1" smtClean="0">
              <a:solidFill>
                <a:srgbClr val="CC0066"/>
              </a:solidFill>
            </a:endParaRPr>
          </a:p>
        </p:txBody>
      </p:sp>
      <p:graphicFrame>
        <p:nvGraphicFramePr>
          <p:cNvPr id="24605" name="Group 29"/>
          <p:cNvGraphicFramePr>
            <a:graphicFrameLocks noGrp="1"/>
          </p:cNvGraphicFramePr>
          <p:nvPr>
            <p:ph idx="1"/>
          </p:nvPr>
        </p:nvGraphicFramePr>
        <p:xfrm>
          <a:off x="457200" y="990600"/>
          <a:ext cx="8229600" cy="5387341"/>
        </p:xfrm>
        <a:graphic>
          <a:graphicData uri="http://schemas.openxmlformats.org/drawingml/2006/table">
            <a:tbl>
              <a:tblPr/>
              <a:tblGrid>
                <a:gridCol w="2667000"/>
                <a:gridCol w="2438400"/>
                <a:gridCol w="312420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Просте</a:t>
                      </a:r>
                      <a:endParaRPr kumimoji="0" lang="ru-RU" sz="2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Розширене (капіталістичне)</a:t>
                      </a:r>
                      <a:endParaRPr kumimoji="0" lang="ru-RU" sz="2400" b="1" i="1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Власна праця</a:t>
                      </a:r>
                      <a:endParaRPr kumimoji="0" lang="ru-RU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Характер праці</a:t>
                      </a:r>
                      <a:endParaRPr kumimoji="0" 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Наймана праця</a:t>
                      </a:r>
                      <a:endParaRPr kumimoji="0" lang="ru-RU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Розміри підприємств і обсяг вироблених товарів незначні</a:t>
                      </a:r>
                      <a:endParaRPr kumimoji="0" lang="ru-RU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Розміри підприємств</a:t>
                      </a:r>
                      <a:endParaRPr kumimoji="0" 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Підприємства великі, багато найманих працівників, значний обсяг продукції</a:t>
                      </a:r>
                      <a:endParaRPr kumimoji="0" lang="ru-RU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Взаємні зв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’</a:t>
                      </a: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язки між товаровиробниками</a:t>
                      </a:r>
                      <a:endParaRPr kumimoji="0" lang="ru-RU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Суспільний характер виробництва</a:t>
                      </a:r>
                      <a:endParaRPr kumimoji="0" 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Кооперація праці на окремих підприємствах</a:t>
                      </a:r>
                      <a:endParaRPr kumimoji="0" lang="ru-RU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70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Задоволення особистих потреб товаровиробників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</a:t>
                      </a:r>
                      <a:r>
                        <a:rPr kumimoji="0" lang="uk-UA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Т1 </a:t>
                      </a:r>
                      <a:r>
                        <a:rPr kumimoji="0" lang="uk-UA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 Г – </a:t>
                      </a:r>
                      <a:r>
                        <a:rPr kumimoji="0" lang="uk-UA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</a:t>
                      </a:r>
                      <a:r>
                        <a:rPr kumimoji="0" lang="uk-UA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l-GR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Кінцева мета</a:t>
                      </a:r>
                      <a:endParaRPr kumimoji="0" lang="ru-RU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Одержання доходу (прибутку) власниками засобів виробництва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 –Т – Г</a:t>
                      </a:r>
                      <a:r>
                        <a:rPr kumimoji="0" lang="el-GR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b="1" i="1" smtClean="0">
                <a:solidFill>
                  <a:srgbClr val="CC0066"/>
                </a:solidFill>
              </a:rPr>
              <a:t>2. Товар та його властивості. Закон товарного обігу.</a:t>
            </a:r>
            <a:r>
              <a:rPr lang="uk-UA" sz="3200" smtClean="0"/>
              <a:t/>
            </a:r>
            <a:br>
              <a:rPr lang="uk-UA" sz="3200" smtClean="0"/>
            </a:br>
            <a:endParaRPr lang="ru-RU" sz="3200" smtClean="0"/>
          </a:p>
        </p:txBody>
      </p:sp>
      <p:graphicFrame>
        <p:nvGraphicFramePr>
          <p:cNvPr id="52230" name="Organization Chart 6"/>
          <p:cNvGraphicFramePr>
            <a:graphicFrameLocks/>
          </p:cNvGraphicFramePr>
          <p:nvPr>
            <p:ph idx="1"/>
          </p:nvPr>
        </p:nvGraphicFramePr>
        <p:xfrm>
          <a:off x="457200" y="1219200"/>
          <a:ext cx="8229600" cy="4876800"/>
        </p:xfrm>
        <a:graphic>
          <a:graphicData uri="http://schemas.openxmlformats.org/drawingml/2006/compatibility">
            <com:legacyDrawing xmlns:com="http://schemas.openxmlformats.org/drawingml/2006/compatibility" spid="_x0000_s52230"/>
          </a:graphicData>
        </a:graphic>
      </p:graphicFrame>
    </p:spTree>
  </p:cSld>
  <p:clrMapOvr>
    <a:masterClrMapping/>
  </p:clrMapOvr>
  <p:transition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b="1" i="1" smtClean="0">
                <a:solidFill>
                  <a:srgbClr val="CC0066"/>
                </a:solidFill>
              </a:rPr>
              <a:t>Закон вартості – закон еквівалентів</a:t>
            </a:r>
            <a:endParaRPr lang="ru-RU" sz="3200" b="1" i="1" smtClean="0">
              <a:solidFill>
                <a:srgbClr val="CC0066"/>
              </a:solidFill>
            </a:endParaRP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uk-UA" sz="2800" b="1" i="1" smtClean="0"/>
              <a:t>обмін товарів та послуг між виробниками на ринку відбувається відповідно до суспільно необхідних витрат на їх виготовлення</a:t>
            </a:r>
          </a:p>
          <a:p>
            <a:pPr>
              <a:lnSpc>
                <a:spcPct val="90000"/>
              </a:lnSpc>
            </a:pPr>
            <a:endParaRPr lang="uk-UA" sz="2800" b="1" i="1" smtClean="0"/>
          </a:p>
          <a:p>
            <a:pPr>
              <a:lnSpc>
                <a:spcPct val="90000"/>
              </a:lnSpc>
            </a:pPr>
            <a:r>
              <a:rPr lang="uk-UA" sz="2800" b="1" i="1" smtClean="0"/>
              <a:t>виражає внутрішньо необхідні, суттєві і сталі зв</a:t>
            </a:r>
            <a:r>
              <a:rPr lang="en-US" sz="2800" b="1" i="1" smtClean="0"/>
              <a:t>’</a:t>
            </a:r>
            <a:r>
              <a:rPr lang="uk-UA" sz="2800" b="1" i="1" smtClean="0"/>
              <a:t>язки між суспільно необхідною працею і цінами товарів за умов відносної відповідності попиту та пропозиції</a:t>
            </a:r>
            <a:endParaRPr lang="ru-RU" sz="2800" b="1" i="1" smtClean="0"/>
          </a:p>
        </p:txBody>
      </p:sp>
    </p:spTree>
  </p:cSld>
  <p:clrMapOvr>
    <a:masterClrMapping/>
  </p:clrMapOvr>
  <p:transition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b="1" i="1" smtClean="0"/>
              <a:t>Через механізми цін закон вартості виконує такі </a:t>
            </a:r>
            <a:r>
              <a:rPr lang="uk-UA" sz="3200" b="1" i="1" smtClean="0">
                <a:solidFill>
                  <a:srgbClr val="CC0066"/>
                </a:solidFill>
              </a:rPr>
              <a:t>функції:</a:t>
            </a:r>
            <a:endParaRPr lang="ru-RU" sz="3200" b="1" i="1" smtClean="0">
              <a:solidFill>
                <a:srgbClr val="CC0066"/>
              </a:solidFill>
            </a:endParaRPr>
          </a:p>
        </p:txBody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uk-UA" smtClean="0"/>
          </a:p>
          <a:p>
            <a:pPr algn="ctr"/>
            <a:r>
              <a:rPr lang="uk-UA" b="1" i="1" smtClean="0"/>
              <a:t>Стихійного регулятора виробництва</a:t>
            </a:r>
          </a:p>
          <a:p>
            <a:pPr algn="ctr"/>
            <a:r>
              <a:rPr lang="uk-UA" b="1" i="1" smtClean="0"/>
              <a:t>Рушійної сили розвитку продуктивних сил</a:t>
            </a:r>
          </a:p>
          <a:p>
            <a:pPr algn="ctr"/>
            <a:r>
              <a:rPr lang="uk-UA" b="1" i="1" smtClean="0"/>
              <a:t>Диференціації товаровиробників</a:t>
            </a:r>
            <a:endParaRPr lang="ru-RU" b="1" i="1" smtClean="0"/>
          </a:p>
        </p:txBody>
      </p:sp>
    </p:spTree>
  </p:cSld>
  <p:clrMapOvr>
    <a:masterClrMapping/>
  </p:clrMapOvr>
  <p:transition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uk-UA" sz="3200" b="1" i="1" smtClean="0">
                <a:solidFill>
                  <a:srgbClr val="CC0066"/>
                </a:solidFill>
              </a:rPr>
              <a:t>3. Гроші, їх сутність і функції</a:t>
            </a:r>
            <a:endParaRPr lang="ru-RU" sz="3200" b="1" i="1" smtClean="0">
              <a:solidFill>
                <a:srgbClr val="CC0066"/>
              </a:solidFill>
            </a:endParaRPr>
          </a:p>
        </p:txBody>
      </p:sp>
      <p:sp>
        <p:nvSpPr>
          <p:cNvPr id="55298" name="Rectangle 6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>
              <a:buFontTx/>
              <a:buNone/>
            </a:pPr>
            <a:r>
              <a:rPr lang="uk-UA" sz="2400" b="1" i="1" smtClean="0">
                <a:solidFill>
                  <a:srgbClr val="CC0066"/>
                </a:solidFill>
              </a:rPr>
              <a:t>Гроші – це:</a:t>
            </a:r>
          </a:p>
          <a:p>
            <a:r>
              <a:rPr lang="uk-UA" sz="2400" b="1" i="1" smtClean="0"/>
              <a:t> те, що вони виконують;</a:t>
            </a:r>
          </a:p>
          <a:p>
            <a:r>
              <a:rPr lang="uk-UA" sz="2400" b="1" i="1" smtClean="0"/>
              <a:t>все те, що виконує функції грошей;</a:t>
            </a:r>
          </a:p>
          <a:p>
            <a:r>
              <a:rPr lang="uk-UA" sz="2400" b="1" i="1" smtClean="0"/>
              <a:t>загальновизнаний в економічних відносинах засіб обміну;</a:t>
            </a:r>
          </a:p>
          <a:p>
            <a:r>
              <a:rPr lang="uk-UA" sz="2400" b="1" i="1" smtClean="0"/>
              <a:t>специфічний товар, який виконує роль загальновизнаного еквівалента;</a:t>
            </a:r>
          </a:p>
          <a:p>
            <a:r>
              <a:rPr lang="uk-UA" sz="2400" b="1" i="1" smtClean="0"/>
              <a:t>зручний соціальний інструмент, який виконує для суспільства певні функції;</a:t>
            </a:r>
          </a:p>
          <a:p>
            <a:r>
              <a:rPr lang="uk-UA" sz="2400" b="1" i="1" smtClean="0"/>
              <a:t>категорія товарного виробництва і товарного обігу;</a:t>
            </a:r>
          </a:p>
          <a:p>
            <a:r>
              <a:rPr lang="uk-UA" sz="2400" b="1" i="1" smtClean="0"/>
              <a:t>певні виробничі відносини між товаровиробниками з приводу обміну товарами та послугами</a:t>
            </a:r>
            <a:endParaRPr lang="ru-RU" sz="2400" b="1" i="1" smtClean="0"/>
          </a:p>
        </p:txBody>
      </p:sp>
    </p:spTree>
  </p:cSld>
  <p:clrMapOvr>
    <a:masterClrMapping/>
  </p:clrMapOvr>
  <p:transition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56323" name="Picture 5" descr="ФУНКЦІЇ ГРОШЕЙ засобу обігу міри вартості засобу платежу засобу нагромадження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81000"/>
            <a:ext cx="80772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229600" cy="457200"/>
          </a:xfrm>
        </p:spPr>
        <p:txBody>
          <a:bodyPr/>
          <a:lstStyle/>
          <a:p>
            <a:r>
              <a:rPr lang="uk-UA" sz="2800" b="1" i="1" smtClean="0">
                <a:solidFill>
                  <a:srgbClr val="CC0066"/>
                </a:solidFill>
              </a:rPr>
              <a:t>4. Закон грошового обігу</a:t>
            </a:r>
            <a:endParaRPr lang="ru-RU" sz="2800" b="1" i="1" smtClean="0">
              <a:solidFill>
                <a:srgbClr val="CC0066"/>
              </a:solidFill>
            </a:endParaRPr>
          </a:p>
        </p:txBody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57347" name="Picture 5" descr="Картинки по запросу картинки закон грошового обіг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066800"/>
            <a:ext cx="78486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48" name="Picture 7" descr="Картинки по запросу картинки грошовий обмін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3581400"/>
            <a:ext cx="48768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57200" y="200025"/>
            <a:ext cx="8229600" cy="74613"/>
          </a:xfrm>
        </p:spPr>
        <p:txBody>
          <a:bodyPr/>
          <a:lstStyle/>
          <a:p>
            <a:endParaRPr lang="ru-RU" sz="4000" smtClean="0"/>
          </a:p>
        </p:txBody>
      </p:sp>
      <p:pic>
        <p:nvPicPr>
          <p:cNvPr id="58370" name="Picture 4" descr="Картинки по запросу картинки закон грошового обігу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9600" y="457200"/>
            <a:ext cx="7848600" cy="6248400"/>
          </a:xfrm>
        </p:spPr>
      </p:pic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7" descr="mnenie_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2590800"/>
            <a:ext cx="3200400" cy="239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533400"/>
            <a:ext cx="8229600" cy="27432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uk-UA" altLang="ru-RU" sz="3600" b="1" dirty="0">
                <a:solidFill>
                  <a:srgbClr val="2929A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	</a:t>
            </a:r>
            <a:r>
              <a:rPr lang="uk-UA" altLang="ru-RU" sz="3700" b="1" u="sng" dirty="0">
                <a:solidFill>
                  <a:srgbClr val="2929A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Виробництво</a:t>
            </a:r>
            <a:r>
              <a:rPr lang="uk-UA" altLang="ru-RU" sz="3600" b="1" dirty="0">
                <a:solidFill>
                  <a:srgbClr val="2929A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 - це процес створення матеріальних благ, необхідних для існування й розвитку людського суспільства.</a:t>
            </a:r>
            <a:endParaRPr lang="ru-RU" altLang="ru-RU" sz="3600" b="1" dirty="0">
              <a:solidFill>
                <a:srgbClr val="2929A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15363" name="Picture 5" descr="top_fa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3605213"/>
            <a:ext cx="3200400" cy="21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8" descr="production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629150"/>
            <a:ext cx="2971800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WordArt 15"/>
          <p:cNvSpPr>
            <a:spLocks noChangeArrowheads="1" noChangeShapeType="1" noTextEdit="1"/>
          </p:cNvSpPr>
          <p:nvPr/>
        </p:nvSpPr>
        <p:spPr bwMode="auto">
          <a:xfrm>
            <a:off x="228600" y="3352800"/>
            <a:ext cx="87630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b="1" kern="10" spc="-180">
                <a:ln w="9525">
                  <a:solidFill>
                    <a:srgbClr val="B0EE00"/>
                  </a:solidFill>
                  <a:round/>
                  <a:headEnd/>
                  <a:tailEnd/>
                </a:ln>
                <a:solidFill>
                  <a:srgbClr val="996633"/>
                </a:solidFill>
                <a:latin typeface="Arial"/>
                <a:cs typeface="Arial"/>
              </a:rPr>
              <a:t>Форми організації  виробництва</a:t>
            </a:r>
          </a:p>
        </p:txBody>
      </p:sp>
      <p:sp>
        <p:nvSpPr>
          <p:cNvPr id="16386" name="AutoShape 18"/>
          <p:cNvSpPr>
            <a:spLocks noChangeArrowheads="1"/>
          </p:cNvSpPr>
          <p:nvPr/>
        </p:nvSpPr>
        <p:spPr bwMode="auto">
          <a:xfrm>
            <a:off x="5181600" y="1676400"/>
            <a:ext cx="3657600" cy="1371600"/>
          </a:xfrm>
          <a:prstGeom prst="wedgeRoundRectCallout">
            <a:avLst>
              <a:gd name="adj1" fmla="val -46787"/>
              <a:gd name="adj2" fmla="val 72454"/>
              <a:gd name="adj3" fmla="val 16667"/>
            </a:avLst>
          </a:prstGeom>
          <a:solidFill>
            <a:srgbClr val="B0EE00"/>
          </a:solidFill>
          <a:ln w="9525" algn="ctr">
            <a:solidFill>
              <a:srgbClr val="BF7F3F"/>
            </a:solidFill>
            <a:miter lim="800000"/>
            <a:headEnd/>
            <a:tailEnd/>
          </a:ln>
        </p:spPr>
        <p:txBody>
          <a:bodyPr/>
          <a:lstStyle/>
          <a:p>
            <a:endParaRPr lang="ru-RU" altLang="ru-RU"/>
          </a:p>
        </p:txBody>
      </p:sp>
      <p:sp>
        <p:nvSpPr>
          <p:cNvPr id="16387" name="AutoShape 19"/>
          <p:cNvSpPr>
            <a:spLocks noChangeArrowheads="1"/>
          </p:cNvSpPr>
          <p:nvPr/>
        </p:nvSpPr>
        <p:spPr bwMode="auto">
          <a:xfrm>
            <a:off x="228600" y="1676400"/>
            <a:ext cx="3733800" cy="1295400"/>
          </a:xfrm>
          <a:prstGeom prst="wedgeRoundRectCallout">
            <a:avLst>
              <a:gd name="adj1" fmla="val 45282"/>
              <a:gd name="adj2" fmla="val 73773"/>
              <a:gd name="adj3" fmla="val 16667"/>
            </a:avLst>
          </a:prstGeom>
          <a:solidFill>
            <a:srgbClr val="B0EE00"/>
          </a:solidFill>
          <a:ln w="9525" algn="ctr">
            <a:solidFill>
              <a:srgbClr val="B0EE00"/>
            </a:solidFill>
            <a:miter lim="800000"/>
            <a:headEnd/>
            <a:tailEnd/>
          </a:ln>
        </p:spPr>
        <p:txBody>
          <a:bodyPr/>
          <a:lstStyle/>
          <a:p>
            <a:endParaRPr lang="ru-RU" altLang="ru-RU"/>
          </a:p>
        </p:txBody>
      </p:sp>
      <p:sp>
        <p:nvSpPr>
          <p:cNvPr id="16388" name="WordArt 20"/>
          <p:cNvSpPr>
            <a:spLocks noChangeArrowheads="1" noChangeShapeType="1" noTextEdit="1"/>
          </p:cNvSpPr>
          <p:nvPr/>
        </p:nvSpPr>
        <p:spPr bwMode="auto">
          <a:xfrm>
            <a:off x="5334000" y="1828800"/>
            <a:ext cx="33528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BF7F3F"/>
                </a:solidFill>
                <a:latin typeface="Arial"/>
                <a:cs typeface="Arial"/>
              </a:rPr>
              <a:t>Товарне </a:t>
            </a:r>
          </a:p>
          <a:p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BF7F3F"/>
                </a:solidFill>
                <a:latin typeface="Arial"/>
                <a:cs typeface="Arial"/>
              </a:rPr>
              <a:t>виробництво</a:t>
            </a:r>
          </a:p>
        </p:txBody>
      </p:sp>
      <p:sp>
        <p:nvSpPr>
          <p:cNvPr id="16389" name="WordArt 21"/>
          <p:cNvSpPr>
            <a:spLocks noChangeArrowheads="1" noChangeShapeType="1" noTextEdit="1"/>
          </p:cNvSpPr>
          <p:nvPr/>
        </p:nvSpPr>
        <p:spPr bwMode="auto">
          <a:xfrm>
            <a:off x="457200" y="1752600"/>
            <a:ext cx="3267075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BF7F3F"/>
                </a:solidFill>
                <a:latin typeface="Arial"/>
                <a:cs typeface="Arial"/>
              </a:rPr>
              <a:t>Натуральне </a:t>
            </a:r>
          </a:p>
          <a:p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BF7F3F"/>
                </a:solidFill>
                <a:latin typeface="Arial"/>
                <a:cs typeface="Arial"/>
              </a:rPr>
              <a:t>виробництво</a:t>
            </a:r>
          </a:p>
        </p:txBody>
      </p:sp>
      <p:sp>
        <p:nvSpPr>
          <p:cNvPr id="16390" name="AutoShape 22"/>
          <p:cNvSpPr>
            <a:spLocks noChangeArrowheads="1"/>
          </p:cNvSpPr>
          <p:nvPr/>
        </p:nvSpPr>
        <p:spPr bwMode="auto">
          <a:xfrm rot="10800000">
            <a:off x="2819400" y="5181600"/>
            <a:ext cx="3429000" cy="1219200"/>
          </a:xfrm>
          <a:prstGeom prst="wedgeRoundRectCallout">
            <a:avLst>
              <a:gd name="adj1" fmla="val -2088"/>
              <a:gd name="adj2" fmla="val 99088"/>
              <a:gd name="adj3" fmla="val 16667"/>
            </a:avLst>
          </a:prstGeom>
          <a:solidFill>
            <a:srgbClr val="B0EE00"/>
          </a:solidFill>
          <a:ln w="9525" algn="ctr">
            <a:solidFill>
              <a:srgbClr val="BF7F3F"/>
            </a:solidFill>
            <a:miter lim="800000"/>
            <a:headEnd/>
            <a:tailEnd/>
          </a:ln>
        </p:spPr>
        <p:txBody>
          <a:bodyPr rot="10800000"/>
          <a:lstStyle/>
          <a:p>
            <a:endParaRPr lang="ru-RU" altLang="ru-RU"/>
          </a:p>
        </p:txBody>
      </p:sp>
      <p:sp>
        <p:nvSpPr>
          <p:cNvPr id="16391" name="WordArt 23"/>
          <p:cNvSpPr>
            <a:spLocks noChangeArrowheads="1" noChangeShapeType="1" noTextEdit="1"/>
          </p:cNvSpPr>
          <p:nvPr/>
        </p:nvSpPr>
        <p:spPr bwMode="auto">
          <a:xfrm>
            <a:off x="3276600" y="5257800"/>
            <a:ext cx="26670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BF7F3F"/>
                </a:solidFill>
                <a:latin typeface="Arial"/>
                <a:cs typeface="Arial"/>
              </a:rPr>
              <a:t>Суспільне </a:t>
            </a:r>
          </a:p>
          <a:p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BF7F3F"/>
                </a:solidFill>
                <a:latin typeface="Arial"/>
                <a:cs typeface="Arial"/>
              </a:rPr>
              <a:t>виробництво</a:t>
            </a:r>
          </a:p>
        </p:txBody>
      </p:sp>
      <p:pic>
        <p:nvPicPr>
          <p:cNvPr id="16392" name="Picture 25" descr="articles3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57600" y="152400"/>
            <a:ext cx="1981200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81000"/>
            <a:ext cx="6934200" cy="3962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uk-UA" altLang="ru-RU" b="1">
                <a:solidFill>
                  <a:srgbClr val="F67B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en-US" altLang="ru-RU" b="1">
                <a:solidFill>
                  <a:srgbClr val="F67B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	</a:t>
            </a:r>
            <a:r>
              <a:rPr lang="uk-UA" altLang="ru-RU" sz="3300" b="1" u="sng">
                <a:solidFill>
                  <a:srgbClr val="F67B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Натуральне виробництво</a:t>
            </a:r>
            <a:r>
              <a:rPr lang="uk-UA" altLang="ru-RU" b="1">
                <a:solidFill>
                  <a:srgbClr val="F67B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en-US" altLang="ru-RU" b="1">
                <a:solidFill>
                  <a:srgbClr val="F67B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– </a:t>
            </a:r>
            <a:r>
              <a:rPr lang="uk-UA" altLang="ru-RU" b="1">
                <a:solidFill>
                  <a:srgbClr val="F67B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тип господарювання, при якому продукти праці призначаються для задоволення власних потреб виробників, для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uk-UA" altLang="ru-RU" b="1">
                <a:solidFill>
                  <a:srgbClr val="F67B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	споживання усередині господарства.</a:t>
            </a:r>
            <a:endParaRPr lang="ru-RU" altLang="ru-RU" b="1">
              <a:solidFill>
                <a:srgbClr val="F67B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17410" name="Picture 4" descr="happy-chicke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0" y="2595563"/>
            <a:ext cx="3048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7" descr="pig-thumb-360x26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4192588"/>
            <a:ext cx="3581400" cy="266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-914400"/>
            <a:ext cx="8229600" cy="1143000"/>
          </a:xfrm>
        </p:spPr>
        <p:txBody>
          <a:bodyPr/>
          <a:lstStyle/>
          <a:p>
            <a:endParaRPr lang="ru-RU" b="1" i="1" smtClean="0"/>
          </a:p>
        </p:txBody>
      </p:sp>
      <p:graphicFrame>
        <p:nvGraphicFramePr>
          <p:cNvPr id="41028" name="Group 68"/>
          <p:cNvGraphicFramePr>
            <a:graphicFrameLocks noGrp="1"/>
          </p:cNvGraphicFramePr>
          <p:nvPr>
            <p:ph idx="1"/>
          </p:nvPr>
        </p:nvGraphicFramePr>
        <p:xfrm>
          <a:off x="457200" y="457200"/>
          <a:ext cx="8229600" cy="5928360"/>
        </p:xfrm>
        <a:graphic>
          <a:graphicData uri="http://schemas.openxmlformats.org/drawingml/2006/table">
            <a:tbl>
              <a:tblPr/>
              <a:tblGrid>
                <a:gridCol w="3048000"/>
                <a:gridCol w="5181600"/>
              </a:tblGrid>
              <a:tr h="685800">
                <a:tc row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Основні риси натурального виробництва</a:t>
                      </a: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Замкненість</a:t>
                      </a: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Універсалізація праці</a:t>
                      </a: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27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Прямі економічні зв</a:t>
                      </a:r>
                      <a:r>
                        <a:rPr kumimoji="0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’</a:t>
                      </a:r>
                      <a:r>
                        <a:rPr kumimoji="0" lang="uk-UA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язки між виробництвом і споживанням</a:t>
                      </a: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0588">
                <a:tc row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Недоліки натурального виробництва</a:t>
                      </a: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Не бере участі в суспільному поділі праці</a:t>
                      </a: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21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Здатне задовольнити обмежене коло потреб</a:t>
                      </a: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0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Є перешкодою до удосконалення вироблюваної продукції</a:t>
                      </a: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57200" y="-990600"/>
            <a:ext cx="8229600" cy="152400"/>
          </a:xfrm>
        </p:spPr>
        <p:txBody>
          <a:bodyPr/>
          <a:lstStyle/>
          <a:p>
            <a:endParaRPr lang="ru-RU" sz="4000" smtClean="0"/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algn="ctr">
              <a:buFontTx/>
              <a:buNone/>
            </a:pPr>
            <a:r>
              <a:rPr lang="uk-UA" sz="3600" b="1" i="1" smtClean="0">
                <a:solidFill>
                  <a:srgbClr val="CC0066"/>
                </a:solidFill>
              </a:rPr>
              <a:t>Основним законом</a:t>
            </a:r>
            <a:r>
              <a:rPr lang="uk-UA" sz="3600" b="1" i="1" smtClean="0"/>
              <a:t> функціонування натурального господарства </a:t>
            </a:r>
          </a:p>
          <a:p>
            <a:pPr algn="ctr">
              <a:buFontTx/>
              <a:buNone/>
            </a:pPr>
            <a:r>
              <a:rPr lang="uk-UA" sz="3600" b="1" i="1" smtClean="0"/>
              <a:t>є </a:t>
            </a:r>
          </a:p>
          <a:p>
            <a:pPr algn="ctr">
              <a:buFontTx/>
              <a:buNone/>
            </a:pPr>
            <a:r>
              <a:rPr lang="uk-UA" sz="3600" b="1" i="1" smtClean="0"/>
              <a:t>повторення процесу виробництва в старих межах, на незмінних основах</a:t>
            </a:r>
            <a:endParaRPr lang="ru-RU" sz="3600" b="1" i="1" smtClean="0"/>
          </a:p>
        </p:txBody>
      </p:sp>
    </p:spTree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838200"/>
            <a:ext cx="7620000" cy="2819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uk-UA" altLang="ru-RU" b="1">
                <a:solidFill>
                  <a:srgbClr val="CC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	</a:t>
            </a:r>
            <a:r>
              <a:rPr lang="uk-UA" altLang="ru-RU" sz="3300" b="1" u="sng">
                <a:solidFill>
                  <a:srgbClr val="BC00B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Товарне виробництво</a:t>
            </a:r>
            <a:r>
              <a:rPr lang="uk-UA" altLang="ru-RU" b="1">
                <a:solidFill>
                  <a:srgbClr val="AC00A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– тип господарювання, при якому продукти праці виробляються відокремленими господарюючими суб</a:t>
            </a:r>
            <a:r>
              <a:rPr lang="en-US" altLang="ru-RU" b="1">
                <a:solidFill>
                  <a:srgbClr val="AC00A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’</a:t>
            </a:r>
            <a:r>
              <a:rPr lang="uk-UA" altLang="ru-RU" b="1">
                <a:solidFill>
                  <a:srgbClr val="AC00A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єктами</a:t>
            </a:r>
            <a:endParaRPr lang="ru-RU" altLang="ru-RU" b="1">
              <a:solidFill>
                <a:srgbClr val="AC00A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20482" name="Picture 4" descr="discount-shoppi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276600"/>
            <a:ext cx="449580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4267200" y="3352800"/>
            <a:ext cx="47244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defRPr/>
            </a:pPr>
            <a:r>
              <a:rPr lang="uk-UA" altLang="ru-RU" sz="32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	</a:t>
            </a:r>
            <a:r>
              <a:rPr lang="uk-UA" altLang="ru-RU" sz="3200" b="1">
                <a:solidFill>
                  <a:srgbClr val="AC00A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для задоволення не власних, а суспільних потреб шляхом купівлі-продажу</a:t>
            </a:r>
            <a:endParaRPr lang="ru-RU" altLang="ru-RU" sz="3200" b="1">
              <a:solidFill>
                <a:srgbClr val="AC00A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0" y="228600"/>
            <a:ext cx="5410200" cy="6400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uk-UA" altLang="ru-RU" b="1" smtClean="0">
                <a:solidFill>
                  <a:srgbClr val="474747"/>
                </a:solidFill>
                <a:latin typeface="Tahoma" pitchFamily="34" charset="0"/>
              </a:rPr>
              <a:t> 	</a:t>
            </a:r>
            <a:r>
              <a:rPr lang="ru-RU" altLang="ru-RU" sz="2400" b="1" i="1" smtClean="0">
                <a:solidFill>
                  <a:srgbClr val="474747"/>
                </a:solidFill>
              </a:rPr>
              <a:t>Необхідна умова товарного виробництва – </a:t>
            </a:r>
          </a:p>
          <a:p>
            <a:pPr algn="ctr" eaLnBrk="1" hangingPunct="1">
              <a:buFontTx/>
              <a:buNone/>
            </a:pPr>
            <a:r>
              <a:rPr lang="ru-RU" altLang="ru-RU" sz="2400" b="1" i="1" smtClean="0">
                <a:solidFill>
                  <a:srgbClr val="CC0066"/>
                </a:solidFill>
              </a:rPr>
              <a:t>поділ праці</a:t>
            </a:r>
            <a:r>
              <a:rPr lang="ru-RU" altLang="ru-RU" sz="2400" b="1" i="1" smtClean="0">
                <a:solidFill>
                  <a:srgbClr val="474747"/>
                </a:solidFill>
              </a:rPr>
              <a:t> – </a:t>
            </a:r>
          </a:p>
          <a:p>
            <a:pPr algn="ctr" eaLnBrk="1" hangingPunct="1">
              <a:buFontTx/>
              <a:buNone/>
            </a:pPr>
            <a:r>
              <a:rPr lang="ru-RU" altLang="ru-RU" sz="2400" b="1" i="1" smtClean="0">
                <a:solidFill>
                  <a:srgbClr val="474747"/>
                </a:solidFill>
              </a:rPr>
              <a:t>спеціалізація виробників на виготовленні окремих видів продуктів або на певній виробничій діяльності</a:t>
            </a:r>
          </a:p>
          <a:p>
            <a:pPr algn="ctr" eaLnBrk="1" hangingPunct="1">
              <a:buFontTx/>
              <a:buNone/>
            </a:pPr>
            <a:endParaRPr lang="uk-UA" altLang="ru-RU" sz="2400" b="1" i="1" smtClean="0">
              <a:solidFill>
                <a:srgbClr val="474747"/>
              </a:solidFill>
            </a:endParaRPr>
          </a:p>
          <a:p>
            <a:pPr algn="ctr" eaLnBrk="1" hangingPunct="1">
              <a:buFontTx/>
              <a:buNone/>
            </a:pPr>
            <a:r>
              <a:rPr lang="uk-UA" altLang="ru-RU" sz="2400" b="1" i="1" smtClean="0">
                <a:solidFill>
                  <a:srgbClr val="474747"/>
                </a:solidFill>
              </a:rPr>
              <a:t>Три великих суспільних поділи праці</a:t>
            </a:r>
            <a:r>
              <a:rPr lang="ru-RU" altLang="ru-RU" sz="2400" b="1" i="1" smtClean="0">
                <a:solidFill>
                  <a:srgbClr val="474747"/>
                </a:solidFill>
              </a:rPr>
              <a:t>:</a:t>
            </a:r>
          </a:p>
          <a:p>
            <a:pPr eaLnBrk="1" hangingPunct="1">
              <a:buFontTx/>
              <a:buChar char="-"/>
            </a:pPr>
            <a:r>
              <a:rPr lang="ru-RU" altLang="ru-RU" sz="2400" b="1" i="1" smtClean="0">
                <a:solidFill>
                  <a:srgbClr val="474747"/>
                </a:solidFill>
              </a:rPr>
              <a:t>в</a:t>
            </a:r>
            <a:r>
              <a:rPr lang="uk-UA" altLang="ru-RU" sz="2400" b="1" i="1" smtClean="0">
                <a:solidFill>
                  <a:srgbClr val="474747"/>
                </a:solidFill>
              </a:rPr>
              <a:t>ідокремлення скотарських племен від землеробських;</a:t>
            </a:r>
          </a:p>
          <a:p>
            <a:pPr eaLnBrk="1" hangingPunct="1">
              <a:buFontTx/>
              <a:buChar char="-"/>
            </a:pPr>
            <a:r>
              <a:rPr lang="ru-RU" altLang="ru-RU" sz="2400" b="1" i="1" smtClean="0">
                <a:solidFill>
                  <a:srgbClr val="474747"/>
                </a:solidFill>
              </a:rPr>
              <a:t>в</a:t>
            </a:r>
            <a:r>
              <a:rPr lang="uk-UA" altLang="ru-RU" sz="2400" b="1" i="1" smtClean="0">
                <a:solidFill>
                  <a:srgbClr val="474747"/>
                </a:solidFill>
              </a:rPr>
              <a:t>ідокремлення ремесла від сільського господарства;</a:t>
            </a:r>
          </a:p>
          <a:p>
            <a:pPr eaLnBrk="1" hangingPunct="1">
              <a:buFontTx/>
              <a:buChar char="-"/>
            </a:pPr>
            <a:r>
              <a:rPr lang="ru-RU" altLang="ru-RU" sz="2400" b="1" i="1" smtClean="0">
                <a:solidFill>
                  <a:srgbClr val="474747"/>
                </a:solidFill>
              </a:rPr>
              <a:t>виділення класу купців</a:t>
            </a:r>
          </a:p>
        </p:txBody>
      </p:sp>
      <p:pic>
        <p:nvPicPr>
          <p:cNvPr id="21506" name="Picture 4" descr="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498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-762000"/>
            <a:ext cx="8229600" cy="1143000"/>
          </a:xfrm>
        </p:spPr>
        <p:txBody>
          <a:bodyPr/>
          <a:lstStyle/>
          <a:p>
            <a:endParaRPr lang="ru-RU" smtClean="0"/>
          </a:p>
        </p:txBody>
      </p:sp>
      <p:graphicFrame>
        <p:nvGraphicFramePr>
          <p:cNvPr id="44065" name="Group 33"/>
          <p:cNvGraphicFramePr>
            <a:graphicFrameLocks noGrp="1"/>
          </p:cNvGraphicFramePr>
          <p:nvPr>
            <p:ph idx="1"/>
          </p:nvPr>
        </p:nvGraphicFramePr>
        <p:xfrm>
          <a:off x="304800" y="685800"/>
          <a:ext cx="8229600" cy="4800601"/>
        </p:xfrm>
        <a:graphic>
          <a:graphicData uri="http://schemas.openxmlformats.org/drawingml/2006/table">
            <a:tbl>
              <a:tblPr/>
              <a:tblGrid>
                <a:gridCol w="2667000"/>
                <a:gridCol w="5562600"/>
              </a:tblGrid>
              <a:tr h="814388">
                <a:tc row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Основні риси товарного виробництва</a:t>
                      </a: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Суспільний поділ праці</a:t>
                      </a: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30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Приватна власність на засоби виробництва</a:t>
                      </a: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431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Економічні зв</a:t>
                      </a:r>
                      <a:r>
                        <a:rPr kumimoji="0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’</a:t>
                      </a:r>
                      <a:r>
                        <a:rPr kumimoji="0" lang="uk-UA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язки між відокремленими товаровиробниками здійснюються шляхом обміну</a:t>
                      </a: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xmlns="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lephant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xmlns="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lephant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579</TotalTime>
  <Words>438</Words>
  <Application>Microsoft Office PowerPoint</Application>
  <PresentationFormat>Экран (4:3)</PresentationFormat>
  <Paragraphs>104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Elephant</vt:lpstr>
      <vt:lpstr>Arial</vt:lpstr>
      <vt:lpstr>Calibri</vt:lpstr>
      <vt:lpstr>Tahoma</vt:lpstr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Обмін – це процес руху товарів як форма розподілу виготовлених суспільством благ</vt:lpstr>
      <vt:lpstr>Особливості товарного виробництва</vt:lpstr>
      <vt:lpstr>2. Товар та його властивості. Закон товарного обігу. </vt:lpstr>
      <vt:lpstr>Закон вартості – закон еквівалентів</vt:lpstr>
      <vt:lpstr>Через механізми цін закон вартості виконує такі функції:</vt:lpstr>
      <vt:lpstr>3. Гроші, їх сутність і функції</vt:lpstr>
      <vt:lpstr>Слайд 16</vt:lpstr>
      <vt:lpstr>4. Закон грошового обігу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Денчик</dc:creator>
  <cp:lastModifiedBy>МІО</cp:lastModifiedBy>
  <cp:revision>48</cp:revision>
  <cp:lastPrinted>1601-01-01T00:00:00Z</cp:lastPrinted>
  <dcterms:created xsi:type="dcterms:W3CDTF">1601-01-01T00:00:00Z</dcterms:created>
  <dcterms:modified xsi:type="dcterms:W3CDTF">2020-10-06T18:30:47Z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