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81" r:id="rId3"/>
    <p:sldId id="278" r:id="rId4"/>
    <p:sldId id="279" r:id="rId5"/>
    <p:sldId id="284" r:id="rId6"/>
    <p:sldId id="285" r:id="rId7"/>
    <p:sldId id="280" r:id="rId8"/>
    <p:sldId id="282" r:id="rId9"/>
    <p:sldId id="286" r:id="rId10"/>
    <p:sldId id="287" r:id="rId11"/>
    <p:sldId id="289" r:id="rId12"/>
    <p:sldId id="290" r:id="rId13"/>
    <p:sldId id="291" r:id="rId14"/>
    <p:sldId id="292" r:id="rId15"/>
    <p:sldId id="293" r:id="rId16"/>
    <p:sldId id="295" r:id="rId17"/>
    <p:sldId id="294" r:id="rId18"/>
    <p:sldId id="296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lephant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lephant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lephant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lephant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lephant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lephant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lephant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lephant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lephant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FFCC"/>
    <a:srgbClr val="FFCCCC"/>
    <a:srgbClr val="7900A4"/>
    <a:srgbClr val="474747"/>
    <a:srgbClr val="606060"/>
    <a:srgbClr val="53537D"/>
    <a:srgbClr val="FFCC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2DA8B-1D66-49BC-86BB-F1B570215D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64EA7-82C7-4825-96A1-1D877D29A9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9D40-FC9D-43C5-A630-AA9A5304BC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A099F-A309-4A3B-98CE-0038124CF1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9D0A0-D447-4976-9D67-A7681A28EC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FC1F-FE3D-4650-ACAD-F50E6815DA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040EA-EA88-49DD-843B-B9627E5762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31D48-621E-4BA2-94E5-613DC49D16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BE10B-CC54-4185-8E51-EA4DB0C39F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B4BD-1A26-43A4-885D-3B112AC16C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A5C1-81EE-4373-81E0-64E9A1FED7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B4C4F-5FA4-4013-8397-31EE809DD2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C85AC4C-0F4F-4AFC-8C9F-F7C3485CE5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00000009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505200"/>
            <a:ext cx="312420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5257800"/>
          </a:xfrm>
        </p:spPr>
        <p:txBody>
          <a:bodyPr/>
          <a:lstStyle/>
          <a:p>
            <a:pPr marL="609600" indent="-609600" eaLnBrk="1" hangingPunct="1"/>
            <a:r>
              <a:rPr lang="uk-UA" b="1" i="1" smtClean="0"/>
              <a:t>Товарне виробництво і товарно-грошові відносини</a:t>
            </a:r>
          </a:p>
          <a:p>
            <a:pPr marL="609600" indent="-609600" eaLnBrk="1" hangingPunct="1"/>
            <a:r>
              <a:rPr lang="uk-UA" sz="2400" smtClean="0"/>
              <a:t> </a:t>
            </a:r>
          </a:p>
          <a:p>
            <a:pPr marL="609600" indent="-609600" algn="l" eaLnBrk="1" hangingPunct="1"/>
            <a:endParaRPr lang="uk-UA" sz="2400" smtClean="0"/>
          </a:p>
          <a:p>
            <a:pPr marL="609600" indent="-609600" algn="l" eaLnBrk="1" hangingPunct="1"/>
            <a:r>
              <a:rPr lang="uk-UA" sz="2400" smtClean="0"/>
              <a:t>1. Форми суспільного виробництва.</a:t>
            </a:r>
          </a:p>
          <a:p>
            <a:pPr marL="609600" indent="-609600" algn="l" eaLnBrk="1" hangingPunct="1"/>
            <a:r>
              <a:rPr lang="uk-UA" sz="2400" smtClean="0"/>
              <a:t>2. Товар та його властивості. Закон товарного обігу.</a:t>
            </a:r>
          </a:p>
          <a:p>
            <a:pPr marL="609600" indent="-609600" algn="l" eaLnBrk="1" hangingPunct="1"/>
            <a:r>
              <a:rPr lang="uk-UA" sz="2400" smtClean="0"/>
              <a:t>3. Гроші, їх сутність і функції.</a:t>
            </a:r>
          </a:p>
          <a:p>
            <a:pPr marL="609600" indent="-609600" algn="l" eaLnBrk="1" hangingPunct="1"/>
            <a:r>
              <a:rPr lang="uk-UA" sz="2400" smtClean="0"/>
              <a:t>4. Закон грошового обігу.</a:t>
            </a:r>
            <a:endParaRPr lang="ru-RU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/>
          <a:lstStyle/>
          <a:p>
            <a:r>
              <a:rPr lang="uk-UA" sz="2800" b="1" i="1" smtClean="0">
                <a:solidFill>
                  <a:srgbClr val="CC0066"/>
                </a:solidFill>
              </a:rPr>
              <a:t>Обмін </a:t>
            </a:r>
            <a:r>
              <a:rPr lang="uk-UA" sz="2800" b="1" i="1" smtClean="0"/>
              <a:t>– це процес руху товарів як форма розподілу виготовлених суспільством благ</a:t>
            </a:r>
            <a:endParaRPr lang="ru-RU" sz="2800" b="1" i="1" smtClean="0"/>
          </a:p>
        </p:txBody>
      </p:sp>
      <p:graphicFrame>
        <p:nvGraphicFramePr>
          <p:cNvPr id="47117" name="Group 1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906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Натуральний (бартерний)-</a:t>
                      </a: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обміну, за якої один товар обмінюється на інший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Грошовий –</a:t>
                      </a: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обміну, за якою люди спочатку обмінюють товар на гроші, а вже потім за їх допомогою одержують інший товар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62" name="Picture 15" descr="Картинки по запросу картинки грошовий обмі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343400"/>
            <a:ext cx="23907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7" descr="Картинки по запросу картинки грошовий обмі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11480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/>
          <a:lstStyle/>
          <a:p>
            <a:r>
              <a:rPr lang="uk-UA" sz="3200" b="1" i="1" smtClean="0">
                <a:solidFill>
                  <a:srgbClr val="CC0066"/>
                </a:solidFill>
              </a:rPr>
              <a:t>Особливості товарного виробництва</a:t>
            </a:r>
            <a:endParaRPr lang="ru-RU" sz="3200" b="1" i="1" smtClean="0">
              <a:solidFill>
                <a:srgbClr val="CC0066"/>
              </a:solidFill>
            </a:endParaRPr>
          </a:p>
        </p:txBody>
      </p:sp>
      <p:graphicFrame>
        <p:nvGraphicFramePr>
          <p:cNvPr id="24605" name="Group 29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387341"/>
        </p:xfrm>
        <a:graphic>
          <a:graphicData uri="http://schemas.openxmlformats.org/drawingml/2006/table">
            <a:tbl>
              <a:tblPr/>
              <a:tblGrid>
                <a:gridCol w="2667000"/>
                <a:gridCol w="2438400"/>
                <a:gridCol w="3124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Просте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Розширене (капіталістичне)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Власна праця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 праці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Наймана праця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Розміри підприємств і обсяг вироблених товарів незначні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Розміри підприємств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Підприємства великі, багато найманих працівників, значний обсяг продукції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Взаємні зв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язки між товаровиробниками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Суспільний характер виробництва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Кооперація праці на окремих підприємствах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Задоволення особистих потреб товаровиробників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Т1 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Г – 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Кінцева мета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Одержання доходу (прибутку) власниками засобів виробництва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 –Т – Г</a:t>
                      </a:r>
                      <a:r>
                        <a:rPr kumimoji="0" lang="el-G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smtClean="0">
                <a:solidFill>
                  <a:srgbClr val="CC0066"/>
                </a:solidFill>
              </a:rPr>
              <a:t>2. Товар та його властивості. Закон товарного обігу.</a:t>
            </a:r>
            <a:r>
              <a:rPr lang="uk-UA" sz="3200" smtClean="0"/>
              <a:t/>
            </a:r>
            <a:br>
              <a:rPr lang="uk-UA" sz="3200" smtClean="0"/>
            </a:br>
            <a:endParaRPr lang="ru-RU" sz="3200" smtClean="0"/>
          </a:p>
        </p:txBody>
      </p:sp>
      <p:graphicFrame>
        <p:nvGraphicFramePr>
          <p:cNvPr id="52230" name="Organization Chart 6"/>
          <p:cNvGraphicFramePr>
            <a:graphicFrameLocks/>
          </p:cNvGraphicFramePr>
          <p:nvPr>
            <p:ph idx="1"/>
          </p:nvPr>
        </p:nvGraphicFramePr>
        <p:xfrm>
          <a:off x="457200" y="1219200"/>
          <a:ext cx="8229600" cy="4876800"/>
        </p:xfrm>
        <a:graphic>
          <a:graphicData uri="http://schemas.openxmlformats.org/drawingml/2006/compatibility">
            <com:legacyDrawing xmlns:com="http://schemas.openxmlformats.org/drawingml/2006/compatibility" spid="_x0000_s52230"/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smtClean="0">
                <a:solidFill>
                  <a:srgbClr val="CC0066"/>
                </a:solidFill>
              </a:rPr>
              <a:t>Закон вартості – закон еквівалентів</a:t>
            </a:r>
            <a:endParaRPr lang="ru-RU" sz="3200" b="1" i="1" smtClean="0">
              <a:solidFill>
                <a:srgbClr val="CC0066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b="1" i="1" smtClean="0"/>
              <a:t>обмін товарів та послуг між виробниками на ринку відбувається відповідно до суспільно необхідних витрат на їх виготовлення</a:t>
            </a:r>
          </a:p>
          <a:p>
            <a:pPr>
              <a:lnSpc>
                <a:spcPct val="90000"/>
              </a:lnSpc>
            </a:pPr>
            <a:endParaRPr lang="uk-UA" sz="2800" b="1" i="1" smtClean="0"/>
          </a:p>
          <a:p>
            <a:pPr>
              <a:lnSpc>
                <a:spcPct val="90000"/>
              </a:lnSpc>
            </a:pPr>
            <a:r>
              <a:rPr lang="uk-UA" sz="2800" b="1" i="1" smtClean="0"/>
              <a:t>виражає внутрішньо необхідні, суттєві і сталі зв</a:t>
            </a:r>
            <a:r>
              <a:rPr lang="en-US" sz="2800" b="1" i="1" smtClean="0"/>
              <a:t>’</a:t>
            </a:r>
            <a:r>
              <a:rPr lang="uk-UA" sz="2800" b="1" i="1" smtClean="0"/>
              <a:t>язки між суспільно необхідною працею і цінами товарів за умов відносної відповідності попиту та пропозиції</a:t>
            </a:r>
            <a:endParaRPr lang="ru-RU" sz="2800" b="1" i="1" smtClean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smtClean="0"/>
              <a:t>Через механізми цін закон вартості виконує такі </a:t>
            </a:r>
            <a:r>
              <a:rPr lang="uk-UA" sz="3200" b="1" i="1" smtClean="0">
                <a:solidFill>
                  <a:srgbClr val="CC0066"/>
                </a:solidFill>
              </a:rPr>
              <a:t>функції:</a:t>
            </a:r>
            <a:endParaRPr lang="ru-RU" sz="3200" b="1" i="1" smtClean="0">
              <a:solidFill>
                <a:srgbClr val="CC0066"/>
              </a:solidFill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smtClean="0"/>
          </a:p>
          <a:p>
            <a:pPr algn="ctr"/>
            <a:r>
              <a:rPr lang="uk-UA" b="1" i="1" smtClean="0"/>
              <a:t>Стихійного регулятора виробництва</a:t>
            </a:r>
          </a:p>
          <a:p>
            <a:pPr algn="ctr"/>
            <a:r>
              <a:rPr lang="uk-UA" b="1" i="1" smtClean="0"/>
              <a:t>Рушійної сили розвитку продуктивних сил</a:t>
            </a:r>
          </a:p>
          <a:p>
            <a:pPr algn="ctr"/>
            <a:r>
              <a:rPr lang="uk-UA" b="1" i="1" smtClean="0"/>
              <a:t>Диференціації товаровиробників</a:t>
            </a:r>
            <a:endParaRPr lang="ru-RU" b="1" i="1" smtClean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uk-UA" sz="3200" b="1" i="1" smtClean="0">
                <a:solidFill>
                  <a:srgbClr val="CC0066"/>
                </a:solidFill>
              </a:rPr>
              <a:t>3. Гроші, їх сутність і функції</a:t>
            </a:r>
            <a:endParaRPr lang="ru-RU" sz="3200" b="1" i="1" smtClean="0">
              <a:solidFill>
                <a:srgbClr val="CC0066"/>
              </a:solidFill>
            </a:endParaRPr>
          </a:p>
        </p:txBody>
      </p:sp>
      <p:sp>
        <p:nvSpPr>
          <p:cNvPr id="5529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b="1" i="1" smtClean="0">
                <a:solidFill>
                  <a:srgbClr val="CC0066"/>
                </a:solidFill>
              </a:rPr>
              <a:t>Гроші – це:</a:t>
            </a:r>
          </a:p>
          <a:p>
            <a:r>
              <a:rPr lang="uk-UA" sz="2400" b="1" i="1" smtClean="0"/>
              <a:t> те, що вони виконують;</a:t>
            </a:r>
          </a:p>
          <a:p>
            <a:r>
              <a:rPr lang="uk-UA" sz="2400" b="1" i="1" smtClean="0"/>
              <a:t>все те, що виконує функції грошей;</a:t>
            </a:r>
          </a:p>
          <a:p>
            <a:r>
              <a:rPr lang="uk-UA" sz="2400" b="1" i="1" smtClean="0"/>
              <a:t>загальновизнаний в економічних відносинах засіб обміну;</a:t>
            </a:r>
          </a:p>
          <a:p>
            <a:r>
              <a:rPr lang="uk-UA" sz="2400" b="1" i="1" smtClean="0"/>
              <a:t>специфічний товар, який виконує роль загальновизнаного еквівалента;</a:t>
            </a:r>
          </a:p>
          <a:p>
            <a:r>
              <a:rPr lang="uk-UA" sz="2400" b="1" i="1" smtClean="0"/>
              <a:t>зручний соціальний інструмент, який виконує для суспільства певні функції;</a:t>
            </a:r>
          </a:p>
          <a:p>
            <a:r>
              <a:rPr lang="uk-UA" sz="2400" b="1" i="1" smtClean="0"/>
              <a:t>категорія товарного виробництва і товарного обігу;</a:t>
            </a:r>
          </a:p>
          <a:p>
            <a:r>
              <a:rPr lang="uk-UA" sz="2400" b="1" i="1" smtClean="0"/>
              <a:t>певні виробничі відносини між товаровиробниками з приводу обміну товарами та послугами</a:t>
            </a:r>
            <a:endParaRPr lang="ru-RU" sz="2400" b="1" i="1" smtClean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6323" name="Picture 5" descr="ФУНКЦІЇ ГРОШЕЙ засобу обігу міри вартості засобу платежу засобу нагромадження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077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457200"/>
          </a:xfrm>
        </p:spPr>
        <p:txBody>
          <a:bodyPr/>
          <a:lstStyle/>
          <a:p>
            <a:r>
              <a:rPr lang="uk-UA" sz="2800" b="1" i="1" smtClean="0">
                <a:solidFill>
                  <a:srgbClr val="CC0066"/>
                </a:solidFill>
              </a:rPr>
              <a:t>4. Закон грошового обігу</a:t>
            </a:r>
            <a:endParaRPr lang="ru-RU" sz="2800" b="1" i="1" smtClean="0">
              <a:solidFill>
                <a:srgbClr val="CC0066"/>
              </a:solidFill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7347" name="Picture 5" descr="Картинки по запросу картинки закон грошового обі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784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7" descr="Картинки по запросу картинки грошовий обмі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581400"/>
            <a:ext cx="487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endParaRPr lang="ru-RU" sz="4000" smtClean="0"/>
          </a:p>
        </p:txBody>
      </p:sp>
      <p:pic>
        <p:nvPicPr>
          <p:cNvPr id="58370" name="Picture 4" descr="Картинки по запросу картинки закон грошового обігу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457200"/>
            <a:ext cx="7848600" cy="6248400"/>
          </a:xfrm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 descr="mnenie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90800"/>
            <a:ext cx="32004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2743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altLang="ru-RU" sz="3600" b="1" dirty="0">
                <a:solidFill>
                  <a:srgbClr val="2929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</a:t>
            </a:r>
            <a:r>
              <a:rPr lang="uk-UA" altLang="ru-RU" sz="3700" b="1" u="sng" dirty="0">
                <a:solidFill>
                  <a:srgbClr val="2929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Виробництво</a:t>
            </a:r>
            <a:r>
              <a:rPr lang="uk-UA" altLang="ru-RU" sz="3600" b="1" dirty="0">
                <a:solidFill>
                  <a:srgbClr val="2929A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- це процес створення матеріальних благ, необхідних для існування й розвитку людського суспільства.</a:t>
            </a:r>
            <a:endParaRPr lang="ru-RU" altLang="ru-RU" sz="3600" b="1" dirty="0">
              <a:solidFill>
                <a:srgbClr val="2929A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5363" name="Picture 5" descr="top_f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05213"/>
            <a:ext cx="32004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 descr="productio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29150"/>
            <a:ext cx="2971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15"/>
          <p:cNvSpPr>
            <a:spLocks noChangeArrowheads="1" noChangeShapeType="1" noTextEdit="1"/>
          </p:cNvSpPr>
          <p:nvPr/>
        </p:nvSpPr>
        <p:spPr bwMode="auto">
          <a:xfrm>
            <a:off x="228600" y="33528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spc="-180">
                <a:ln w="9525">
                  <a:solidFill>
                    <a:srgbClr val="B0EE00"/>
                  </a:solidFill>
                  <a:round/>
                  <a:headEnd/>
                  <a:tailEnd/>
                </a:ln>
                <a:solidFill>
                  <a:srgbClr val="996633"/>
                </a:solidFill>
                <a:latin typeface="Arial"/>
                <a:cs typeface="Arial"/>
              </a:rPr>
              <a:t>Форми організації  виробництва</a:t>
            </a:r>
          </a:p>
        </p:txBody>
      </p:sp>
      <p:sp>
        <p:nvSpPr>
          <p:cNvPr id="16386" name="AutoShape 18"/>
          <p:cNvSpPr>
            <a:spLocks noChangeArrowheads="1"/>
          </p:cNvSpPr>
          <p:nvPr/>
        </p:nvSpPr>
        <p:spPr bwMode="auto">
          <a:xfrm>
            <a:off x="5181600" y="1676400"/>
            <a:ext cx="3657600" cy="1371600"/>
          </a:xfrm>
          <a:prstGeom prst="wedgeRoundRectCallout">
            <a:avLst>
              <a:gd name="adj1" fmla="val -46787"/>
              <a:gd name="adj2" fmla="val 72454"/>
              <a:gd name="adj3" fmla="val 16667"/>
            </a:avLst>
          </a:prstGeom>
          <a:solidFill>
            <a:srgbClr val="B0EE00"/>
          </a:solidFill>
          <a:ln w="9525" algn="ctr">
            <a:solidFill>
              <a:srgbClr val="BF7F3F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6387" name="AutoShape 19"/>
          <p:cNvSpPr>
            <a:spLocks noChangeArrowheads="1"/>
          </p:cNvSpPr>
          <p:nvPr/>
        </p:nvSpPr>
        <p:spPr bwMode="auto">
          <a:xfrm>
            <a:off x="228600" y="1676400"/>
            <a:ext cx="3733800" cy="1295400"/>
          </a:xfrm>
          <a:prstGeom prst="wedgeRoundRectCallout">
            <a:avLst>
              <a:gd name="adj1" fmla="val 45282"/>
              <a:gd name="adj2" fmla="val 73773"/>
              <a:gd name="adj3" fmla="val 16667"/>
            </a:avLst>
          </a:prstGeom>
          <a:solidFill>
            <a:srgbClr val="B0EE00"/>
          </a:solidFill>
          <a:ln w="9525" algn="ctr">
            <a:solidFill>
              <a:srgbClr val="B0EE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6388" name="WordArt 20"/>
          <p:cNvSpPr>
            <a:spLocks noChangeArrowheads="1" noChangeShapeType="1" noTextEdit="1"/>
          </p:cNvSpPr>
          <p:nvPr/>
        </p:nvSpPr>
        <p:spPr bwMode="auto">
          <a:xfrm>
            <a:off x="5334000" y="1828800"/>
            <a:ext cx="3352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Товарне </a:t>
            </a:r>
          </a:p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виробництво</a:t>
            </a:r>
          </a:p>
        </p:txBody>
      </p:sp>
      <p:sp>
        <p:nvSpPr>
          <p:cNvPr id="16389" name="WordArt 21"/>
          <p:cNvSpPr>
            <a:spLocks noChangeArrowheads="1" noChangeShapeType="1" noTextEdit="1"/>
          </p:cNvSpPr>
          <p:nvPr/>
        </p:nvSpPr>
        <p:spPr bwMode="auto">
          <a:xfrm>
            <a:off x="457200" y="1752600"/>
            <a:ext cx="32670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Натуральне </a:t>
            </a:r>
          </a:p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виробництво</a:t>
            </a:r>
          </a:p>
        </p:txBody>
      </p:sp>
      <p:sp>
        <p:nvSpPr>
          <p:cNvPr id="16390" name="AutoShape 22"/>
          <p:cNvSpPr>
            <a:spLocks noChangeArrowheads="1"/>
          </p:cNvSpPr>
          <p:nvPr/>
        </p:nvSpPr>
        <p:spPr bwMode="auto">
          <a:xfrm rot="10800000">
            <a:off x="2819400" y="5181600"/>
            <a:ext cx="3429000" cy="1219200"/>
          </a:xfrm>
          <a:prstGeom prst="wedgeRoundRectCallout">
            <a:avLst>
              <a:gd name="adj1" fmla="val -2088"/>
              <a:gd name="adj2" fmla="val 99088"/>
              <a:gd name="adj3" fmla="val 16667"/>
            </a:avLst>
          </a:prstGeom>
          <a:solidFill>
            <a:srgbClr val="B0EE00"/>
          </a:solidFill>
          <a:ln w="9525" algn="ctr">
            <a:solidFill>
              <a:srgbClr val="BF7F3F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 altLang="ru-RU"/>
          </a:p>
        </p:txBody>
      </p:sp>
      <p:sp>
        <p:nvSpPr>
          <p:cNvPr id="16391" name="WordArt 23"/>
          <p:cNvSpPr>
            <a:spLocks noChangeArrowheads="1" noChangeShapeType="1" noTextEdit="1"/>
          </p:cNvSpPr>
          <p:nvPr/>
        </p:nvSpPr>
        <p:spPr bwMode="auto">
          <a:xfrm>
            <a:off x="3276600" y="5257800"/>
            <a:ext cx="2667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Суспільне </a:t>
            </a:r>
          </a:p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F7F3F"/>
                </a:solidFill>
                <a:latin typeface="Arial"/>
                <a:cs typeface="Arial"/>
              </a:rPr>
              <a:t>виробництво</a:t>
            </a:r>
          </a:p>
        </p:txBody>
      </p:sp>
      <p:pic>
        <p:nvPicPr>
          <p:cNvPr id="16392" name="Picture 25" descr="articles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52400"/>
            <a:ext cx="19812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6934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</a:t>
            </a:r>
            <a:r>
              <a:rPr lang="uk-UA" altLang="ru-RU" sz="3300" b="1" u="sng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Натуральне виробництво</a:t>
            </a:r>
            <a:r>
              <a:rPr lang="uk-UA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– </a:t>
            </a:r>
            <a:r>
              <a:rPr lang="uk-UA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тип господарювання, при якому продукти праці призначаються для задоволення власних потреб виробників, для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b="1">
                <a:solidFill>
                  <a:srgbClr val="F67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споживання усередині господарства.</a:t>
            </a:r>
            <a:endParaRPr lang="ru-RU" altLang="ru-RU" b="1">
              <a:solidFill>
                <a:srgbClr val="F67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7410" name="Picture 4" descr="happy-chick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595563"/>
            <a:ext cx="3048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7" descr="pig-thumb-360x26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192588"/>
            <a:ext cx="358140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914400"/>
            <a:ext cx="8229600" cy="1143000"/>
          </a:xfrm>
        </p:spPr>
        <p:txBody>
          <a:bodyPr/>
          <a:lstStyle/>
          <a:p>
            <a:endParaRPr lang="ru-RU" b="1" i="1" smtClean="0"/>
          </a:p>
        </p:txBody>
      </p:sp>
      <p:graphicFrame>
        <p:nvGraphicFramePr>
          <p:cNvPr id="41028" name="Group 68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28360"/>
        </p:xfrm>
        <a:graphic>
          <a:graphicData uri="http://schemas.openxmlformats.org/drawingml/2006/table">
            <a:tbl>
              <a:tblPr/>
              <a:tblGrid>
                <a:gridCol w="3048000"/>
                <a:gridCol w="5181600"/>
              </a:tblGrid>
              <a:tr h="685800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Основні риси натурального виробництва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Замкненість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Універсалізація праці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Прямі економічні зв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язки між виробництвом і споживанням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Недоліки натурального виробництва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бере участі в суспільному поділі праці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Здатне задовольнити обмежене коло потреб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Є перешкодою до удосконалення вироблюваної продукції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990600"/>
            <a:ext cx="8229600" cy="152400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600" b="1" i="1" smtClean="0">
                <a:solidFill>
                  <a:srgbClr val="CC0066"/>
                </a:solidFill>
              </a:rPr>
              <a:t>Основним законом</a:t>
            </a:r>
            <a:r>
              <a:rPr lang="uk-UA" sz="3600" b="1" i="1" smtClean="0"/>
              <a:t> функціонування натурального господарства </a:t>
            </a:r>
          </a:p>
          <a:p>
            <a:pPr algn="ctr">
              <a:buFontTx/>
              <a:buNone/>
            </a:pPr>
            <a:r>
              <a:rPr lang="uk-UA" sz="3600" b="1" i="1" smtClean="0"/>
              <a:t>є </a:t>
            </a:r>
          </a:p>
          <a:p>
            <a:pPr algn="ctr">
              <a:buFontTx/>
              <a:buNone/>
            </a:pPr>
            <a:r>
              <a:rPr lang="uk-UA" sz="3600" b="1" i="1" smtClean="0"/>
              <a:t>повторення процесу виробництва в старих межах, на незмінних основах</a:t>
            </a:r>
            <a:endParaRPr lang="ru-RU" sz="3600" b="1" i="1" smtClean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6200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altLang="ru-RU" b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	</a:t>
            </a:r>
            <a:r>
              <a:rPr lang="uk-UA" altLang="ru-RU" sz="3300" b="1" u="sng">
                <a:solidFill>
                  <a:srgbClr val="BC00B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Товарне виробництво</a:t>
            </a:r>
            <a:r>
              <a:rPr lang="uk-UA" altLang="ru-RU" b="1">
                <a:solidFill>
                  <a:srgbClr val="AC00A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– тип господарювання, при якому продукти праці виробляються відокремленими господарюючими суб</a:t>
            </a:r>
            <a:r>
              <a:rPr lang="en-US" altLang="ru-RU" b="1">
                <a:solidFill>
                  <a:srgbClr val="AC00A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’</a:t>
            </a:r>
            <a:r>
              <a:rPr lang="uk-UA" altLang="ru-RU" b="1">
                <a:solidFill>
                  <a:srgbClr val="AC00A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єктами</a:t>
            </a:r>
            <a:endParaRPr lang="ru-RU" altLang="ru-RU" b="1">
              <a:solidFill>
                <a:srgbClr val="AC00A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20482" name="Picture 4" descr="discount-shoppi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76600"/>
            <a:ext cx="4495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267200" y="3352800"/>
            <a:ext cx="472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uk-UA" alt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	</a:t>
            </a:r>
            <a:r>
              <a:rPr lang="uk-UA" altLang="ru-RU" sz="3200" b="1">
                <a:solidFill>
                  <a:srgbClr val="AC00A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для задоволення не власних, а суспільних потреб шляхом купівлі-продажу</a:t>
            </a:r>
            <a:endParaRPr lang="ru-RU" altLang="ru-RU" sz="3200" b="1">
              <a:solidFill>
                <a:srgbClr val="AC00A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228600"/>
            <a:ext cx="5410200" cy="6400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b="1" smtClean="0">
                <a:solidFill>
                  <a:srgbClr val="474747"/>
                </a:solidFill>
                <a:latin typeface="Tahoma" pitchFamily="34" charset="0"/>
              </a:rPr>
              <a:t> 	</a:t>
            </a:r>
            <a:r>
              <a:rPr lang="ru-RU" altLang="ru-RU" sz="2400" b="1" i="1" smtClean="0">
                <a:solidFill>
                  <a:srgbClr val="474747"/>
                </a:solidFill>
              </a:rPr>
              <a:t>Необхідна умова товарного виробництва – </a:t>
            </a:r>
          </a:p>
          <a:p>
            <a:pPr algn="ctr" eaLnBrk="1" hangingPunct="1">
              <a:buFontTx/>
              <a:buNone/>
            </a:pPr>
            <a:r>
              <a:rPr lang="ru-RU" altLang="ru-RU" sz="2400" b="1" i="1" smtClean="0">
                <a:solidFill>
                  <a:srgbClr val="CC0066"/>
                </a:solidFill>
              </a:rPr>
              <a:t>поділ праці</a:t>
            </a:r>
            <a:r>
              <a:rPr lang="ru-RU" altLang="ru-RU" sz="2400" b="1" i="1" smtClean="0">
                <a:solidFill>
                  <a:srgbClr val="474747"/>
                </a:solidFill>
              </a:rPr>
              <a:t> – </a:t>
            </a:r>
          </a:p>
          <a:p>
            <a:pPr algn="ctr" eaLnBrk="1" hangingPunct="1">
              <a:buFontTx/>
              <a:buNone/>
            </a:pPr>
            <a:r>
              <a:rPr lang="ru-RU" altLang="ru-RU" sz="2400" b="1" i="1" smtClean="0">
                <a:solidFill>
                  <a:srgbClr val="474747"/>
                </a:solidFill>
              </a:rPr>
              <a:t>спеціалізація виробників на виготовленні окремих видів продуктів або на певній виробничій діяльності</a:t>
            </a:r>
          </a:p>
          <a:p>
            <a:pPr algn="ctr" eaLnBrk="1" hangingPunct="1">
              <a:buFontTx/>
              <a:buNone/>
            </a:pPr>
            <a:endParaRPr lang="uk-UA" altLang="ru-RU" sz="2400" b="1" i="1" smtClean="0">
              <a:solidFill>
                <a:srgbClr val="474747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2400" b="1" i="1" smtClean="0">
                <a:solidFill>
                  <a:srgbClr val="474747"/>
                </a:solidFill>
              </a:rPr>
              <a:t>Три великих суспільних поділи праці</a:t>
            </a:r>
            <a:r>
              <a:rPr lang="ru-RU" altLang="ru-RU" sz="2400" b="1" i="1" smtClean="0">
                <a:solidFill>
                  <a:srgbClr val="474747"/>
                </a:solidFill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altLang="ru-RU" sz="2400" b="1" i="1" smtClean="0">
                <a:solidFill>
                  <a:srgbClr val="474747"/>
                </a:solidFill>
              </a:rPr>
              <a:t>в</a:t>
            </a:r>
            <a:r>
              <a:rPr lang="uk-UA" altLang="ru-RU" sz="2400" b="1" i="1" smtClean="0">
                <a:solidFill>
                  <a:srgbClr val="474747"/>
                </a:solidFill>
              </a:rPr>
              <a:t>ідокремлення скотарських племен від землеробських;</a:t>
            </a:r>
          </a:p>
          <a:p>
            <a:pPr eaLnBrk="1" hangingPunct="1">
              <a:buFontTx/>
              <a:buChar char="-"/>
            </a:pPr>
            <a:r>
              <a:rPr lang="ru-RU" altLang="ru-RU" sz="2400" b="1" i="1" smtClean="0">
                <a:solidFill>
                  <a:srgbClr val="474747"/>
                </a:solidFill>
              </a:rPr>
              <a:t>в</a:t>
            </a:r>
            <a:r>
              <a:rPr lang="uk-UA" altLang="ru-RU" sz="2400" b="1" i="1" smtClean="0">
                <a:solidFill>
                  <a:srgbClr val="474747"/>
                </a:solidFill>
              </a:rPr>
              <a:t>ідокремлення ремесла від сільського господарства;</a:t>
            </a:r>
          </a:p>
          <a:p>
            <a:pPr eaLnBrk="1" hangingPunct="1">
              <a:buFontTx/>
              <a:buChar char="-"/>
            </a:pPr>
            <a:r>
              <a:rPr lang="ru-RU" altLang="ru-RU" sz="2400" b="1" i="1" smtClean="0">
                <a:solidFill>
                  <a:srgbClr val="474747"/>
                </a:solidFill>
              </a:rPr>
              <a:t>виділення класу купців</a:t>
            </a:r>
          </a:p>
        </p:txBody>
      </p:sp>
      <p:pic>
        <p:nvPicPr>
          <p:cNvPr id="21506" name="Picture 4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8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4065" name="Group 33"/>
          <p:cNvGraphicFramePr>
            <a:graphicFrameLocks noGrp="1"/>
          </p:cNvGraphicFramePr>
          <p:nvPr>
            <p:ph idx="1"/>
          </p:nvPr>
        </p:nvGraphicFramePr>
        <p:xfrm>
          <a:off x="304800" y="685800"/>
          <a:ext cx="8229600" cy="4800601"/>
        </p:xfrm>
        <a:graphic>
          <a:graphicData uri="http://schemas.openxmlformats.org/drawingml/2006/table">
            <a:tbl>
              <a:tblPr/>
              <a:tblGrid>
                <a:gridCol w="2667000"/>
                <a:gridCol w="5562600"/>
              </a:tblGrid>
              <a:tr h="814388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Основні риси товарного виробництва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Суспільний поділ праці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Приватна власність на засоби виробництва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3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Економічні зв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язки між відокремленими товаровиробниками здійснюються шляхом обміну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lephan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lephant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438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Elephant</vt:lpstr>
      <vt:lpstr>Arial</vt:lpstr>
      <vt:lpstr>Calibri</vt:lpstr>
      <vt:lpstr>Tahoma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Обмін – це процес руху товарів як форма розподілу виготовлених суспільством благ</vt:lpstr>
      <vt:lpstr>Особливості товарного виробництва</vt:lpstr>
      <vt:lpstr>2. Товар та його властивості. Закон товарного обігу. </vt:lpstr>
      <vt:lpstr>Закон вартості – закон еквівалентів</vt:lpstr>
      <vt:lpstr>Через механізми цін закон вартості виконує такі функції:</vt:lpstr>
      <vt:lpstr>3. Гроші, їх сутність і функції</vt:lpstr>
      <vt:lpstr>Слайд 16</vt:lpstr>
      <vt:lpstr>4. Закон грошового обігу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Денчик</dc:creator>
  <cp:lastModifiedBy>МІО</cp:lastModifiedBy>
  <cp:revision>48</cp:revision>
  <cp:lastPrinted>1601-01-01T00:00:00Z</cp:lastPrinted>
  <dcterms:created xsi:type="dcterms:W3CDTF">1601-01-01T00:00:00Z</dcterms:created>
  <dcterms:modified xsi:type="dcterms:W3CDTF">2020-10-06T18:30:47Z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