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349" r:id="rId3"/>
    <p:sldId id="337" r:id="rId4"/>
    <p:sldId id="350" r:id="rId5"/>
    <p:sldId id="329" r:id="rId6"/>
    <p:sldId id="338" r:id="rId7"/>
    <p:sldId id="340" r:id="rId8"/>
    <p:sldId id="339" r:id="rId9"/>
    <p:sldId id="331" r:id="rId10"/>
    <p:sldId id="341" r:id="rId11"/>
    <p:sldId id="342" r:id="rId12"/>
    <p:sldId id="343" r:id="rId13"/>
    <p:sldId id="344" r:id="rId14"/>
    <p:sldId id="345" r:id="rId15"/>
    <p:sldId id="346" r:id="rId16"/>
    <p:sldId id="348" r:id="rId17"/>
    <p:sldId id="347" r:id="rId18"/>
    <p:sldId id="295" r:id="rId19"/>
    <p:sldId id="296" r:id="rId20"/>
    <p:sldId id="283" r:id="rId21"/>
    <p:sldId id="281" r:id="rId22"/>
    <p:sldId id="309" r:id="rId23"/>
    <p:sldId id="294" r:id="rId24"/>
    <p:sldId id="314" r:id="rId25"/>
    <p:sldId id="297" r:id="rId26"/>
    <p:sldId id="285" r:id="rId27"/>
    <p:sldId id="304" r:id="rId28"/>
    <p:sldId id="286" r:id="rId29"/>
    <p:sldId id="289" r:id="rId30"/>
    <p:sldId id="318" r:id="rId31"/>
    <p:sldId id="319" r:id="rId32"/>
    <p:sldId id="320" r:id="rId33"/>
    <p:sldId id="299" r:id="rId34"/>
    <p:sldId id="308" r:id="rId35"/>
    <p:sldId id="324" r:id="rId36"/>
    <p:sldId id="313" r:id="rId37"/>
    <p:sldId id="300" r:id="rId38"/>
    <p:sldId id="298" r:id="rId39"/>
    <p:sldId id="327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4" autoAdjust="0"/>
    <p:restoredTop sz="94660"/>
  </p:normalViewPr>
  <p:slideViewPr>
    <p:cSldViewPr>
      <p:cViewPr varScale="1">
        <p:scale>
          <a:sx n="102" d="100"/>
          <a:sy n="102" d="100"/>
        </p:scale>
        <p:origin x="19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4D33D-3B1F-444C-9222-1FEE38447883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A5E20-5442-4459-BBBB-BE2EE1AB1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A5E20-5442-4459-BBBB-BE2EE1AB146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A5E20-5442-4459-BBBB-BE2EE1AB146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A5E20-5442-4459-BBBB-BE2EE1AB146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A5E20-5442-4459-BBBB-BE2EE1AB146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A5E20-5442-4459-BBBB-BE2EE1AB1466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A5E20-5442-4459-BBBB-BE2EE1AB1466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53065"/>
            <a:ext cx="9144000" cy="1143000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Українське бароко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(XVII-XVIII)</a:t>
            </a:r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uk-UA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(Архітектура, скульптура, живопис)</a:t>
            </a:r>
          </a:p>
        </p:txBody>
      </p:sp>
      <p:sp>
        <p:nvSpPr>
          <p:cNvPr id="41991" name="AutoShape 7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38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6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8" name="AutoShape 1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52" name="AutoShape 1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55" name="AutoShape 19" descr="ÐÐ°ÑÑÐ¸Ð½ÐºÐ¸ Ð¿Ð¾ Ð·Ð°Ð¿ÑÐ¾ÑÑ ÑÐ¸ÑÑÐ½Ð¾Ðº ÑÐ¾Ð±Ð¾ÑÐ¾Ð² Ð±Ð°ÑÐ¾Ðº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0"/>
            <a:ext cx="3384376" cy="908720"/>
          </a:xfrm>
        </p:spPr>
        <p:txBody>
          <a:bodyPr>
            <a:normAutofit/>
          </a:bodyPr>
          <a:lstStyle/>
          <a:p>
            <a:r>
              <a:rPr lang="ru-RU" sz="28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Стиль </a:t>
            </a:r>
            <a:r>
              <a:rPr lang="ru-RU" sz="2800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бароко</a:t>
            </a:r>
            <a:r>
              <a:rPr lang="ru-RU" sz="28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pic>
        <p:nvPicPr>
          <p:cNvPr id="3" name="Picture 2" descr="C:\Users\1\Desktop\Новый рисунок (1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637" y="404664"/>
            <a:ext cx="4124331" cy="61926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99992" y="1322759"/>
            <a:ext cx="44644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 1744 – 1767рр. почали зводити в Києві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Андріївську церкву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яка стала шедевром світової культури, пам'ятником геніальному 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Ф. Б. </a:t>
            </a:r>
            <a:r>
              <a:rPr lang="uk-UA" sz="2000" u="sng" dirty="0">
                <a:latin typeface="Times New Roman" pitchFamily="18" charset="0"/>
                <a:cs typeface="Times New Roman" pitchFamily="18" charset="0"/>
              </a:rPr>
              <a:t>Растреллі.</a:t>
            </a:r>
            <a:r>
              <a:rPr lang="uk-UA" sz="2000" dirty="0"/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Висота церкви з хрестом — 50м. (зі стилобатом — 64м.),   довжина — 30 м, ширина — 23 м. Місце вибиралося дуже ретельно. Андріївська церква надзвичайно органічно вписується в композицію з придніпровських пагорбів. Декор її відрізняється великою кількістю пластики, світлою гамою бірюзових відтінків, білих колон і золотих капітелей.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Новый рисунок (1).bmp"/>
          <p:cNvPicPr>
            <a:picLocks noChangeAspect="1" noChangeArrowheads="1"/>
          </p:cNvPicPr>
          <p:nvPr/>
        </p:nvPicPr>
        <p:blipFill>
          <a:blip r:embed="rId2" cstate="print"/>
          <a:srcRect l="1500" t="11264" r="16412"/>
          <a:stretch>
            <a:fillRect/>
          </a:stretch>
        </p:blipFill>
        <p:spPr bwMode="auto">
          <a:xfrm>
            <a:off x="3094124" y="2420888"/>
            <a:ext cx="6049876" cy="44371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496" y="0"/>
            <a:ext cx="885698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Києво-Печерська лавра </a:t>
            </a:r>
            <a:r>
              <a:rPr lang="uk-UA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з перших, по часу заснування, монастирів Київської Русі. Одна з найважливіших православних святинь.. Заснований у 1051р. при Ярославі Мудрому монахом Антонієм, родом з Любеча, і його учнем Феодосієм. Князь Святослав II Ярославич подарував монастирю плато над печерами, де пізніше виросли прекрасні кам'яні храми. З монастирем пов'язані імена літописця Нестора (автора «Повісті временних літ»), художника </a:t>
            </a:r>
            <a:r>
              <a:rPr lang="uk-UA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Аліпія</a:t>
            </a:r>
            <a: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.З 1688 року монастир отримав статус лаври. У фондах Лаври зберігаються 62 тис. одиниць рідкісних творів мистецтва. </a:t>
            </a:r>
            <a:r>
              <a:rPr lang="uk-UA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Занесени</a:t>
            </a:r>
            <a: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список 360 світових архітектурних шедеврів. </a:t>
            </a:r>
            <a:r>
              <a:rPr lang="uk-UA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1731-1745рр</a:t>
            </a:r>
            <a: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 північний </a:t>
            </a:r>
            <a:b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захід від Великої церкви була</a:t>
            </a:r>
            <a:b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побудована </a:t>
            </a:r>
            <a:r>
              <a:rPr lang="uk-UA" sz="20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Велика </a:t>
            </a:r>
            <a:br>
              <a:rPr lang="uk-UA" sz="20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sz="20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Лаврська Дзвіниця,</a:t>
            </a:r>
            <a:r>
              <a:rPr lang="uk-UA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проектом архітектора</a:t>
            </a:r>
            <a:b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Готфріда</a:t>
            </a:r>
            <a:r>
              <a:rPr lang="uk-UA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Йоганна </a:t>
            </a:r>
            <a:r>
              <a:rPr lang="uk-UA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Шеделя</a:t>
            </a:r>
            <a: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висота разом з хрестом</a:t>
            </a:r>
            <a:b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96,5 м. В ній розміщені </a:t>
            </a:r>
            <a:b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 дзвонів сумарною вагою</a:t>
            </a:r>
            <a:b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6000 пудів. Серед них</a:t>
            </a:r>
            <a:b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Успенський дзвін вагою в</a:t>
            </a:r>
            <a:b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1000 пудів, який був</a:t>
            </a:r>
            <a:b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відлитий в 1732р. майстром</a:t>
            </a:r>
            <a:b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І. </a:t>
            </a:r>
            <a:r>
              <a:rPr lang="uk-UA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Моториним</a:t>
            </a:r>
            <a:r>
              <a:rPr lang="uk-UA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6958"/>
            <a:ext cx="4644008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Бра́ма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Заборо́вського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— пам'ятка архітектури національного значення 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XVIIIcт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парадний в'їзд до резиденції київських митрополитів на території Софійського собору у Києві. Один із найяскравіших зразків  українського бароко.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Споруджено в 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1746 р.  архітектором І.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Шеделем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Замовник - митрополит Київський 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Рафаіл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(в миру Михайло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Заборовський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), ім'ям якого і названий пам'ятник. Від первісної брами зберігся тільки західний фасад.. Збережений автентичний фасад прикрашений двома парами колон з коринфськими капітелями і завершений високим фігурним фронтоном з насиченим рослинним орнаментом, що імітує листя аканта і винограду, і гербом митрополита Рафаїла.</a:t>
            </a:r>
          </a:p>
          <a:p>
            <a:endParaRPr lang="ru-RU" dirty="0"/>
          </a:p>
        </p:txBody>
      </p:sp>
      <p:pic>
        <p:nvPicPr>
          <p:cNvPr id="3" name="Picture 3" descr="C:\Users\1\Desktop\Новый рисунок (3).bmp"/>
          <p:cNvPicPr>
            <a:picLocks noChangeAspect="1" noChangeArrowheads="1"/>
          </p:cNvPicPr>
          <p:nvPr/>
        </p:nvPicPr>
        <p:blipFill>
          <a:blip r:embed="rId2" cstate="print"/>
          <a:srcRect t="7141"/>
          <a:stretch>
            <a:fillRect/>
          </a:stretch>
        </p:blipFill>
        <p:spPr bwMode="auto">
          <a:xfrm>
            <a:off x="4573573" y="260648"/>
            <a:ext cx="4534931" cy="633670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centerhotel.com.ua/files/Miriinskiy-dvorec.jpg"/>
          <p:cNvPicPr/>
          <p:nvPr/>
        </p:nvPicPr>
        <p:blipFill>
          <a:blip r:embed="rId2" cstate="print"/>
          <a:srcRect t="16807" b="20963"/>
          <a:stretch>
            <a:fillRect/>
          </a:stretch>
        </p:blipFill>
        <p:spPr bwMode="auto">
          <a:xfrm>
            <a:off x="971601" y="72008"/>
            <a:ext cx="7128791" cy="3645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6024" y="3717032"/>
            <a:ext cx="889248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Маріїнський палац зведено в 1750-1755 рр</a:t>
            </a:r>
            <a:r>
              <a:rPr lang="uk-UA" sz="2000" dirty="0"/>
              <a:t>.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Будівництвом керував зодчий І. Мічурін, проект палацу розроблений архітектором Ф.Б.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Растрелли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Головний фасад «дивиться» на Маріїнський парк. Палацовий комплекс має чітку симетричну композицію. Архітектура палацу виконана в стилі бароко: чітке планування, виразні об'єми, багата пластика фасадів, округлені форми вікон. І колір - типовий для бароко: бірюзовий для стін, світло-жовтий для карнизів, білий для ліплення і балюстрад. Все це надає споруді парадність і урочистість. Зараз це Резиденція Президента України. У цій будівлі проводяться дипломатичні прийоми, </a:t>
            </a:r>
            <a:r>
              <a:rPr lang="uk-UA" sz="2000" dirty="0"/>
              <a:t> 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нагородження, вручення премій …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uk-UA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Архітектори України стилю бароко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20688"/>
            <a:ext cx="612068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Кращі риси українського бароко розвинув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Іван Григорович-Барський (1713-1785).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Першою роботою зодчого стало спорудження міського водопроводу в Києві. Його центральною спорудою був павільйон фонтан «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Феліціан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» на площі перед будівлею магістрату (нині «Самсон» на Контрактовій площі). За проектами Григоровича-Барського в Києві побудований Надбрамна церква з дзвіницею в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                                      Кирилівському монастирі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                                      Покровська церква, 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церква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Миколи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                                       Набережного на Подолі,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                                       бурса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Києво-Могілянскої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                                       академії, дзвіницю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                                       Успенського собору. В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                                       творчості майстра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                                       простежуються перші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                                       паростки класицизму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2" descr="http://ukrmap.su/program2010/uh8/history8_files/image259.jpg"/>
          <p:cNvPicPr>
            <a:picLocks noChangeAspect="1" noChangeArrowheads="1"/>
          </p:cNvPicPr>
          <p:nvPr/>
        </p:nvPicPr>
        <p:blipFill>
          <a:blip r:embed="rId2" cstate="print"/>
          <a:srcRect l="6962" r="15190"/>
          <a:stretch>
            <a:fillRect/>
          </a:stretch>
        </p:blipFill>
        <p:spPr bwMode="auto">
          <a:xfrm>
            <a:off x="6156176" y="836712"/>
            <a:ext cx="2952328" cy="5688632"/>
          </a:xfrm>
          <a:prstGeom prst="rect">
            <a:avLst/>
          </a:prstGeom>
          <a:noFill/>
        </p:spPr>
      </p:pic>
      <p:pic>
        <p:nvPicPr>
          <p:cNvPr id="6" name="Рисунок 5" descr="C:\Users\1\Desktop\200px-Reconstructed_Fountain_of_Samson.jpg"/>
          <p:cNvPicPr/>
          <p:nvPr/>
        </p:nvPicPr>
        <p:blipFill>
          <a:blip r:embed="rId3" cstate="print"/>
          <a:srcRect t="7293" b="5562"/>
          <a:stretch>
            <a:fillRect/>
          </a:stretch>
        </p:blipFill>
        <p:spPr bwMode="auto">
          <a:xfrm>
            <a:off x="35496" y="3356992"/>
            <a:ext cx="3096344" cy="345638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016" y="188640"/>
            <a:ext cx="882047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До найвидатніших митців барокової доби належить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Іоан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Георгій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Пінзель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автор скульптур львівського собору Св. Юра, ратуші в 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Бучачі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Стилю митця характерні підвищена емоційність і динамізм пластичних форм. Біблійні персонажі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Пінзеля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зображені в несподіваних ракурсах; їхні пози й жести сповнені енергії руху, а вирази облич — надзвичайної експресії.</a:t>
            </a:r>
            <a:r>
              <a:rPr lang="uk-UA" sz="2000" dirty="0"/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Пластичними засобами митцю вдалося втілити істинний дух бароко.</a:t>
            </a:r>
          </a:p>
        </p:txBody>
      </p:sp>
      <p:pic>
        <p:nvPicPr>
          <p:cNvPr id="4" name="Picture 2" descr="C:\Users\1\Desktop\Новый рисунок (1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4324111" cy="3489111"/>
          </a:xfrm>
          <a:prstGeom prst="rect">
            <a:avLst/>
          </a:prstGeom>
          <a:noFill/>
        </p:spPr>
      </p:pic>
      <p:pic>
        <p:nvPicPr>
          <p:cNvPr id="5" name="Picture 3" descr="C:\Users\1\Desktop\Новый рисунок (2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132856"/>
            <a:ext cx="3644122" cy="39303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6095037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І. </a:t>
            </a:r>
            <a:r>
              <a:rPr lang="uk-UA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Пінзель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Самсон, який розриває пащу лева</a:t>
            </a: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4860032" y="6165304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І.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Пінзель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Ангел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Широке поширення набуває в Україні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геральдика,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тому елементом пластичного декору архітектурних споруд стають 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рельєфні зображення гербів козацької старшини і гетьманів.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Особливого розквіту в епоху бароко досягла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різьба храмових іконостасів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Український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барокові іконостаси відрізняються пишним 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декоруванням, різноманіттям в оформленні 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карнизів і обрамлень ікон, застосуванням 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ажурного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різьблення, основу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якого складають 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рослинні мотиви: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квіти, соняшники,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грона винограду.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Вирізані з дерева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іконостаси 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майстра золотили</a:t>
            </a:r>
          </a:p>
        </p:txBody>
      </p:sp>
      <p:pic>
        <p:nvPicPr>
          <p:cNvPr id="3" name="Picture 2" descr="C:\Users\1\Desktop\Новый рисунок (1).bmp"/>
          <p:cNvPicPr>
            <a:picLocks noChangeAspect="1" noChangeArrowheads="1"/>
          </p:cNvPicPr>
          <p:nvPr/>
        </p:nvPicPr>
        <p:blipFill>
          <a:blip r:embed="rId2" cstate="print"/>
          <a:srcRect b="2325"/>
          <a:stretch>
            <a:fillRect/>
          </a:stretch>
        </p:blipFill>
        <p:spPr bwMode="auto">
          <a:xfrm>
            <a:off x="0" y="2636912"/>
            <a:ext cx="3312368" cy="4176266"/>
          </a:xfrm>
          <a:prstGeom prst="rect">
            <a:avLst/>
          </a:prstGeom>
          <a:noFill/>
        </p:spPr>
      </p:pic>
      <p:pic>
        <p:nvPicPr>
          <p:cNvPr id="4" name="Picture 2" descr="C:\Users\1\Desktop\Новый рисунок (2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836712"/>
            <a:ext cx="3707904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krmap.su/program2010/uh8/history8_files/image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4405450" cy="6624736"/>
          </a:xfrm>
          <a:prstGeom prst="rect">
            <a:avLst/>
          </a:prstGeom>
          <a:noFill/>
        </p:spPr>
      </p:pic>
      <p:pic>
        <p:nvPicPr>
          <p:cNvPr id="3" name="Picture 2" descr="C:\Users\1\Desktop\Новый рисунок (1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456" y="116632"/>
            <a:ext cx="4896544" cy="36943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6027003"/>
            <a:ext cx="31236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Скульптурна композиція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І.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Пінзеля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Бучач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3933056"/>
            <a:ext cx="4716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Декорування будівлі 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Михайлівського Золотоверхого собору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ukrainaincognita.com/sites/default/files/volytsia_d4.jpg"/>
          <p:cNvPicPr>
            <a:picLocks noChangeAspect="1" noChangeArrowheads="1"/>
          </p:cNvPicPr>
          <p:nvPr/>
        </p:nvPicPr>
        <p:blipFill>
          <a:blip r:embed="rId2" cstate="print"/>
          <a:srcRect l="10732" t="1523" r="8053" b="2523"/>
          <a:stretch>
            <a:fillRect/>
          </a:stretch>
        </p:blipFill>
        <p:spPr bwMode="auto">
          <a:xfrm>
            <a:off x="3419872" y="2248402"/>
            <a:ext cx="5689677" cy="456497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661248"/>
            <a:ext cx="4283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Іконостас у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Волиці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перший з відомих 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іконостасів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І.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Рутковича</a:t>
            </a:r>
            <a:r>
              <a:rPr lang="uk-UA" sz="2000" b="1" dirty="0">
                <a:latin typeface="Georgia" pitchFamily="18" charset="0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284450"/>
            <a:ext cx="90364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Нові художні принципи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бароко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поступово поширювалися в українському іконописі. 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Іконопис, писання ікон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вид живопису, призначений для створення священних зображень -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ікон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Хоча в традиції східного християнства грецьке слово εἰκών, яке означає «зображення», «подібність», «образ», використовується як загальне найменування священних зображень, як творів іконопису зазвичай розглядають призначений 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для молитви образ, написаний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на дошці. Своєрідне 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поєднання іконописних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традицій з художніми 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досягненнями того часу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спостерігалося у творчості 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Івана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Рутковича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і Йова 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Кондзелевича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– видатних 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іконописців козацтва.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44624"/>
            <a:ext cx="1911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ln w="1841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Иконопис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storinka-m.kiev.ua/uploaded/Statti/Statti3/rutkovych/rutkovych_zhovkva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578" y="1124744"/>
            <a:ext cx="5218926" cy="56886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Жовківський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іконостас Івана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Рутковича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1697-1699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1052736"/>
            <a:ext cx="39604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Ансамбль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створено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жовківської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міської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церкви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Різдва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Христового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Іконостас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первинному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попри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багатство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різьби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позолоти,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розбудованість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сюжетів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об’єднаних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тематичні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цикли,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вражав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розмірами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10,85х11,87 м.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складався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семи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рядів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намісного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додаткового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композиціями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євангельського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ряду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неділь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П’ятидесятниці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празникового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ряду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Моління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пророчого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Инна\Desktop\Новый рисунок (3).bmp"/>
          <p:cNvPicPr>
            <a:picLocks noChangeAspect="1" noChangeArrowheads="1"/>
          </p:cNvPicPr>
          <p:nvPr/>
        </p:nvPicPr>
        <p:blipFill>
          <a:blip r:embed="rId2" cstate="print"/>
          <a:srcRect t="3843" r="57661" b="51520"/>
          <a:stretch>
            <a:fillRect/>
          </a:stretch>
        </p:blipFill>
        <p:spPr bwMode="auto">
          <a:xfrm rot="10800000">
            <a:off x="7170350" y="5445224"/>
            <a:ext cx="2010161" cy="14127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7016" y="620688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Стиль бароко 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від порт.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Barroco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ісп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Barrueco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фр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Baroque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- перлина неправильної форми) - стиль у європейському мистецтві на початку XVII ст. - кінця XVIII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cт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., центром якого була Італія. 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Характерні риси бароко:</a:t>
            </a:r>
          </a:p>
          <a:p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масштабність, тяжіння до великих міським і садово-парковим ансамблям, де воєдино зливаються архітектура, скульптура і живопис, контрастність, велика кількість декору,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- напруженість, динамічність образів,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прагнення до величі і пишності, прагнення до ілюзорних ефектів в організації простору інтер'єру (збільшення розмірів приміщень за допомогою дзеркал, висоти залів завдяки мальовничим плафонам, які мають складне рішення перспективи);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- поєднання реальності і ілюзії, злиття мистецтв (опера, культова музика, ораторія); 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12777"/>
            <a:ext cx="39604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Визначною пам'яткою українського бароко є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іконостас Преображенської церкви в с. Великі Сорочинці на Полтавщині,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що відобразив кращі зразки цього художнього стилю в українському іконописі, понад сто ікон. Це грандіозна споруда розміром 22 на 17м., вирізане з липи, колись було покрито позолотою, яка сьогодні, на жаль, не збереглася. На жаль, не збереглися імена всіх майстрів, які працювали над цим чудовим іконостасом. 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poltavahistory.inf.ua/foto.files_3/S7303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5134" y="476672"/>
            <a:ext cx="4517346" cy="6136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61345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Геніальний іконописець Й.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Кондзелевич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- автор пам'ятки мистецтва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Богородчанського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іконостасу.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Видатні барокові іконостаси України були символом піднесення української культури і відразу по створенні ставали національним художнім надбанням.</a:t>
            </a:r>
          </a:p>
        </p:txBody>
      </p:sp>
      <p:pic>
        <p:nvPicPr>
          <p:cNvPr id="3" name="Picture 6" descr="http://s017.radikal.ru/i404/1112/2d/af8598027648.jpg"/>
          <p:cNvPicPr>
            <a:picLocks noChangeAspect="1" noChangeArrowheads="1"/>
          </p:cNvPicPr>
          <p:nvPr/>
        </p:nvPicPr>
        <p:blipFill>
          <a:blip r:embed="rId2" cstate="print"/>
          <a:srcRect l="8499" t="4072" r="6590" b="15837"/>
          <a:stretch>
            <a:fillRect/>
          </a:stretch>
        </p:blipFill>
        <p:spPr bwMode="auto">
          <a:xfrm>
            <a:off x="653056" y="1700808"/>
            <a:ext cx="7663360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nformationclub.ucoz.com/_si/0/36770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651" y="1412776"/>
            <a:ext cx="4302341" cy="46967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u="sng" dirty="0">
                <a:latin typeface="Times New Roman" pitchFamily="18" charset="0"/>
                <a:cs typeface="Times New Roman" pitchFamily="18" charset="0"/>
              </a:rPr>
              <a:t>Ікони І. </a:t>
            </a:r>
            <a:r>
              <a:rPr lang="uk-UA" sz="2000" b="1" u="sng" dirty="0" err="1">
                <a:latin typeface="Times New Roman" pitchFamily="18" charset="0"/>
                <a:cs typeface="Times New Roman" pitchFamily="18" charset="0"/>
              </a:rPr>
              <a:t>Рутковича</a:t>
            </a:r>
            <a:r>
              <a:rPr lang="uk-UA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вражають глибокою людяністю образів. Надаючи релігійним персонажам життєвих рис, художник прагнув розкрити реальну красу людини</a:t>
            </a:r>
            <a:r>
              <a:rPr lang="uk-UA" sz="2400" dirty="0">
                <a:latin typeface="Georgia" pitchFamily="18" charset="0"/>
              </a:rPr>
              <a:t>.</a:t>
            </a:r>
          </a:p>
        </p:txBody>
      </p:sp>
      <p:sp>
        <p:nvSpPr>
          <p:cNvPr id="33794" name="AutoShape 2" descr="https://upload.wikimedia.org/wikipedia/ru/thumb/d/d1/%D0%98%D1%81%D1%83%D1%81%D0%9F%D0%B0%D0%BD%D0%BA%D1%80%D0%B0%D1%82%D0%BE%D1%80.jpg/250px-%D0%98%D1%81%D1%83%D1%81%D0%9F%D0%B0%D0%BD%D0%BA%D1%80%D0%B0%D1%82%D0%BE%D1%80.jpg"/>
          <p:cNvSpPr>
            <a:spLocks noChangeAspect="1" noChangeArrowheads="1"/>
          </p:cNvSpPr>
          <p:nvPr/>
        </p:nvSpPr>
        <p:spPr bwMode="auto">
          <a:xfrm>
            <a:off x="155575" y="-1265238"/>
            <a:ext cx="2381250" cy="2647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https://upload.wikimedia.org/wikipedia/ru/d/d1/%D0%98%D1%81%D1%83%D1%81%D0%9F%D0%B0%D0%BD%D0%BA%D1%80%D0%B0%D1%82%D0%BE%D1%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7" name="Picture 5" descr="C:\Users\1\Desktop\Новый рисунок (3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933334" cy="437142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6211669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Georgia" pitchFamily="18" charset="0"/>
              </a:rPr>
              <a:t>І. </a:t>
            </a:r>
            <a:r>
              <a:rPr lang="uk-UA" b="1" dirty="0" err="1">
                <a:latin typeface="Georgia" pitchFamily="18" charset="0"/>
              </a:rPr>
              <a:t>Рутковича</a:t>
            </a:r>
            <a:r>
              <a:rPr lang="uk-UA" b="1" dirty="0">
                <a:latin typeface="Georgia" pitchFamily="18" charset="0"/>
              </a:rPr>
              <a:t> </a:t>
            </a:r>
            <a:r>
              <a:rPr lang="uk-UA" dirty="0">
                <a:latin typeface="Georgia" pitchFamily="18" charset="0"/>
              </a:rPr>
              <a:t> </a:t>
            </a:r>
            <a:r>
              <a:rPr lang="uk-UA" b="1" dirty="0">
                <a:latin typeface="Georgia" pitchFamily="18" charset="0"/>
              </a:rPr>
              <a:t>«Трійця»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Georgia" pitchFamily="18" charset="0"/>
              </a:rPr>
              <a:t>І. </a:t>
            </a:r>
            <a:r>
              <a:rPr lang="ru-RU" b="1" dirty="0" err="1">
                <a:latin typeface="Georgia" pitchFamily="18" charset="0"/>
              </a:rPr>
              <a:t>Рутковч</a:t>
            </a:r>
            <a:r>
              <a:rPr lang="ru-RU" b="1" dirty="0">
                <a:latin typeface="Georgia" pitchFamily="18" charset="0"/>
              </a:rPr>
              <a:t>. </a:t>
            </a:r>
            <a:r>
              <a:rPr lang="ru-RU" b="1" dirty="0" err="1">
                <a:latin typeface="Georgia" pitchFamily="18" charset="0"/>
              </a:rPr>
              <a:t>Ікона</a:t>
            </a:r>
            <a:r>
              <a:rPr lang="ru-RU" b="1" dirty="0">
                <a:latin typeface="Georgia" pitchFamily="18" charset="0"/>
              </a:rPr>
              <a:t> «Христос </a:t>
            </a:r>
            <a:r>
              <a:rPr lang="ru-RU" b="1" dirty="0" err="1">
                <a:latin typeface="Georgia" pitchFamily="18" charset="0"/>
              </a:rPr>
              <a:t>Пантократор</a:t>
            </a:r>
            <a:r>
              <a:rPr lang="ru-RU" b="1" dirty="0">
                <a:latin typeface="Georgia" pitchFamily="18" charset="0"/>
              </a:rPr>
              <a:t>» </a:t>
            </a:r>
            <a:r>
              <a:rPr lang="ru-RU" b="1" dirty="0" err="1">
                <a:latin typeface="Georgia" pitchFamily="18" charset="0"/>
              </a:rPr>
              <a:t>була</a:t>
            </a:r>
            <a:r>
              <a:rPr lang="ru-RU" b="1" dirty="0">
                <a:latin typeface="Georgia" pitchFamily="18" charset="0"/>
              </a:rPr>
              <a:t> похищена в </a:t>
            </a:r>
            <a:r>
              <a:rPr lang="ru-RU" b="1" dirty="0" err="1">
                <a:latin typeface="Georgia" pitchFamily="18" charset="0"/>
              </a:rPr>
              <a:t>січні</a:t>
            </a:r>
            <a:r>
              <a:rPr lang="ru-RU" b="1" dirty="0">
                <a:latin typeface="Georgia" pitchFamily="18" charset="0"/>
              </a:rPr>
              <a:t> 2012р. на </a:t>
            </a:r>
            <a:r>
              <a:rPr lang="ru-RU" b="1" dirty="0" err="1">
                <a:latin typeface="Georgia" pitchFamily="18" charset="0"/>
              </a:rPr>
              <a:t>Львівщині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http://klasnaocinka.com.ua/uploads/editor/1096/121581/blog_/kona_arhangel_miha_l_vana_rutkovi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9877"/>
            <a:ext cx="2088232" cy="577940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31840" y="277480"/>
            <a:ext cx="60121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Згідно з християнським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вірованням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Архистратиг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Михаїл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славетний вірним служінням Богу і допомогою благочестивим людям у біді, очолює ангелів. Для киян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Архистратиг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Михаїл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має особливу вагу – він є патроном міста. На стародавньому гербі Києва зображено Архангела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Михаїла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з мечем, бо головна функція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Архистратига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– боротися з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нечистю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На іконі Івана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Рутковича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архангела зображено на повен зріст, з опорою на праву ногу, яка виступає на перший план. Ліву ногу архангел трохи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припідняв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– немов хоче ступити. Архангел стоїть на білій хмарі, у правій руці він тримає меч, а у лівій – терези. Одягнений у біло-рожеву сорочку, котра виглядає з-під кольчуги. Поверх кольчуги на лівому плечі розвівається велика рожево-червона стрічка і сягає аж колін архангела. На грудях на кольчузі зображено мальтійський хрест. За спиною архангела видніються темно-зелені крила, вищі від голови. Голова повернута злегка вліво, а погляд його спрямований на глядача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6023029"/>
            <a:ext cx="27927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>
                <a:latin typeface="Georgia" pitchFamily="18" charset="0"/>
              </a:rPr>
              <a:t>І. </a:t>
            </a:r>
            <a:r>
              <a:rPr lang="uk-UA" b="1" dirty="0" err="1">
                <a:latin typeface="Georgia" pitchFamily="18" charset="0"/>
              </a:rPr>
              <a:t>Руткович</a:t>
            </a:r>
            <a:r>
              <a:rPr lang="uk-UA" b="1" dirty="0">
                <a:latin typeface="Georgia" pitchFamily="18" charset="0"/>
              </a:rPr>
              <a:t/>
            </a:r>
            <a:br>
              <a:rPr lang="uk-UA" b="1" dirty="0">
                <a:latin typeface="Georgia" pitchFamily="18" charset="0"/>
              </a:rPr>
            </a:br>
            <a:r>
              <a:rPr lang="uk-UA" b="1" dirty="0">
                <a:latin typeface="Georgia" pitchFamily="18" charset="0"/>
              </a:rPr>
              <a:t> «Архангел </a:t>
            </a:r>
            <a:r>
              <a:rPr lang="uk-UA" b="1" dirty="0" err="1">
                <a:latin typeface="Georgia" pitchFamily="18" charset="0"/>
              </a:rPr>
              <a:t>Михаїл</a:t>
            </a:r>
            <a:r>
              <a:rPr lang="uk-UA" b="1" dirty="0">
                <a:latin typeface="Georgia" pitchFamily="18" charset="0"/>
              </a:rPr>
              <a:t>» </a:t>
            </a:r>
            <a:endParaRPr lang="ru-RU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risu.org.ua/php_uploads/files/articles/ArticleFiles_47771_zhovkva_rutkovy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9456" y="116632"/>
            <a:ext cx="4754544" cy="55446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548680"/>
            <a:ext cx="39604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Ікона Івана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Рутковича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«Воскресіння Господнє» («Зішестя в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»)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 церкви Різдва Христового у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Жовкві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Львівської обл. 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 українському іконописі відомо кілька композиційних схем цього сюжету. 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 іконі І.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Рутковича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 Христос зображений, немов у підземеллі – пеклі, де палає вогонь. Він стоїть на широких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вратах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аду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з окуттям. Спас зодягнутий у золототканий перев’язаний на грудях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гіматій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Однією рукою він вхопив Адама, а в іншій тримає хоругву. За ним величезна кількість праведників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97365" y="5733256"/>
            <a:ext cx="36466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Georgia" pitchFamily="18" charset="0"/>
              </a:rPr>
              <a:t>І. </a:t>
            </a:r>
            <a:r>
              <a:rPr lang="uk-UA" b="1" dirty="0" err="1">
                <a:latin typeface="Georgia" pitchFamily="18" charset="0"/>
              </a:rPr>
              <a:t>Руткович</a:t>
            </a:r>
            <a:r>
              <a:rPr lang="uk-UA" b="1" dirty="0">
                <a:latin typeface="Georgia" pitchFamily="18" charset="0"/>
              </a:rPr>
              <a:t>. Ікона</a:t>
            </a:r>
            <a:br>
              <a:rPr lang="uk-UA" b="1" dirty="0">
                <a:latin typeface="Georgia" pitchFamily="18" charset="0"/>
              </a:rPr>
            </a:br>
            <a:r>
              <a:rPr lang="uk-UA" b="1" dirty="0">
                <a:latin typeface="Georgia" pitchFamily="18" charset="0"/>
              </a:rPr>
              <a:t>«Воскресіння Господнє» </a:t>
            </a:r>
            <a:br>
              <a:rPr lang="uk-UA" b="1" dirty="0">
                <a:latin typeface="Georgia" pitchFamily="18" charset="0"/>
              </a:rPr>
            </a:br>
            <a:r>
              <a:rPr lang="uk-UA" b="1" dirty="0">
                <a:latin typeface="Georgia" pitchFamily="18" charset="0"/>
              </a:rPr>
              <a:t>(«Зішестя в </a:t>
            </a:r>
            <a:r>
              <a:rPr lang="uk-UA" b="1" dirty="0" err="1">
                <a:latin typeface="Georgia" pitchFamily="18" charset="0"/>
              </a:rPr>
              <a:t>ад</a:t>
            </a:r>
            <a:r>
              <a:rPr lang="uk-UA" b="1" dirty="0">
                <a:latin typeface="Georgia" pitchFamily="18" charset="0"/>
              </a:rPr>
              <a:t>»)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532993"/>
            <a:ext cx="45365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Творчість майстра дає підстави стверджувати, що він був тісно пов'язаний з київською іконописною школою. Твори Й.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Кондзелевича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Успіння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Богоматері», «Вознесіння Христове» та інші вражають реалістичністю образів, високодуховною красою. В своїй творчості поєднував традиції українського бароко з елементами реалізму. Виконав низку ікон (шість образів апостолів та «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Успіння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Богородиці» для іконостаса Михайлівської церкви в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Білостоцькому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монастирі (1690- ті рр.), п’ять ікон для кіота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Загорівського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монастиря Різдва Богородиці — «Святі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Йоаким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та Анна», «Трійця». </a:t>
            </a:r>
          </a:p>
        </p:txBody>
      </p:sp>
      <p:pic>
        <p:nvPicPr>
          <p:cNvPr id="54274" name="Picture 2" descr="http://content.foto.mail.ru/mail/yuli13/_answers/i-4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744416" cy="57935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6024" y="6033482"/>
            <a:ext cx="4355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Й. </a:t>
            </a:r>
            <a:r>
              <a:rPr lang="uk-UA" sz="2000" b="1" i="1" dirty="0" err="1">
                <a:latin typeface="Times New Roman" pitchFamily="18" charset="0"/>
                <a:cs typeface="Times New Roman" pitchFamily="18" charset="0"/>
              </a:rPr>
              <a:t>Кондзелевич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uk-UA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Ікона «</a:t>
            </a:r>
            <a:r>
              <a:rPr lang="uk-UA" sz="2000" b="1" i="1" dirty="0" err="1">
                <a:latin typeface="Times New Roman" pitchFamily="18" charset="0"/>
                <a:cs typeface="Times New Roman" pitchFamily="18" charset="0"/>
              </a:rPr>
              <a:t>Вознесіния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Богородиці».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Новый рисунок (1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942" y="2060848"/>
            <a:ext cx="2697201" cy="4032448"/>
          </a:xfrm>
          <a:prstGeom prst="rect">
            <a:avLst/>
          </a:prstGeom>
          <a:noFill/>
        </p:spPr>
      </p:pic>
      <p:pic>
        <p:nvPicPr>
          <p:cNvPr id="6" name="Picture 3" descr="C:\Users\1\Desktop\Новый рисунок (3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4750" y="1916832"/>
            <a:ext cx="2785421" cy="4248472"/>
          </a:xfrm>
          <a:prstGeom prst="rect">
            <a:avLst/>
          </a:prstGeom>
          <a:noFill/>
        </p:spPr>
      </p:pic>
      <p:pic>
        <p:nvPicPr>
          <p:cNvPr id="7" name="Picture 5" descr="http://subject.com.ua/textbook/art/10klas/10klas.files/image1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700808"/>
            <a:ext cx="2926099" cy="4248472"/>
          </a:xfrm>
          <a:prstGeom prst="rect">
            <a:avLst/>
          </a:prstGeom>
          <a:noFill/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0" y="6021288"/>
            <a:ext cx="3347864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Й.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Кондзелевич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Богоматерь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Одигітрія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3059832" y="6137920"/>
            <a:ext cx="3096343" cy="531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Й.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Кондзелевич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Спас Вседержитель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5780782"/>
            <a:ext cx="3347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Покрова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Богородиці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зображенням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Б.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Хмельницького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Georgia" pitchFamily="18" charset="0"/>
              </a:rPr>
              <a:t>Найчастіше народні іконописці зверталися до образу Божої Матері. Великого поширення в Україні отримали ікони Покрова Божої Матері. У нижній частині цих ікон - під покровом Богоматері - зображували представників козацької старшини, загону отаманів, гетьманів. Зразком збережена ікона Покрови Богоматері з с. Дахи на Київщині із зображенням Б. Хмельницького.</a:t>
            </a:r>
            <a:endParaRPr lang="uk-UA" sz="2000" dirty="0"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Gcy;&amp;rcy;&amp;acy;&amp;vcy;&amp;yucy;&amp;rcy;&amp;acy; &amp;iukcy;&amp;zcy; &amp;zcy;&amp;ocy;&amp;bcy;&amp;rcy;&amp;acy;&amp;zhcy;&amp;iecy;&amp;ncy;&amp;ncy;&amp;yacy;&amp;mcy; &amp;Jukcy;&amp;vcy;&amp;acy;&amp;ncy;&amp;gcy;&amp;iecy;&amp;lcy;&amp;iukcy;&amp;scy;&amp;tcy;&amp;acy;   &amp;Lcy;&amp;ucy;&amp;kcy;&amp;icy; &amp;zcy; &amp;lcy;&amp;softcy;&amp;vcy;&amp;iukcy;&amp;vcy;&amp;scy;&amp;softcy;&amp;kcy;&amp;ocy;&amp;gcy;&amp;ocy; «&amp;Acy;&amp;pcy;&amp;ocy;&amp;scy;&amp;tcy;&amp;ocy;&amp;lcy;&amp;acy;»                 &amp;Pcy;&amp;ocy;&amp;vcy;&amp;ocy;&amp;rcy;&amp;ocy;&amp;tcy;&amp;ncy;&amp;icy;&amp;mcy; &amp;iecy;&amp;tcy;&amp;acy;&amp;pcy;&amp;ocy;&amp;mcy; &amp;ucy; &amp;rcy;&amp;ocy;&amp;zcy;&amp;vcy;&amp;icy;&amp;tcy;&amp;kcy;&amp;ucy;           ..."/>
          <p:cNvPicPr>
            <a:picLocks noChangeAspect="1" noChangeArrowheads="1"/>
          </p:cNvPicPr>
          <p:nvPr/>
        </p:nvPicPr>
        <p:blipFill>
          <a:blip r:embed="rId2" cstate="print"/>
          <a:srcRect l="12177" t="23029" r="57242" b="2739"/>
          <a:stretch>
            <a:fillRect/>
          </a:stretch>
        </p:blipFill>
        <p:spPr bwMode="auto">
          <a:xfrm>
            <a:off x="179512" y="332656"/>
            <a:ext cx="3168352" cy="53285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63888" y="759470"/>
            <a:ext cx="55801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Georgia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 другої половини XVII ст. як самостійний жанр відокремлюється гравюра. Гравери (більшість з яких навчалась у Західній Європі) вміли оздоблювати книги в різноманітних техніках: ксилографія, гравюра на міді, офорт. Друкували також тематичні аркуші — так звані "тези", дарчі адреси, гравійовані панегірики (їх ще називали "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конклюзії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").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Поворотним етапом у розвитку староукраїнської графіки було виникнення гравюри у Львівському виданні 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“Апостол”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Івана Федорова, де вміщено дві гравюри, однією з яких є зображення Євангеліста Луки. Образ Луки виконано у своєрідному стилі тодішнього українського іконопису. Автором гравюри, очевидно, є місцевий художник, який приховав своє ім‘я за ініціалами “W.S” (можливо,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Войцех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Стефанович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63888" y="58614"/>
            <a:ext cx="5338936" cy="63408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err="1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Мистецтво</a:t>
            </a:r>
            <a:r>
              <a:rPr kumimoji="0" lang="ru-RU" sz="4400" b="1" i="1" u="none" strike="noStrike" kern="1200" cap="none" spc="0" normalizeH="0" baseline="0" noProof="0" dirty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400" b="1" i="1" u="none" strike="noStrike" kern="1200" cap="none" spc="0" normalizeH="0" baseline="0" noProof="0" dirty="0" err="1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гравюри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746030"/>
            <a:ext cx="3635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Гравюра з зображенням Євангеліста Луки з  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львівського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“Апостола”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601216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Гравюра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- зображення (картини, малюнка), отримане шляхом відбитку з кліше, виготовленого гравером. 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Дуже цікава невеличка книжка 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Збірка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віршів”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К.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Сакавича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що вийшла в київській друкарні в 1622р.  Книжка присвячена гетьману Війська Запорозького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Петру Конашевичу-Сагайдачному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з нагоди його військових подвигів, смерті і поховання 10 квітня 1622 р. в Києві. Головна сторінка книги прикрашена орнаментом. Видання відображає факт величезного значення для України - поява на історичній арені потужної сили - запорізького козацтва. На звороті титульного аркуша зображено в круглої візерунчастої рамці козак. Це - герб Війська Запорозького, зображуваний на його печатках та прапорах. В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середині поміщений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портрет Сагайдачного, верхи на коні, з булавою-знаком гетьманської влади - в руці.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Гравюри відрізняються виразністю, що досягається найпростішими засобами. У книжці вміщено ще одна гравюра, що зображає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Взяття козаками турецької фортеці Кафи (Феодосії).</a:t>
            </a:r>
          </a:p>
        </p:txBody>
      </p:sp>
      <p:pic>
        <p:nvPicPr>
          <p:cNvPr id="40964" name="Picture 4" descr="&amp;Fcy;&amp;ocy;&amp;tcy;&amp;ocy;_&amp;bcy;&amp;acy;&amp;rcy;&amp;ocy;&amp;kcy;&amp;ocy;"/>
          <p:cNvPicPr>
            <a:picLocks noChangeAspect="1" noChangeArrowheads="1"/>
          </p:cNvPicPr>
          <p:nvPr/>
        </p:nvPicPr>
        <p:blipFill>
          <a:blip r:embed="rId2" cstate="print"/>
          <a:srcRect l="3239" r="49601" b="50298"/>
          <a:stretch>
            <a:fillRect/>
          </a:stretch>
        </p:blipFill>
        <p:spPr bwMode="auto">
          <a:xfrm>
            <a:off x="5890882" y="3573016"/>
            <a:ext cx="3145614" cy="3193555"/>
          </a:xfrm>
          <a:prstGeom prst="rect">
            <a:avLst/>
          </a:prstGeom>
          <a:noFill/>
        </p:spPr>
      </p:pic>
      <p:sp>
        <p:nvSpPr>
          <p:cNvPr id="29698" name="AutoShape 2" descr="https://upload.wikimedia.org/wikipedia/commons/3/3f/Ukrainian_Hetman_Sahaidachny.jpg"/>
          <p:cNvSpPr>
            <a:spLocks noChangeAspect="1" noChangeArrowheads="1"/>
          </p:cNvSpPr>
          <p:nvPr/>
        </p:nvSpPr>
        <p:spPr bwMode="auto">
          <a:xfrm>
            <a:off x="155575" y="-1790700"/>
            <a:ext cx="36385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upload.wikimedia.org/wikipedia/commons/3/3f/Ukrainian_Hetman_Sahaidachny.jpg"/>
          <p:cNvSpPr>
            <a:spLocks noChangeAspect="1" noChangeArrowheads="1"/>
          </p:cNvSpPr>
          <p:nvPr/>
        </p:nvSpPr>
        <p:spPr bwMode="auto">
          <a:xfrm>
            <a:off x="155575" y="-1790700"/>
            <a:ext cx="36385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1" name="Picture 5" descr="C:\Users\1\Desktop\Новый рисунок (3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720" y="44624"/>
            <a:ext cx="3329784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'&amp;Ncy;&amp;iecy;&amp;scy;&amp;tcy;&amp;ocy;&amp;rcy;-&amp;lcy;&amp;iecy;&amp;tcy;&amp;ocy;&amp;pcy;&amp;icy;&amp;scy;&amp;iecy;&amp;tscy;'. &amp;Gcy;&amp;rcy;&amp;acy;&amp;vcy;&amp;yucy;&amp;rcy;&amp;acy; &amp;Icy;&amp;lcy;&amp;softcy;&amp;icy; &amp;icy;&amp;zcy; &amp;kcy;&amp;ncy;&amp;icy;&amp;gcy;&amp;icy; '&amp;Pcy;&amp;acy;&amp;tcy;&amp;iecy;&amp;rcy;&amp;icy;&amp;kcy; &amp;Pcy;&amp;iecy;&amp;chcy;&amp;iecy;&amp;rcy;&amp;scy;&amp;kcy;&amp;icy;&amp;jcy;'. &amp;Kcy;&amp;scy;&amp;icy;&amp;lcy;&amp;ocy;&amp;gcy;&amp;rcy;&amp;acy;&amp;fcy;&amp;icy;&amp;yacy;. &amp;Kcy;&amp;icy;&amp;iecy;&amp;vcy;. 1661 &amp;gcy;."/>
          <p:cNvPicPr>
            <a:picLocks noChangeAspect="1" noChangeArrowheads="1"/>
          </p:cNvPicPr>
          <p:nvPr/>
        </p:nvPicPr>
        <p:blipFill>
          <a:blip r:embed="rId2" cstate="print"/>
          <a:srcRect l="18405" t="3629" r="11434"/>
          <a:stretch>
            <a:fillRect/>
          </a:stretch>
        </p:blipFill>
        <p:spPr bwMode="auto">
          <a:xfrm>
            <a:off x="35496" y="260648"/>
            <a:ext cx="2880320" cy="57371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934670"/>
            <a:ext cx="4499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Нестор-літописець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'.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Гравюра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Іллі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книги 'Патерик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Печерський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'.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Ксилографія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Киев. 1661 р.</a:t>
            </a:r>
          </a:p>
        </p:txBody>
      </p:sp>
      <p:pic>
        <p:nvPicPr>
          <p:cNvPr id="46084" name="Picture 4" descr="'&amp;Acy;&amp;lcy;&amp;icy;&amp;mcy;&amp;pcy;&amp;icy;&amp;jcy;-&amp;icy;&amp;kcy;&amp;ocy;&amp;ncy;&amp;ocy;&amp;pcy;&amp;icy;&amp;scy;&amp;iecy;&amp;tscy;'. &amp;Gcy;&amp;rcy;&amp;acy;&amp;vcy;&amp;yucy;&amp;rcy;&amp;acy; &amp;Icy;&amp;lcy;&amp;softcy;&amp;icy; &amp;icy;&amp;zcy; &amp;kcy;&amp;ncy;&amp;icy;&amp;gcy;&amp;icy; '&amp;Pcy;&amp;acy;&amp;tcy;&amp;iecy;&amp;rcy;&amp;icy;&amp;kcy; &amp;Pcy;&amp;iecy;&amp;chcy;&amp;iecy;&amp;rcy;&amp;scy;&amp;kcy;&amp;icy;&amp;jcy;'. &amp;Kcy;&amp;scy;&amp;icy;&amp;lcy;&amp;ocy;&amp;gcy;&amp;rcy;&amp;acy;&amp;fcy;&amp;icy;&amp;yacy;. &amp;Kcy;&amp;icy;&amp;iecy;&amp;vcy;. 1661 &amp;gcy;."/>
          <p:cNvPicPr>
            <a:picLocks noChangeAspect="1" noChangeArrowheads="1"/>
          </p:cNvPicPr>
          <p:nvPr/>
        </p:nvPicPr>
        <p:blipFill>
          <a:blip r:embed="rId3" cstate="print"/>
          <a:srcRect l="2341"/>
          <a:stretch>
            <a:fillRect/>
          </a:stretch>
        </p:blipFill>
        <p:spPr bwMode="auto">
          <a:xfrm>
            <a:off x="5951809" y="260648"/>
            <a:ext cx="3084687" cy="55446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99992" y="5733256"/>
            <a:ext cx="4644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'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Алимпий-иконописець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'.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Гравюра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Іллі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книги 'Патерик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Печерський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'.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Ксилографія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1661р.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107915"/>
            <a:ext cx="30243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 творчістю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Іллі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Тарасевича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пов'язані високі досягнення української ксилографії. Ксилографія (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грец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Ξύλον - дерево і γράφω - пишу, малюю) - вид друкованої графіки, гравюра на дереві, найдавніша техніка гравірування по дереву.  Його творчість зіграло певну роль в утвердженні в українському мистецтві нових мистецьких жанрів - пейзажного, батального, портретного</a:t>
            </a:r>
            <a:r>
              <a:rPr lang="uk-UA" sz="2000" dirty="0">
                <a:latin typeface="Georgia" pitchFamily="18" charset="0"/>
              </a:rPr>
              <a:t>.</a:t>
            </a:r>
            <a:endParaRPr lang="uk-UA" sz="2000" dirty="0"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496" y="116632"/>
            <a:ext cx="403244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Нові оригінальні ідеї європейського бароко знайшли своє відображення в українському мистецтві.  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З'явився стиль бароко в Україні в XVII –XVIII ст. </a:t>
            </a:r>
            <a:b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стильовим особливостям </a:t>
            </a:r>
            <a:r>
              <a:rPr lang="uk-UA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українське зодчество XVII ст. 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можна розділити на 2 архітектурні школи: </a:t>
            </a:r>
            <a:r>
              <a:rPr lang="uk-UA" sz="20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західну і східну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Західна школа була орієнтована на застосування художніх прийомів західноєвропейського мистецтва. Для західної архітектури того часу характерними елементами є стіни, багато прикрашені різьбленими карнизами, пілястрами, вишуканою ліпниною і скульптурними постатями. Головний вхід зазвичай прикрашався фронтоном і колонами з боків.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1\Desktop\Новый рисунок (1)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908720"/>
            <a:ext cx="5004048" cy="48965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1920" y="5842337"/>
            <a:ext cx="52920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Одним з перших будівель стилю бароко, був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єзуїтський костел Петра і Павла у Львові, побудований в 1610-1630рр. Б.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Меретином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0"/>
            <a:ext cx="5580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Архітектура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українського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бароко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379104"/>
            <a:ext cx="468052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Спершу </a:t>
            </a:r>
            <a:r>
              <a:rPr lang="uk-UA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Ілля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працював у Львові, а 1636р. на запрошення митрополита Петра Могили переїхав до Києва. Він виконав ілюстрації до Біблії, Великого требника Петра Могили, Києво-Печерського патерика.</a:t>
            </a:r>
            <a:b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 другої половини ХVII ст. провідною графічною технікою стає гравюра на 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міді (</a:t>
            </a:r>
            <a:r>
              <a:rPr kumimoji="0" lang="uk-UA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мідьорит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 інших металах. Вона витісняє поширену в ХVI - першій половині ХVII ст. гравюру на дереві (дереворит). Відповідно змінюється й художній стиль творів, адже гравюра на металі мала більше можливостей для передання світлотіньового моделювання форм, відтворення повітряного середовища, особливостей різноманітних фактур тощо. 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https://www.miloserdie.ru/wp-content/uploads/2014/08/unnamed_1408472641.jpg?d80e24"/>
          <p:cNvSpPr>
            <a:spLocks noChangeAspect="1" noChangeArrowheads="1"/>
          </p:cNvSpPr>
          <p:nvPr/>
        </p:nvSpPr>
        <p:spPr bwMode="auto">
          <a:xfrm>
            <a:off x="155575" y="-1790700"/>
            <a:ext cx="2790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www.miloserdie.ru/wp-content/uploads/2014/08/unnamed_1408472641.jpg?d80e24"/>
          <p:cNvSpPr>
            <a:spLocks noChangeAspect="1" noChangeArrowheads="1"/>
          </p:cNvSpPr>
          <p:nvPr/>
        </p:nvSpPr>
        <p:spPr bwMode="auto">
          <a:xfrm>
            <a:off x="155575" y="-1790700"/>
            <a:ext cx="2790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1\Desktop\Новый рисунок (2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32656"/>
            <a:ext cx="3740197" cy="50131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08512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Преп.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Пимен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Багатоболізнений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Гравюра з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Киеїо-Печерського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Патерика. К., 1661.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Мастер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Ілля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 descr="https://upload.wikimedia.org/wikipedia/commons/thumb/2/2b/%D0%9C%D0%B5%D0%B4%D0%B5%D1%80%D0%B8%D1%82_XV_%D0%B2%D0%B5%D0%BA%D0%B0.png/220px-%D0%9C%D0%B5%D0%B4%D0%B5%D1%80%D0%B8%D1%82_XV_%D0%B2%D0%B5%D0%BA%D0%B0.png"/>
          <p:cNvSpPr>
            <a:spLocks noChangeAspect="1" noChangeArrowheads="1"/>
          </p:cNvSpPr>
          <p:nvPr/>
        </p:nvSpPr>
        <p:spPr bwMode="auto">
          <a:xfrm>
            <a:off x="155575" y="-1455738"/>
            <a:ext cx="2095500" cy="3038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8" name="AutoShape 4" descr="https://upload.wikimedia.org/wikipedia/commons/thumb/2/2b/%D0%9C%D0%B5%D0%B4%D0%B5%D1%80%D0%B8%D1%82_XV_%D0%B2%D0%B5%D0%BA%D0%B0.png/220px-%D0%9C%D0%B5%D0%B4%D0%B5%D1%80%D0%B8%D1%82_XV_%D0%B2%D0%B5%D0%BA%D0%B0.png"/>
          <p:cNvSpPr>
            <a:spLocks noChangeAspect="1" noChangeArrowheads="1"/>
          </p:cNvSpPr>
          <p:nvPr/>
        </p:nvSpPr>
        <p:spPr bwMode="auto">
          <a:xfrm>
            <a:off x="155575" y="-1455738"/>
            <a:ext cx="2095500" cy="3038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0" name="AutoShape 6" descr="https://upload.wikimedia.org/wikipedia/commons/2/2b/%D0%9C%D0%B5%D0%B4%D0%B5%D1%80%D0%B8%D1%82_XV_%D0%B2%D0%B5%D0%BA%D0%B0.png"/>
          <p:cNvSpPr>
            <a:spLocks noChangeAspect="1" noChangeArrowheads="1"/>
          </p:cNvSpPr>
          <p:nvPr/>
        </p:nvSpPr>
        <p:spPr bwMode="auto">
          <a:xfrm>
            <a:off x="155575" y="-2362200"/>
            <a:ext cx="3400425" cy="4933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71" name="Picture 7" descr="C:\Users\1\Desktop\Новый рисунок (2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489" y="332656"/>
            <a:ext cx="3275391" cy="47525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5157192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Л.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Тарасевич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uk-UA" b="1" dirty="0"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atin typeface="Times New Roman" pitchFamily="18" charset="0"/>
                <a:cs typeface="Times New Roman" pitchFamily="18" charset="0"/>
              </a:rPr>
              <a:t>Портрет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Ошмянського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пристольника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Георгія Землі.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Мідерит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1680р.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3707904" y="198512"/>
            <a:ext cx="543609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Кращими українськими граверами того часу були 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Олександр (</a:t>
            </a:r>
            <a:r>
              <a:rPr kumimoji="0" lang="uk-UA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1640-1727рр.) </a:t>
            </a:r>
            <a:endParaRPr kumimoji="0" lang="uk-UA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 Леонтій (</a:t>
            </a:r>
            <a:r>
              <a:rPr kumimoji="0" lang="uk-UA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1630–1710рр.) </a:t>
            </a:r>
            <a:r>
              <a:rPr kumimoji="0" lang="uk-UA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Тарасевичі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Вони досконало володіли технікою </a:t>
            </a:r>
            <a:r>
              <a:rPr kumimoji="0" lang="uk-UA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мідьориту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Обидва навчалися в Німеччині. Олександр </a:t>
            </a:r>
            <a:r>
              <a:rPr kumimoji="0" lang="uk-UA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Тарасевич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привіз до Києва колекцію гравюр і малюнків західноєвропейських митців. Як відомо, за ними вдосконалювали професійну майстерність лаврські художники. О.</a:t>
            </a:r>
            <a:r>
              <a:rPr kumimoji="0" lang="uk-UA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Тарасевич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керував друкарнею Києво-Печерської лаври, виконував ілюстрації до книг, створив низку портретів.</a:t>
            </a:r>
            <a:b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Леонтій </a:t>
            </a:r>
            <a:r>
              <a:rPr kumimoji="0" lang="uk-UA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Тарасевич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працював у Києві та Чернігові. Він автор багатьох великих та пишних алегоричних композицій, що були характерними для художньої культури бароко. Найвищим його творчим досягненням вважають видання в 1702р. «</a:t>
            </a:r>
            <a:r>
              <a:rPr kumimoji="0" lang="uk-UA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Києв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Печерського патерика», який містить 40 гравюр видатного майстра.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day.kiev.ua/sites/default/files/main/articles/24072013/10gra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18" y="404664"/>
            <a:ext cx="2976514" cy="41044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543960"/>
            <a:ext cx="3347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Прп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Нестор Літописець Гравюра Л.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Тарасевича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Київо-Печерсього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Патерика» 1702 р. </a:t>
            </a:r>
            <a:r>
              <a:rPr lang="ru-RU" b="1" dirty="0">
                <a:latin typeface="Georgia" pitchFamily="18" charset="0"/>
              </a:rPr>
              <a:t/>
            </a:r>
            <a:br>
              <a:rPr lang="ru-RU" b="1" dirty="0">
                <a:latin typeface="Georgia" pitchFamily="18" charset="0"/>
              </a:rPr>
            </a:br>
            <a:endParaRPr lang="ru-RU" b="1" dirty="0">
              <a:latin typeface="Georgia" pitchFamily="18" charset="0"/>
            </a:endParaRPr>
          </a:p>
        </p:txBody>
      </p:sp>
      <p:pic>
        <p:nvPicPr>
          <p:cNvPr id="63492" name="Picture 4" descr="http://www.pravenc.ru/data/557/461/1234/i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0517" y="216024"/>
            <a:ext cx="2853481" cy="40050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56176" y="4221088"/>
            <a:ext cx="2987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Прп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Варлаам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в житії. Гравюра </a:t>
            </a:r>
            <a:br>
              <a:rPr lang="uk-UA" b="1" dirty="0"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atin typeface="Times New Roman" pitchFamily="18" charset="0"/>
                <a:cs typeface="Times New Roman" pitchFamily="18" charset="0"/>
              </a:rPr>
              <a:t>Л.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Тарасевича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Київо-Печерсього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Патерика» 1702 р. </a:t>
            </a:r>
            <a:br>
              <a:rPr lang="uk-UA" b="1" dirty="0"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3494" name="Picture 6" descr="http://myslenedrevo.com.ua/files/MDr/sci/hist/kupola/01/01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2951" y="1988841"/>
            <a:ext cx="3000700" cy="38164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55776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Освячення Успенського собору Києво-Печерської лаври. </a:t>
            </a:r>
            <a:br>
              <a:rPr lang="uk-UA" b="1" dirty="0"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atin typeface="Times New Roman" pitchFamily="18" charset="0"/>
                <a:cs typeface="Times New Roman" pitchFamily="18" charset="0"/>
              </a:rPr>
              <a:t>Гравюра О.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Тарасевича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16024"/>
            <a:ext cx="8229600" cy="69269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err="1">
                <a:ln w="1841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Живопис</a:t>
            </a:r>
            <a:r>
              <a:rPr kumimoji="0" lang="ru-RU" sz="3600" b="1" i="1" u="none" strike="noStrike" kern="1200" cap="none" spc="0" normalizeH="0" baseline="0" noProof="0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600" b="1" i="1" u="none" strike="noStrike" kern="1200" cap="none" spc="0" normalizeH="0" baseline="0" noProof="0" dirty="0" err="1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України</a:t>
            </a:r>
            <a:r>
              <a:rPr kumimoji="0" lang="ru-RU" sz="3600" b="1" i="1" u="none" strike="noStrike" kern="1200" cap="none" spc="0" normalizeH="0" baseline="0" noProof="0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ru-RU" sz="3600" b="1" i="1" u="none" strike="noStrike" kern="1200" cap="none" spc="0" normalizeH="0" baseline="0" noProof="0" dirty="0">
                <a:ln w="1841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Портрет</a:t>
            </a:r>
            <a:r>
              <a:rPr kumimoji="0" lang="ru-RU" sz="3600" b="1" i="1" u="none" strike="noStrike" kern="1200" cap="none" spc="0" normalizeH="0" baseline="0" noProof="0" dirty="0">
                <a:ln w="1841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36933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Крім традиційного релігійного живопису, з кінця XVII ст. в Україні почала розвиватися живопис світська, провідне місце в якій займав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жанр портрета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Художня мова відтворення портретного образу переплітав ідеї бароко і українські національні традиції. Портретами царів, князів, гетьманів прикрашали стіни церков і соборів. Так, в Успенському соборі Києво-Печерської лаври є галерея портретів видатних особистостей. Для портретів значною козацької старшини і духовенства характерні традиційність пози, пишні шати, декоративна драпіровка тканин і одягу, наявність атрибутів - жезла, розп'яття, книги, герба та ін.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4008" y="1413931"/>
            <a:ext cx="43204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Богдан Хмельницький </a:t>
            </a:r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(1595 -  1596рр.)</a:t>
            </a:r>
            <a:r>
              <a:rPr lang="uk-UA" sz="24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 український військовий, політичний та державний діяч. Гетьман Війська Запорозького,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очільник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Гетьманату ( 1648-1657рр.). 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Невідомому авторові цього твору вдалося втілити узагальнений образ народного героя, якому притаманні такі риси, як гідність, розум, простота.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1.bp.blogspot.com/-PojH94kM8Vs/UmYvhRCrV6I/AAAAAAAArsQ/UIxxQxsw_qA/s1600/%D0%9D%D0%B5%D0%B8%D0%B7%D0%B2%D0%B5%D1%81%D1%82%D0%BD%D1%8B%D0%B9+%D1%85%D1%83%D0%B4%D0%BE%D0%B6%D0%BD%D0%B8%D0%BA+17+%D0%B2%D0%B5%D0%BA%D0%B0.+%D0%9F%D0%BE%D1%80%D1%82%D1%80%D0%B5%D1%82+%D0%91%D0%BE%D0%B3%D0%B4%D0%B0%D0%BD%D0%B0+%D0%A5%D0%BC%D0%B5%D0%BB%D1%8C%D0%BD%D0%B8%D1%86%D0%BA%D0%BE%D0%B3%D0%BE.+%D0%9A%D0%B8%D0%B5%D0%B2%D1%81%D0%BA%D0%B8%D0%B9+%D0%B3%D0%BE%D1%81.%D0%BC%D1%83%D0%B7.+%D1%83%D0%BA%D1%80.+%D0%B8%D1%81%D0%BA%D1%83%D1%81%D1%81%D1%82%D0%B2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624" y="332656"/>
            <a:ext cx="4177563" cy="54726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5949280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Невідомий автор XVII ст.</a:t>
            </a:r>
            <a:br>
              <a:rPr lang="uk-UA" b="1" dirty="0"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atin typeface="Times New Roman" pitchFamily="18" charset="0"/>
                <a:cs typeface="Times New Roman" pitchFamily="18" charset="0"/>
              </a:rPr>
              <a:t> Портрет Богдана Хмельницького.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8520" y="5445224"/>
            <a:ext cx="43924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Невідомий автор.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Портрет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гетмана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Петра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КанашевичаСагайдачного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 descr="http://myslenedrevo.com.ua/files/MDr/sci/hist/kupola/01/07-3.jpg"/>
          <p:cNvPicPr>
            <a:picLocks noChangeAspect="1" noChangeArrowheads="1"/>
          </p:cNvPicPr>
          <p:nvPr/>
        </p:nvPicPr>
        <p:blipFill>
          <a:blip r:embed="rId2" cstate="print"/>
          <a:srcRect l="6158" r="4561"/>
          <a:stretch>
            <a:fillRect/>
          </a:stretch>
        </p:blipFill>
        <p:spPr bwMode="auto">
          <a:xfrm>
            <a:off x="395536" y="260648"/>
            <a:ext cx="3131840" cy="5105876"/>
          </a:xfrm>
          <a:prstGeom prst="rect">
            <a:avLst/>
          </a:prstGeom>
          <a:noFill/>
        </p:spPr>
      </p:pic>
      <p:pic>
        <p:nvPicPr>
          <p:cNvPr id="5" name="Picture 2" descr="http://sjogodni.org.ua/_pu/1/s64063685.jpg"/>
          <p:cNvPicPr>
            <a:picLocks noChangeAspect="1" noChangeArrowheads="1"/>
          </p:cNvPicPr>
          <p:nvPr/>
        </p:nvPicPr>
        <p:blipFill>
          <a:blip r:embed="rId3" cstate="print"/>
          <a:srcRect l="6920" t="3030" r="10043" b="6069"/>
          <a:stretch>
            <a:fillRect/>
          </a:stretch>
        </p:blipFill>
        <p:spPr bwMode="auto">
          <a:xfrm>
            <a:off x="4355976" y="0"/>
            <a:ext cx="3858816" cy="48235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5976" y="4869160"/>
            <a:ext cx="4320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Петро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Симеонович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Могила 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(1597 – 1647рр.), 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політичний, церковний і культурний діяч України, митрополит Київський і Галицький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715000"/>
            <a:ext cx="3837112" cy="1143000"/>
          </a:xfrm>
        </p:spPr>
        <p:txBody>
          <a:bodyPr>
            <a:norm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Невідомий художник Портрет Григорія Гамалії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188640"/>
            <a:ext cx="48965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Одним з найкращих портретів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XVIIст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є портрет знатного військового товариша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Григорія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Гамалі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Гамалія у червоно-вишневому жупані та золотавому плащі – наче веселий, хоробрий козак з народної картинки «Козак-бандурист» і одночасно – випещений, звиклий до широкого життя пан. Його широкі плечі, товста шия, низьке чоло підтверджують, що предок полковника дістав своє прізвисько за надзвичайну фізичну силу («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гамалія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» турецькою – «вантажник»). І в той же час нервові пальці, тонкі зігнуті брови та маленькі губи створюють неповторний індивідуальний образ. В портреті помітне прагнення до імпозантності пози, небуденного оточення. Портрет воєначальника Григорія Гамалії знаходиться в Київському музеї українського мистецтва і належить до українського бароко. </a:t>
            </a:r>
          </a:p>
        </p:txBody>
      </p:sp>
      <p:pic>
        <p:nvPicPr>
          <p:cNvPr id="4" name="Picture 2" descr="&amp;Pcy;&amp;ocy;&amp;rcy;&amp;tcy;&amp;rcy;&amp;iecy;&amp;tcy; &amp;Gcy;&amp;rcy;&amp;icy;&amp;gcy;&amp;ocy;&amp;rcy;&amp;iukcy;&amp;yacy; &amp;Gcy;&amp;acy;&amp;mcy;&amp;acy;&amp;lcy;&amp;iukcy;&amp;yicy;&amp;Zcy;&amp;iukcy; &amp;scy;&amp;khcy;&amp;iukcy;&amp;dcy;&amp;ncy;&amp;ocy;&amp;yicy; &amp;Ucy;&amp;kcy;&amp;rcy;&amp;acy;&amp;yicy;&amp;ncy;&amp;icy; &amp;ocy;&amp;dcy;&amp;ncy;&amp;icy;&amp;mcy; &amp;zcy; &amp;ncy;&amp;acy;&amp;jcy;&amp;kcy;&amp;rcy;&amp;acy;&amp;shchcy;&amp;icy;&amp;khcy;    &amp;pcy;&amp;ocy;&amp;rcy;&amp;tcy;&amp;rcy;&amp;iecy;&amp;tcy;&amp;iukcy;&amp;vcy; XVII &amp;jukcy; &amp;pcy;&amp;ocy;&amp;rcy;&amp;tcy;&amp;rcy;&amp;iecy;&amp;tcy; &amp;zcy;&amp;ncy;&amp;acy;&amp;tcy;&amp;ncy;&amp;ocy;&amp;gcy;&amp;ocy;    &amp;vcy;&amp;iukcy;&amp;jcy;&amp;scy;&amp;softcy;&amp;kcy;&amp;ocy;&amp;vcy;&amp;ocy;&amp;gcy;&amp;ocy; &amp;tcy;&amp;ocy;&amp;vcy;&amp;acy;&amp;rcy;&amp;icy;&amp;shcy;&amp;acy; ..."/>
          <p:cNvPicPr>
            <a:picLocks noChangeAspect="1" noChangeArrowheads="1"/>
          </p:cNvPicPr>
          <p:nvPr/>
        </p:nvPicPr>
        <p:blipFill>
          <a:blip r:embed="rId2" cstate="print"/>
          <a:srcRect l="57115" t="19384" r="4463" b="3078"/>
          <a:stretch>
            <a:fillRect/>
          </a:stretch>
        </p:blipFill>
        <p:spPr bwMode="auto">
          <a:xfrm>
            <a:off x="323528" y="332656"/>
            <a:ext cx="3600400" cy="5449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err="1">
                <a:ln w="1841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Живопис</a:t>
            </a:r>
            <a:r>
              <a:rPr kumimoji="0" lang="ru-RU" sz="3200" b="1" i="1" u="none" strike="noStrike" kern="1200" cap="none" spc="0" normalizeH="0" baseline="0" noProof="0" dirty="0">
                <a:ln w="1841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err="1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України</a:t>
            </a:r>
            <a:r>
              <a:rPr kumimoji="0" lang="ru-RU" sz="3200" b="1" i="1" u="none" strike="noStrike" kern="1200" cap="none" spc="0" normalizeH="0" baseline="0" noProof="0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ru-RU" sz="3200" b="1" i="1" u="none" strike="noStrike" kern="1200" cap="none" spc="0" normalizeH="0" baseline="0" noProof="0" dirty="0">
                <a:ln w="1841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Портрет</a:t>
            </a:r>
            <a:r>
              <a:rPr kumimoji="0" lang="ru-RU" sz="3200" b="1" i="1" u="none" strike="noStrike" kern="1200" cap="none" spc="0" normalizeH="0" baseline="0" noProof="0" dirty="0">
                <a:ln w="1841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pic>
        <p:nvPicPr>
          <p:cNvPr id="3" name="Picture 4" descr="http://subject.com.ua/textbook/art/10klas/10klas.files/image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2600456" cy="3240360"/>
          </a:xfrm>
          <a:prstGeom prst="rect">
            <a:avLst/>
          </a:prstGeom>
          <a:noFill/>
        </p:spPr>
      </p:pic>
      <p:pic>
        <p:nvPicPr>
          <p:cNvPr id="4" name="Picture 2" descr="http://subject.com.ua/textbook/art/10klas/10klas.files/image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916832"/>
            <a:ext cx="2411760" cy="4019601"/>
          </a:xfrm>
          <a:prstGeom prst="rect">
            <a:avLst/>
          </a:prstGeom>
          <a:noFill/>
        </p:spPr>
      </p:pic>
      <p:pic>
        <p:nvPicPr>
          <p:cNvPr id="5" name="Picture 6" descr="http://subject.com.ua/textbook/art/10klas/10klas.files/image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44824"/>
            <a:ext cx="2673846" cy="327898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085184"/>
            <a:ext cx="2673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Портрет 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Вишневецької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5949280"/>
            <a:ext cx="3225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Портрет полковника 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Сулими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5157192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Портрет 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Миклашевського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37799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 Україні XVII-XVIII ст. багато живописних творів створювалися народними майстрами. Образи для цих творів були взяті з усної народної творчості. Серед найпопулярніших образів - так званий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Козак Мамай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(козак-бандурист). Образи козаків писали олійними фарбами на полотні, стінах, кахлі, скринях, вважаючи символічне зображення козака оберегом.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63888" y="260648"/>
            <a:ext cx="5580112" cy="62068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uk-UA" sz="2800" b="1" i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Живопис  України.  Портрет</a:t>
            </a:r>
            <a:r>
              <a:rPr lang="uk-UA" sz="2800" b="1" i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 w="18000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2" descr="C:\Users\1\Desktop\Новый рисунок (1).bmp"/>
          <p:cNvPicPr>
            <a:picLocks noChangeAspect="1" noChangeArrowheads="1"/>
          </p:cNvPicPr>
          <p:nvPr/>
        </p:nvPicPr>
        <p:blipFill>
          <a:blip r:embed="rId2" cstate="print"/>
          <a:srcRect l="2869" t="4693"/>
          <a:stretch>
            <a:fillRect/>
          </a:stretch>
        </p:blipFill>
        <p:spPr bwMode="auto">
          <a:xfrm>
            <a:off x="3995936" y="1124744"/>
            <a:ext cx="5040560" cy="29245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95936" y="4077072"/>
            <a:ext cx="4896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Кобза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на якій він грає, є символом співучої української душі. 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Кінь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символізує вірність,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Міцний дуб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силу характеру. 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Спис з прапорцем і пляшка з чаркою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речі, пов'язані зі смертю козака: спис втикали на місці поховання воїна, пляшку і чарку клали в могилу.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Культура України XV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I-XVIII ст. є складовою частиною історії українського народу, який у важкій боротьбі за свою свободу і незалежність зумів не тільки зберегти існуючі, а й створити нові національні культурні надбання.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XVII-XVIII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ст.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національна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школа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бароко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виділяється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самостійний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напрям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великого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барокового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стилю.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Українське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бароко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гармонійно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поєднало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естетику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європейського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бароко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місцевими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традиціями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сприяли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відхід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середньовічних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канонів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ідей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просвітництва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традицій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Все це дало можливість українському народу зробити неоціненний внесок у процес подальшого розвитку національної культури майбутніх поколінь, у скарбницю світової культури.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260648"/>
            <a:ext cx="2006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Инна\Desktop\Новый рисунок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132856"/>
            <a:ext cx="6204180" cy="46531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16632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Собор Святого Юра у Львові (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1744 – 1762 рр.) є приголомшливим греко-католицьким собором. Його по праву вважають перлиною українського бароко.  Архітектор Бернард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Меретин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Головний фасад будівлі прикрашений дивовижними скульптурами знаменитого скульптора Йоганна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Пінзеля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В інтер'єрі розміщені скульптурні твори М.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Філевича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і С.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Фесінгера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61048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u="sng" dirty="0">
                <a:latin typeface="Times New Roman" pitchFamily="18" charset="0"/>
                <a:cs typeface="Times New Roman" pitchFamily="18" charset="0"/>
              </a:rPr>
              <a:t>Свято-Успенська Почаївська </a:t>
            </a:r>
            <a:r>
              <a:rPr lang="uk-UA" sz="2000" b="1" u="sng" dirty="0" err="1">
                <a:latin typeface="Times New Roman" pitchFamily="18" charset="0"/>
                <a:cs typeface="Times New Roman" pitchFamily="18" charset="0"/>
              </a:rPr>
              <a:t>лавра-</a:t>
            </a:r>
            <a:r>
              <a:rPr lang="uk-UA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православний монастир (лавра) у Почаєві (Тернопільська область). Найбільший православний храмовий комплекс і монастир на Західній Україні і другий на Україні після Києво-Печерської лаври. Згідно з переказами, монастир заснували ченці Києво-Печерської лаври, які втекли від навали татар в 1240 р.. Місце свого усамітнення назвали в пам'ять про річку Почайну - притоку Дніпра, на березі якої колись стояв їх монастир.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У 1771р., за проектом архітектора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Готфріда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Гофмана, починається будівництво величного собору на честь </a:t>
            </a:r>
            <a:r>
              <a:rPr lang="uk-UA" sz="2000" b="1" u="sng" dirty="0" err="1">
                <a:latin typeface="Times New Roman" pitchFamily="18" charset="0"/>
                <a:cs typeface="Times New Roman" pitchFamily="18" charset="0"/>
              </a:rPr>
              <a:t>Успіння</a:t>
            </a:r>
            <a:r>
              <a:rPr lang="uk-UA" sz="2000" b="1" u="sng" dirty="0">
                <a:latin typeface="Times New Roman" pitchFamily="18" charset="0"/>
                <a:cs typeface="Times New Roman" pitchFamily="18" charset="0"/>
              </a:rPr>
              <a:t> Пресвятої Богородиці</a:t>
            </a:r>
            <a:r>
              <a:rPr lang="uk-UA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 стилі пізнього бароко з католицькими елементами. Дві вежі під кутом до головної осі прикрашають фасад споруди. Собор розташований в центрі монастирського комплексу. 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ртинки по запросу фото Успенский собор Почаевской лавры. Тернопольская обл., (построенный по проекту Готфрида Гофмана)"/>
          <p:cNvPicPr/>
          <p:nvPr/>
        </p:nvPicPr>
        <p:blipFill>
          <a:blip r:embed="rId2" cstate="print"/>
          <a:srcRect t="9607"/>
          <a:stretch>
            <a:fillRect/>
          </a:stretch>
        </p:blipFill>
        <p:spPr bwMode="auto">
          <a:xfrm>
            <a:off x="683568" y="44624"/>
            <a:ext cx="7501633" cy="380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nice-places.com/data/articles/gallery/613/8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53" y="116632"/>
            <a:ext cx="3838575" cy="28765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95936" y="44624"/>
            <a:ext cx="51480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До стилю бароко належить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Каплиця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Боїмів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Вона була збудована архітектором і скульптором А.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Бемер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як склеп в1609 – 1617рр. для купецької родини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Боїмів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Купол каплиці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Боїмів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прикрашений скульптурами пророків, святих і ангелів.</a:t>
            </a:r>
          </a:p>
        </p:txBody>
      </p:sp>
      <p:pic>
        <p:nvPicPr>
          <p:cNvPr id="4" name="Picture 4" descr="http://www.doroga.ua/Handlers/ContentImageHandler.ashx?CatalogPOIContentImageID=5537&amp;Size=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59" y="3789040"/>
            <a:ext cx="4035785" cy="3024336"/>
          </a:xfrm>
          <a:prstGeom prst="rect">
            <a:avLst/>
          </a:prstGeom>
          <a:noFill/>
        </p:spPr>
      </p:pic>
      <p:pic>
        <p:nvPicPr>
          <p:cNvPr id="1026" name="Picture 2" descr="ÐÐ°ÑÑÐ¸Ð½ÐºÐ¸ Ð¿Ð¾ Ð·Ð°Ð¿ÑÐ¾ÑÑ ÑÐ°ÑÐ¾Ð²Ð½Ñ Ð±Ð¾Ð¸Ð¼Ð¾Ð²"/>
          <p:cNvPicPr>
            <a:picLocks noChangeAspect="1" noChangeArrowheads="1"/>
          </p:cNvPicPr>
          <p:nvPr/>
        </p:nvPicPr>
        <p:blipFill>
          <a:blip r:embed="rId4" cstate="print"/>
          <a:srcRect l="6738" r="7809"/>
          <a:stretch>
            <a:fillRect/>
          </a:stretch>
        </p:blipFill>
        <p:spPr bwMode="auto">
          <a:xfrm>
            <a:off x="3970905" y="2132856"/>
            <a:ext cx="5137599" cy="47251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Новый рисунок (1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787236" cy="57606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20072" y="764704"/>
            <a:ext cx="392392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Спасо-Преображенська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церква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один із найкращих зразків церковної архітектури 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Лівобережної України 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стилю українського  бароко  початку XVIII ст. Знаходиться у с. Великі Сорочинці Миргородського району Полтавської області.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Розпочато будівництво церкви в 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1728 році.  Головний архітектор храму - </a:t>
            </a:r>
            <a:r>
              <a:rPr lang="uk-UA" sz="2000" u="sng" dirty="0">
                <a:latin typeface="Times New Roman" pitchFamily="18" charset="0"/>
                <a:cs typeface="Times New Roman" pitchFamily="18" charset="0"/>
              </a:rPr>
              <a:t>Степан Ковнір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Зовні церква велична, прикрашена по фасаду "рушниковим візерунком».  Тут похований Данило Апостол. У 1809 році в цій церкві хрестили М. В. Гоголя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3"/>
          <p:cNvSpPr txBox="1">
            <a:spLocks/>
          </p:cNvSpPr>
          <p:nvPr/>
        </p:nvSpPr>
        <p:spPr>
          <a:xfrm>
            <a:off x="-180528" y="188640"/>
            <a:ext cx="3816424" cy="46805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24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24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Східна</a:t>
            </a: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школа</a:t>
            </a: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sng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Стиль бароко у центральних і східних регіонах під впливом місцевих традицій набув національних самобутніх рис і називався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«козацьке бароко».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Його характерними ознаками є фарбування стін і дахів у білий, блакитний або зелений кольори, золочення куполів, декорування ліпниною, переважно рослинного характеру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5" name="Picture 2" descr="C:\Users\1\Desktop\Новый рисунок (2).bmp"/>
          <p:cNvPicPr>
            <a:picLocks noChangeAspect="1" noChangeArrowheads="1"/>
          </p:cNvPicPr>
          <p:nvPr/>
        </p:nvPicPr>
        <p:blipFill>
          <a:blip r:embed="rId2" cstate="print"/>
          <a:srcRect t="6061" r="7738"/>
          <a:stretch>
            <a:fillRect/>
          </a:stretch>
        </p:blipFill>
        <p:spPr bwMode="auto">
          <a:xfrm>
            <a:off x="3851920" y="72009"/>
            <a:ext cx="5256584" cy="45017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653136"/>
            <a:ext cx="8964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Прикладом «козацького» бароко можна вважати</a:t>
            </a:r>
            <a:r>
              <a:rPr lang="ru-RU" sz="2400" dirty="0"/>
              <a:t> 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Катерининську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церкву в Чернігові.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Її ласкаво називають «Катеринка». Поява цієї церкви пов'язано з героїзмом козаків Чернігівського полку під час штурму турецької фортеці Азов у 1696р., під командуванням полковника Якова Лизогуба. Кінець будівництва церкви 1715р.</a:t>
            </a:r>
            <a:r>
              <a:rPr lang="uk-UA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Особливість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Катерининської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церкви — її 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всефасадність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Чотири  вежі примикають до однієї центральної. Церква хрестоподібна,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п'ятикупольна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Новый рисунок (2).bmp"/>
          <p:cNvPicPr>
            <a:picLocks noChangeAspect="1" noChangeArrowheads="1"/>
          </p:cNvPicPr>
          <p:nvPr/>
        </p:nvPicPr>
        <p:blipFill>
          <a:blip r:embed="rId2" cstate="print"/>
          <a:srcRect l="6604" r="4803"/>
          <a:stretch>
            <a:fillRect/>
          </a:stretch>
        </p:blipFill>
        <p:spPr bwMode="auto">
          <a:xfrm>
            <a:off x="1214185" y="44624"/>
            <a:ext cx="6670183" cy="43919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509120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Михайлівський Золотоверхий монастир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поруджений у 1108–1113рр. онуком Ярослава Мудрого київським князем Святополком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Ізяславичем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на базі 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Михайлівського Золотоверхого собору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 Один з найдавніших монастирів в Києві. Зруйнований в 1930р.  і заново побудований в середині 1990р. соборний храм на честь Архангела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Михаїла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в стилі українського бароко. Передбачається, що Михайлівський собор був першим храмом з позолоченим верхом, звідки і пішла ця своєрідна традиція.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2224</TotalTime>
  <Words>1843</Words>
  <Application>Microsoft Office PowerPoint</Application>
  <PresentationFormat>Экран (4:3)</PresentationFormat>
  <Paragraphs>88</Paragraphs>
  <Slides>39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Georgia</vt:lpstr>
      <vt:lpstr>Times New Roman</vt:lpstr>
      <vt:lpstr>Тема Office</vt:lpstr>
      <vt:lpstr>«Українське бароко(XVII-XVIII)» (Архітектура, скульптура, живопис)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Стиль бароко </vt:lpstr>
      <vt:lpstr>Презентация PowerPoint</vt:lpstr>
      <vt:lpstr>Презентация PowerPoint</vt:lpstr>
      <vt:lpstr>Презентация PowerPoint</vt:lpstr>
      <vt:lpstr>Архітектори України стилю бароко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Невідомий художник Портрет Григорія Гамалії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Пользователь Windows</cp:lastModifiedBy>
  <cp:revision>234</cp:revision>
  <dcterms:created xsi:type="dcterms:W3CDTF">2015-10-26T14:05:28Z</dcterms:created>
  <dcterms:modified xsi:type="dcterms:W3CDTF">2020-11-07T06:40:57Z</dcterms:modified>
</cp:coreProperties>
</file>