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4" r:id="rId2"/>
    <p:sldId id="265" r:id="rId3"/>
    <p:sldId id="257" r:id="rId4"/>
    <p:sldId id="267" r:id="rId5"/>
    <p:sldId id="258" r:id="rId6"/>
    <p:sldId id="266" r:id="rId7"/>
    <p:sldId id="256" r:id="rId8"/>
    <p:sldId id="259" r:id="rId9"/>
    <p:sldId id="260" r:id="rId10"/>
    <p:sldId id="262" r:id="rId11"/>
    <p:sldId id="261" r:id="rId12"/>
    <p:sldId id="269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68" r:id="rId33"/>
    <p:sldId id="319" r:id="rId34"/>
    <p:sldId id="321" r:id="rId35"/>
    <p:sldId id="322" r:id="rId36"/>
    <p:sldId id="320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C9E10-1621-4591-877A-C203AE2C75DD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6ED8-BB5D-48FF-AB2B-6BA530F113BF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547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4347-F0F8-43C7-8BDC-330868457C0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8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469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4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65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FA9F-8747-4727-8C22-DB71EC0D5E3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315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01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40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327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018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3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8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631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93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F81D-CC24-4B5F-B48B-69A4DBCD186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8017-B763-4A85-AF13-DD2451B1D85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1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Світовий ринок товарів та послуг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421516"/>
              </p:ext>
            </p:extLst>
          </p:nvPr>
        </p:nvGraphicFramePr>
        <p:xfrm>
          <a:off x="181728" y="260648"/>
          <a:ext cx="892899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5688632"/>
              </a:tblGrid>
              <a:tr h="275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Особливості</a:t>
                      </a:r>
                      <a:r>
                        <a:rPr lang="uk-UA" b="1" baseline="0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послуг як специфічного товару</a:t>
                      </a:r>
                      <a:endParaRPr lang="uk-UA" b="1" noProof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Особливості міжнародної торгівлі послугами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невидимість; невідчутність на дотик;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велика залежність обсягу послуг і їх вартості від складності та </a:t>
                      </a:r>
                      <a:r>
                        <a:rPr lang="uk-UA" noProof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наукомісткості</a:t>
                      </a:r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товарів;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нерозривність процесу виробництва і реалізації;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регулювання здійснюється не на кордоні, послуги через свою специфіку не проходять через митний контроль і не оформляються вантажною митною декларацією;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розрив у часі між фактом купівлі-продажу та фактом її споживання;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купівля-продаж послуг на світовому ринку тісно взаємодіє з міжнародним рухом капіталу та міграцією робочої сили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неможливість накопичення, зберігання і транспортування;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надання більшості видів послуг здійснюється на прямих контактах між їх виробниками та споживачами;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високий ступінь індивідуалізації залежно від вимог споживача;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 значно більшому ступені характерним є врахування конкретних умов виконання робіт і заздалегідь визначених вимог споживача у зв’язку з виконанням послуг на замовлення;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територіальна розрізненість їх виробника та споживача.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послуги, що надходять в особисте споживання (туризм, освіта, культура тощо), не можуть бути задіяні в господарському обороті. </a:t>
                      </a:r>
                      <a:endParaRPr lang="uk-UA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4139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Способи постачання послуг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7" t="16510" r="25418" b="6597"/>
          <a:stretch/>
        </p:blipFill>
        <p:spPr bwMode="auto">
          <a:xfrm>
            <a:off x="1907704" y="1628800"/>
            <a:ext cx="5363302" cy="47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062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350"/>
            <a:ext cx="8515672" cy="60483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Метод торгівлі – 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це засіб здійснення торговельного обміну (торговельної операції чи торговельної угоди). В міжнародній торговельній практиці використовується два основні методи торгівлі</a:t>
            </a:r>
            <a:endParaRPr lang="en-US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537990" y="1673867"/>
            <a:ext cx="7554193" cy="4701746"/>
            <a:chOff x="1710" y="12240"/>
            <a:chExt cx="8689" cy="3694"/>
          </a:xfrm>
        </p:grpSpPr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3150" y="12240"/>
              <a:ext cx="4896" cy="4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uk-UA" altLang="ru-RU" b="1"/>
                <a:t>Методи міжнародної торгівлі</a:t>
              </a:r>
              <a:endParaRPr lang="ru-RU" altLang="ru-RU"/>
            </a:p>
          </p:txBody>
        </p:sp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1710" y="1297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altLang="ru-RU" sz="1200"/>
                <a:t> </a:t>
              </a:r>
              <a:r>
                <a:rPr lang="ru-RU" altLang="ru-RU"/>
                <a:t>Торгівля напряму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5598" y="12977"/>
              <a:ext cx="360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altLang="ru-RU"/>
                <a:t>Непряма торгівля</a:t>
              </a:r>
            </a:p>
          </p:txBody>
        </p:sp>
        <p:sp>
          <p:nvSpPr>
            <p:cNvPr id="12295" name="Rectangle 8"/>
            <p:cNvSpPr>
              <a:spLocks noChangeArrowheads="1"/>
            </p:cNvSpPr>
            <p:nvPr/>
          </p:nvSpPr>
          <p:spPr bwMode="auto">
            <a:xfrm>
              <a:off x="2862" y="13841"/>
              <a:ext cx="259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altLang="ru-RU" sz="2200"/>
                <a:t>Через посередників</a:t>
              </a:r>
            </a:p>
          </p:txBody>
        </p:sp>
        <p:sp>
          <p:nvSpPr>
            <p:cNvPr id="12296" name="Rectangle 9"/>
            <p:cNvSpPr>
              <a:spLocks noChangeArrowheads="1"/>
            </p:cNvSpPr>
            <p:nvPr/>
          </p:nvSpPr>
          <p:spPr bwMode="auto">
            <a:xfrm>
              <a:off x="6174" y="13841"/>
              <a:ext cx="403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altLang="ru-RU" sz="2200"/>
                <a:t>Через організовані товарні ринки</a:t>
              </a:r>
            </a:p>
          </p:txBody>
        </p:sp>
        <p:sp>
          <p:nvSpPr>
            <p:cNvPr id="12297" name="Line 10"/>
            <p:cNvSpPr>
              <a:spLocks noChangeShapeType="1"/>
            </p:cNvSpPr>
            <p:nvPr/>
          </p:nvSpPr>
          <p:spPr bwMode="auto">
            <a:xfrm flipH="1">
              <a:off x="2430" y="12401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>
              <a:off x="2430" y="1240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>
              <a:off x="8046" y="12401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8622" y="1240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 flipH="1">
              <a:off x="4878" y="1326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4878" y="13265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9198" y="13265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9630" y="13265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AutoShape 18"/>
            <p:cNvSpPr>
              <a:spLocks noChangeArrowheads="1"/>
            </p:cNvSpPr>
            <p:nvPr/>
          </p:nvSpPr>
          <p:spPr bwMode="auto">
            <a:xfrm>
              <a:off x="3582" y="14417"/>
              <a:ext cx="432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306" name="AutoShape 19"/>
            <p:cNvSpPr>
              <a:spLocks noChangeArrowheads="1"/>
            </p:cNvSpPr>
            <p:nvPr/>
          </p:nvSpPr>
          <p:spPr bwMode="auto">
            <a:xfrm>
              <a:off x="7326" y="14417"/>
              <a:ext cx="576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70" y="14854"/>
              <a:ext cx="2939" cy="10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uk-UA" altLang="ru-RU" sz="2000" dirty="0"/>
                <a:t>торговельно-посередницькі фірми;</a:t>
              </a:r>
            </a:p>
            <a:p>
              <a:r>
                <a:rPr lang="uk-UA" altLang="ru-RU" sz="2000" dirty="0"/>
                <a:t>лізингові компанії </a:t>
              </a:r>
              <a:endParaRPr lang="ru-RU" altLang="ru-RU" sz="2000" dirty="0"/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6259" y="14843"/>
              <a:ext cx="414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uk-UA" altLang="ru-RU" sz="2000" dirty="0"/>
                <a:t>міжнародні товарні біржі</a:t>
              </a:r>
            </a:p>
            <a:p>
              <a:r>
                <a:rPr lang="uk-UA" altLang="ru-RU" sz="2000" dirty="0"/>
                <a:t>міжнародні тендери (торги)</a:t>
              </a:r>
            </a:p>
            <a:p>
              <a:r>
                <a:rPr lang="uk-UA" altLang="ru-RU" sz="2000" dirty="0"/>
                <a:t>міжнародні товарні аукціони</a:t>
              </a:r>
            </a:p>
            <a:p>
              <a:r>
                <a:rPr lang="uk-UA" altLang="ru-RU" sz="2000" dirty="0"/>
                <a:t>міжнародні виставки, ярмарки</a:t>
              </a:r>
              <a:endParaRPr lang="ru-RU" altLang="ru-RU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736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Autofit/>
          </a:bodyPr>
          <a:lstStyle/>
          <a:p>
            <a:r>
              <a:rPr lang="uk-UA" alt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Біржі</a:t>
            </a:r>
            <a:endParaRPr lang="ru-RU" altLang="ru-RU" sz="32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68413"/>
            <a:ext cx="7772400" cy="5256212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Відповідно до Закону України "Про товарну біржу" товарна біржа - це організація, що поєднує юридичних та фізичних осіб і має за мету надання послуг в укладенні біржових угод, встановлення товарних цін, попиту і пропозицій на товари, вивчення, впорядкування і спрощення товарообігу і пов'язаних з ним операцій.</a:t>
            </a:r>
          </a:p>
          <a:p>
            <a:pPr marL="609600" indent="-609600"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Отже, існує три основних значення бірж:</a:t>
            </a:r>
          </a:p>
          <a:p>
            <a:pPr marL="609600" indent="-609600"/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об'єднання комерційних посередників;</a:t>
            </a:r>
          </a:p>
          <a:p>
            <a:pPr marL="609600" indent="-609600"/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місце торгів;</a:t>
            </a:r>
          </a:p>
          <a:p>
            <a:pPr marL="609600" indent="-609600"/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гуртовий ринок.</a:t>
            </a:r>
          </a:p>
        </p:txBody>
      </p:sp>
    </p:spTree>
    <p:extLst>
      <p:ext uri="{BB962C8B-B14F-4D97-AF65-F5344CB8AC3E}">
        <p14:creationId xmlns="" xmlns:p14="http://schemas.microsoft.com/office/powerpoint/2010/main" val="41760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Класифікація бірж</a:t>
            </a:r>
            <a:r>
              <a:rPr lang="uk-UA" alt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endParaRPr lang="ru-RU" altLang="ru-RU" sz="30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5"/>
            <a:ext cx="8371656" cy="5111849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За характером асортименту товарів, що реалізуються: 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вузькоспеціалізовані;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спеціалізовані;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універсальні біржі.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За ступенем відкритості: 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відкриті (публічні);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закриті;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змішані;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За характером (типом) здійснюваних біржових угод: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82663" indent="-627063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реального товару;</a:t>
            </a:r>
          </a:p>
          <a:p>
            <a:pPr marL="982663" indent="-627063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ф'ючерсні;</a:t>
            </a:r>
          </a:p>
          <a:p>
            <a:pPr marL="982663" indent="-627063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опціонні;</a:t>
            </a:r>
          </a:p>
          <a:p>
            <a:pPr marL="982663" indent="-627063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комплексні</a:t>
            </a:r>
            <a:r>
              <a:rPr lang="uk-UA" altLang="ru-RU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990600" lvl="1" indent="-990600" algn="just">
              <a:lnSpc>
                <a:spcPct val="80000"/>
              </a:lnSpc>
              <a:buNone/>
            </a:pP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2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785794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itchFamily="34" charset="0"/>
              </a:rPr>
              <a:t>Класифікація бірж</a:t>
            </a:r>
            <a:r>
              <a:rPr lang="uk-UA" altLang="ru-RU" sz="3000" b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endParaRPr lang="ru-RU" altLang="ru-RU" sz="3000" b="1" dirty="0" smtClean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7"/>
            <a:ext cx="8083624" cy="475180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 За організаційно-правовими формами діяльності: 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акціонерного товариства відкритого типу;</a:t>
            </a: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акціонерні товариства закритого типу;</a:t>
            </a: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товариства з колективною відповідальністю;</a:t>
            </a: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решта організаційно-правових форм, що визначаються відповідними законодавствами країн місця розташування бірж;</a:t>
            </a:r>
            <a:endParaRPr lang="uk-UA" altLang="ru-RU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 За регіоном дії: 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національні;</a:t>
            </a: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міжрегіональні;</a:t>
            </a:r>
          </a:p>
          <a:p>
            <a:pPr marL="609600" indent="-254000"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міжнародні.</a:t>
            </a:r>
          </a:p>
        </p:txBody>
      </p:sp>
    </p:spTree>
    <p:extLst>
      <p:ext uri="{BB962C8B-B14F-4D97-AF65-F5344CB8AC3E}">
        <p14:creationId xmlns="" xmlns:p14="http://schemas.microsoft.com/office/powerpoint/2010/main" val="17782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itchFamily="34" charset="0"/>
              </a:rPr>
              <a:t>Аукціон</a:t>
            </a:r>
            <a:endParaRPr lang="ru-RU" altLang="ru-RU" b="1" dirty="0" smtClean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96975"/>
            <a:ext cx="7772400" cy="5327650"/>
          </a:xfrm>
        </p:spPr>
        <p:txBody>
          <a:bodyPr>
            <a:normAutofit fontScale="92500" lnSpcReduction="10000"/>
          </a:bodyPr>
          <a:lstStyle/>
          <a:p>
            <a:pPr marL="0" indent="-609600"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Поняття аукціон у міжнародній торгівлі має три значення:</a:t>
            </a:r>
            <a:endParaRPr lang="uk-UA" altLang="ru-RU" sz="2200" dirty="0" smtClean="0">
              <a:latin typeface="Cambria Math" pitchFamily="18" charset="0"/>
              <a:ea typeface="Cambria Math" pitchFamily="18" charset="0"/>
            </a:endParaRPr>
          </a:p>
          <a:p>
            <a:pPr marL="0" indent="-609600" algn="just">
              <a:lnSpc>
                <a:spcPct val="110000"/>
              </a:lnSpc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як спеціально організований товарний ринок, на якому здійснюється процес продажу-купівлі товару, що складається з певних етапів — підготовки, огляду товару, аукціону (торгу), оформлення контракту;</a:t>
            </a:r>
          </a:p>
          <a:p>
            <a:pPr marL="0" indent="-609600" algn="just">
              <a:lnSpc>
                <a:spcPct val="110000"/>
              </a:lnSpc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як безпосередній торг за товар, який відбувається між аукціоністом (особою, що  проводить торг і представляє інтереси організаторів і продавців) та покупцями;</a:t>
            </a:r>
          </a:p>
          <a:p>
            <a:pPr marL="0" indent="-609600" algn="just">
              <a:lnSpc>
                <a:spcPct val="110000"/>
              </a:lnSpc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як комерційна структура, що організовує, готовить і провадить продаж товарів за допомогою торгу. Міжнародні аукціони належать до добровільних і регулярних форм організації торгівлі на зовнішньому ринку, що мають публічний характер, тобто надають можливість усім заінтересованим експортерам та імпортерам брати участь у торгових операціях.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uk-UA" altLang="ru-RU" sz="2400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1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uk-UA" altLang="ru-RU" smtClean="0"/>
              <a:t> </a:t>
            </a:r>
            <a:r>
              <a:rPr lang="uk-UA" altLang="ru-RU" b="1" smtClean="0"/>
              <a:t>Міжнародні аукціони</a:t>
            </a:r>
            <a:endParaRPr lang="ru-RU" altLang="ru-RU" b="1" smtClean="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900113" y="2786063"/>
            <a:ext cx="7848600" cy="1219200"/>
            <a:chOff x="-144" y="1949"/>
            <a:chExt cx="3754" cy="465"/>
          </a:xfrm>
        </p:grpSpPr>
        <p:sp>
          <p:nvSpPr>
            <p:cNvPr id="50182" name="Rectangle 4"/>
            <p:cNvSpPr>
              <a:spLocks noChangeArrowheads="1"/>
            </p:cNvSpPr>
            <p:nvPr/>
          </p:nvSpPr>
          <p:spPr bwMode="auto">
            <a:xfrm>
              <a:off x="-144" y="1953"/>
              <a:ext cx="749" cy="461"/>
            </a:xfrm>
            <a:prstGeom prst="rect">
              <a:avLst/>
            </a:prstGeom>
            <a:solidFill>
              <a:srgbClr val="FFFF99">
                <a:alpha val="43137"/>
              </a:srgb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Підготовка</a:t>
              </a:r>
              <a:endParaRPr kumimoji="0" lang="ru-RU" altLang="ru-RU" sz="200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аукціону</a:t>
              </a:r>
              <a:endParaRPr kumimoji="0" lang="uk-UA" altLang="ru-RU" sz="2000">
                <a:latin typeface="Arial" pitchFamily="34" charset="0"/>
              </a:endParaRPr>
            </a:p>
          </p:txBody>
        </p:sp>
        <p:sp>
          <p:nvSpPr>
            <p:cNvPr id="50183" name="Rectangle 5"/>
            <p:cNvSpPr>
              <a:spLocks noChangeArrowheads="1"/>
            </p:cNvSpPr>
            <p:nvPr/>
          </p:nvSpPr>
          <p:spPr bwMode="auto">
            <a:xfrm>
              <a:off x="846" y="1949"/>
              <a:ext cx="749" cy="461"/>
            </a:xfrm>
            <a:prstGeom prst="rect">
              <a:avLst/>
            </a:prstGeom>
            <a:solidFill>
              <a:srgbClr val="FFFF99">
                <a:alpha val="43137"/>
              </a:srgb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Огляд</a:t>
              </a:r>
              <a:endParaRPr kumimoji="0" lang="ru-RU" altLang="ru-RU" sz="200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товарів</a:t>
              </a:r>
              <a:endParaRPr kumimoji="0" lang="uk-UA" altLang="ru-RU" sz="2000">
                <a:latin typeface="Arial" pitchFamily="34" charset="0"/>
              </a:endParaRPr>
            </a:p>
          </p:txBody>
        </p:sp>
        <p:sp>
          <p:nvSpPr>
            <p:cNvPr id="50184" name="Rectangle 6"/>
            <p:cNvSpPr>
              <a:spLocks noChangeArrowheads="1"/>
            </p:cNvSpPr>
            <p:nvPr/>
          </p:nvSpPr>
          <p:spPr bwMode="auto">
            <a:xfrm>
              <a:off x="1825" y="1949"/>
              <a:ext cx="749" cy="461"/>
            </a:xfrm>
            <a:prstGeom prst="rect">
              <a:avLst/>
            </a:prstGeom>
            <a:solidFill>
              <a:srgbClr val="FFFF99">
                <a:alpha val="43137"/>
              </a:srgb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Аукціонні</a:t>
              </a:r>
              <a:endParaRPr kumimoji="0" lang="ru-RU" altLang="ru-RU" sz="200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торги</a:t>
              </a:r>
              <a:endParaRPr kumimoji="0" lang="uk-UA" altLang="ru-RU" sz="2000">
                <a:latin typeface="Arial" pitchFamily="34" charset="0"/>
              </a:endParaRPr>
            </a:p>
          </p:txBody>
        </p:sp>
        <p:sp>
          <p:nvSpPr>
            <p:cNvPr id="50185" name="Rectangle 7"/>
            <p:cNvSpPr>
              <a:spLocks noChangeArrowheads="1"/>
            </p:cNvSpPr>
            <p:nvPr/>
          </p:nvSpPr>
          <p:spPr bwMode="auto">
            <a:xfrm>
              <a:off x="2804" y="1949"/>
              <a:ext cx="806" cy="461"/>
            </a:xfrm>
            <a:prstGeom prst="rect">
              <a:avLst/>
            </a:prstGeom>
            <a:solidFill>
              <a:srgbClr val="FFFF99">
                <a:alpha val="43137"/>
              </a:srgb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Оформлення й виконання</a:t>
              </a:r>
              <a:endParaRPr kumimoji="0" lang="ru-RU" altLang="ru-RU" sz="200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uk-UA" altLang="ru-RU" sz="2000" b="1">
                  <a:latin typeface="Arial" pitchFamily="34" charset="0"/>
                  <a:cs typeface="Times New Roman" pitchFamily="18" charset="0"/>
                </a:rPr>
                <a:t>угоди</a:t>
              </a:r>
              <a:endParaRPr kumimoji="0" lang="uk-UA" altLang="ru-RU" sz="2000">
                <a:latin typeface="Arial" pitchFamily="34" charset="0"/>
              </a:endParaRPr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>
              <a:off x="616" y="2121"/>
              <a:ext cx="2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>
              <a:off x="1595" y="2121"/>
              <a:ext cx="2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2574" y="2121"/>
              <a:ext cx="2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-457200" y="449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Verdana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0" y="43132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5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itchFamily="34" charset="0"/>
              </a:rPr>
              <a:t>Тенденції розвитку аукціонів</a:t>
            </a:r>
            <a:r>
              <a:rPr lang="ru-RU" altLang="ru-RU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81075"/>
            <a:ext cx="8501122" cy="5543550"/>
          </a:xfrm>
        </p:spPr>
        <p:txBody>
          <a:bodyPr>
            <a:normAutofit lnSpcReduction="10000"/>
          </a:bodyPr>
          <a:lstStyle/>
          <a:p>
            <a:pPr marL="0" indent="-609600" algn="just">
              <a:spcBef>
                <a:spcPts val="0"/>
              </a:spcBef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1) тенденція до падіння ролі аукціонів, що викликано цілим рядом причин:</a:t>
            </a:r>
          </a:p>
          <a:p>
            <a:pPr marL="0" indent="-609600" algn="just">
              <a:spcBef>
                <a:spcPts val="0"/>
              </a:spcBef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1.1) розвиток прямих зв'язків між експортерами та імпортерами без використання посередницької ланки, перш за все брокерів-аукціонерів;</a:t>
            </a:r>
          </a:p>
          <a:p>
            <a:pPr marL="0" indent="-609600" algn="just">
              <a:spcBef>
                <a:spcPts val="0"/>
              </a:spcBef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1.2) розширення товарних поставок більш рівномірної та гарантованої якості, збільшення обсягів продажу товарів на основі окремих договорів;</a:t>
            </a:r>
          </a:p>
          <a:p>
            <a:pPr marL="0" indent="-609600" algn="just">
              <a:spcBef>
                <a:spcPts val="0"/>
              </a:spcBef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1.3) розробка асоціаціями торговців типових контрактів і вдосконалення механізму комерційного арбітражу призвели до зростання торгівлі на основі типових контрактів;</a:t>
            </a:r>
          </a:p>
          <a:p>
            <a:pPr marL="0" indent="-609600" algn="just">
              <a:spcBef>
                <a:spcPts val="0"/>
              </a:spcBef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1.4) значні додаткові витрати, пов'язані з розвантаженням, зберіганням, відправкою товару тощо, суттєво знижують ефективність експорту;</a:t>
            </a:r>
          </a:p>
        </p:txBody>
      </p:sp>
    </p:spTree>
    <p:extLst>
      <p:ext uri="{BB962C8B-B14F-4D97-AF65-F5344CB8AC3E}">
        <p14:creationId xmlns="" xmlns:p14="http://schemas.microsoft.com/office/powerpoint/2010/main" val="11703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itchFamily="34" charset="0"/>
              </a:rPr>
              <a:t>Тенденції розвитку аукціонів</a:t>
            </a:r>
            <a:r>
              <a:rPr lang="ru-RU" altLang="ru-RU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3"/>
            <a:ext cx="8410604" cy="5024451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1.5) розвиток світової транспортної мережі і засобів зв'язку зумовив зростання визначеності термінів поставки, що знизило потребу в запасах як резерві.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2) переміщення аукціонів з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імпортуючих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експортуючі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країни, що пов'язано як з нижчими накладними витратами при продажах на аукціонах у місцях походження товару, так і з прагненням досягнення більшого контролю за системою збуту своїх експортних товарів і посилення впливу на формування рівня цін. </a:t>
            </a:r>
          </a:p>
        </p:txBody>
      </p:sp>
    </p:spTree>
    <p:extLst>
      <p:ext uri="{BB962C8B-B14F-4D97-AF65-F5344CB8AC3E}">
        <p14:creationId xmlns="" xmlns:p14="http://schemas.microsoft.com/office/powerpoint/2010/main" val="31517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uk-UA" altLang="ru-RU" sz="2800" b="1" dirty="0" smtClean="0">
                <a:latin typeface="Impact" panose="020B0806030902050204" pitchFamily="34" charset="0"/>
              </a:rPr>
              <a:t> </a:t>
            </a:r>
            <a:r>
              <a:rPr lang="uk-UA" altLang="ru-RU" sz="3200" b="1" dirty="0" smtClean="0">
                <a:latin typeface="Impact" panose="020B0806030902050204" pitchFamily="34" charset="0"/>
              </a:rPr>
              <a:t>Світовий ринок товарів і послуг та особливості його розвитку в сучасних умовах</a:t>
            </a:r>
            <a:endParaRPr lang="ru-RU" altLang="ru-RU" sz="3200" b="1" dirty="0" smtClean="0">
              <a:latin typeface="Impact" panose="020B080603090205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altLang="ru-RU" sz="2800" b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uk-UA" alt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Світовий ринок</a:t>
            </a:r>
            <a:r>
              <a:rPr lang="uk-UA" alt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це сукупність національних ринків, поєднаних між собою всесвітніми господарськими зв’язками на підставі міжнародного поділу праці, спеціалізації, кооперування, інтеграції виробництва і збуту товарів і послуг</a:t>
            </a:r>
            <a: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572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Impact" pitchFamily="34" charset="0"/>
              </a:rPr>
              <a:t>Міжнародні тендери</a:t>
            </a:r>
            <a:r>
              <a:rPr lang="ru-RU" altLang="ru-RU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81075"/>
            <a:ext cx="8410604" cy="554355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Термін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“тендер” походить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англійського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i="1" dirty="0" err="1" smtClean="0">
                <a:latin typeface="Cambria Math" pitchFamily="18" charset="0"/>
                <a:ea typeface="Cambria Math" pitchFamily="18" charset="0"/>
              </a:rPr>
              <a:t>tender</a:t>
            </a:r>
            <a:r>
              <a:rPr lang="ru-RU" altLang="ru-RU" sz="2400" i="1" dirty="0" smtClean="0">
                <a:latin typeface="Cambria Math" pitchFamily="18" charset="0"/>
                <a:ea typeface="Cambria Math" pitchFamily="18" charset="0"/>
              </a:rPr>
              <a:t> —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офіційна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пропозиція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замовлення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підряд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altLang="ru-RU" sz="2400" i="1" dirty="0" err="1" smtClean="0">
                <a:latin typeface="Cambria Math" pitchFamily="18" charset="0"/>
                <a:ea typeface="Cambria Math" pitchFamily="18" charset="0"/>
              </a:rPr>
              <a:t>to</a:t>
            </a:r>
            <a:r>
              <a:rPr lang="ru-RU" altLang="ru-RU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i="1" dirty="0" err="1" smtClean="0">
                <a:latin typeface="Cambria Math" pitchFamily="18" charset="0"/>
                <a:ea typeface="Cambria Math" pitchFamily="18" charset="0"/>
              </a:rPr>
              <a:t>tender</a:t>
            </a:r>
            <a:r>
              <a:rPr lang="ru-RU" altLang="ru-RU" sz="2400" i="1" dirty="0" smtClean="0">
                <a:latin typeface="Cambria Math" pitchFamily="18" charset="0"/>
                <a:ea typeface="Cambria Math" pitchFamily="18" charset="0"/>
              </a:rPr>
              <a:t> —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подавати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400" dirty="0" err="1" smtClean="0">
                <a:latin typeface="Cambria Math" pitchFamily="18" charset="0"/>
                <a:ea typeface="Cambria Math" pitchFamily="18" charset="0"/>
              </a:rPr>
              <a:t>замовлення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(заявку) на участь у торгах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КЛАСИФІКАЦІЯ МІЖНАРОДНИХ ТЕНДЕРІВ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marL="609600" indent="-609600" algn="just">
              <a:lnSpc>
                <a:spcPct val="90000"/>
              </a:lnSpc>
              <a:buFontTx/>
              <a:buAutoNum type="arabicParenR"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за національним складом учасників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  <a:buFontTx/>
              <a:buAutoNum type="arabicParenR"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за метою організаторів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: реальні торги та процесуальні торги;</a:t>
            </a:r>
          </a:p>
          <a:p>
            <a:pPr marL="609600" indent="-609600" algn="just">
              <a:lnSpc>
                <a:spcPct val="90000"/>
              </a:lnSpc>
              <a:buFontTx/>
              <a:buAutoNum type="arabicParenR"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за юридичним статусом учасни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ків: відбуваються за участю виключно юридичних осіб, консорціумів, а також змішані;</a:t>
            </a:r>
          </a:p>
          <a:p>
            <a:pPr marL="609600" indent="-609600" algn="just">
              <a:lnSpc>
                <a:spcPct val="90000"/>
              </a:lnSpc>
              <a:buFontTx/>
              <a:buAutoNum type="arabicParenR"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за предметом торгівлі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: на поставку товарів, на виконання підрядних робіт, комбіновані;</a:t>
            </a:r>
          </a:p>
        </p:txBody>
      </p:sp>
    </p:spTree>
    <p:extLst>
      <p:ext uri="{BB962C8B-B14F-4D97-AF65-F5344CB8AC3E}">
        <p14:creationId xmlns="" xmlns:p14="http://schemas.microsoft.com/office/powerpoint/2010/main" val="1016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3600" b="1" smtClean="0"/>
              <a:t>Класифікація міжнародних тендерів</a:t>
            </a:r>
            <a:endParaRPr lang="ru-RU" altLang="ru-RU" sz="3600" b="1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lnSpcReduction="10000"/>
          </a:bodyPr>
          <a:lstStyle/>
          <a:p>
            <a:pPr marL="609600" indent="-609600" algn="just">
              <a:buFont typeface="+mj-lt"/>
              <a:buAutoNum type="arabicPeriod"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залежно</a:t>
            </a:r>
            <a:r>
              <a:rPr lang="uk-UA" altLang="ru-RU" sz="2800" dirty="0" smtClean="0"/>
              <a:t> від 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рівня свободи доступу до участі в тендерах: відкриті і закриті;</a:t>
            </a:r>
          </a:p>
          <a:p>
            <a:pPr marL="609600" indent="-609600" algn="just">
              <a:buFont typeface="+mj-lt"/>
              <a:buAutoNum type="arabicPeriod"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за фінансовими умовами: з пропозицією ціни; зі знижкою; на кредитній основі; на компенсаційній основі;</a:t>
            </a:r>
          </a:p>
          <a:p>
            <a:pPr marL="609600" indent="-609600" algn="just">
              <a:buFont typeface="+mj-lt"/>
              <a:buAutoNum type="arabicPeriod"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щодо ступеня</a:t>
            </a: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відкритості інформації про пропозиції учасників торгів та оголошення умов, запропонованих переможцем: голосні і неголосні відкриті/закриті конверти);</a:t>
            </a:r>
          </a:p>
          <a:p>
            <a:pPr marL="609600" indent="-609600" algn="just">
              <a:buFont typeface="+mj-lt"/>
              <a:buAutoNum type="arabicPeriod"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за</a:t>
            </a: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глибиною розподілу праці при виконанні замовлення:  первинні, вторинні і третинні.</a:t>
            </a: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271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60350"/>
            <a:ext cx="7772400" cy="619125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uk-UA" altLang="ru-RU" sz="2600" b="1" dirty="0" smtClean="0">
                <a:latin typeface="Cambria Math" pitchFamily="18" charset="0"/>
                <a:ea typeface="Cambria Math" pitchFamily="18" charset="0"/>
              </a:rPr>
              <a:t>Функції міжнародних тендерів:</a:t>
            </a:r>
            <a:endParaRPr lang="uk-UA" altLang="ru-RU" sz="2600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/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торговельну;</a:t>
            </a:r>
          </a:p>
          <a:p>
            <a:pPr marL="609600" indent="-609600"/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науково</a:t>
            </a:r>
            <a:r>
              <a:rPr lang="uk-UA" altLang="ru-RU" sz="2600" i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технічну;</a:t>
            </a:r>
          </a:p>
          <a:p>
            <a:pPr marL="609600" indent="-609600"/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цінову;</a:t>
            </a:r>
          </a:p>
          <a:p>
            <a:pPr marL="609600" indent="-609600"/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фінансову;</a:t>
            </a:r>
          </a:p>
          <a:p>
            <a:pPr marL="609600" indent="-609600"/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маркетингову;</a:t>
            </a:r>
            <a:endParaRPr lang="uk-UA" altLang="ru-RU" sz="2600" i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/>
            <a:r>
              <a:rPr lang="uk-UA" altLang="ru-RU" sz="2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регулятивну.</a:t>
            </a:r>
          </a:p>
          <a:p>
            <a:pPr marL="609600" indent="-609600">
              <a:buFontTx/>
              <a:buNone/>
            </a:pPr>
            <a:r>
              <a:rPr lang="uk-UA" altLang="ru-RU" sz="2600" b="1" dirty="0" smtClean="0">
                <a:latin typeface="Cambria Math" pitchFamily="18" charset="0"/>
                <a:ea typeface="Cambria Math" pitchFamily="18" charset="0"/>
              </a:rPr>
              <a:t>Етапи проведення торгів</a:t>
            </a:r>
          </a:p>
          <a:p>
            <a:pPr marL="609600" indent="-609600">
              <a:buFontTx/>
              <a:buAutoNum type="arabicParenR"/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оголошення в пресі за 1-2- місяці до їх початку</a:t>
            </a:r>
          </a:p>
          <a:p>
            <a:pPr marL="609600" indent="-609600">
              <a:buFontTx/>
              <a:buAutoNum type="arabicParenR"/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строк, термін подачі пропозицій для участі в торгах</a:t>
            </a:r>
          </a:p>
          <a:p>
            <a:pPr marL="609600" indent="-609600">
              <a:buFontTx/>
              <a:buAutoNum type="arabicParenR"/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порівняння даних пропозицій, підведення підсумків і визначення переможців. </a:t>
            </a:r>
          </a:p>
        </p:txBody>
      </p:sp>
    </p:spTree>
    <p:extLst>
      <p:ext uri="{BB962C8B-B14F-4D97-AF65-F5344CB8AC3E}">
        <p14:creationId xmlns="" xmlns:p14="http://schemas.microsoft.com/office/powerpoint/2010/main" val="5748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2"/>
            <a:ext cx="7772400" cy="739757"/>
          </a:xfrm>
        </p:spPr>
        <p:txBody>
          <a:bodyPr>
            <a:normAutofit/>
          </a:bodyPr>
          <a:lstStyle/>
          <a:p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Тенденції в проведенні торгів</a:t>
            </a:r>
            <a:endParaRPr lang="ru-RU" altLang="ru-RU" sz="28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5"/>
            <a:ext cx="8482042" cy="5453079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зріст кількості фірм, учасників торгів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збільшення числа торгів на нові види машин, устаткування, технологій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загальне збільшення кількості торгів на спорудження комплектних об’єктів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переорієнтація пріоритетів з цінових факторів конкуренції на техніко-економічні показники і пільговість умов фінансування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розширення торгів на інженерно-консультаційні послуги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розширення практики проведення торгів по частинам для виявлення вузькоспеціалізованих фірм-учасниць;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розвиток багатостороннього співробітництва по спорудженню об’єктів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розширення участі в торгах місцевих фірм країни-замовника</a:t>
            </a:r>
          </a:p>
          <a:p>
            <a:pPr marL="609600" indent="-609600" algn="just">
              <a:lnSpc>
                <a:spcPct val="80000"/>
              </a:lnSpc>
              <a:buFontTx/>
              <a:buAutoNum type="arabicParenR"/>
            </a:pPr>
            <a:r>
              <a:rPr lang="uk-UA" altLang="ru-RU" sz="2300" dirty="0" smtClean="0">
                <a:latin typeface="Cambria Math" pitchFamily="18" charset="0"/>
                <a:ea typeface="Cambria Math" pitchFamily="18" charset="0"/>
              </a:rPr>
              <a:t>розвиток методів кількісного аналізу міжнародної тендерної діяльності (кількісний облік економічних, політичних ризиків)</a:t>
            </a:r>
          </a:p>
        </p:txBody>
      </p:sp>
    </p:spTree>
    <p:extLst>
      <p:ext uri="{BB962C8B-B14F-4D97-AF65-F5344CB8AC3E}">
        <p14:creationId xmlns="" xmlns:p14="http://schemas.microsoft.com/office/powerpoint/2010/main" val="2160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Autofit/>
          </a:bodyPr>
          <a:lstStyle/>
          <a:p>
            <a:r>
              <a:rPr lang="uk-UA" altLang="ru-RU" sz="3200" b="1" dirty="0" smtClean="0">
                <a:solidFill>
                  <a:srgbClr val="C00000"/>
                </a:solidFill>
                <a:latin typeface="Impact" pitchFamily="34" charset="0"/>
              </a:rPr>
              <a:t>Виставки та ярмарки</a:t>
            </a:r>
            <a:endParaRPr lang="ru-RU" altLang="ru-RU" sz="3200" b="1" dirty="0" smtClean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49"/>
            <a:ext cx="8410604" cy="4881575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Виставка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— це показ, яким би не була його назва, основна мета котрого полягає в ознайомленні публіки шляхом демонстрації із засобами, які маються в розпорядженні людства, для задоволення його потреб, а також з метою сприяння прогресу в одній або кількох сферах діяльності або майбутніх перспектив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Ярмарок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— це міжнародна економічна виставка зразків, яка незалежно від її назви у відповідності з традиціями країни, на території якої він проводиться, являє собою великий ринок товарів широкого вжитку та/або обладнання, діє у визначені терміни протягом обмеженого періоду в одному і тому ж місті та на якій експонентам дозволяється представляти зразки своєї продукції для укладання торговельних угод у національному та міжнародному масштабах</a:t>
            </a:r>
            <a:r>
              <a:rPr lang="ru-RU" alt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uk-UA" altLang="ru-RU" sz="2800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6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Autofit/>
          </a:bodyPr>
          <a:lstStyle/>
          <a:p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Класифікація виставок/ярмарок:</a:t>
            </a:r>
            <a:endParaRPr lang="ru-RU" altLang="ru-RU" sz="28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5"/>
            <a:ext cx="8482042" cy="5095889"/>
          </a:xfrm>
        </p:spPr>
        <p:txBody>
          <a:bodyPr>
            <a:normAutofit/>
          </a:bodyPr>
          <a:lstStyle/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 місцем проведення: місцеві, зарубіжні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</a:t>
            </a: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радіусом дії виставки досить умовно поділяються на: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регіональні,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міжрегіональні,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всесвітні;</a:t>
            </a:r>
            <a:endParaRPr lang="uk-UA" alt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 критерієм постійності місця проведення: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постійні,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змінні,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пересувні;</a:t>
            </a:r>
            <a:endParaRPr lang="uk-UA" alt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щодо</a:t>
            </a: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частоти проведення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: періодичні, постійні.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</a:t>
            </a: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широтою номенклатура товарів (послуг): </a:t>
            </a: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універсальні, багатогалузеві, галузеві та спеціалізовані виставки-ярмарки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 предметом демонстрації: споживчих товарів,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товарів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виробничо-технічного призначення, інші.</a:t>
            </a:r>
          </a:p>
        </p:txBody>
      </p:sp>
    </p:spTree>
    <p:extLst>
      <p:ext uri="{BB962C8B-B14F-4D97-AF65-F5344CB8AC3E}">
        <p14:creationId xmlns="" xmlns:p14="http://schemas.microsoft.com/office/powerpoint/2010/main" val="30892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Autofit/>
          </a:bodyPr>
          <a:lstStyle/>
          <a:p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Функції міжнародних виставок та ярмарок</a:t>
            </a:r>
            <a:r>
              <a:rPr lang="ru-RU" altLang="ru-RU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7"/>
            <a:ext cx="8410604" cy="5167327"/>
          </a:xfrm>
        </p:spPr>
        <p:txBody>
          <a:bodyPr>
            <a:normAutofit lnSpcReduction="10000"/>
          </a:bodyPr>
          <a:lstStyle/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забезпечують безпосереднє спілкування клієнта з експонентом; експонента — з потенційними партнерами;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пропонують реальний товар, який можна побачити у дії, на відміну від рекламних проспектів, відео роликів тощо;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забезпечують покупцеві можливість здійснити досить повний та об'єктивний огляд певної групи товарів (або цілої галузі промисловості) за такими критеріями, як якість, ціна, додатковий сервіс, певні стимули при купівлі тощо;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надають експонентам можливість побачити пропозицію потенційних конкурентів, їх нові ідеї, умови продажів тощо;</a:t>
            </a:r>
          </a:p>
          <a:p>
            <a:pPr marL="0" indent="-609600" algn="just">
              <a:spcBef>
                <a:spcPts val="0"/>
              </a:spcBef>
              <a:buFontTx/>
              <a:buAutoNum type="arabicParenR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значно скорочують час як клієнтам, так і експонентам на пошук партнера та укладання контракту;</a:t>
            </a:r>
          </a:p>
        </p:txBody>
      </p:sp>
    </p:spTree>
    <p:extLst>
      <p:ext uri="{BB962C8B-B14F-4D97-AF65-F5344CB8AC3E}">
        <p14:creationId xmlns="" xmlns:p14="http://schemas.microsoft.com/office/powerpoint/2010/main" val="1499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714356"/>
            <a:ext cx="7772400" cy="600058"/>
          </a:xfrm>
        </p:spPr>
        <p:txBody>
          <a:bodyPr>
            <a:noAutofit/>
          </a:bodyPr>
          <a:lstStyle/>
          <a:p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Функції міжнародних виставок та ярмарок</a:t>
            </a:r>
            <a:r>
              <a:rPr lang="ru-RU" alt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5"/>
            <a:ext cx="8410604" cy="4738699"/>
          </a:xfrm>
        </p:spPr>
        <p:txBody>
          <a:bodyPr>
            <a:normAutofit/>
          </a:bodyPr>
          <a:lstStyle/>
          <a:p>
            <a:pPr marL="0" indent="-609600" algn="just">
              <a:spcBef>
                <a:spcPts val="0"/>
              </a:spcBef>
              <a:buFontTx/>
              <a:buAutoNum type="arabicParenR" startAt="6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сприяють ефективному обміну інформацією;</a:t>
            </a:r>
          </a:p>
          <a:p>
            <a:pPr marL="0" indent="-609600" algn="just">
              <a:spcBef>
                <a:spcPts val="0"/>
              </a:spcBef>
              <a:buFontTx/>
              <a:buAutoNum type="arabicParenR" startAt="6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інформують своїх учасників про розвиток технологій і надають можливість побачити тенденції прогресу галузі;</a:t>
            </a:r>
          </a:p>
          <a:p>
            <a:pPr marL="0" indent="-609600" algn="just">
              <a:spcBef>
                <a:spcPts val="0"/>
              </a:spcBef>
              <a:buFontTx/>
              <a:buAutoNum type="arabicParenR" startAt="6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підвищують авторитет експонента за умов його правильної політики щодо підготовки та участі у виставках та ярмарках;</a:t>
            </a:r>
          </a:p>
          <a:p>
            <a:pPr marL="0" indent="-609600" algn="just">
              <a:spcBef>
                <a:spcPts val="0"/>
              </a:spcBef>
              <a:buFontTx/>
              <a:buAutoNum type="arabicParenR" startAt="6"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надають можливість експонентам отримати нову інформацію відносно характеру змін самої клієнтури, її запитів, а також змін кон'юнктури галузі (ця інформація, як правило, слугує поштовхом до зміни політики самої фірми у майбутньому, до зміни її стратегії).</a:t>
            </a:r>
          </a:p>
        </p:txBody>
      </p:sp>
    </p:spTree>
    <p:extLst>
      <p:ext uri="{BB962C8B-B14F-4D97-AF65-F5344CB8AC3E}">
        <p14:creationId xmlns="" xmlns:p14="http://schemas.microsoft.com/office/powerpoint/2010/main" val="27491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60350"/>
            <a:ext cx="8106694" cy="1168386"/>
          </a:xfrm>
        </p:spPr>
        <p:txBody>
          <a:bodyPr>
            <a:normAutofit/>
          </a:bodyPr>
          <a:lstStyle/>
          <a:p>
            <a:pPr marL="762000" indent="-762000"/>
            <a:r>
              <a:rPr lang="uk-UA" altLang="ru-RU" sz="3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Ціноутворення у світовій торгівлі</a:t>
            </a:r>
            <a:endParaRPr lang="ru-RU" altLang="ru-RU" sz="36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510"/>
            <a:ext cx="8280920" cy="4680818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Міжнародна (світова) ціна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це грошовий вираз інтернаціональної вартості виробництва. </a:t>
            </a:r>
          </a:p>
          <a:p>
            <a:pPr marL="609600" indent="-609600" algn="just"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Види міжнародних цін обумовлені факторами: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1) відмінностями торгової політики по відношенню як до конкретних ринків, так і до тих чи інших імпортерів;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2) валютною державною та міждержавною політикою;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3) політикою протекціонізму;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4) відмінностями в методології та методиці розрахунку цін;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5) іншими факторами.</a:t>
            </a:r>
            <a: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uk-UA" alt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1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350"/>
            <a:ext cx="7772400" cy="360363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uk-UA" alt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Види цін</a:t>
            </a:r>
            <a:endParaRPr lang="ru-RU" altLang="ru-RU" sz="2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620713"/>
            <a:ext cx="8858280" cy="62372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напрямами товарних потоків:</a:t>
            </a: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450850" indent="0">
              <a:lnSpc>
                <a:spcPct val="80000"/>
              </a:lnSpc>
              <a:tabLst>
                <a:tab pos="723900" algn="l"/>
              </a:tabLst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експортні;</a:t>
            </a:r>
          </a:p>
          <a:p>
            <a:pPr marL="450850" indent="0">
              <a:lnSpc>
                <a:spcPct val="80000"/>
              </a:lnSpc>
              <a:tabLst>
                <a:tab pos="723900" algn="l"/>
              </a:tabLst>
            </a:pP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імпортні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За умовами розрахунків: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 комерційних угод;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 клірингових розрахунків;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 програм допомоги;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Трансфертна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457200" lvl="1" indent="-457200">
              <a:lnSpc>
                <a:spcPct val="80000"/>
              </a:lnSpc>
              <a:buNone/>
            </a:pP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За повнотою урахування витрат:</a:t>
            </a:r>
          </a:p>
          <a:p>
            <a:pPr marL="723900" lvl="2" indent="-273050">
              <a:lnSpc>
                <a:spcPct val="80000"/>
              </a:lnSpc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 </a:t>
            </a:r>
            <a:r>
              <a:rPr lang="uk-UA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нетто</a:t>
            </a:r>
            <a:endParaRPr lang="uk-UA" altLang="ru-RU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23900" lvl="2" indent="-273050">
              <a:lnSpc>
                <a:spcPct val="80000"/>
              </a:lnSpc>
            </a:pP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споживання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характером реалізації: </a:t>
            </a: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оптова ціна, р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оздрібна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ціна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uk-UA" altLang="ru-RU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мірою фіксації (контракти)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тверда;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рухома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ковзання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з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наступною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фіксацією</a:t>
            </a:r>
            <a:r>
              <a:rPr lang="ru-RU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altLang="ru-RU" sz="21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 </a:t>
            </a:r>
            <a:r>
              <a:rPr lang="uk-UA" alt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рівнем інформованості:</a:t>
            </a: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indent="107950">
              <a:lnSpc>
                <a:spcPct val="80000"/>
              </a:lnSpc>
            </a:pPr>
            <a:r>
              <a:rPr lang="uk-UA" alt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опубліковані (довідкові, біржові котирування, аукціонні ціни, статистичні ціни, ціни фактичних угод, ціни пропозицій великих фірм);</a:t>
            </a:r>
          </a:p>
          <a:p>
            <a:pPr indent="107950">
              <a:lnSpc>
                <a:spcPct val="80000"/>
              </a:lnSpc>
            </a:pPr>
            <a:r>
              <a:rPr lang="uk-UA" alt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розрахункові</a:t>
            </a:r>
          </a:p>
        </p:txBody>
      </p:sp>
    </p:spTree>
    <p:extLst>
      <p:ext uri="{BB962C8B-B14F-4D97-AF65-F5344CB8AC3E}">
        <p14:creationId xmlns="" xmlns:p14="http://schemas.microsoft.com/office/powerpoint/2010/main" val="26087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Impact" panose="020B0806030902050204" pitchFamily="34" charset="0"/>
              </a:rPr>
              <a:t>Структура світового ринку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39" t="27084" r="35930" b="8669"/>
          <a:stretch/>
        </p:blipFill>
        <p:spPr bwMode="auto">
          <a:xfrm>
            <a:off x="2285984" y="1214422"/>
            <a:ext cx="4189545" cy="52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03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uk-UA" altLang="ru-RU" sz="3200" b="1" dirty="0" smtClean="0"/>
              <a:t> </a:t>
            </a:r>
            <a:r>
              <a:rPr lang="uk-UA" alt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Базисні умови постачання (INCOTERMS)</a:t>
            </a:r>
            <a:endParaRPr lang="ru-RU" altLang="ru-RU" sz="4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28775"/>
            <a:ext cx="7772400" cy="411480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Базисні умови постачання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це умови обміну товару, які найбільш часто зустрічаються, і відповідні до цих рівнів обов’язки сторін здійснювати певні дії.</a:t>
            </a:r>
          </a:p>
          <a:p>
            <a:pPr marL="609600" indent="-609600"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Всі умови Інкотермс поділяються на 4 групи:</a:t>
            </a:r>
          </a:p>
          <a:p>
            <a:pPr marL="609600" indent="-609600"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І група «Відправлення»</a:t>
            </a:r>
          </a:p>
          <a:p>
            <a:pPr marL="609600" indent="-609600" algn="just">
              <a:buFontTx/>
              <a:buAutoNum type="arabicParenR"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EXW (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Ex-work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франко-підприємство;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ІІ. Група «Основний фрахт не </a:t>
            </a:r>
            <a:r>
              <a:rPr lang="uk-UA" alt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оплачено</a:t>
            </a:r>
            <a:r>
              <a:rPr lang="uk-UA" alt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2) FCA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Carrier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франко-перевізник;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3) FAS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Alongside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Ship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вільний впродовж борту судна;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4) FOB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Board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вільний на борту судна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buFontTx/>
              <a:buAutoNum type="arabicParenR"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291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784976" cy="6768752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ІІ. Група «Основний фрахт не </a:t>
            </a:r>
            <a:r>
              <a:rPr lang="uk-UA" alt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оплачено</a:t>
            </a: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2) FCA (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Carrier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франко-перевізник;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3) FAS (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Alongside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Ship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вільний впродовж борту судна;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4) FOB (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Free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on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Board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вільний на борту судна</a:t>
            </a:r>
            <a:r>
              <a:rPr lang="ru-RU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ІІІ. Група «Основний фрахт сплачено»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5) CFR (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Coast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Freight</a:t>
            </a:r>
            <a:r>
              <a:rPr lang="uk-UA" alt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вартість і фрахт;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6) CIF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Cost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Insurance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Freight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вартість, страхування і фрахт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7) CPT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Carriage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paid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перевезення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оплачено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пункту “N”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8) CIР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Carriage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Insurance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paid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перевезення і страхування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оплачено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пункту “N”;</a:t>
            </a:r>
          </a:p>
          <a:p>
            <a:pPr marL="609600" indent="-609600" algn="just">
              <a:buFontTx/>
              <a:buNone/>
            </a:pPr>
            <a:r>
              <a:rPr lang="uk-UA" alt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IV. Група “Прибуття”.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9) 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DAT (</a:t>
            </a:r>
            <a:r>
              <a:rPr lang="en-GB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Delivered At Terminal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... named terminal of destination)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10) 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DAP (</a:t>
            </a:r>
            <a:r>
              <a:rPr lang="en-GB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Delivered At </a:t>
            </a:r>
            <a:r>
              <a:rPr lang="en-GB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Piont</a:t>
            </a:r>
            <a:r>
              <a:rPr lang="en-GB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... named point of destination)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11) DDP (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Delivered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Duty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alt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Paid</a:t>
            </a:r>
            <a:r>
              <a:rPr lang="uk-UA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доставлено, мито сплачено (оплачені всі види втрат пов’язані з доставкою)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alt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uk-UA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994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Основні методи встановлення </a:t>
            </a:r>
            <a:r>
              <a:rPr lang="uk-UA" dirty="0" err="1" smtClean="0">
                <a:solidFill>
                  <a:srgbClr val="C00000"/>
                </a:solidFill>
                <a:latin typeface="Impact" pitchFamily="34" charset="0"/>
              </a:rPr>
              <a:t>зовнішньоторгівельних</a:t>
            </a:r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 цін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на базі власних витрат виробництва; </a:t>
            </a:r>
          </a:p>
          <a:p>
            <a:endParaRPr lang="uk-UA" sz="11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на основі цільової норми прибутку;</a:t>
            </a:r>
          </a:p>
          <a:p>
            <a:endParaRPr lang="uk-UA" sz="1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за економічними результатами використання товару; </a:t>
            </a:r>
          </a:p>
          <a:p>
            <a:pPr algn="just"/>
            <a:endParaRPr lang="uk-UA" sz="1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виходячи з рівня попиту; </a:t>
            </a:r>
          </a:p>
          <a:p>
            <a:endParaRPr lang="uk-UA" sz="1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орієнтуючись на рівень цін конкурентів.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6198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Метод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на базі власних витрат виробництва;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426129"/>
              </p:ext>
            </p:extLst>
          </p:nvPr>
        </p:nvGraphicFramePr>
        <p:xfrm>
          <a:off x="467544" y="1700808"/>
          <a:ext cx="8208911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5742"/>
                <a:gridCol w="1779127"/>
                <a:gridCol w="1771174"/>
                <a:gridCol w="1772057"/>
                <a:gridCol w="1020811"/>
              </a:tblGrid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Собівартість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Ціна підприємства без ПДВ і </a:t>
                      </a:r>
                      <a:r>
                        <a:rPr lang="uk-UA" sz="16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Ав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Прибуток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Акцизний збір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Відпускна  ціна  підприємства з ПДВ і акцизним збором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ПДВ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Постачальницько-збутова 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націнка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Відпускна ціна оптового посередника (купувальна ціна підприємства торгівлі)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Торгова 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надбавка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РОЗДРІБНА ЦІНА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036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5721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Митною вартістю товарів</a:t>
            </a: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які ввозяться на митну територію України відповідно до митного режиму імпорту, є ціна, що була фактично сплачена або підлягає сплаті за товари, якщо вони продаються на експорт в Україну, скоригована в разі потреби з урахуванням положень частини </a:t>
            </a:r>
            <a:r>
              <a:rPr lang="uk-UA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деся</a:t>
            </a:r>
            <a:endParaRPr lang="uk-UA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МВ = ФВ + ВД + ВП + ЛІП + ЧП, </a:t>
            </a:r>
          </a:p>
          <a:p>
            <a:pPr marL="0" indent="0" algn="just">
              <a:buNone/>
            </a:pP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де ФВ — фактурна вартість;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ВД- витрати на навантаження, розвантаження, перевантаження і страхування до пункту перетину митного кордону України;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ВП- витрати, додатково понесені покупцем (комісійні або брокерські винагороди, крім комісійних по закупівлі товару; вартість пакування, що включає вартість пакувальних матеріалів і видатків по пакуванню; вартість багатооборотної тари, якщо вона розцінюється як єдине ціле з товаром);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ЛІП — роялті та інші ліцензійні платежі, які покупець повинен здійснити як умову експорту товару, що оцінюється;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ЧП - частина прибутку від будь-якого подальшого перепродажу чи використання товару на території України, яка прямо чи непрямо накопичується у продавця.</a:t>
            </a:r>
            <a:endParaRPr lang="uk-UA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381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Impact" panose="020B0806030902050204" pitchFamily="34" charset="0"/>
              </a:rPr>
              <a:t/>
            </a:r>
            <a:br>
              <a:rPr lang="uk-UA" sz="3100" b="1" dirty="0" smtClean="0">
                <a:latin typeface="Impact" panose="020B0806030902050204" pitchFamily="34" charset="0"/>
              </a:rPr>
            </a:br>
            <a:r>
              <a:rPr lang="uk-UA" sz="3100" b="1" dirty="0" smtClean="0">
                <a:latin typeface="Impact" panose="020B0806030902050204" pitchFamily="34" charset="0"/>
              </a:rPr>
              <a:t>Ціна </a:t>
            </a:r>
            <a:r>
              <a:rPr lang="uk-UA" sz="3100" b="1" dirty="0">
                <a:latin typeface="Impact" panose="020B0806030902050204" pitchFamily="34" charset="0"/>
              </a:rPr>
              <a:t>придбання товару (</a:t>
            </a:r>
            <a:r>
              <a:rPr lang="uk-UA" sz="3100" b="1" dirty="0" err="1">
                <a:latin typeface="Impact" panose="020B0806030902050204" pitchFamily="34" charset="0"/>
              </a:rPr>
              <a:t>Цп</a:t>
            </a:r>
            <a:r>
              <a:rPr lang="uk-UA" sz="3100" b="1" dirty="0">
                <a:latin typeface="Impact" panose="020B0806030902050204" pitchFamily="34" charset="0"/>
              </a:rPr>
              <a:t>), що ввозиться в країну, складається з таких елементів: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де 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М — мито, грн.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 – акцизний збір; грн.</a:t>
            </a:r>
          </a:p>
          <a:p>
            <a:pPr marL="0" indent="0">
              <a:buNone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ПДВ – податок на додану вартість, грн.</a:t>
            </a:r>
          </a:p>
          <a:p>
            <a:pPr marL="0" indent="0">
              <a:buNone/>
            </a:pP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МЗ 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— митні збори, грн.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8" y="2296427"/>
            <a:ext cx="5761227" cy="53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019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Метод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на основі цільової норми прибутку;</a:t>
            </a:r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23"/>
          <a:stretch/>
        </p:blipFill>
        <p:spPr bwMode="auto">
          <a:xfrm>
            <a:off x="827584" y="1988840"/>
            <a:ext cx="6954890" cy="46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3210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715436" cy="796925"/>
          </a:xfrm>
        </p:spPr>
        <p:txBody>
          <a:bodyPr>
            <a:noAutofit/>
          </a:bodyPr>
          <a:lstStyle/>
          <a:p>
            <a:r>
              <a:rPr lang="uk-UA" altLang="ru-RU" sz="3200" b="1" dirty="0" smtClean="0">
                <a:solidFill>
                  <a:srgbClr val="C00000"/>
                </a:solidFill>
                <a:latin typeface="Impact" pitchFamily="34" charset="0"/>
              </a:rPr>
              <a:t>Тарифне і нетарифне регулювання міжнародних торгово-економічних відносин</a:t>
            </a:r>
            <a:r>
              <a:rPr lang="ru-RU" altLang="ru-RU" sz="48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12875"/>
            <a:ext cx="8482042" cy="48958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Види регулювання міжнародної торгівлі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Одностороннє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регулювання полягає у застосуванні методів впливу урядами країн в односторонньому порядку без погодження або консультацій з торговими партнерами. Такі заходи вживають здебільшого під час загострення політичних відносин.</a:t>
            </a:r>
            <a:endParaRPr lang="uk-UA" altLang="ru-RU" sz="2200" b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Двостороннє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регулювання передбачає, що заходи торгової політики попередньо узгоджуються країнами – торговими партнерами. Кожна зі сторін попереджує свого торгового партнера про вживання будь-яких заходів, які, як правило, не вносять суттєвих змін у торгові відносини, а лише сприяють їм.</a:t>
            </a:r>
            <a:endParaRPr lang="uk-UA" altLang="ru-RU" sz="2200" b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Багатостороннє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регулювання передбачає узгодження і регулювання торгової політики багатосторонніми </a:t>
            </a:r>
            <a:r>
              <a:rPr lang="uk-UA" altLang="ru-RU" sz="2200" dirty="0" smtClean="0"/>
              <a:t>угодами.</a:t>
            </a:r>
            <a:endParaRPr lang="ru-RU" altLang="ru-RU" sz="22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52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81025"/>
          </a:xfrm>
        </p:spPr>
        <p:txBody>
          <a:bodyPr>
            <a:normAutofit fontScale="90000"/>
          </a:bodyPr>
          <a:lstStyle/>
          <a:p>
            <a:r>
              <a:rPr lang="uk-UA" altLang="ru-RU" sz="4000" smtClean="0"/>
              <a:t>Протекціонізм</a:t>
            </a:r>
            <a:endParaRPr lang="ru-RU" altLang="ru-RU" sz="40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875"/>
            <a:ext cx="7772400" cy="4895850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600" b="1" dirty="0" smtClean="0">
                <a:latin typeface="Cambria Math" pitchFamily="18" charset="0"/>
                <a:ea typeface="Cambria Math" pitchFamily="18" charset="0"/>
              </a:rPr>
              <a:t>Протекціонізм</a:t>
            </a: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altLang="ru-RU" sz="2600" dirty="0" smtClean="0">
                <a:latin typeface="Cambria Math" pitchFamily="18" charset="0"/>
                <a:ea typeface="Cambria Math" pitchFamily="18" charset="0"/>
              </a:rPr>
              <a:t>protectionism</a:t>
            </a: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) – державна політика захисту внутрішнього ринку від іноземної конкуренції шляхом використання тарифних і нетарифних інструментів торговельної політики.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Виділяють декілька форм протекціонізму: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селективний – скерований проти окремих країн або окремих видів товарів;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галузевий – скерований на захист окремих галузей, найчастіше сільського господарства;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колективний – проводиться об'єднаннями країн щодо країн, які не входять у ці об'єднання;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600" dirty="0" smtClean="0">
                <a:latin typeface="Cambria Math" pitchFamily="18" charset="0"/>
                <a:ea typeface="Cambria Math" pitchFamily="18" charset="0"/>
              </a:rPr>
              <a:t>прихований – здійснюється методами внутрішньої економічної політики.</a:t>
            </a:r>
            <a:endParaRPr lang="ru-RU" altLang="ru-RU" sz="2600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466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81025"/>
          </a:xfrm>
        </p:spPr>
        <p:txBody>
          <a:bodyPr>
            <a:normAutofit fontScale="90000"/>
          </a:bodyPr>
          <a:lstStyle/>
          <a:p>
            <a:r>
              <a:rPr lang="uk-UA" altLang="ru-RU" sz="4000" smtClean="0"/>
              <a:t>Рівні регулювання</a:t>
            </a:r>
            <a:endParaRPr lang="ru-RU" altLang="ru-RU" sz="4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327650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1) фірмовий (корпоративний);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2) національний;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3) міжнаціональний, міждержавний: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	3.1) преференційний торговельний режим — це особливий пільговий режим, що надається однією державою іншій без поширення на треті країни;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	3.2) дискримінаційним є торговельний режим, згідно з яким юридичним і фізичним особам однієї країни надаються в їх торговельній діяльності на території країни, що проводить дискримінацію, гірші умови, ніж ті, які надані на цій самій території юридичним і фізичним особам інших країн. Дискримінаційні заходи стосуються майже всіх інструментів регулювання торговельно-економічних відносин і можуть реалізовуватися через реторсії та репресалії</a:t>
            </a:r>
            <a:r>
              <a:rPr lang="uk-UA" altLang="ru-RU" sz="2400" dirty="0" smtClean="0"/>
              <a:t>. 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62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Основні функціональні взаємозв'язки на світовому ринку</a:t>
            </a:r>
            <a:endParaRPr lang="uk-UA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8435280" cy="4525963"/>
          </a:xfrm>
        </p:spPr>
        <p:txBody>
          <a:bodyPr>
            <a:noAutofit/>
          </a:bodyPr>
          <a:lstStyle/>
          <a:p>
            <a:pPr marL="0" indent="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світовому ринку стикаються попит і пропозиція на товари, котрі імпортуються одними країнами й експортуються іншими; 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обсяг експорту визначається надлишком на національному ринку даного товару, а обсяг імпорту залежить від обсягу дефіциту; 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порівняння рівноважних внутрішніх цін на світовому ринку дає змогу  встановити наявність надлишку пропозиції даного товару з одних країн і надлишок попиту на нього в інших країнах; 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мінімальні та максимальні рівноважні ціни внутрішнього ринку різних країн на один і той самий товар задають нижню і верхню межі світової ціни, за якими цей товар реалізуватиметься на світовому ринку;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міжнародні потоки товарів складаються під впливом прагнення держав експортувати ті товари, котрі є відносно дешевими, а імпортувати відносно дорогі; 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між обсягами експорту й імпорту даного товару, з одного боку, і рівнем світової ціни на нього, з іншого боку, є взаємозв’язок і взаємозалежність.</a:t>
            </a:r>
          </a:p>
          <a:p>
            <a:pPr marL="0" indent="0" algn="just">
              <a:buNone/>
            </a:pPr>
            <a:r>
              <a:rPr lang="uk-U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Таким чином, світовий ринок є сферою міжнародного балансу попиту та пропозиції на товари, що експортуються й імпортуються різними країнами</a:t>
            </a:r>
            <a:r>
              <a:rPr lang="ru-RU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RU" sz="16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6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81025"/>
          </a:xfrm>
        </p:spPr>
        <p:txBody>
          <a:bodyPr>
            <a:normAutofit fontScale="90000"/>
          </a:bodyPr>
          <a:lstStyle/>
          <a:p>
            <a:r>
              <a:rPr lang="uk-UA" altLang="ru-RU" sz="4000" smtClean="0"/>
              <a:t>Рівні регулювання</a:t>
            </a:r>
            <a:endParaRPr lang="ru-RU" altLang="ru-RU" sz="40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3276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800" b="1" smtClean="0"/>
              <a:t>Реторсії</a:t>
            </a:r>
            <a:r>
              <a:rPr lang="uk-UA" altLang="ru-RU" sz="2800" smtClean="0"/>
              <a:t> (від лат. retorsio — зворотна дія) — обмежувальні заходи, що застосовуються однією державою у відповідь на аналогічні дії іншої держави, що завдають економічної або моральної шкоди першій. Репресалії (від лат. represaliale — стримувати, зупиняти) — примусові заходи, що застосовує одна держава у відповідь на неправомірні дії іншої. Сукупність реторсій і репресалій у двосторонніх торговельних відносинах призводить до ситуації «торговельної війни» між країнами;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800" smtClean="0"/>
              <a:t>4) наднаціональний рівень;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800" smtClean="0"/>
              <a:t>5) глобальний.</a:t>
            </a:r>
            <a:endParaRPr lang="ru-RU" altLang="ru-RU" sz="2800" smtClean="0"/>
          </a:p>
        </p:txBody>
      </p:sp>
    </p:spTree>
    <p:extLst>
      <p:ext uri="{BB962C8B-B14F-4D97-AF65-F5344CB8AC3E}">
        <p14:creationId xmlns="" xmlns:p14="http://schemas.microsoft.com/office/powerpoint/2010/main" val="16970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 descr="E:\мои документы\кристина\3 курс\курсовая\Новая папка\р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817245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094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08000"/>
          </a:xfrm>
        </p:spPr>
        <p:txBody>
          <a:bodyPr>
            <a:normAutofit fontScale="90000"/>
          </a:bodyPr>
          <a:lstStyle/>
          <a:p>
            <a:r>
              <a:rPr lang="uk-UA" altLang="ru-RU" sz="2800" b="1" smtClean="0"/>
              <a:t>Інструменти</a:t>
            </a:r>
            <a:endParaRPr lang="ru-RU" altLang="ru-RU" sz="400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050"/>
            <a:ext cx="7772400" cy="5400675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Міжнародні торгові відносини регулюються за допомогою двох груп інструментів: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1) тарифне регулювання: мито, митний тариф;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2) нетарифне регулювання: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2.1) кількісні обмеження (</a:t>
            </a:r>
            <a:r>
              <a:rPr lang="uk-UA" altLang="ru-RU" sz="2800" dirty="0" err="1" smtClean="0">
                <a:latin typeface="Cambria Math" pitchFamily="18" charset="0"/>
                <a:ea typeface="Cambria Math" pitchFamily="18" charset="0"/>
              </a:rPr>
              <a:t>quantative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800" dirty="0" err="1" smtClean="0">
                <a:latin typeface="Cambria Math" pitchFamily="18" charset="0"/>
                <a:ea typeface="Cambria Math" pitchFamily="18" charset="0"/>
              </a:rPr>
              <a:t>restrictions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2.2) пряме обмеження імпорту, експорту: ліцензії і квоти, «добровільне обмеження експорту», встановлення мінімальних експортних цін, імпортні депозити, імпортні податки, валютні обмеження, компенсаційні податки, антидемпінгові податки, адміністративні формальності, технічні бар’єри</a:t>
            </a:r>
            <a:endParaRPr lang="ru-RU" altLang="ru-RU" sz="2800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08000"/>
          </a:xfrm>
        </p:spPr>
        <p:txBody>
          <a:bodyPr>
            <a:normAutofit fontScale="90000"/>
          </a:bodyPr>
          <a:lstStyle/>
          <a:p>
            <a:r>
              <a:rPr lang="uk-UA" altLang="ru-RU" sz="3200" b="1" smtClean="0"/>
              <a:t>Інструменти міжнародної торгівлі</a:t>
            </a:r>
            <a:endParaRPr lang="ru-RU" altLang="ru-RU" sz="3200" b="1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81075"/>
            <a:ext cx="8482042" cy="5616575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3) Квотування (контингентування)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4) Ліцензування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5)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“Добровільне”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обмеження експорту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6) Приховані методи: адміністративні формальності; технічні бар’єри; встановлення мінімальних імпортних цін; імпортні податки; імпортний депозит; валютні обмеження; компенсаційне мито; антидемпінгове мито;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7) Демпінг: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спорадчий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демпінг; навмисний демпінг; постійний демпінг; зворотній демпінг; взаємний демпінг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8) Стимулювання експорту: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експортн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асубсидія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експортні кредитні субсидії, державне кредитування експорту та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стархування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експортних кредитів, податкові пільги, організаційно-інформаційне сприяння, частка національної участі, стимулювання національного виробництва </a:t>
            </a:r>
          </a:p>
        </p:txBody>
      </p:sp>
    </p:spTree>
    <p:extLst>
      <p:ext uri="{BB962C8B-B14F-4D97-AF65-F5344CB8AC3E}">
        <p14:creationId xmlns="" xmlns:p14="http://schemas.microsoft.com/office/powerpoint/2010/main" val="477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508000"/>
          </a:xfrm>
        </p:spPr>
        <p:txBody>
          <a:bodyPr>
            <a:normAutofit fontScale="90000"/>
          </a:bodyPr>
          <a:lstStyle/>
          <a:p>
            <a:r>
              <a:rPr lang="uk-UA" altLang="ru-RU" b="1" smtClean="0"/>
              <a:t>Тарифне регулювання</a:t>
            </a:r>
            <a:r>
              <a:rPr lang="ru-RU" altLang="ru-RU" smtClean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00174"/>
            <a:ext cx="7772400" cy="4953014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customs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duty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) – обов’язковий податок, що стягується митними органами при імпорті або експорті товару і є умовою імпорту або експорту.</a:t>
            </a:r>
          </a:p>
          <a:p>
            <a:pPr marL="609600" indent="-609600" algn="just">
              <a:buFontTx/>
              <a:buNone/>
            </a:pP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Мито виконує три основні </a:t>
            </a: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функції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: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фіскальну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протекціоністську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(захисну);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балансуючу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що відноситься до експортного мита, встановленого з метою запобігання небажаного експорту товарів, внутрішні ціни на які з тих або інших причин нижче світових</a:t>
            </a:r>
            <a:r>
              <a:rPr lang="ru-RU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914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3000" b="1" smtClean="0"/>
              <a:t>Види мита </a:t>
            </a:r>
            <a:endParaRPr lang="ru-RU" altLang="ru-RU" sz="3000" b="1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uk-UA" altLang="ru-RU" sz="2800" b="1" dirty="0" smtClean="0"/>
              <a:t>1) за методом обрахунку:</a:t>
            </a:r>
            <a:endParaRPr lang="uk-UA" altLang="ru-RU" sz="2800" i="1" dirty="0" smtClean="0"/>
          </a:p>
          <a:p>
            <a:pPr marL="990600" lvl="1" indent="-5334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адвалерне 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яке розраховується у відсотках від митної вартості товару (наприклад, імпортується товар на суму 100 000 грн. Митна ставка = 10%, отже розмір мита – 10 000 грн.); 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специфічне 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що встановлюється як фіксована величина щодо кожної одиниці ваги або обсягу товару (наприклад, експорт лісу складає 100 000 м3, мито на експорт 1 м3 лісу = 2 грн., митні збори = 200 000 грн.); 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/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комбіноване 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мито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яке включає характеристики адвалерного та специфічного мита (наприклад, 10%, але менше або дорівнює 2 грн. за м3);</a:t>
            </a:r>
          </a:p>
        </p:txBody>
      </p:sp>
    </p:spTree>
    <p:extLst>
      <p:ext uri="{BB962C8B-B14F-4D97-AF65-F5344CB8AC3E}">
        <p14:creationId xmlns="" xmlns:p14="http://schemas.microsoft.com/office/powerpoint/2010/main" val="18952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3000" b="1" smtClean="0"/>
              <a:t>Види мита </a:t>
            </a:r>
            <a:endParaRPr lang="ru-RU" altLang="ru-RU" sz="3000" b="1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800" b="1" dirty="0" smtClean="0"/>
              <a:t>2) за характером:</a:t>
            </a:r>
            <a:endParaRPr lang="uk-UA" altLang="ru-RU" sz="2800" i="1" dirty="0" smtClean="0"/>
          </a:p>
          <a:p>
            <a:pPr marL="990600" lvl="1" indent="-533400" algn="just">
              <a:lnSpc>
                <a:spcPct val="90000"/>
              </a:lnSpc>
            </a:pP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сезонні мита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мита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що застосовуються для оперативного регулювання міжнародною торгівлею продукцією сезонного характеру, перш за все сільськогосподарської;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антидемпінгові мита 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мита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які застосовуються у випадку ввозу на територію країни товару за ціною більш низькою, ніж їх вартість в країні-експортері, якщо такий імпорт спричиняє збитки місцевим виробникам подібних товарів;</a:t>
            </a:r>
            <a:endParaRPr lang="uk-UA" alt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uk-UA" altLang="ru-RU" sz="2400" i="1" dirty="0" smtClean="0">
                <a:latin typeface="Cambria Math" pitchFamily="18" charset="0"/>
                <a:ea typeface="Cambria Math" pitchFamily="18" charset="0"/>
              </a:rPr>
              <a:t>компенсаційні мита 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мита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, які застосовуються при імпорті тих товарів, при виробництві яких використовуються субсидії, якщо їх імпорт наносить збитки національним товаровиробникам таких товарів;</a:t>
            </a:r>
          </a:p>
        </p:txBody>
      </p:sp>
    </p:spTree>
    <p:extLst>
      <p:ext uri="{BB962C8B-B14F-4D97-AF65-F5344CB8AC3E}">
        <p14:creationId xmlns="" xmlns:p14="http://schemas.microsoft.com/office/powerpoint/2010/main" val="1015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3000" b="1" smtClean="0"/>
              <a:t>Види мита </a:t>
            </a:r>
            <a:endParaRPr lang="ru-RU" altLang="ru-RU" sz="3000" b="1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981075"/>
            <a:ext cx="7772400" cy="554355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3) за походженням:</a:t>
            </a:r>
            <a:endParaRPr lang="uk-UA" altLang="ru-RU" sz="22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>
              <a:buFont typeface="Arial" pitchFamily="34" charset="0"/>
              <a:buChar char="•"/>
            </a:pP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автономні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 – мита, які стягуються з товарів</a:t>
            </a: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ввезених</a:t>
            </a: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на основі  одностороннього рішення органів державної влади;</a:t>
            </a:r>
            <a:endParaRPr lang="uk-UA" altLang="ru-RU" sz="22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>
              <a:buFont typeface="Arial" pitchFamily="34" charset="0"/>
              <a:buChar char="•"/>
            </a:pP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конвенційні (договірні) –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 мита, які встановлені на базі </a:t>
            </a:r>
            <a:r>
              <a:rPr lang="uk-UA" altLang="ru-RU" sz="2200" dirty="0" err="1" smtClean="0">
                <a:latin typeface="Cambria Math" pitchFamily="18" charset="0"/>
                <a:ea typeface="Cambria Math" pitchFamily="18" charset="0"/>
              </a:rPr>
              <a:t>дво-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 або багатосторонньої угоди; </a:t>
            </a:r>
            <a:endParaRPr lang="uk-UA" altLang="ru-RU" sz="2200" i="1" dirty="0" smtClean="0">
              <a:latin typeface="Cambria Math" pitchFamily="18" charset="0"/>
              <a:ea typeface="Cambria Math" pitchFamily="18" charset="0"/>
            </a:endParaRPr>
          </a:p>
          <a:p>
            <a:pPr marL="990600" lvl="1" indent="-533400" algn="just">
              <a:buFont typeface="Arial" pitchFamily="34" charset="0"/>
              <a:buChar char="•"/>
            </a:pP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преференційні мита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uk-UA" altLang="ru-RU" sz="2200" dirty="0" err="1" smtClean="0">
                <a:latin typeface="Cambria Math" pitchFamily="18" charset="0"/>
                <a:ea typeface="Cambria Math" pitchFamily="18" charset="0"/>
              </a:rPr>
              <a:t>мита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, які мають більш низьку ставку порівняно зі звичайним діючим митним тарифом;</a:t>
            </a:r>
          </a:p>
          <a:p>
            <a:pPr marL="990600" lvl="1" indent="-990600" algn="just">
              <a:buNone/>
            </a:pPr>
            <a:r>
              <a:rPr lang="uk-UA" altLang="ru-RU" sz="2200" b="1" dirty="0" smtClean="0">
                <a:latin typeface="Cambria Math" pitchFamily="18" charset="0"/>
                <a:ea typeface="Cambria Math" pitchFamily="18" charset="0"/>
              </a:rPr>
              <a:t>4) за розмірами розрахунку:</a:t>
            </a:r>
            <a:endParaRPr lang="uk-UA" altLang="ru-RU" sz="2200" i="1" dirty="0" smtClean="0">
              <a:latin typeface="Cambria Math" pitchFamily="18" charset="0"/>
              <a:ea typeface="Cambria Math" pitchFamily="18" charset="0"/>
            </a:endParaRPr>
          </a:p>
          <a:p>
            <a:pPr marL="982663" lvl="2" indent="-531813" algn="just">
              <a:tabLst>
                <a:tab pos="982663" algn="l"/>
              </a:tabLst>
            </a:pP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номінальні –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тарифні ставки, вказані в митному тарифі;</a:t>
            </a:r>
            <a:endParaRPr lang="uk-UA" altLang="ru-RU" sz="2200" i="1" dirty="0" smtClean="0">
              <a:latin typeface="Cambria Math" pitchFamily="18" charset="0"/>
              <a:ea typeface="Cambria Math" pitchFamily="18" charset="0"/>
            </a:endParaRPr>
          </a:p>
          <a:p>
            <a:pPr marL="982663" lvl="2" indent="-531813" algn="just">
              <a:tabLst>
                <a:tab pos="982663" algn="l"/>
              </a:tabLst>
            </a:pPr>
            <a:r>
              <a:rPr lang="uk-UA" altLang="ru-RU" sz="2200" i="1" dirty="0" smtClean="0">
                <a:latin typeface="Cambria Math" pitchFamily="18" charset="0"/>
                <a:ea typeface="Cambria Math" pitchFamily="18" charset="0"/>
              </a:rPr>
              <a:t>ефективні – </a:t>
            </a:r>
            <a:r>
              <a:rPr lang="uk-UA" altLang="ru-RU" sz="2200" dirty="0" smtClean="0">
                <a:latin typeface="Cambria Math" pitchFamily="18" charset="0"/>
                <a:ea typeface="Cambria Math" pitchFamily="18" charset="0"/>
              </a:rPr>
              <a:t>реальний рівень мита на кінцевий товар, розрахований з урахуванням рівня мита на деталі цих товарів.</a:t>
            </a:r>
          </a:p>
        </p:txBody>
      </p:sp>
    </p:spTree>
    <p:extLst>
      <p:ext uri="{BB962C8B-B14F-4D97-AF65-F5344CB8AC3E}">
        <p14:creationId xmlns="" xmlns:p14="http://schemas.microsoft.com/office/powerpoint/2010/main" val="1161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3000" b="1" smtClean="0"/>
              <a:t>Види мита </a:t>
            </a:r>
            <a:endParaRPr lang="ru-RU" altLang="ru-RU" sz="3000" b="1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fontScale="92500"/>
          </a:bodyPr>
          <a:lstStyle/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Ефективна ставка імпортного тарифу розраховується за формулою :</a:t>
            </a:r>
            <a:endParaRPr lang="uk-UA" altLang="ru-RU" sz="2800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uk-UA" altLang="ru-RU" sz="2800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								, де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Т</a:t>
            </a:r>
            <a:r>
              <a:rPr lang="en-US" altLang="ru-RU" sz="2800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– ефективний рівень митного захисту,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</a:pPr>
            <a:r>
              <a:rPr lang="uk-UA" altLang="ru-RU" sz="2800" dirty="0" err="1" smtClean="0">
                <a:latin typeface="Cambria Math" pitchFamily="18" charset="0"/>
                <a:ea typeface="Cambria Math" pitchFamily="18" charset="0"/>
              </a:rPr>
              <a:t>Тn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– номінальна ставка тарифу на кінцеву продукцію,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</a:pPr>
            <a:r>
              <a:rPr lang="uk-UA" altLang="ru-RU" sz="2800" dirty="0" err="1" smtClean="0">
                <a:latin typeface="Cambria Math" pitchFamily="18" charset="0"/>
                <a:ea typeface="Cambria Math" pitchFamily="18" charset="0"/>
              </a:rPr>
              <a:t>Тim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 - номінальна ставка тарифу на імпортовані частини і компоненти,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А</a:t>
            </a:r>
            <a:r>
              <a:rPr lang="en-US" altLang="ru-RU" sz="2800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– частка вартості імпортованих компонентів у вартості кінцевого продукту.</a:t>
            </a: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81925" name="Object 4"/>
          <p:cNvGraphicFramePr>
            <a:graphicFrameLocks noChangeAspect="1"/>
          </p:cNvGraphicFramePr>
          <p:nvPr/>
        </p:nvGraphicFramePr>
        <p:xfrm>
          <a:off x="2411413" y="1844675"/>
          <a:ext cx="4968875" cy="1439863"/>
        </p:xfrm>
        <a:graphic>
          <a:graphicData uri="http://schemas.openxmlformats.org/presentationml/2006/ole">
            <p:oleObj spid="_x0000_s2055" name="Формула" r:id="rId3" imgW="1066337" imgH="39352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09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smtClean="0"/>
              <a:t>Митний тариф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81075"/>
            <a:ext cx="8482042" cy="554355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ЦЕ: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інструмент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 торгової політики і державного регулювання внутрішнього ринку країни при його взаємодії зі світовим ринком;</a:t>
            </a:r>
            <a:endParaRPr lang="uk-UA" altLang="ru-RU" sz="2800" b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перелік ставок мита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, що застосовуються до товарів, що переміщуються через митний кордон, систематизований відповідно до товарної номенклатури зовнішньоекономічної діяльності;</a:t>
            </a:r>
            <a:endParaRPr lang="uk-UA" altLang="ru-RU" sz="2800" b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конкретна ставка мита</a:t>
            </a:r>
            <a:r>
              <a:rPr lang="uk-UA" altLang="ru-RU" sz="2800" dirty="0" smtClean="0">
                <a:latin typeface="Cambria Math" pitchFamily="18" charset="0"/>
                <a:ea typeface="Cambria Math" pitchFamily="18" charset="0"/>
              </a:rPr>
              <a:t>, що підлягає сплаті при вивозі або ввезенні певного товару на митну територію країни. У цьому випадку поняття митного тарифу цілком збігається з поняттям мита.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979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Формування цін на світовому ринку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74" t="29637" r="26207" b="34791"/>
          <a:stretch/>
        </p:blipFill>
        <p:spPr bwMode="auto">
          <a:xfrm>
            <a:off x="0" y="1772815"/>
            <a:ext cx="8964488" cy="42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64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4000" b="1" smtClean="0"/>
              <a:t>Класифікація митного тарифу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uk-UA" altLang="ru-RU" b="1" smtClean="0"/>
              <a:t>1) за об’єктом:</a:t>
            </a:r>
            <a:endParaRPr lang="uk-UA" altLang="ru-RU" i="1" smtClean="0"/>
          </a:p>
          <a:p>
            <a:pPr marL="990600" lvl="1" indent="-533400"/>
            <a:r>
              <a:rPr lang="uk-UA" altLang="ru-RU" i="1" smtClean="0"/>
              <a:t>транзитний тариф – використовується по відношенню до товарів, які проходять через дану країну</a:t>
            </a:r>
          </a:p>
          <a:p>
            <a:pPr marL="990600" lvl="1" indent="-533400"/>
            <a:r>
              <a:rPr lang="uk-UA" altLang="ru-RU" i="1" smtClean="0"/>
              <a:t>імпортний тариф</a:t>
            </a:r>
            <a:r>
              <a:rPr lang="uk-UA" altLang="ru-RU" smtClean="0"/>
              <a:t> – використовується при ввезенні товару, з метою захисту внутрішнього ринку від іноземного конкурента;</a:t>
            </a:r>
          </a:p>
        </p:txBody>
      </p:sp>
    </p:spTree>
    <p:extLst>
      <p:ext uri="{BB962C8B-B14F-4D97-AF65-F5344CB8AC3E}">
        <p14:creationId xmlns="" xmlns:p14="http://schemas.microsoft.com/office/powerpoint/2010/main" val="21807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b="1" smtClean="0"/>
              <a:t>Митний тариф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uk-UA" altLang="ru-RU" b="1" smtClean="0"/>
              <a:t>2) за типами ставок:</a:t>
            </a:r>
            <a:endParaRPr lang="uk-UA" altLang="ru-RU" i="1" smtClean="0"/>
          </a:p>
          <a:p>
            <a:pPr marL="990600" lvl="1" indent="-533400"/>
            <a:r>
              <a:rPr lang="uk-UA" altLang="ru-RU" i="1" smtClean="0"/>
              <a:t>постійні</a:t>
            </a:r>
            <a:r>
              <a:rPr lang="uk-UA" altLang="ru-RU" smtClean="0"/>
              <a:t> – митний тариф, ставка якого встановлена органами державної влади і не може змінюватися;</a:t>
            </a:r>
            <a:endParaRPr lang="uk-UA" altLang="ru-RU" i="1" smtClean="0"/>
          </a:p>
          <a:p>
            <a:pPr marL="990600" lvl="1" indent="-533400"/>
            <a:r>
              <a:rPr lang="uk-UA" altLang="ru-RU" i="1" smtClean="0"/>
              <a:t>змінні </a:t>
            </a:r>
            <a:r>
              <a:rPr lang="uk-UA" altLang="ru-RU" smtClean="0"/>
              <a:t>– митний тариф, що змінюється при зміні рівня ставок або рівня внутрішньої ціни, або рівня державних субсидій (наприклад, використовує ЄС на с/г продукцію);</a:t>
            </a:r>
          </a:p>
        </p:txBody>
      </p:sp>
    </p:spTree>
    <p:extLst>
      <p:ext uri="{BB962C8B-B14F-4D97-AF65-F5344CB8AC3E}">
        <p14:creationId xmlns="" xmlns:p14="http://schemas.microsoft.com/office/powerpoint/2010/main" val="24325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00050"/>
            <a:ext cx="8696356" cy="742934"/>
          </a:xfrm>
        </p:spPr>
        <p:txBody>
          <a:bodyPr>
            <a:noAutofit/>
          </a:bodyPr>
          <a:lstStyle/>
          <a:p>
            <a:r>
              <a:rPr lang="uk-UA" altLang="ru-RU" sz="2800" b="1" dirty="0" smtClean="0">
                <a:latin typeface="Cambria Math" pitchFamily="18" charset="0"/>
                <a:ea typeface="Cambria Math" pitchFamily="18" charset="0"/>
              </a:rPr>
              <a:t>Нетарифні методи регулювання міжнародної торгівлі</a:t>
            </a:r>
            <a:r>
              <a:rPr lang="uk-UA" altLang="ru-RU" sz="48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altLang="ru-RU" sz="48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7"/>
            <a:ext cx="8339166" cy="5167327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І. Кількісні обмеження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quantative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altLang="ru-RU" sz="2400" dirty="0" err="1" smtClean="0">
                <a:latin typeface="Cambria Math" pitchFamily="18" charset="0"/>
                <a:ea typeface="Cambria Math" pitchFamily="18" charset="0"/>
              </a:rPr>
              <a:t>restrictions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) – адміністративна форма нетарифного державного регулювання торговельного обігу, що визначає кількість і номенклатуру товарів, дозволених до експорту чи імпорту.</a:t>
            </a:r>
            <a:endParaRPr lang="uk-UA" alt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marL="609600" indent="-609600" algn="just"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ІІ. Пряме обмеження імпорту, експорту: </a:t>
            </a:r>
          </a:p>
          <a:p>
            <a:pPr marL="609600" indent="-609600" algn="just"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1.Квотування</a:t>
            </a:r>
            <a:r>
              <a:rPr lang="uk-UA" altLang="ru-RU" sz="2400" dirty="0" smtClean="0">
                <a:latin typeface="Cambria Math" pitchFamily="18" charset="0"/>
                <a:ea typeface="Cambria Math" pitchFamily="18" charset="0"/>
              </a:rPr>
              <a:t> – це обмеження щодо вартості або кількості, які вводяться на імпорт або експорт певних товарів на певний період. Квоти поділяються:</a:t>
            </a:r>
          </a:p>
          <a:p>
            <a:pPr marL="990600" lvl="1" indent="-533400">
              <a:buFontTx/>
              <a:buNone/>
            </a:pPr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1) За напрямком їх дії:</a:t>
            </a:r>
          </a:p>
          <a:p>
            <a:pPr marL="1371600" lvl="2" indent="-457200">
              <a:buFontTx/>
              <a:buNone/>
            </a:pP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1.1) експортні;</a:t>
            </a:r>
          </a:p>
          <a:p>
            <a:pPr marL="1371600" lvl="2" indent="-457200">
              <a:buFontTx/>
              <a:buNone/>
            </a:pP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1.2.) імпортні;</a:t>
            </a:r>
          </a:p>
        </p:txBody>
      </p:sp>
    </p:spTree>
    <p:extLst>
      <p:ext uri="{BB962C8B-B14F-4D97-AF65-F5344CB8AC3E}">
        <p14:creationId xmlns="" xmlns:p14="http://schemas.microsoft.com/office/powerpoint/2010/main" val="7003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Autofit/>
          </a:bodyPr>
          <a:lstStyle/>
          <a:p>
            <a:r>
              <a:rPr lang="uk-UA" altLang="ru-RU" sz="2400" b="1" dirty="0" smtClean="0">
                <a:latin typeface="Cambria Math" pitchFamily="18" charset="0"/>
                <a:ea typeface="Cambria Math" pitchFamily="18" charset="0"/>
              </a:rPr>
              <a:t>Нетарифні методи регулювання міжнародної торгівлі</a:t>
            </a: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altLang="ru-RU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85859"/>
            <a:ext cx="7772400" cy="5238765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uk-UA" altLang="ru-RU" b="1" dirty="0" smtClean="0">
                <a:latin typeface="Cambria Math" pitchFamily="18" charset="0"/>
                <a:ea typeface="Cambria Math" pitchFamily="18" charset="0"/>
              </a:rPr>
              <a:t>2) За обсягом дії:</a:t>
            </a:r>
          </a:p>
          <a:p>
            <a:pPr marL="1371600" lvl="2" indent="-457200"/>
            <a:r>
              <a:rPr lang="uk-UA" altLang="ru-RU" b="1" dirty="0" smtClean="0">
                <a:latin typeface="Cambria Math" pitchFamily="18" charset="0"/>
                <a:ea typeface="Cambria Math" pitchFamily="18" charset="0"/>
              </a:rPr>
              <a:t>глобальні </a:t>
            </a: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– встановлюються на імпорт або експорт певного товару на певний період часу незалежно від того, з якої країни він імпортується чи в яку країну він експортується;</a:t>
            </a:r>
            <a:endParaRPr lang="uk-UA" altLang="ru-RU" b="1" dirty="0" smtClean="0">
              <a:latin typeface="Cambria Math" pitchFamily="18" charset="0"/>
              <a:ea typeface="Cambria Math" pitchFamily="18" charset="0"/>
            </a:endParaRPr>
          </a:p>
          <a:p>
            <a:pPr marL="1371600" lvl="2" indent="-457200"/>
            <a:r>
              <a:rPr lang="uk-UA" altLang="ru-RU" b="1" dirty="0" smtClean="0">
                <a:latin typeface="Cambria Math" pitchFamily="18" charset="0"/>
                <a:ea typeface="Cambria Math" pitchFamily="18" charset="0"/>
              </a:rPr>
              <a:t>індивідуальні – </a:t>
            </a:r>
            <a:r>
              <a:rPr lang="uk-UA" altLang="ru-RU" dirty="0" smtClean="0">
                <a:latin typeface="Cambria Math" pitchFamily="18" charset="0"/>
                <a:ea typeface="Cambria Math" pitchFamily="18" charset="0"/>
              </a:rPr>
              <a:t>встановлена в рамках глобальної квоти квота кожної країни, яка експортує або імпортує товар;</a:t>
            </a:r>
          </a:p>
        </p:txBody>
      </p:sp>
    </p:spTree>
    <p:extLst>
      <p:ext uri="{BB962C8B-B14F-4D97-AF65-F5344CB8AC3E}">
        <p14:creationId xmlns="" xmlns:p14="http://schemas.microsoft.com/office/powerpoint/2010/main" val="20818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smtClean="0"/>
              <a:t>2.</a:t>
            </a:r>
            <a:r>
              <a:rPr lang="uk-UA" altLang="ru-RU" sz="2400" smtClean="0"/>
              <a:t> Л</a:t>
            </a:r>
            <a:r>
              <a:rPr lang="uk-UA" altLang="ru-RU" sz="2400" b="1" smtClean="0"/>
              <a:t>іцензування</a:t>
            </a:r>
            <a:r>
              <a:rPr lang="uk-UA" altLang="ru-RU" sz="2400" smtClean="0"/>
              <a:t> </a:t>
            </a:r>
            <a:r>
              <a:rPr lang="uk-UA" altLang="ru-RU" sz="2400" b="1" smtClean="0"/>
              <a:t>(licensing)</a:t>
            </a:r>
            <a:r>
              <a:rPr lang="uk-UA" altLang="ru-RU" sz="2400" smtClean="0"/>
              <a:t>– регулювання зовнішньоекономічної діяльності шляхом дозволу, який видається державними органами на експорт або імпорт товару в певній кількості за певний проміжок часу.</a:t>
            </a:r>
            <a:r>
              <a:rPr lang="uk-UA" altLang="ru-RU" sz="2400" b="1" smtClean="0"/>
              <a:t> </a:t>
            </a:r>
            <a:r>
              <a:rPr lang="uk-UA" altLang="ru-RU" sz="2400" smtClean="0"/>
              <a:t>Ліцензії бувають:</a:t>
            </a:r>
            <a:endParaRPr lang="uk-UA" altLang="ru-RU" sz="2400" b="1" smtClean="0"/>
          </a:p>
          <a:p>
            <a:pPr marL="990600" lvl="1" indent="-533400">
              <a:lnSpc>
                <a:spcPct val="80000"/>
              </a:lnSpc>
            </a:pPr>
            <a:r>
              <a:rPr lang="uk-UA" altLang="ru-RU" sz="2400" b="1" smtClean="0"/>
              <a:t>Разові</a:t>
            </a:r>
            <a:r>
              <a:rPr lang="uk-UA" altLang="ru-RU" sz="2400" smtClean="0"/>
              <a:t> – письмовий дозвіл терміном до 1 року на імпорт (експорт),; </a:t>
            </a:r>
            <a:endParaRPr lang="uk-UA" altLang="ru-RU" sz="2400" b="1" smtClean="0"/>
          </a:p>
          <a:p>
            <a:pPr marL="990600" lvl="1" indent="-533400">
              <a:lnSpc>
                <a:spcPct val="80000"/>
              </a:lnSpc>
            </a:pPr>
            <a:r>
              <a:rPr lang="uk-UA" altLang="ru-RU" sz="2400" b="1" smtClean="0"/>
              <a:t>Генеральні</a:t>
            </a:r>
            <a:r>
              <a:rPr lang="uk-UA" altLang="ru-RU" sz="2400" smtClean="0"/>
              <a:t> – дозвіл імпорт (експорт) певного товару протягом року без обмеження кількості угод; </a:t>
            </a:r>
            <a:endParaRPr lang="uk-UA" altLang="ru-RU" sz="2400" b="1" smtClean="0"/>
          </a:p>
          <a:p>
            <a:pPr marL="990600" lvl="1" indent="-533400">
              <a:lnSpc>
                <a:spcPct val="80000"/>
              </a:lnSpc>
            </a:pPr>
            <a:r>
              <a:rPr lang="uk-UA" altLang="ru-RU" sz="2400" b="1" smtClean="0"/>
              <a:t>Глобальні</a:t>
            </a:r>
            <a:r>
              <a:rPr lang="uk-UA" altLang="ru-RU" sz="2400" smtClean="0"/>
              <a:t> – дозвіл на експорт (імпорт) певного товару в будь-яку країну світу за певний проміжок часу без обмеження кількості або вартості; </a:t>
            </a:r>
          </a:p>
          <a:p>
            <a:pPr marL="990600" lvl="1" indent="-533400">
              <a:lnSpc>
                <a:spcPct val="80000"/>
              </a:lnSpc>
            </a:pPr>
            <a:r>
              <a:rPr lang="uk-UA" altLang="ru-RU" sz="2400" b="1" smtClean="0"/>
              <a:t>Автоматичні</a:t>
            </a:r>
            <a:r>
              <a:rPr lang="uk-UA" altLang="ru-RU" sz="2400" smtClean="0"/>
              <a:t> – дозвіл, що видається негайно після отримання від експортера (імпортера) заявки, яка не може бути відхилена державним органом.</a:t>
            </a:r>
            <a:r>
              <a:rPr lang="ru-RU" altLang="ru-RU" sz="2400" smtClean="0"/>
              <a:t> </a:t>
            </a:r>
            <a:endParaRPr lang="uk-UA" altLang="ru-RU" sz="2400" smtClean="0"/>
          </a:p>
        </p:txBody>
      </p:sp>
    </p:spTree>
    <p:extLst>
      <p:ext uri="{BB962C8B-B14F-4D97-AF65-F5344CB8AC3E}">
        <p14:creationId xmlns="" xmlns:p14="http://schemas.microsoft.com/office/powerpoint/2010/main" val="24422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smtClean="0"/>
              <a:t>3.</a:t>
            </a:r>
            <a:r>
              <a:rPr lang="uk-UA" altLang="ru-RU" sz="2400" smtClean="0"/>
              <a:t> </a:t>
            </a:r>
            <a:r>
              <a:rPr lang="uk-UA" altLang="ru-RU" sz="2400" b="1" smtClean="0"/>
              <a:t>«Добровільне» обмеження експорту</a:t>
            </a:r>
            <a:r>
              <a:rPr lang="uk-UA" altLang="ru-RU" sz="2400" smtClean="0"/>
              <a:t> (voluntary export restraint) – це кількісне обмеження експорту, що базується на зобов’язанні одного з партнерів по торгівлі добровільно обмежити або не збільшити обсяг експорту товару, що прийнятий в рамках офіційної міжурядової або неофіційної угоди про встановлення квот на експорт товару.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 Приховані: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4.1) </a:t>
            </a:r>
            <a:r>
              <a:rPr lang="uk-UA" altLang="ru-RU" sz="2400" b="1" smtClean="0"/>
              <a:t>адміністративні формальності</a:t>
            </a:r>
            <a:r>
              <a:rPr lang="uk-UA" altLang="ru-RU" sz="2400" smtClean="0"/>
              <a:t> – національні правила проведення імпортних операцій, які обмежують імпорт;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4.2) </a:t>
            </a:r>
            <a:r>
              <a:rPr lang="uk-UA" altLang="ru-RU" sz="2400" b="1" smtClean="0"/>
              <a:t>технічні бар’єри</a:t>
            </a:r>
            <a:r>
              <a:rPr lang="uk-UA" altLang="ru-RU" sz="2400" smtClean="0"/>
              <a:t> – приховані методи торговельної політики, які виникають тому, що національні технічні, адміністративні та інші норми і правила, побудовані таким чином, щоб перешкоджати ввезенню товарів з-за кордону. Наприклад, вимоги про дотримання національних стандартів, спеціальне упакування і маркування тощо;</a:t>
            </a:r>
          </a:p>
        </p:txBody>
      </p:sp>
    </p:spTree>
    <p:extLst>
      <p:ext uri="{BB962C8B-B14F-4D97-AF65-F5344CB8AC3E}">
        <p14:creationId xmlns="" xmlns:p14="http://schemas.microsoft.com/office/powerpoint/2010/main" val="35695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4.3) </a:t>
            </a:r>
            <a:r>
              <a:rPr lang="uk-UA" altLang="ru-RU" sz="2400" b="1" smtClean="0"/>
              <a:t>встановлення мінімальних імпортних цін</a:t>
            </a:r>
            <a:r>
              <a:rPr lang="uk-UA" altLang="ru-RU" sz="2400" smtClean="0"/>
              <a:t> – передбачає суворе дотримання експортером рівня цін, установлених країною-імпортером;</a:t>
            </a:r>
            <a:endParaRPr lang="uk-UA" altLang="ru-RU" sz="24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4.4)</a:t>
            </a:r>
            <a:r>
              <a:rPr lang="uk-UA" altLang="ru-RU" sz="2400" b="1" smtClean="0"/>
              <a:t> імпортні податки</a:t>
            </a:r>
            <a:r>
              <a:rPr lang="uk-UA" altLang="ru-RU" sz="2400" smtClean="0"/>
              <a:t> – прикордонний податок, яким обкладаються товари при перетині митних кордонів конкретної країни. До них відносяться: митні збори, пов’язані з оформленням митних документів, або зі здійсненням митного контролю; сплата зборів за перевірку якості імпортованого товару; торговельні збори; статистичні збори; збори за здійснення фітосанітарного контролю; сезонні та екологічні збори;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4.5) </a:t>
            </a:r>
            <a:r>
              <a:rPr lang="uk-UA" altLang="ru-RU" sz="2400" b="1" smtClean="0"/>
              <a:t>імпортний депозит</a:t>
            </a:r>
            <a:r>
              <a:rPr lang="uk-UA" altLang="ru-RU" sz="2400" smtClean="0"/>
              <a:t> – форма задатку, який імпортер повинен внести в свій банк в національній чи іноземній валюті перед закупівлею іноземного товару;</a:t>
            </a:r>
            <a:endParaRPr lang="uk-UA" altLang="ru-RU" sz="24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smtClean="0"/>
              <a:t>4.6) валютні обмеження</a:t>
            </a:r>
            <a:r>
              <a:rPr lang="uk-UA" altLang="ru-RU" sz="2400" smtClean="0"/>
              <a:t> – регламентація операцій резидентів і нерезидентів з валютою і іншими валютними цінностями;</a:t>
            </a:r>
          </a:p>
        </p:txBody>
      </p:sp>
    </p:spTree>
    <p:extLst>
      <p:ext uri="{BB962C8B-B14F-4D97-AF65-F5344CB8AC3E}">
        <p14:creationId xmlns="" xmlns:p14="http://schemas.microsoft.com/office/powerpoint/2010/main" val="1313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b="1" smtClean="0"/>
              <a:t>4.7) демпінг</a:t>
            </a:r>
            <a:r>
              <a:rPr lang="uk-UA" altLang="ru-RU" sz="2400" smtClean="0"/>
              <a:t> (dumping) – засіб фінансової нетарифної торговельної політики, що полягає в просуванні товару на зовнішній ринок за рахунок зниження експортних цін нижче нормального рівня цін, існуючого в цих країнах. Види: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b="1" smtClean="0"/>
              <a:t>спорадчий демпінг</a:t>
            </a:r>
            <a:r>
              <a:rPr lang="uk-UA" altLang="ru-RU" sz="2400" smtClean="0"/>
              <a:t> – епізодичний продаж надлишкових запасів товару на зовнішній ринок за заниженими цінами. Відбувається тоді, коли внутрішній обсяг виробництва товару перевищує ємність внутрішнього ринку і перед компанією постає дилема – або взагалі не використовувати частину виробничих потужностей і не виробляти товар, або виробити товар і продати за більш низьку, ніж внутрішня, ціну на зовнішній ринок;</a:t>
            </a:r>
            <a:endParaRPr lang="uk-UA" altLang="ru-RU" sz="2400" b="1" smtClean="0"/>
          </a:p>
          <a:p>
            <a:pPr marL="609600" indent="-609600">
              <a:lnSpc>
                <a:spcPct val="80000"/>
              </a:lnSpc>
            </a:pPr>
            <a:r>
              <a:rPr lang="uk-UA" altLang="ru-RU" sz="2400" b="1" smtClean="0"/>
              <a:t>навмисний демпінг</a:t>
            </a:r>
            <a:r>
              <a:rPr lang="uk-UA" altLang="ru-RU" sz="2400" smtClean="0"/>
              <a:t> – тимчасове навмисне зниження експортних цін з метою витіснення конкурентів з ринку і наступного встановлення монопольних цін;</a:t>
            </a:r>
          </a:p>
        </p:txBody>
      </p:sp>
    </p:spTree>
    <p:extLst>
      <p:ext uri="{BB962C8B-B14F-4D97-AF65-F5344CB8AC3E}">
        <p14:creationId xmlns="" xmlns:p14="http://schemas.microsoft.com/office/powerpoint/2010/main" val="23436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altLang="ru-RU" sz="2400" b="1" smtClean="0"/>
              <a:t>постійний демпінг –</a:t>
            </a:r>
            <a:r>
              <a:rPr lang="uk-UA" altLang="ru-RU" sz="2400" smtClean="0"/>
              <a:t> постійний експорт товарів за цінами нижче справедливої;</a:t>
            </a:r>
            <a:endParaRPr lang="uk-UA" altLang="ru-RU" sz="2400" b="1" smtClean="0"/>
          </a:p>
          <a:p>
            <a:pPr marL="609600" indent="-609600">
              <a:lnSpc>
                <a:spcPct val="80000"/>
              </a:lnSpc>
            </a:pPr>
            <a:r>
              <a:rPr lang="uk-UA" altLang="ru-RU" sz="2400" b="1" smtClean="0"/>
              <a:t>зворотній демпінг</a:t>
            </a:r>
            <a:r>
              <a:rPr lang="uk-UA" altLang="ru-RU" sz="2400" smtClean="0"/>
              <a:t> – завищення цін на експорт порівняно з цінами продажу тих же товарів на внутрішньому ринку. Зустрічається вкрай рідко, зазвичай в результаті непередбачених різких коливань курсів валют;</a:t>
            </a:r>
            <a:endParaRPr lang="uk-UA" altLang="ru-RU" sz="2400" b="1" smtClean="0"/>
          </a:p>
          <a:p>
            <a:pPr marL="609600" indent="-609600">
              <a:lnSpc>
                <a:spcPct val="80000"/>
              </a:lnSpc>
            </a:pPr>
            <a:r>
              <a:rPr lang="uk-UA" altLang="ru-RU" sz="2400" b="1" smtClean="0"/>
              <a:t>взаємний демпінг</a:t>
            </a:r>
            <a:r>
              <a:rPr lang="uk-UA" altLang="ru-RU" sz="2400" smtClean="0"/>
              <a:t> – зустрічна торгівля двох країн одним і тим самим товаром за заниженими цінами. Зустрічається також рідко в умовах високої монополізації внутрішнього ринку певного товару в кожній з країн.</a:t>
            </a:r>
          </a:p>
        </p:txBody>
      </p:sp>
    </p:spTree>
    <p:extLst>
      <p:ext uri="{BB962C8B-B14F-4D97-AF65-F5344CB8AC3E}">
        <p14:creationId xmlns="" xmlns:p14="http://schemas.microsoft.com/office/powerpoint/2010/main" val="28378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436563"/>
          </a:xfrm>
        </p:spPr>
        <p:txBody>
          <a:bodyPr>
            <a:normAutofit fontScale="90000"/>
          </a:bodyPr>
          <a:lstStyle/>
          <a:p>
            <a:r>
              <a:rPr lang="uk-UA" altLang="ru-RU" sz="2400" b="1" smtClean="0"/>
              <a:t>Нетарифні методи регулювання міжнародної торгівлі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1075"/>
            <a:ext cx="7772400" cy="55435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uk-UA" altLang="ru-RU" sz="2400" smtClean="0"/>
              <a:t>4.8) </a:t>
            </a:r>
            <a:r>
              <a:rPr lang="uk-UA" altLang="ru-RU" sz="2400" b="1" smtClean="0"/>
              <a:t>стимулювання експорту:</a:t>
            </a:r>
            <a:r>
              <a:rPr lang="uk-UA" altLang="ru-RU" sz="2400" smtClean="0"/>
              <a:t> </a:t>
            </a:r>
            <a:endParaRPr lang="ru-RU" altLang="ru-RU" sz="2400" smtClean="0"/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експортні кредитні субсидії, 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державне кредитування експорту та страхування експортних кредитів, 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податкові пільги, 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організаційно-інформаційне сприяння, 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частка національної участі, </a:t>
            </a:r>
          </a:p>
          <a:p>
            <a:pPr marL="609600" indent="-609600">
              <a:lnSpc>
                <a:spcPct val="80000"/>
              </a:lnSpc>
            </a:pPr>
            <a:r>
              <a:rPr lang="uk-UA" altLang="ru-RU" sz="2400" smtClean="0"/>
              <a:t>стимулювання національного виробництва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експортна субсидія</a:t>
            </a:r>
            <a:endParaRPr lang="uk-UA" altLang="ru-RU" sz="2400" smtClean="0"/>
          </a:p>
        </p:txBody>
      </p:sp>
    </p:spTree>
    <p:extLst>
      <p:ext uri="{BB962C8B-B14F-4D97-AF65-F5344CB8AC3E}">
        <p14:creationId xmlns="" xmlns:p14="http://schemas.microsoft.com/office/powerpoint/2010/main" val="684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46805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Світове господарство</a:t>
            </a:r>
            <a:endParaRPr lang="ru-RU" sz="2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233994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Товарний</a:t>
            </a:r>
            <a:r>
              <a:rPr lang="uk-UA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</a:t>
            </a:r>
            <a:endParaRPr lang="ru-RU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286" y="2186700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 грошей </a:t>
            </a:r>
            <a:endParaRPr lang="ru-RU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1474" y="2186700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 праці</a:t>
            </a:r>
            <a:endParaRPr lang="ru-RU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 послуг </a:t>
            </a:r>
            <a:endParaRPr lang="ru-RU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00438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 результатів творчої діяльності</a:t>
            </a:r>
            <a:endParaRPr lang="ru-RU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643314"/>
            <a:ext cx="24837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Ринок товарів</a:t>
            </a:r>
            <a:endParaRPr lang="ru-RU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" name="Прямая со стрелкой 2"/>
          <p:cNvCxnSpPr>
            <a:stCxn id="4" idx="2"/>
            <a:endCxn id="6" idx="0"/>
          </p:cNvCxnSpPr>
          <p:nvPr/>
        </p:nvCxnSpPr>
        <p:spPr>
          <a:xfrm flipH="1">
            <a:off x="1523170" y="1340768"/>
            <a:ext cx="3300858" cy="845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824028" y="1340768"/>
            <a:ext cx="2539330" cy="89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5" idx="0"/>
          </p:cNvCxnSpPr>
          <p:nvPr/>
        </p:nvCxnSpPr>
        <p:spPr>
          <a:xfrm flipH="1">
            <a:off x="4301716" y="1340768"/>
            <a:ext cx="522312" cy="89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8" idx="0"/>
          </p:cNvCxnSpPr>
          <p:nvPr/>
        </p:nvCxnSpPr>
        <p:spPr>
          <a:xfrm rot="16200000" flipH="1">
            <a:off x="4355990" y="2899800"/>
            <a:ext cx="617802" cy="72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0" idx="0"/>
          </p:cNvCxnSpPr>
          <p:nvPr/>
        </p:nvCxnSpPr>
        <p:spPr>
          <a:xfrm rot="16200000" flipH="1">
            <a:off x="5427560" y="1828230"/>
            <a:ext cx="689240" cy="2940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9" idx="0"/>
          </p:cNvCxnSpPr>
          <p:nvPr/>
        </p:nvCxnSpPr>
        <p:spPr>
          <a:xfrm rot="5400000">
            <a:off x="2712916" y="1911638"/>
            <a:ext cx="546364" cy="2631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00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7313612" cy="765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uk-UA" altLang="ru-RU" smtClean="0"/>
              <a:t>Нетарифні інструменти</a:t>
            </a:r>
            <a:endParaRPr lang="ru-RU" altLang="ru-RU" smtClean="0"/>
          </a:p>
        </p:txBody>
      </p:sp>
      <p:graphicFrame>
        <p:nvGraphicFramePr>
          <p:cNvPr id="285716" name="Group 20"/>
          <p:cNvGraphicFramePr>
            <a:graphicFrameLocks noGrp="1"/>
          </p:cNvGraphicFramePr>
          <p:nvPr>
            <p:ph idx="1"/>
          </p:nvPr>
        </p:nvGraphicFramePr>
        <p:xfrm>
          <a:off x="450850" y="908050"/>
          <a:ext cx="8693150" cy="5768975"/>
        </p:xfrm>
        <a:graphic>
          <a:graphicData uri="http://schemas.openxmlformats.org/drawingml/2006/table">
            <a:tbl>
              <a:tblPr/>
              <a:tblGrid>
                <a:gridCol w="2317750"/>
                <a:gridCol w="2181225"/>
                <a:gridCol w="2286000"/>
                <a:gridCol w="1908175"/>
              </a:tblGrid>
              <a:tr h="172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Прямі  обмеження імпорту (експорту)</a:t>
                      </a:r>
                      <a:endParaRPr kumimoji="1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Адміністративні формальності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uk-UA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Стимулювання експорту</a:t>
                      </a:r>
                      <a:endParaRPr kumimoji="1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Інші супутні заходи державного регулю-вання</a:t>
                      </a:r>
                      <a:endParaRPr kumimoji="1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41737">
                <a:tc>
                  <a:txBody>
                    <a:bodyPr/>
                    <a:lstStyle>
                      <a:lvl1pPr marL="179388" indent="-1793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Ліцензування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Квотування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“Добровільне” обмеження експорту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Мінімальні  експортні ціни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Імпортні депозити 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Імпортні податки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Компенсаційне мито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Антидемпінгове мито</a:t>
                      </a:r>
                      <a:endParaRPr kumimoji="1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88900" indent="-88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Санітарні норми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Технічні бар'єри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Екологічні вимоги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Вимоги до пакування і  маркування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Експортні субсидії 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Експортні  кредитні  субсидії 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Податкові пільги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Державне  регулювання експорту;</a:t>
                      </a:r>
                    </a:p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Страхування експортних кредитів</a:t>
                      </a:r>
                      <a:endParaRPr kumimoji="1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Валютні  обмеження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Правила ввозу і  вивозу капіталу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Частка національної участі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Стимулювання національного виробництва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658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4" t="18749" r="16368" b="14854"/>
          <a:stretch/>
        </p:blipFill>
        <p:spPr bwMode="auto">
          <a:xfrm>
            <a:off x="163358" y="1268760"/>
            <a:ext cx="8834394" cy="507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13334"/>
            <a:ext cx="511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Товарна структура ринку</a:t>
            </a:r>
            <a:endParaRPr lang="ru-RU" sz="36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214546" y="5000636"/>
            <a:ext cx="150019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Ринок результатів творчої діяльності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7" name="Пряма зі стрілкою 6"/>
          <p:cNvCxnSpPr/>
          <p:nvPr/>
        </p:nvCxnSpPr>
        <p:spPr>
          <a:xfrm rot="5400000">
            <a:off x="1464447" y="3393281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41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Регіональна структура світового ринку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26" t="21938" r="26265" b="14436"/>
          <a:stretch/>
        </p:blipFill>
        <p:spPr bwMode="auto">
          <a:xfrm>
            <a:off x="1259632" y="1429668"/>
            <a:ext cx="6663216" cy="54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54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Класифікація форм міжнародної торгівлі 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229"/>
                <a:gridCol w="5877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ambria Math" pitchFamily="18" charset="0"/>
                          <a:ea typeface="Cambria Math" pitchFamily="18" charset="0"/>
                        </a:rPr>
                        <a:t>Класифікаційна</a:t>
                      </a:r>
                      <a:r>
                        <a:rPr lang="uk-UA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ознака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ambria Math" pitchFamily="18" charset="0"/>
                          <a:ea typeface="Cambria Math" pitchFamily="18" charset="0"/>
                        </a:rPr>
                        <a:t>Форми міжнародної</a:t>
                      </a:r>
                      <a:r>
                        <a:rPr lang="uk-UA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торгівлі товарами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 специфікою</a:t>
                      </a:r>
                      <a:r>
                        <a:rPr lang="uk-UA" baseline="0" dirty="0" smtClean="0"/>
                        <a:t> взаємодії суб'єктів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Традиційна</a:t>
                      </a:r>
                      <a:r>
                        <a:rPr lang="uk-UA" baseline="0" dirty="0" smtClean="0"/>
                        <a:t>  (зовнішня) торгівля;</a:t>
                      </a:r>
                    </a:p>
                    <a:p>
                      <a:r>
                        <a:rPr lang="uk-UA" baseline="0" dirty="0" smtClean="0"/>
                        <a:t>Торгівля кооперативною та спеціалізованою продукцією;</a:t>
                      </a:r>
                    </a:p>
                    <a:p>
                      <a:r>
                        <a:rPr lang="uk-UA" baseline="0" dirty="0" smtClean="0"/>
                        <a:t>Зустрічна торгівля;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 специфікою об'єкту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Торгівля товарами:</a:t>
                      </a:r>
                    </a:p>
                    <a:p>
                      <a:r>
                        <a:rPr lang="uk-UA" dirty="0" smtClean="0"/>
                        <a:t>   - торгівля сировиною;</a:t>
                      </a:r>
                    </a:p>
                    <a:p>
                      <a:r>
                        <a:rPr lang="uk-UA" dirty="0" smtClean="0"/>
                        <a:t>   - торгівля продовольчими товарами;</a:t>
                      </a:r>
                    </a:p>
                    <a:p>
                      <a:r>
                        <a:rPr lang="uk-UA" dirty="0" smtClean="0"/>
                        <a:t>   - торгівля машинами та обладнанням;</a:t>
                      </a:r>
                    </a:p>
                    <a:p>
                      <a:r>
                        <a:rPr lang="uk-UA" dirty="0" smtClean="0"/>
                        <a:t>   -  торгівля споживчими товарами; </a:t>
                      </a:r>
                    </a:p>
                    <a:p>
                      <a:r>
                        <a:rPr lang="uk-UA" dirty="0" smtClean="0"/>
                        <a:t>Торгівля послугами</a:t>
                      </a:r>
                    </a:p>
                    <a:p>
                      <a:r>
                        <a:rPr lang="uk-UA" dirty="0" smtClean="0"/>
                        <a:t>Торгівля результатами творчої діяльності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 специфікою</a:t>
                      </a:r>
                      <a:r>
                        <a:rPr lang="uk-UA" baseline="0" dirty="0" smtClean="0"/>
                        <a:t> регулювання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Звичайна торгівля</a:t>
                      </a:r>
                    </a:p>
                    <a:p>
                      <a:r>
                        <a:rPr lang="uk-UA" dirty="0" smtClean="0"/>
                        <a:t>Дискримінаційна торгівля</a:t>
                      </a:r>
                    </a:p>
                    <a:p>
                      <a:r>
                        <a:rPr lang="uk-UA" dirty="0" smtClean="0"/>
                        <a:t>Преференційна торгівля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7121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3977</Words>
  <Application>Microsoft Office PowerPoint</Application>
  <PresentationFormat>Екран (4:3)</PresentationFormat>
  <Paragraphs>427</Paragraphs>
  <Slides>60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60</vt:i4>
      </vt:variant>
    </vt:vector>
  </HeadingPairs>
  <TitlesOfParts>
    <vt:vector size="62" baseType="lpstr">
      <vt:lpstr>Тема Office</vt:lpstr>
      <vt:lpstr>Формула</vt:lpstr>
      <vt:lpstr>Світовий ринок товарів та послуг</vt:lpstr>
      <vt:lpstr> Світовий ринок товарів і послуг та особливості його розвитку в сучасних умовах</vt:lpstr>
      <vt:lpstr>Структура світового ринку</vt:lpstr>
      <vt:lpstr>Основні функціональні взаємозв'язки на світовому ринку</vt:lpstr>
      <vt:lpstr>Формування цін на світовому ринку</vt:lpstr>
      <vt:lpstr>Слайд 6</vt:lpstr>
      <vt:lpstr>Слайд 7</vt:lpstr>
      <vt:lpstr>Регіональна структура світового ринку</vt:lpstr>
      <vt:lpstr>Класифікація форм міжнародної торгівлі </vt:lpstr>
      <vt:lpstr>Слайд 10</vt:lpstr>
      <vt:lpstr>Способи постачання послуг</vt:lpstr>
      <vt:lpstr>Слайд 12</vt:lpstr>
      <vt:lpstr>Біржі</vt:lpstr>
      <vt:lpstr>Класифікація бірж </vt:lpstr>
      <vt:lpstr>Класифікація бірж </vt:lpstr>
      <vt:lpstr>Аукціон</vt:lpstr>
      <vt:lpstr> Міжнародні аукціони</vt:lpstr>
      <vt:lpstr>Тенденції розвитку аукціонів </vt:lpstr>
      <vt:lpstr>Тенденції розвитку аукціонів </vt:lpstr>
      <vt:lpstr>Міжнародні тендери </vt:lpstr>
      <vt:lpstr>Класифікація міжнародних тендерів</vt:lpstr>
      <vt:lpstr>Слайд 22</vt:lpstr>
      <vt:lpstr>Тенденції в проведенні торгів</vt:lpstr>
      <vt:lpstr>Виставки та ярмарки</vt:lpstr>
      <vt:lpstr>Класифікація виставок/ярмарок:</vt:lpstr>
      <vt:lpstr>Функції міжнародних виставок та ярмарок </vt:lpstr>
      <vt:lpstr>Функції міжнародних виставок та ярмарок </vt:lpstr>
      <vt:lpstr>Ціноутворення у світовій торгівлі</vt:lpstr>
      <vt:lpstr>Види цін</vt:lpstr>
      <vt:lpstr> Базисні умови постачання (INCOTERMS)</vt:lpstr>
      <vt:lpstr>Слайд 31</vt:lpstr>
      <vt:lpstr>Основні методи встановлення зовнішньоторгівельних цін</vt:lpstr>
      <vt:lpstr>1. Метод на базі власних витрат виробництва; </vt:lpstr>
      <vt:lpstr>Слайд 34</vt:lpstr>
      <vt:lpstr> Ціна придбання товару (Цп), що ввозиться в країну, складається з таких елементів: </vt:lpstr>
      <vt:lpstr>2. Метод на основі цільової норми прибутку;</vt:lpstr>
      <vt:lpstr>Тарифне і нетарифне регулювання міжнародних торгово-економічних відносин </vt:lpstr>
      <vt:lpstr>Протекціонізм</vt:lpstr>
      <vt:lpstr>Рівні регулювання</vt:lpstr>
      <vt:lpstr>Рівні регулювання</vt:lpstr>
      <vt:lpstr>Слайд 41</vt:lpstr>
      <vt:lpstr>Інструменти</vt:lpstr>
      <vt:lpstr>Інструменти міжнародної торгівлі</vt:lpstr>
      <vt:lpstr>Тарифне регулювання </vt:lpstr>
      <vt:lpstr>Види мита </vt:lpstr>
      <vt:lpstr>Види мита </vt:lpstr>
      <vt:lpstr>Види мита </vt:lpstr>
      <vt:lpstr>Види мита </vt:lpstr>
      <vt:lpstr>Митний тариф </vt:lpstr>
      <vt:lpstr>Класифікація митного тарифу </vt:lpstr>
      <vt:lpstr>Митний тариф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методи регулювання міжнародної торгівлі </vt:lpstr>
      <vt:lpstr>Нетарифні інструменти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мвы</dc:creator>
  <cp:lastModifiedBy>adm</cp:lastModifiedBy>
  <cp:revision>49</cp:revision>
  <dcterms:created xsi:type="dcterms:W3CDTF">2017-02-21T20:50:43Z</dcterms:created>
  <dcterms:modified xsi:type="dcterms:W3CDTF">2017-02-23T09:44:16Z</dcterms:modified>
</cp:coreProperties>
</file>