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81" r:id="rId3"/>
    <p:sldId id="304" r:id="rId4"/>
    <p:sldId id="290" r:id="rId5"/>
    <p:sldId id="292" r:id="rId6"/>
    <p:sldId id="285" r:id="rId7"/>
    <p:sldId id="286" r:id="rId8"/>
    <p:sldId id="288" r:id="rId9"/>
    <p:sldId id="287" r:id="rId10"/>
    <p:sldId id="258" r:id="rId11"/>
    <p:sldId id="294" r:id="rId12"/>
    <p:sldId id="266" r:id="rId13"/>
    <p:sldId id="267" r:id="rId14"/>
    <p:sldId id="295" r:id="rId15"/>
    <p:sldId id="299" r:id="rId16"/>
    <p:sldId id="296" r:id="rId17"/>
    <p:sldId id="300" r:id="rId18"/>
    <p:sldId id="297" r:id="rId19"/>
    <p:sldId id="301" r:id="rId20"/>
    <p:sldId id="298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00A4"/>
    <a:srgbClr val="99FFCC"/>
    <a:srgbClr val="FFCCCC"/>
    <a:srgbClr val="474747"/>
    <a:srgbClr val="606060"/>
    <a:srgbClr val="53537D"/>
    <a:srgbClr val="FF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4C3D-C8F4-4412-939C-EE164B38293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894C-094F-490F-88B7-262F3081FB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DD1-6B59-45FE-97D9-D9972DD27C8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A5A698-04D7-40D6-9A2B-1DAC288D61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9548872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F76E-DE09-406B-A959-FE2578BEBB3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675E-DFDF-4392-AA3B-2103A5F16D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2591-EC71-4505-BC77-D10000A3D5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4581-5B66-4E4C-A05A-94B51B7D770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029-56CA-4B0C-98FE-C4AB1EE5E3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B332-ED68-4947-A81B-6833954A73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0B93-CC75-4B21-9887-077D45460D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1D16-B523-4386-985F-C948364E9F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25248FC-3459-4FDF-B554-7C617B3140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7772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9"/>
              </a:avLst>
            </a:prstTxWarp>
          </a:bodyPr>
          <a:lstStyle/>
          <a:p>
            <a:r>
              <a:rPr lang="uk-UA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2C85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Виробництво </a:t>
            </a:r>
            <a:r>
              <a:rPr lang="uk-UA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2C85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і його основні чинники</a:t>
            </a:r>
            <a:endParaRPr lang="uk-UA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2C85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  <a:p>
            <a:endParaRPr lang="uk-UA" sz="10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2C85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uk-UA" sz="1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2C85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Фази суспільного виробництва</a:t>
            </a:r>
          </a:p>
          <a:p>
            <a:pPr marL="228600" indent="-228600">
              <a:buAutoNum type="arabicPeriod"/>
            </a:pPr>
            <a:r>
              <a:rPr lang="uk-UA" sz="1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2C85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Сфери виробництва</a:t>
            </a:r>
          </a:p>
          <a:p>
            <a:pPr marL="228600" indent="-228600">
              <a:buAutoNum type="arabicPeriod"/>
            </a:pPr>
            <a:r>
              <a:rPr lang="uk-UA" sz="1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2C85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Основні фактори суспільного виробництва та їх взаємодія</a:t>
            </a:r>
          </a:p>
          <a:p>
            <a:endParaRPr lang="uk-UA" sz="1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2C85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4163888" cy="17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304800"/>
            <a:ext cx="8153400" cy="5029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uk-UA" altLang="ru-RU" sz="43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Основні фактори суспільного виробництва та їх взаємодія</a:t>
            </a:r>
            <a:endParaRPr lang="uk-UA" altLang="ru-RU" sz="3000" b="1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uk-UA" altLang="ru-RU" sz="3600" b="1" u="sng" dirty="0" smtClean="0">
              <a:solidFill>
                <a:srgbClr val="0000B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uk-UA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Фактори виробництва </a:t>
            </a:r>
            <a:r>
              <a:rPr lang="uk-UA" alt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– </a:t>
            </a:r>
            <a:endParaRPr lang="uk-UA" altLang="ru-RU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</a:pPr>
            <a:r>
              <a:rPr lang="uk-UA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всі </a:t>
            </a:r>
            <a:r>
              <a:rPr lang="uk-UA" alt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види ресурсів, що використовуються </a:t>
            </a:r>
            <a:r>
              <a:rPr lang="uk-UA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процесі виробництва </a:t>
            </a:r>
            <a:endParaRPr lang="ru-RU" alt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Рисунок 3" descr="imagesCAMT00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572000"/>
            <a:ext cx="330324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Фактори виробництва - 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ресурси</a:t>
            </a:r>
            <a:r>
              <a:rPr lang="ru-RU" sz="4000" dirty="0" smtClean="0"/>
              <a:t>, </a:t>
            </a:r>
            <a:r>
              <a:rPr lang="ru-RU" sz="4000" dirty="0" err="1" smtClean="0"/>
              <a:t>необхідні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виробництва</a:t>
            </a:r>
            <a:r>
              <a:rPr lang="ru-RU" sz="4000" dirty="0" smtClean="0"/>
              <a:t> </a:t>
            </a:r>
            <a:r>
              <a:rPr lang="ru-RU" sz="4000" dirty="0" err="1" smtClean="0"/>
              <a:t>товарів</a:t>
            </a:r>
            <a:r>
              <a:rPr lang="ru-RU" sz="4000" dirty="0" smtClean="0"/>
              <a:t> </a:t>
            </a:r>
            <a:r>
              <a:rPr lang="ru-RU" sz="4000" dirty="0" err="1" smtClean="0"/>
              <a:t>або</a:t>
            </a:r>
            <a:r>
              <a:rPr lang="ru-RU" sz="4000" dirty="0" smtClean="0"/>
              <a:t> </a:t>
            </a:r>
            <a:r>
              <a:rPr lang="ru-RU" sz="4000" dirty="0" err="1" smtClean="0"/>
              <a:t>послуг</a:t>
            </a:r>
            <a:endParaRPr lang="uk-UA" sz="4000" dirty="0"/>
          </a:p>
        </p:txBody>
      </p:sp>
      <p:pic>
        <p:nvPicPr>
          <p:cNvPr id="4" name="Рисунок 3" descr="imagesCAMT00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645024"/>
            <a:ext cx="460851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4800600" y="5257800"/>
            <a:ext cx="2743200" cy="1030288"/>
          </a:xfrm>
          <a:prstGeom prst="ellipse">
            <a:avLst/>
          </a:prstGeom>
          <a:gradFill rotWithShape="1">
            <a:gsLst>
              <a:gs pos="0">
                <a:srgbClr val="D45BFF"/>
              </a:gs>
              <a:gs pos="100000">
                <a:srgbClr val="D45B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D45B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600200" y="304800"/>
            <a:ext cx="6477000" cy="990600"/>
          </a:xfrm>
          <a:prstGeom prst="rect">
            <a:avLst/>
          </a:prstGeom>
          <a:solidFill>
            <a:srgbClr val="FF9900"/>
          </a:solidFill>
          <a:ln w="57150">
            <a:miter lim="800000"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643438" y="1268413"/>
            <a:ext cx="0" cy="576262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1547813" y="1844675"/>
            <a:ext cx="3095625" cy="0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4643438" y="1844675"/>
            <a:ext cx="3095625" cy="0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1547813" y="1844675"/>
            <a:ext cx="0" cy="360363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7740650" y="1844675"/>
            <a:ext cx="0" cy="360363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79388" y="2362200"/>
            <a:ext cx="3402012" cy="1139825"/>
          </a:xfrm>
          <a:prstGeom prst="rect">
            <a:avLst/>
          </a:prstGeom>
          <a:solidFill>
            <a:srgbClr val="CC3399"/>
          </a:solidFill>
          <a:ln w="57150">
            <a:miter lim="800000"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3399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Матеріальні</a:t>
            </a:r>
            <a:endParaRPr lang="ru-RU" altLang="ru-RU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011863" y="2362200"/>
            <a:ext cx="2674937" cy="1139825"/>
          </a:xfrm>
          <a:prstGeom prst="rect">
            <a:avLst/>
          </a:prstGeom>
          <a:solidFill>
            <a:srgbClr val="CC3399"/>
          </a:solidFill>
          <a:ln w="57150">
            <a:miter lim="800000"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3399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altLang="ru-RU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943600" y="259080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Людські</a:t>
            </a: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2051050" y="3886200"/>
            <a:ext cx="2520950" cy="982663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1547813" y="3500438"/>
            <a:ext cx="0" cy="2449512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1547813" y="4365625"/>
            <a:ext cx="503237" cy="0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981200" y="3962400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Земля</a:t>
            </a:r>
            <a:endParaRPr lang="ru-RU" altLang="ru-RU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2124075" y="5410200"/>
            <a:ext cx="2524125" cy="969963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1547813" y="5949950"/>
            <a:ext cx="576262" cy="0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981200" y="5486400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Капітал</a:t>
            </a:r>
            <a:endParaRPr lang="ru-RU" altLang="ru-RU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5105400" y="3733800"/>
            <a:ext cx="2133600" cy="1143000"/>
          </a:xfrm>
          <a:prstGeom prst="ellipse">
            <a:avLst/>
          </a:prstGeom>
          <a:gradFill rotWithShape="1">
            <a:gsLst>
              <a:gs pos="0">
                <a:srgbClr val="D45BFF"/>
              </a:gs>
              <a:gs pos="100000">
                <a:srgbClr val="D45B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D45B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7740650" y="3500438"/>
            <a:ext cx="0" cy="2449512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7467600" y="5943600"/>
            <a:ext cx="288925" cy="0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7391400" y="4191000"/>
            <a:ext cx="360363" cy="0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5257800" y="3886200"/>
            <a:ext cx="1881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Праця</a:t>
            </a:r>
            <a:endParaRPr lang="ru-RU" altLang="ru-RU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648200" y="5334000"/>
            <a:ext cx="3106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Підприємницькі здібності</a:t>
            </a:r>
            <a:endParaRPr lang="ru-RU" alt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5083" name="WordArt 27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814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Економічні ресурси</a:t>
            </a:r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 flipH="1">
            <a:off x="7696200" y="4876800"/>
            <a:ext cx="360363" cy="0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7" name="Oval 31"/>
          <p:cNvSpPr>
            <a:spLocks noChangeArrowheads="1"/>
          </p:cNvSpPr>
          <p:nvPr/>
        </p:nvSpPr>
        <p:spPr bwMode="auto">
          <a:xfrm>
            <a:off x="8001000" y="3581400"/>
            <a:ext cx="990600" cy="3124200"/>
          </a:xfrm>
          <a:prstGeom prst="ellipse">
            <a:avLst/>
          </a:prstGeom>
          <a:gradFill rotWithShape="1">
            <a:gsLst>
              <a:gs pos="0">
                <a:srgbClr val="D45BFF"/>
              </a:gs>
              <a:gs pos="100000">
                <a:srgbClr val="D45B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D45B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8305800" y="3559175"/>
            <a:ext cx="3048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1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Інформація</a:t>
            </a:r>
            <a:endParaRPr lang="ru-RU" altLang="ru-RU" sz="21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609600"/>
            <a:ext cx="7162800" cy="4419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altLang="ru-RU" sz="4000" b="1" i="1" dirty="0">
                <a:latin typeface="Tahoma" pitchFamily="34" charset="0"/>
              </a:rPr>
              <a:t>	</a:t>
            </a:r>
            <a:r>
              <a:rPr lang="uk-UA" altLang="ru-RU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itchFamily="34" charset="0"/>
              </a:rPr>
              <a:t>Основні риси економічних ресурсів:</a:t>
            </a:r>
          </a:p>
          <a:p>
            <a:pPr>
              <a:buSzPct val="70000"/>
              <a:buFont typeface="Wingdings" pitchFamily="2" charset="2"/>
              <a:buChar char="Ø"/>
            </a:pPr>
            <a:r>
              <a:rPr lang="uk-UA" altLang="ru-RU" sz="2800" b="1" i="1" dirty="0">
                <a:latin typeface="Tahoma" pitchFamily="34" charset="0"/>
              </a:rPr>
              <a:t>обмеженість</a:t>
            </a:r>
          </a:p>
          <a:p>
            <a:pPr>
              <a:buSzPct val="70000"/>
              <a:buFont typeface="Wingdings" pitchFamily="2" charset="2"/>
              <a:buChar char="Ø"/>
            </a:pPr>
            <a:r>
              <a:rPr lang="uk-UA" altLang="ru-RU" sz="2800" b="1" i="1" dirty="0" err="1">
                <a:latin typeface="Tahoma" pitchFamily="34" charset="0"/>
              </a:rPr>
              <a:t>взаємозамінюваність</a:t>
            </a:r>
            <a:endParaRPr lang="uk-UA" altLang="ru-RU" sz="2800" b="1" i="1" dirty="0">
              <a:latin typeface="Tahoma" pitchFamily="34" charset="0"/>
            </a:endParaRPr>
          </a:p>
          <a:p>
            <a:pPr>
              <a:buSzPct val="70000"/>
              <a:buFont typeface="Wingdings" pitchFamily="2" charset="2"/>
              <a:buChar char="Ø"/>
            </a:pPr>
            <a:r>
              <a:rPr lang="uk-UA" altLang="ru-RU" sz="2800" b="1" i="1" dirty="0">
                <a:latin typeface="Tahoma" pitchFamily="34" charset="0"/>
              </a:rPr>
              <a:t>взаємодоповнюваність</a:t>
            </a:r>
          </a:p>
          <a:p>
            <a:pPr>
              <a:buSzPct val="70000"/>
              <a:buFont typeface="Wingdings" pitchFamily="2" charset="2"/>
              <a:buChar char="Ø"/>
            </a:pPr>
            <a:r>
              <a:rPr lang="uk-UA" altLang="ru-RU" sz="2800" b="1" i="1" dirty="0">
                <a:latin typeface="Tahoma" pitchFamily="34" charset="0"/>
              </a:rPr>
              <a:t>мобільність</a:t>
            </a:r>
            <a:endParaRPr lang="ru-RU" altLang="ru-RU" b="1" i="1" dirty="0">
              <a:latin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176464" cy="25584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</a:rPr>
              <a:t>Праця</a:t>
            </a:r>
            <a:r>
              <a:rPr lang="ru-RU" sz="2800" b="1" i="1" dirty="0" smtClean="0"/>
              <a:t> — </a:t>
            </a:r>
            <a:r>
              <a:rPr lang="ru-RU" sz="2800" b="1" i="1" dirty="0" err="1" smtClean="0"/>
              <a:t>сукупність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умінь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навичок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фізичних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інтелектуальних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можливостей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людини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тобто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її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робоча</a:t>
            </a:r>
            <a:r>
              <a:rPr lang="ru-RU" sz="2800" b="1" i="1" dirty="0" smtClean="0"/>
              <a:t> сила, яку вона </a:t>
            </a:r>
            <a:r>
              <a:rPr lang="ru-RU" sz="2800" b="1" i="1" dirty="0" err="1" smtClean="0"/>
              <a:t>використовує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процесі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виробництва</a:t>
            </a:r>
            <a:endParaRPr lang="uk-UA" sz="2800" b="1" dirty="0"/>
          </a:p>
        </p:txBody>
      </p:sp>
      <p:pic>
        <p:nvPicPr>
          <p:cNvPr id="3" name="Рисунок 2" descr="iCA91BK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241131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Картинки по запросу Прац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2523345" cy="1738305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Прац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357430"/>
            <a:ext cx="2686050" cy="1704976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Прац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4781520" cy="23907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052737"/>
            <a:ext cx="8229600" cy="14401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Ціна</a:t>
            </a:r>
            <a:r>
              <a:rPr lang="ru-RU" sz="3600" dirty="0"/>
              <a:t>, </a:t>
            </a:r>
            <a:r>
              <a:rPr lang="ru-RU" sz="3600" dirty="0" err="1"/>
              <a:t>виплачена</a:t>
            </a:r>
            <a:r>
              <a:rPr lang="ru-RU" sz="3600" dirty="0"/>
              <a:t> за </a:t>
            </a:r>
            <a:r>
              <a:rPr lang="ru-RU" sz="3600" dirty="0" err="1"/>
              <a:t>працю</a:t>
            </a:r>
            <a:r>
              <a:rPr lang="ru-RU" sz="3600" dirty="0"/>
              <a:t>, </a:t>
            </a:r>
            <a:r>
              <a:rPr lang="ru-RU" sz="3600" dirty="0" err="1"/>
              <a:t>називається</a:t>
            </a:r>
            <a:r>
              <a:rPr lang="ru-RU" sz="3600" dirty="0"/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заробітною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платою</a:t>
            </a:r>
            <a:r>
              <a:rPr lang="ru-RU" sz="36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032447" cy="3240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5752"/>
            <a:ext cx="3936437" cy="32155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0964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Картинки по запросу Земля (природні ресурси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22617"/>
            <a:ext cx="2962274" cy="18496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883296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rgbClr val="C00000"/>
                </a:solidFill>
              </a:rPr>
              <a:t/>
            </a:r>
            <a:br>
              <a:rPr lang="uk-UA" sz="2800" i="1" dirty="0" smtClean="0">
                <a:solidFill>
                  <a:srgbClr val="C0000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/>
            </a:r>
            <a:br>
              <a:rPr lang="uk-UA" sz="2800" i="1" dirty="0" smtClean="0">
                <a:solidFill>
                  <a:srgbClr val="C0000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/>
            </a:r>
            <a:br>
              <a:rPr lang="uk-UA" sz="2800" i="1" dirty="0" smtClean="0">
                <a:solidFill>
                  <a:srgbClr val="C0000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/>
            </a:r>
            <a:br>
              <a:rPr lang="uk-UA" sz="2800" i="1" dirty="0" smtClean="0">
                <a:solidFill>
                  <a:srgbClr val="C0000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/>
            </a:r>
            <a:br>
              <a:rPr lang="uk-UA" sz="2800" i="1" dirty="0" smtClean="0">
                <a:solidFill>
                  <a:srgbClr val="C0000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/>
            </a:r>
            <a:br>
              <a:rPr lang="uk-UA" sz="2800" i="1" dirty="0" smtClean="0">
                <a:solidFill>
                  <a:srgbClr val="C00000"/>
                </a:solidFill>
              </a:rPr>
            </a:br>
            <a:r>
              <a:rPr lang="uk-UA" sz="2400" b="1" i="1" dirty="0" smtClean="0">
                <a:solidFill>
                  <a:srgbClr val="C00000"/>
                </a:solidFill>
              </a:rPr>
              <a:t>Земля (природні ресурси) </a:t>
            </a:r>
            <a:r>
              <a:rPr lang="uk-UA" sz="2400" b="1" i="1" dirty="0" smtClean="0"/>
              <a:t>— усі блага природи, які людина використовує у процесі виробництва: земля, надра, водні, лісові, біологічні, </a:t>
            </a:r>
            <a:r>
              <a:rPr lang="uk-UA" sz="2400" b="1" i="1" dirty="0" err="1" smtClean="0"/>
              <a:t>агрокліматичні</a:t>
            </a:r>
            <a:r>
              <a:rPr lang="uk-UA" sz="2400" b="1" i="1" dirty="0" smtClean="0"/>
              <a:t> та всі інші види природних ресурсів</a:t>
            </a:r>
            <a:endParaRPr lang="uk-UA" sz="2800" b="1" dirty="0"/>
          </a:p>
        </p:txBody>
      </p:sp>
      <p:pic>
        <p:nvPicPr>
          <p:cNvPr id="17410" name="Picture 2" descr="Картинки по запросу Земля (природні ресурс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466975" cy="1847851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Земля (природні ресурси)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643182"/>
            <a:ext cx="2857500" cy="2143125"/>
          </a:xfrm>
          <a:prstGeom prst="rect">
            <a:avLst/>
          </a:prstGeom>
          <a:noFill/>
        </p:spPr>
      </p:pic>
      <p:pic>
        <p:nvPicPr>
          <p:cNvPr id="17416" name="Picture 8" descr="Картинки по запросу Земля (природні ресурси)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71744"/>
            <a:ext cx="3119418" cy="1982340"/>
          </a:xfrm>
          <a:prstGeom prst="rect">
            <a:avLst/>
          </a:prstGeom>
          <a:noFill/>
        </p:spPr>
      </p:pic>
      <p:pic>
        <p:nvPicPr>
          <p:cNvPr id="17418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714884"/>
            <a:ext cx="2786050" cy="1858819"/>
          </a:xfrm>
          <a:prstGeom prst="rect">
            <a:avLst/>
          </a:prstGeom>
          <a:noFill/>
        </p:spPr>
      </p:pic>
      <p:pic>
        <p:nvPicPr>
          <p:cNvPr id="17420" name="Picture 12" descr="Картинки по запросу Земля (природні ресурси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86322"/>
            <a:ext cx="2476494" cy="1853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764705"/>
            <a:ext cx="8229600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/>
              <a:t>Ціна</a:t>
            </a:r>
            <a:r>
              <a:rPr lang="ru-RU" sz="4000" dirty="0"/>
              <a:t>, </a:t>
            </a:r>
            <a:r>
              <a:rPr lang="ru-RU" sz="4000" dirty="0" err="1"/>
              <a:t>виплачена</a:t>
            </a:r>
            <a:r>
              <a:rPr lang="ru-RU" sz="4000" dirty="0"/>
              <a:t> за </a:t>
            </a:r>
            <a:r>
              <a:rPr lang="ru-RU" sz="4000" dirty="0" err="1"/>
              <a:t>користування</a:t>
            </a:r>
            <a:r>
              <a:rPr lang="ru-RU" sz="4000" dirty="0"/>
              <a:t> землею, </a:t>
            </a:r>
            <a:r>
              <a:rPr lang="ru-RU" sz="4000" dirty="0" err="1"/>
              <a:t>називається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рентою</a:t>
            </a:r>
            <a:r>
              <a:rPr lang="ru-RU" sz="40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4302"/>
            <a:ext cx="3988004" cy="33600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66" y="2894302"/>
            <a:ext cx="4167205" cy="33600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3361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84956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Капітал</a:t>
            </a:r>
            <a:r>
              <a:rPr lang="uk-UA" sz="2400" b="1" i="1" dirty="0" smtClean="0"/>
              <a:t> — усі засоби виробництва, створені людиною; приміщення, обладнання, машини, матеріали, інструменти, напівфабрикати, а також кошти, тобто грошовий капітал, призначений для організації виробництва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endParaRPr lang="uk-UA" sz="2400" dirty="0"/>
          </a:p>
        </p:txBody>
      </p:sp>
      <p:pic>
        <p:nvPicPr>
          <p:cNvPr id="3" name="Рисунок 2" descr="imagesCAABIL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48245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Картинки по запросу Капі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3714776" cy="216426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332656"/>
            <a:ext cx="8229600" cy="1900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Плата за </a:t>
            </a:r>
            <a:r>
              <a:rPr lang="ru-RU" sz="4000" dirty="0" err="1"/>
              <a:t>використання</a:t>
            </a:r>
            <a:r>
              <a:rPr lang="ru-RU" sz="4000" dirty="0"/>
              <a:t> чужих грошей,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капіталу</a:t>
            </a:r>
            <a:r>
              <a:rPr lang="ru-RU" sz="4000" dirty="0"/>
              <a:t>, </a:t>
            </a:r>
            <a:r>
              <a:rPr lang="ru-RU" sz="4000" dirty="0" err="1"/>
              <a:t>називається</a:t>
            </a:r>
            <a:r>
              <a:rPr lang="ru-RU" sz="4000" dirty="0"/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відсотком</a:t>
            </a:r>
            <a:r>
              <a:rPr lang="ru-RU" sz="40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273996" cy="3378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924944"/>
            <a:ext cx="4438972" cy="317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723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mnenie_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5334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uk-UA" altLang="ru-RU" sz="3600" b="1" dirty="0">
                <a:solidFill>
                  <a:srgbClr val="2929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lang="uk-UA" altLang="ru-RU" sz="3700" b="1" u="sng" dirty="0">
                <a:solidFill>
                  <a:srgbClr val="2929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Виробництво</a:t>
            </a:r>
            <a:r>
              <a:rPr lang="uk-UA" altLang="ru-RU" sz="3600" b="1" dirty="0">
                <a:solidFill>
                  <a:srgbClr val="2929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- це процес створення </a:t>
            </a:r>
            <a:r>
              <a:rPr lang="uk-UA" altLang="ru-RU" sz="3600" b="1" dirty="0" smtClean="0">
                <a:solidFill>
                  <a:srgbClr val="2929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матеріальних і духовних </a:t>
            </a:r>
            <a:r>
              <a:rPr lang="uk-UA" altLang="ru-RU" sz="3600" b="1" dirty="0">
                <a:solidFill>
                  <a:srgbClr val="2929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благ, необхідних для існування й розвитку людського </a:t>
            </a:r>
            <a:r>
              <a:rPr lang="uk-UA" altLang="ru-RU" sz="3600" b="1" dirty="0" smtClean="0">
                <a:solidFill>
                  <a:srgbClr val="2929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суспільства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Створюючи певні блага люди вступають у </a:t>
            </a:r>
            <a:r>
              <a:rPr lang="uk-UA" sz="3600" dirty="0" err="1" smtClean="0">
                <a:solidFill>
                  <a:schemeClr val="accent5">
                    <a:lumMod val="75000"/>
                  </a:schemeClr>
                </a:solidFill>
              </a:rPr>
              <a:t>зв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uk-UA" sz="3600" dirty="0" err="1" smtClean="0">
                <a:solidFill>
                  <a:schemeClr val="accent5">
                    <a:lumMod val="75000"/>
                  </a:schemeClr>
                </a:solidFill>
              </a:rPr>
              <a:t>язки</a:t>
            </a: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 і взаємодію – виробничі відносини. Тому виробництво є завжди </a:t>
            </a:r>
            <a:r>
              <a:rPr lang="uk-UA" sz="3600" b="1" i="1" dirty="0" smtClean="0">
                <a:solidFill>
                  <a:schemeClr val="accent5">
                    <a:lumMod val="75000"/>
                  </a:schemeClr>
                </a:solidFill>
              </a:rPr>
              <a:t>суспільним</a:t>
            </a:r>
          </a:p>
          <a:p>
            <a:pPr>
              <a:buFontTx/>
              <a:buNone/>
            </a:pPr>
            <a:endParaRPr lang="ru-RU" altLang="ru-RU" sz="3600" b="1" dirty="0">
              <a:solidFill>
                <a:srgbClr val="2929A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1445" name="Picture 5" descr="top_f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57738"/>
            <a:ext cx="3200400" cy="2100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produc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Підприємницькі здібно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450071" cy="1928826"/>
          </a:xfrm>
          <a:prstGeom prst="rect">
            <a:avLst/>
          </a:prstGeom>
          <a:noFill/>
        </p:spPr>
      </p:pic>
      <p:pic>
        <p:nvPicPr>
          <p:cNvPr id="4" name="Содержимое 3" descr="empres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9" y="3733799"/>
            <a:ext cx="3605242" cy="1981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3400"/>
            <a:ext cx="8291264" cy="3810000"/>
          </a:xfrm>
        </p:spPr>
        <p:txBody>
          <a:bodyPr>
            <a:normAutofit fontScale="90000"/>
          </a:bodyPr>
          <a:lstStyle/>
          <a:p>
            <a:r>
              <a:rPr lang="uk-UA" sz="2700" b="1" i="1" dirty="0" smtClean="0">
                <a:solidFill>
                  <a:srgbClr val="C00000"/>
                </a:solidFill>
              </a:rPr>
              <a:t/>
            </a:r>
            <a:br>
              <a:rPr lang="uk-UA" sz="2700" b="1" i="1" dirty="0" smtClean="0">
                <a:solidFill>
                  <a:srgbClr val="C00000"/>
                </a:solidFill>
              </a:rPr>
            </a:br>
            <a:r>
              <a:rPr lang="uk-UA" sz="2700" b="1" i="1" dirty="0" smtClean="0">
                <a:solidFill>
                  <a:srgbClr val="C00000"/>
                </a:solidFill>
              </a:rPr>
              <a:t/>
            </a:r>
            <a:br>
              <a:rPr lang="uk-UA" sz="2700" b="1" i="1" dirty="0" smtClean="0">
                <a:solidFill>
                  <a:srgbClr val="C00000"/>
                </a:solidFill>
              </a:rPr>
            </a:br>
            <a:r>
              <a:rPr lang="uk-UA" sz="2700" b="1" i="1" dirty="0" smtClean="0">
                <a:solidFill>
                  <a:srgbClr val="C00000"/>
                </a:solidFill>
              </a:rPr>
              <a:t/>
            </a:r>
            <a:br>
              <a:rPr lang="uk-UA" sz="2700" b="1" i="1" dirty="0" smtClean="0">
                <a:solidFill>
                  <a:srgbClr val="C00000"/>
                </a:solidFill>
              </a:rPr>
            </a:br>
            <a:r>
              <a:rPr lang="uk-UA" sz="2700" b="1" i="1" dirty="0" smtClean="0">
                <a:solidFill>
                  <a:srgbClr val="C00000"/>
                </a:solidFill>
              </a:rPr>
              <a:t/>
            </a:r>
            <a:br>
              <a:rPr lang="uk-UA" sz="2700" b="1" i="1" dirty="0" smtClean="0">
                <a:solidFill>
                  <a:srgbClr val="C00000"/>
                </a:solidFill>
              </a:rPr>
            </a:br>
            <a:r>
              <a:rPr lang="uk-UA" sz="2700" b="1" i="1" dirty="0" smtClean="0">
                <a:solidFill>
                  <a:srgbClr val="C00000"/>
                </a:solidFill>
              </a:rPr>
              <a:t/>
            </a:r>
            <a:br>
              <a:rPr lang="uk-UA" sz="2700" b="1" i="1" dirty="0" smtClean="0">
                <a:solidFill>
                  <a:srgbClr val="C00000"/>
                </a:solidFill>
              </a:rPr>
            </a:br>
            <a:r>
              <a:rPr lang="uk-UA" sz="2700" b="1" i="1" dirty="0" smtClean="0">
                <a:solidFill>
                  <a:srgbClr val="C00000"/>
                </a:solidFill>
              </a:rPr>
              <a:t>Підприємницькі здібності </a:t>
            </a:r>
            <a:r>
              <a:rPr lang="uk-UA" sz="2700" b="1" i="1" dirty="0" smtClean="0"/>
              <a:t>— здатність людей до організації виробничої, торговельної, комерційної та іншої ділової, економічної діяльності.</a:t>
            </a:r>
            <a:br>
              <a:rPr lang="uk-UA" sz="2700" b="1" i="1" dirty="0" smtClean="0"/>
            </a:br>
            <a:r>
              <a:rPr lang="uk-UA" sz="2700" b="1" i="1" dirty="0" smtClean="0"/>
              <a:t> Це особливий економічний фактор, який забезпечує комбіноване поєднання всіх інших ресурсів у єдину систему в процесі виробництва товарів та послуг. Підприємницькі здібності виявляються через особливий вид діяльності, яку називають </a:t>
            </a:r>
            <a:r>
              <a:rPr lang="uk-UA" sz="2700" b="1" i="1" dirty="0" smtClean="0">
                <a:solidFill>
                  <a:schemeClr val="accent2"/>
                </a:solidFill>
              </a:rPr>
              <a:t>підприємництвом. </a:t>
            </a:r>
            <a:r>
              <a:rPr lang="uk-UA" sz="2700" i="1" dirty="0" smtClean="0"/>
              <a:t/>
            </a:r>
            <a:br>
              <a:rPr lang="uk-UA" sz="2700" i="1" dirty="0" smtClean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76673"/>
            <a:ext cx="822960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/>
              <a:t>Винагорода</a:t>
            </a:r>
            <a:r>
              <a:rPr lang="ru-RU" sz="4000" dirty="0"/>
              <a:t> </a:t>
            </a:r>
            <a:r>
              <a:rPr lang="ru-RU" sz="4000" dirty="0" err="1"/>
              <a:t>підприємця</a:t>
            </a:r>
            <a:r>
              <a:rPr lang="ru-RU" sz="4000" dirty="0"/>
              <a:t> за </a:t>
            </a:r>
            <a:r>
              <a:rPr lang="ru-RU" sz="4000" dirty="0" err="1"/>
              <a:t>ризик</a:t>
            </a:r>
            <a:r>
              <a:rPr lang="ru-RU" sz="4000" dirty="0"/>
              <a:t>, </a:t>
            </a:r>
            <a:r>
              <a:rPr lang="ru-RU" sz="4000" dirty="0" err="1"/>
              <a:t>нові</a:t>
            </a:r>
            <a:r>
              <a:rPr lang="ru-RU" sz="4000" dirty="0"/>
              <a:t> </a:t>
            </a:r>
            <a:r>
              <a:rPr lang="ru-RU" sz="4000" dirty="0" err="1"/>
              <a:t>ідеї</a:t>
            </a:r>
            <a:r>
              <a:rPr lang="ru-RU" sz="4000" dirty="0"/>
              <a:t> і </a:t>
            </a:r>
            <a:r>
              <a:rPr lang="ru-RU" sz="4000" dirty="0" err="1"/>
              <a:t>зусилля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вкладає</a:t>
            </a:r>
            <a:r>
              <a:rPr lang="ru-RU" sz="4000" dirty="0"/>
              <a:t> в </a:t>
            </a:r>
            <a:r>
              <a:rPr lang="ru-RU" sz="4000" dirty="0" err="1"/>
              <a:t>бізнес</a:t>
            </a:r>
            <a:r>
              <a:rPr lang="ru-RU" sz="4000" dirty="0"/>
              <a:t>,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прибуток</a:t>
            </a:r>
            <a:r>
              <a:rPr lang="ru-RU" sz="40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176464" cy="3168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37877"/>
            <a:ext cx="4032447" cy="3168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990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548681"/>
            <a:ext cx="8229600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Інформація</a:t>
            </a:r>
            <a:r>
              <a:rPr lang="ru-RU" sz="3600" dirty="0"/>
              <a:t> - </a:t>
            </a:r>
            <a:r>
              <a:rPr lang="ru-RU" sz="3600" dirty="0" err="1" smtClean="0"/>
              <a:t>всі</a:t>
            </a:r>
            <a:r>
              <a:rPr lang="ru-RU" sz="3600" dirty="0" smtClean="0"/>
              <a:t> </a:t>
            </a:r>
            <a:r>
              <a:rPr lang="ru-RU" sz="3600" dirty="0" err="1"/>
              <a:t>ті</a:t>
            </a:r>
            <a:r>
              <a:rPr lang="ru-RU" sz="3600" dirty="0"/>
              <a:t> </a:t>
            </a:r>
            <a:r>
              <a:rPr lang="ru-RU" sz="3600" dirty="0" err="1"/>
              <a:t>знання</a:t>
            </a:r>
            <a:r>
              <a:rPr lang="ru-RU" sz="3600" dirty="0"/>
              <a:t> і </a:t>
            </a:r>
            <a:r>
              <a:rPr lang="ru-RU" sz="3600" dirty="0" err="1"/>
              <a:t>відомості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необхідні</a:t>
            </a:r>
            <a:r>
              <a:rPr lang="ru-RU" sz="3600" dirty="0"/>
              <a:t> людям для </a:t>
            </a:r>
            <a:r>
              <a:rPr lang="ru-RU" sz="3600" dirty="0" err="1"/>
              <a:t>усвідомленої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 в </a:t>
            </a:r>
            <a:r>
              <a:rPr lang="ru-RU" sz="3600" dirty="0" err="1"/>
              <a:t>світі</a:t>
            </a:r>
            <a:r>
              <a:rPr lang="ru-RU" sz="3600" dirty="0"/>
              <a:t> </a:t>
            </a:r>
            <a:r>
              <a:rPr lang="ru-RU" sz="3600" dirty="0" err="1"/>
              <a:t>економіки</a:t>
            </a:r>
            <a:r>
              <a:rPr lang="ru-RU" sz="3600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36" y="2492896"/>
            <a:ext cx="4408408" cy="3672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8880"/>
            <a:ext cx="4440733" cy="39604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5993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836713"/>
            <a:ext cx="8856984" cy="28083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 </a:t>
            </a:r>
            <a:r>
              <a:rPr lang="ru-RU" sz="3600" b="1" i="1" dirty="0" err="1" smtClean="0"/>
              <a:t>Головні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питання</a:t>
            </a:r>
            <a:r>
              <a:rPr lang="ru-RU" sz="3600" b="1" i="1" dirty="0"/>
              <a:t> </a:t>
            </a:r>
            <a:r>
              <a:rPr lang="ru-RU" sz="3600" b="1" i="1" dirty="0" err="1"/>
              <a:t>економіки</a:t>
            </a:r>
            <a:r>
              <a:rPr lang="ru-RU" sz="3600" i="1" dirty="0"/>
              <a:t>: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3600" i="1" dirty="0"/>
              <a:t> і в </a:t>
            </a:r>
            <a:r>
              <a:rPr lang="ru-RU" sz="3600" i="1" dirty="0" err="1"/>
              <a:t>якій</a:t>
            </a:r>
            <a:r>
              <a:rPr lang="ru-RU" sz="3600" i="1" dirty="0"/>
              <a:t> </a:t>
            </a:r>
            <a:r>
              <a:rPr lang="ru-RU" sz="3600" i="1" dirty="0" err="1"/>
              <a:t>кількості</a:t>
            </a:r>
            <a:r>
              <a:rPr lang="ru-RU" sz="3600" i="1" dirty="0"/>
              <a:t> </a:t>
            </a:r>
            <a:r>
              <a:rPr lang="ru-RU" sz="3600" i="1" dirty="0" err="1" smtClean="0"/>
              <a:t>виробляти</a:t>
            </a:r>
            <a:r>
              <a:rPr lang="ru-RU" sz="3600" i="1" dirty="0" smtClean="0"/>
              <a:t>?</a:t>
            </a:r>
            <a:endParaRPr lang="ru-RU" sz="3600" i="1" dirty="0"/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ЯК</a:t>
            </a:r>
            <a:r>
              <a:rPr lang="ru-RU" sz="3600" i="1" dirty="0"/>
              <a:t> </a:t>
            </a:r>
            <a:r>
              <a:rPr lang="ru-RU" sz="3600" i="1" dirty="0" err="1"/>
              <a:t>виробляти</a:t>
            </a:r>
            <a:r>
              <a:rPr lang="ru-RU" sz="3600" i="1" dirty="0"/>
              <a:t>?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sz="3600" i="1" dirty="0"/>
              <a:t> </a:t>
            </a:r>
            <a:r>
              <a:rPr lang="ru-RU" sz="3600" i="1" dirty="0" err="1"/>
              <a:t>отримає</a:t>
            </a:r>
            <a:r>
              <a:rPr lang="ru-RU" sz="3600" i="1" dirty="0"/>
              <a:t> </a:t>
            </a:r>
            <a:r>
              <a:rPr lang="ru-RU" sz="3600" i="1" dirty="0" err="1"/>
              <a:t>вироблені</a:t>
            </a:r>
            <a:r>
              <a:rPr lang="ru-RU" sz="3600" i="1" dirty="0"/>
              <a:t> </a:t>
            </a:r>
            <a:r>
              <a:rPr lang="ru-RU" sz="3600" i="1" dirty="0" err="1"/>
              <a:t>товари</a:t>
            </a:r>
            <a:r>
              <a:rPr lang="ru-RU" sz="3600" i="1" dirty="0"/>
              <a:t> і </a:t>
            </a:r>
            <a:r>
              <a:rPr lang="ru-RU" sz="3600" i="1" dirty="0" err="1"/>
              <a:t>послуги</a:t>
            </a:r>
            <a:r>
              <a:rPr lang="ru-RU" sz="3600" i="1" dirty="0"/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88432" cy="2592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50" y="3645024"/>
            <a:ext cx="4024616" cy="26642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0825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Фази суспільного виробництва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63272" cy="5334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endParaRPr lang="uk-UA" b="1" u="sng" dirty="0" smtClean="0"/>
          </a:p>
          <a:p>
            <a:r>
              <a:rPr lang="uk-UA" sz="1800" dirty="0" smtClean="0"/>
              <a:t> </a:t>
            </a:r>
            <a:r>
              <a:rPr lang="uk-UA" sz="4000" b="1" dirty="0" smtClean="0"/>
              <a:t>Виробництво</a:t>
            </a:r>
            <a:r>
              <a:rPr lang="uk-UA" sz="1800" dirty="0" smtClean="0"/>
              <a:t> — </a:t>
            </a:r>
            <a:r>
              <a:rPr lang="uk-UA" sz="2600" dirty="0" smtClean="0"/>
              <a:t>процес створення матеріальних продуктів і послуг, а також духовних благ, необхідних для розвитку і існування людини</a:t>
            </a:r>
            <a:r>
              <a:rPr lang="uk-UA" sz="3000" dirty="0" smtClean="0"/>
              <a:t>.</a:t>
            </a:r>
            <a:endParaRPr lang="uk-UA" sz="1800" dirty="0" smtClean="0"/>
          </a:p>
          <a:p>
            <a:r>
              <a:rPr lang="uk-UA" sz="4000" b="1" dirty="0" smtClean="0"/>
              <a:t>Обмін</a:t>
            </a:r>
            <a:r>
              <a:rPr lang="uk-UA" sz="4000" dirty="0" smtClean="0"/>
              <a:t> </a:t>
            </a:r>
            <a:r>
              <a:rPr lang="uk-UA" sz="1800" dirty="0" smtClean="0"/>
              <a:t>- </a:t>
            </a:r>
            <a:r>
              <a:rPr lang="uk-UA" sz="2600" dirty="0" smtClean="0"/>
              <a:t>процес руху економічних благ від виробників до споживачів, що опосередковується купівлею продажем за допомогою грошей.</a:t>
            </a:r>
            <a:endParaRPr lang="uk-UA" sz="1800" dirty="0" smtClean="0"/>
          </a:p>
          <a:p>
            <a:r>
              <a:rPr lang="uk-UA" sz="4000" b="1" dirty="0" smtClean="0"/>
              <a:t>Розподіл</a:t>
            </a:r>
            <a:r>
              <a:rPr lang="uk-UA" sz="4000" dirty="0" smtClean="0"/>
              <a:t> </a:t>
            </a:r>
            <a:r>
              <a:rPr lang="uk-UA" sz="1800" dirty="0" smtClean="0"/>
              <a:t>- </a:t>
            </a:r>
            <a:r>
              <a:rPr lang="uk-UA" sz="2600" dirty="0" smtClean="0"/>
              <a:t>процес визначення частки кожного економічного суб'єкта у створених економічних благах та отримання у натуральній або грошовій формі.</a:t>
            </a:r>
            <a:endParaRPr lang="uk-UA" sz="1800" dirty="0" smtClean="0"/>
          </a:p>
          <a:p>
            <a:r>
              <a:rPr lang="uk-UA" sz="4000" b="1" dirty="0" smtClean="0"/>
              <a:t>Споживання</a:t>
            </a:r>
            <a:r>
              <a:rPr lang="uk-UA" sz="4000" dirty="0" smtClean="0"/>
              <a:t> </a:t>
            </a:r>
            <a:r>
              <a:rPr lang="uk-UA" sz="1800" dirty="0" smtClean="0"/>
              <a:t>— </a:t>
            </a:r>
            <a:r>
              <a:rPr lang="uk-UA" sz="2600" dirty="0" smtClean="0"/>
              <a:t>процес використання результатів виробництва для задоволення певних потреб.</a:t>
            </a:r>
            <a:endParaRPr lang="uk-UA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60649"/>
            <a:ext cx="8229600" cy="1008112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Фази виробництва: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7414" name="Picture 6" descr="http://konspekta.net/lektsiiorgimg/baza5/1046403059867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08373" cy="3692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9248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Сфери виробництва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5035"/>
            <a:ext cx="7924800" cy="40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33400"/>
            <a:ext cx="8534401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133600" y="1524000"/>
            <a:ext cx="4495800" cy="99060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36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Виробництво</a:t>
            </a:r>
            <a:endParaRPr lang="ru-RU" altLang="ru-RU" sz="3600" b="1">
              <a:solidFill>
                <a:srgbClr val="7900A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52400" y="3200400"/>
            <a:ext cx="25908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Праця</a:t>
            </a:r>
            <a:endParaRPr lang="ru-RU" altLang="ru-RU" sz="2800" b="1">
              <a:solidFill>
                <a:srgbClr val="7900A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248400" y="3200400"/>
            <a:ext cx="27432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Засоби </a:t>
            </a:r>
          </a:p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праці</a:t>
            </a:r>
            <a:endParaRPr lang="ru-RU" altLang="ru-RU" sz="2800" b="1">
              <a:solidFill>
                <a:srgbClr val="7900A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048000" y="3200400"/>
            <a:ext cx="2895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Предмети </a:t>
            </a:r>
          </a:p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праці</a:t>
            </a:r>
            <a:endParaRPr lang="ru-RU" altLang="ru-RU" sz="2800" b="1">
              <a:solidFill>
                <a:srgbClr val="7900A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257800" y="4800600"/>
            <a:ext cx="2667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Засоби </a:t>
            </a:r>
          </a:p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виробництва</a:t>
            </a:r>
            <a:endParaRPr lang="ru-RU" altLang="ru-RU" sz="2800" b="1">
              <a:solidFill>
                <a:srgbClr val="7900A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1371600" y="4800600"/>
            <a:ext cx="25908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800" b="1">
                <a:solidFill>
                  <a:srgbClr val="7900A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Продукти</a:t>
            </a:r>
            <a:endParaRPr lang="ru-RU" altLang="ru-RU" sz="2800" b="1">
              <a:solidFill>
                <a:srgbClr val="7900A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3509" name="AutoShape 21"/>
          <p:cNvSpPr>
            <a:spLocks noChangeArrowheads="1"/>
          </p:cNvSpPr>
          <p:nvPr/>
        </p:nvSpPr>
        <p:spPr bwMode="auto">
          <a:xfrm rot="3133646">
            <a:off x="1792288" y="2551112"/>
            <a:ext cx="457200" cy="688975"/>
          </a:xfrm>
          <a:prstGeom prst="downArrow">
            <a:avLst>
              <a:gd name="adj1" fmla="val 50000"/>
              <a:gd name="adj2" fmla="val 37674"/>
            </a:avLst>
          </a:prstGeom>
          <a:solidFill>
            <a:srgbClr val="FFCCFF"/>
          </a:solidFill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4267200" y="25908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FFCCFF"/>
          </a:solidFill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 rot="-2849781">
            <a:off x="6526213" y="2579688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CCFF"/>
          </a:solidFill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2286000" y="41148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CCFF"/>
          </a:solidFill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13" name="AutoShape 25"/>
          <p:cNvSpPr>
            <a:spLocks noChangeArrowheads="1"/>
          </p:cNvSpPr>
          <p:nvPr/>
        </p:nvSpPr>
        <p:spPr bwMode="auto">
          <a:xfrm>
            <a:off x="5562600" y="41910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FFCCFF"/>
          </a:solidFill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14" name="AutoShape 26"/>
          <p:cNvSpPr>
            <a:spLocks noChangeArrowheads="1"/>
          </p:cNvSpPr>
          <p:nvPr/>
        </p:nvSpPr>
        <p:spPr bwMode="auto">
          <a:xfrm>
            <a:off x="4114800" y="5105400"/>
            <a:ext cx="900113" cy="457200"/>
          </a:xfrm>
          <a:prstGeom prst="leftArrow">
            <a:avLst>
              <a:gd name="adj1" fmla="val 50000"/>
              <a:gd name="adj2" fmla="val 49219"/>
            </a:avLst>
          </a:prstGeom>
          <a:solidFill>
            <a:srgbClr val="FFCCFF"/>
          </a:solidFill>
          <a:ln w="9525" algn="ctr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15" name="WordArt 27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220075" cy="762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00AC"/>
                </a:solidFill>
                <a:latin typeface="Tahoma"/>
                <a:ea typeface="Tahoma"/>
                <a:cs typeface="Tahoma"/>
              </a:rPr>
              <a:t>Елементи процесу виробництва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33401"/>
            <a:ext cx="838416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4">
      <a:dk1>
        <a:srgbClr val="FF99C0"/>
      </a:dk1>
      <a:lt1>
        <a:sysClr val="window" lastClr="FFFFFF"/>
      </a:lt1>
      <a:dk2>
        <a:srgbClr val="FFFFFF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508</TotalTime>
  <Words>283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Горизонт</vt:lpstr>
      <vt:lpstr>Слайд 1</vt:lpstr>
      <vt:lpstr>Слайд 2</vt:lpstr>
      <vt:lpstr>Слайд 3</vt:lpstr>
      <vt:lpstr>1. Фази суспільного виробництва</vt:lpstr>
      <vt:lpstr>Слайд 5</vt:lpstr>
      <vt:lpstr>2. Сфери виробництва</vt:lpstr>
      <vt:lpstr>Слайд 7</vt:lpstr>
      <vt:lpstr>Слайд 8</vt:lpstr>
      <vt:lpstr>Слайд 9</vt:lpstr>
      <vt:lpstr>Слайд 10</vt:lpstr>
      <vt:lpstr>Фактори виробництва - </vt:lpstr>
      <vt:lpstr>Слайд 12</vt:lpstr>
      <vt:lpstr>Слайд 13</vt:lpstr>
      <vt:lpstr>Праця — сукупність умінь, навичок, фізичних та інтелектуальних можливостей людини, тобто її робоча сила, яку вона використовує у процесі виробництва</vt:lpstr>
      <vt:lpstr>Слайд 15</vt:lpstr>
      <vt:lpstr>      Земля (природні ресурси) — усі блага природи, які людина використовує у процесі виробництва: земля, надра, водні, лісові, біологічні, агрокліматичні та всі інші види природних ресурсів</vt:lpstr>
      <vt:lpstr>Слайд 17</vt:lpstr>
      <vt:lpstr>Капітал — усі засоби виробництва, створені людиною; приміщення, обладнання, машини, матеріали, інструменти, напівфабрикати, а також кошти, тобто грошовий капітал, призначений для організації виробництва </vt:lpstr>
      <vt:lpstr>Слайд 19</vt:lpstr>
      <vt:lpstr>     Підприємницькі здібності — здатність людей до організації виробничої, торговельної, комерційної та іншої ділової, економічної діяльності.  Це особливий економічний фактор, який забезпечує комбіноване поєднання всіх інших ресурсів у єдину систему в процесі виробництва товарів та послуг. Підприємницькі здібності виявляються через особливий вид діяльності, яку називають підприємництвом.  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Денчик</dc:creator>
  <cp:lastModifiedBy>МІО</cp:lastModifiedBy>
  <cp:revision>55</cp:revision>
  <cp:lastPrinted>1601-01-01T00:00:00Z</cp:lastPrinted>
  <dcterms:created xsi:type="dcterms:W3CDTF">1601-01-01T00:00:00Z</dcterms:created>
  <dcterms:modified xsi:type="dcterms:W3CDTF">2020-09-29T03:02:31Z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