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81"/>
  </p:notesMasterIdLst>
  <p:sldIdLst>
    <p:sldId id="256" r:id="rId2"/>
    <p:sldId id="301" r:id="rId3"/>
    <p:sldId id="259" r:id="rId4"/>
    <p:sldId id="303" r:id="rId5"/>
    <p:sldId id="306" r:id="rId6"/>
    <p:sldId id="309" r:id="rId7"/>
    <p:sldId id="315" r:id="rId8"/>
    <p:sldId id="304" r:id="rId9"/>
    <p:sldId id="332" r:id="rId10"/>
    <p:sldId id="319" r:id="rId11"/>
    <p:sldId id="308" r:id="rId12"/>
    <p:sldId id="318" r:id="rId13"/>
    <p:sldId id="316" r:id="rId14"/>
    <p:sldId id="327" r:id="rId15"/>
    <p:sldId id="336" r:id="rId16"/>
    <p:sldId id="322" r:id="rId17"/>
    <p:sldId id="320" r:id="rId18"/>
    <p:sldId id="321" r:id="rId19"/>
    <p:sldId id="324" r:id="rId20"/>
    <p:sldId id="302" r:id="rId21"/>
    <p:sldId id="262" r:id="rId22"/>
    <p:sldId id="326" r:id="rId23"/>
    <p:sldId id="329" r:id="rId24"/>
    <p:sldId id="328" r:id="rId25"/>
    <p:sldId id="331" r:id="rId26"/>
    <p:sldId id="325" r:id="rId27"/>
    <p:sldId id="323" r:id="rId28"/>
    <p:sldId id="334" r:id="rId29"/>
    <p:sldId id="377" r:id="rId30"/>
    <p:sldId id="305" r:id="rId31"/>
    <p:sldId id="340" r:id="rId32"/>
    <p:sldId id="341" r:id="rId33"/>
    <p:sldId id="314" r:id="rId34"/>
    <p:sldId id="343" r:id="rId35"/>
    <p:sldId id="337" r:id="rId36"/>
    <p:sldId id="344" r:id="rId37"/>
    <p:sldId id="339" r:id="rId38"/>
    <p:sldId id="346" r:id="rId39"/>
    <p:sldId id="345" r:id="rId40"/>
    <p:sldId id="338" r:id="rId41"/>
    <p:sldId id="333" r:id="rId42"/>
    <p:sldId id="379" r:id="rId43"/>
    <p:sldId id="380" r:id="rId44"/>
    <p:sldId id="381" r:id="rId45"/>
    <p:sldId id="358" r:id="rId46"/>
    <p:sldId id="359" r:id="rId47"/>
    <p:sldId id="378" r:id="rId48"/>
    <p:sldId id="389" r:id="rId49"/>
    <p:sldId id="386" r:id="rId50"/>
    <p:sldId id="385" r:id="rId51"/>
    <p:sldId id="356" r:id="rId52"/>
    <p:sldId id="357" r:id="rId53"/>
    <p:sldId id="360" r:id="rId54"/>
    <p:sldId id="347" r:id="rId55"/>
    <p:sldId id="348" r:id="rId56"/>
    <p:sldId id="390" r:id="rId57"/>
    <p:sldId id="350" r:id="rId58"/>
    <p:sldId id="351" r:id="rId59"/>
    <p:sldId id="353" r:id="rId60"/>
    <p:sldId id="354" r:id="rId61"/>
    <p:sldId id="355" r:id="rId62"/>
    <p:sldId id="307" r:id="rId63"/>
    <p:sldId id="312" r:id="rId64"/>
    <p:sldId id="383" r:id="rId65"/>
    <p:sldId id="384" r:id="rId66"/>
    <p:sldId id="361" r:id="rId67"/>
    <p:sldId id="362" r:id="rId68"/>
    <p:sldId id="367" r:id="rId69"/>
    <p:sldId id="363" r:id="rId70"/>
    <p:sldId id="369" r:id="rId71"/>
    <p:sldId id="368" r:id="rId72"/>
    <p:sldId id="374" r:id="rId73"/>
    <p:sldId id="370" r:id="rId74"/>
    <p:sldId id="371" r:id="rId75"/>
    <p:sldId id="372" r:id="rId76"/>
    <p:sldId id="373" r:id="rId77"/>
    <p:sldId id="375" r:id="rId78"/>
    <p:sldId id="382" r:id="rId79"/>
    <p:sldId id="376" r:id="rId80"/>
  </p:sldIdLst>
  <p:sldSz cx="9144000" cy="5143500" type="screen16x9"/>
  <p:notesSz cx="6858000" cy="9144000"/>
  <p:embeddedFontLst>
    <p:embeddedFont>
      <p:font typeface="Concert One" charset="0"/>
      <p:regular r:id="rId82"/>
    </p:embeddedFont>
    <p:embeddedFont>
      <p:font typeface="Roboto Mono Medium" charset="0"/>
      <p:regular r:id="rId83"/>
      <p:bold r:id="rId84"/>
      <p:italic r:id="rId85"/>
      <p:boldItalic r:id="rId86"/>
    </p:embeddedFont>
    <p:embeddedFont>
      <p:font typeface="Comic Sans MS" pitchFamily="66" charset="0"/>
      <p:regular r:id="rId87"/>
      <p:bold r:id="rId88"/>
      <p:italic r:id="rId89"/>
      <p:boldItalic r:id="rId90"/>
    </p:embeddedFont>
    <p:embeddedFont>
      <p:font typeface="Gulim" pitchFamily="34" charset="-127"/>
      <p:regular r:id="rId91"/>
    </p:embeddedFont>
    <p:embeddedFont>
      <p:font typeface="Georgia" pitchFamily="18" charset="0"/>
      <p:regular r:id="rId92"/>
      <p:bold r:id="rId93"/>
      <p:italic r:id="rId94"/>
      <p:boldItalic r:id="rId95"/>
    </p:embeddedFont>
    <p:embeddedFont>
      <p:font typeface="Bookman Old Style" pitchFamily="18" charset="0"/>
      <p:regular r:id="rId96"/>
      <p:bold r:id="rId97"/>
      <p:italic r:id="rId98"/>
      <p:boldItalic r:id="rId99"/>
    </p:embeddedFont>
    <p:embeddedFont>
      <p:font typeface="Calibri" pitchFamily="34" charset="0"/>
      <p:regular r:id="rId100"/>
      <p:bold r:id="rId101"/>
      <p:italic r:id="rId102"/>
      <p:boldItalic r:id="rId103"/>
    </p:embeddedFont>
    <p:embeddedFont>
      <p:font typeface="Coming Soon" charset="0"/>
      <p:regular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B7765CA3-6F17-40D7-AF55-2F4EFC8521DD}">
  <a:tblStyle styleId="{B7765CA3-6F17-40D7-AF55-2F4EFC8521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6.fntdata"/><Relationship Id="rId102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2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04" Type="http://schemas.openxmlformats.org/officeDocument/2006/relationships/font" Target="fonts/font2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7012C-2608-4219-B024-DA78FF97FDD0}" type="doc">
      <dgm:prSet loTypeId="urn:microsoft.com/office/officeart/2005/8/layout/hierarchy1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F685418-31E3-4920-B570-984E23DB6AD9}">
      <dgm:prSet phldrT="[Текст]"/>
      <dgm:spPr/>
      <dgm:t>
        <a:bodyPr/>
        <a:lstStyle/>
        <a:p>
          <a:r>
            <a:rPr lang="uk-UA" b="1" dirty="0" smtClean="0"/>
            <a:t>Дві моделі утворення союзу</a:t>
          </a:r>
          <a:endParaRPr lang="en-US" b="1" dirty="0"/>
        </a:p>
      </dgm:t>
    </dgm:pt>
    <dgm:pt modelId="{8917D3E4-7962-4211-841D-C05055545C9D}" type="parTrans" cxnId="{55CDC02C-8A58-4B5F-BE4F-EC1675D4DF62}">
      <dgm:prSet/>
      <dgm:spPr/>
      <dgm:t>
        <a:bodyPr/>
        <a:lstStyle/>
        <a:p>
          <a:endParaRPr lang="en-US"/>
        </a:p>
      </dgm:t>
    </dgm:pt>
    <dgm:pt modelId="{4640CC19-B0B1-4D97-976F-EE3214A10D8E}" type="sibTrans" cxnId="{55CDC02C-8A58-4B5F-BE4F-EC1675D4DF62}">
      <dgm:prSet/>
      <dgm:spPr/>
      <dgm:t>
        <a:bodyPr/>
        <a:lstStyle/>
        <a:p>
          <a:endParaRPr lang="en-US"/>
        </a:p>
      </dgm:t>
    </dgm:pt>
    <dgm:pt modelId="{D4643F3F-D354-4AB8-BEA1-080A74C7189D}">
      <dgm:prSet phldrT="[Текст]"/>
      <dgm:spPr/>
      <dgm:t>
        <a:bodyPr/>
        <a:lstStyle/>
        <a:p>
          <a:r>
            <a:rPr lang="uk-UA" b="1" dirty="0" smtClean="0"/>
            <a:t>Сталінський план автономізації</a:t>
          </a:r>
          <a:endParaRPr lang="en-US" b="1" dirty="0"/>
        </a:p>
      </dgm:t>
    </dgm:pt>
    <dgm:pt modelId="{C2AEA209-F12E-468E-8452-73AC1037D322}" type="parTrans" cxnId="{60AEB7F8-051C-4BCB-8B54-2FB13F174A43}">
      <dgm:prSet/>
      <dgm:spPr/>
      <dgm:t>
        <a:bodyPr/>
        <a:lstStyle/>
        <a:p>
          <a:endParaRPr lang="en-US"/>
        </a:p>
      </dgm:t>
    </dgm:pt>
    <dgm:pt modelId="{2161CCCB-1F51-4A62-8B8D-6EB5257AA247}" type="sibTrans" cxnId="{60AEB7F8-051C-4BCB-8B54-2FB13F174A43}">
      <dgm:prSet/>
      <dgm:spPr/>
      <dgm:t>
        <a:bodyPr/>
        <a:lstStyle/>
        <a:p>
          <a:endParaRPr lang="en-US"/>
        </a:p>
      </dgm:t>
    </dgm:pt>
    <dgm:pt modelId="{D3B8DFCE-B4F3-4EBA-9D6E-0D487F080281}">
      <dgm:prSet phldrT="[Текст]"/>
      <dgm:spPr/>
      <dgm:t>
        <a:bodyPr/>
        <a:lstStyle/>
        <a:p>
          <a:r>
            <a:rPr lang="uk-UA" dirty="0" smtClean="0"/>
            <a:t>Радянські республіки мали входити  до складу СРСР на правах автономії.</a:t>
          </a:r>
          <a:endParaRPr lang="en-US" dirty="0"/>
        </a:p>
      </dgm:t>
    </dgm:pt>
    <dgm:pt modelId="{D4ABEDA7-7FED-4C61-B692-A95399DED64A}" type="parTrans" cxnId="{A3164BB4-A36A-4A46-92CC-8C88EB095703}">
      <dgm:prSet/>
      <dgm:spPr/>
      <dgm:t>
        <a:bodyPr/>
        <a:lstStyle/>
        <a:p>
          <a:endParaRPr lang="en-US"/>
        </a:p>
      </dgm:t>
    </dgm:pt>
    <dgm:pt modelId="{6DE67132-095D-437C-9827-9D6C6BFAFDCE}" type="sibTrans" cxnId="{A3164BB4-A36A-4A46-92CC-8C88EB095703}">
      <dgm:prSet/>
      <dgm:spPr/>
      <dgm:t>
        <a:bodyPr/>
        <a:lstStyle/>
        <a:p>
          <a:endParaRPr lang="en-US"/>
        </a:p>
      </dgm:t>
    </dgm:pt>
    <dgm:pt modelId="{DD308011-9740-493F-939D-CCC1C5E4ABB2}">
      <dgm:prSet phldrT="[Текст]"/>
      <dgm:spPr/>
      <dgm:t>
        <a:bodyPr/>
        <a:lstStyle/>
        <a:p>
          <a:r>
            <a:rPr lang="uk-UA" b="1" dirty="0" smtClean="0"/>
            <a:t>Ленінський федеративний план</a:t>
          </a:r>
          <a:endParaRPr lang="en-US" b="1" dirty="0"/>
        </a:p>
      </dgm:t>
    </dgm:pt>
    <dgm:pt modelId="{E8743024-6F08-4F3F-8C13-DB0F7D60DBE8}" type="parTrans" cxnId="{7201866A-147F-46DA-BE5E-A20AEBA115FB}">
      <dgm:prSet/>
      <dgm:spPr/>
      <dgm:t>
        <a:bodyPr/>
        <a:lstStyle/>
        <a:p>
          <a:endParaRPr lang="en-US"/>
        </a:p>
      </dgm:t>
    </dgm:pt>
    <dgm:pt modelId="{BEAEABC0-3C57-491D-91EF-C356F9EC2EAF}" type="sibTrans" cxnId="{7201866A-147F-46DA-BE5E-A20AEBA115FB}">
      <dgm:prSet/>
      <dgm:spPr/>
      <dgm:t>
        <a:bodyPr/>
        <a:lstStyle/>
        <a:p>
          <a:endParaRPr lang="en-US"/>
        </a:p>
      </dgm:t>
    </dgm:pt>
    <dgm:pt modelId="{E71131E1-3D87-4D91-8814-524950B13A44}">
      <dgm:prSet phldrT="[Текст]"/>
      <dgm:spPr/>
      <dgm:t>
        <a:bodyPr/>
        <a:lstStyle/>
        <a:p>
          <a:r>
            <a:rPr lang="uk-UA" dirty="0" smtClean="0"/>
            <a:t>Республіки мали увійти на рівних правах і могли вільно вийти з такого союзу.</a:t>
          </a:r>
          <a:endParaRPr lang="en-US" dirty="0"/>
        </a:p>
      </dgm:t>
    </dgm:pt>
    <dgm:pt modelId="{ED4356F2-3FE3-4D4B-9219-404611D096AC}" type="parTrans" cxnId="{CEF0EFA0-B77F-471B-A86A-C643E99C86E8}">
      <dgm:prSet/>
      <dgm:spPr/>
      <dgm:t>
        <a:bodyPr/>
        <a:lstStyle/>
        <a:p>
          <a:endParaRPr lang="en-US"/>
        </a:p>
      </dgm:t>
    </dgm:pt>
    <dgm:pt modelId="{021CA588-CBF9-41B1-9A24-1925040372E8}" type="sibTrans" cxnId="{CEF0EFA0-B77F-471B-A86A-C643E99C86E8}">
      <dgm:prSet/>
      <dgm:spPr/>
      <dgm:t>
        <a:bodyPr/>
        <a:lstStyle/>
        <a:p>
          <a:endParaRPr lang="en-US"/>
        </a:p>
      </dgm:t>
    </dgm:pt>
    <dgm:pt modelId="{D253E6CA-6E63-4CB6-A3C4-45D0837A0A02}" type="pres">
      <dgm:prSet presAssocID="{F5A7012C-2608-4219-B024-DA78FF97FD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B41E87-742C-43D8-9C16-34CA4B4798D8}" type="pres">
      <dgm:prSet presAssocID="{1F685418-31E3-4920-B570-984E23DB6AD9}" presName="hierRoot1" presStyleCnt="0"/>
      <dgm:spPr/>
      <dgm:t>
        <a:bodyPr/>
        <a:lstStyle/>
        <a:p>
          <a:endParaRPr lang="ru-RU"/>
        </a:p>
      </dgm:t>
    </dgm:pt>
    <dgm:pt modelId="{09C81F04-E088-4960-B05B-8E8EA6BAA4C3}" type="pres">
      <dgm:prSet presAssocID="{1F685418-31E3-4920-B570-984E23DB6AD9}" presName="composite" presStyleCnt="0"/>
      <dgm:spPr/>
      <dgm:t>
        <a:bodyPr/>
        <a:lstStyle/>
        <a:p>
          <a:endParaRPr lang="ru-RU"/>
        </a:p>
      </dgm:t>
    </dgm:pt>
    <dgm:pt modelId="{EF4D3CE6-AB5F-4B13-AA3A-14013065D1B9}" type="pres">
      <dgm:prSet presAssocID="{1F685418-31E3-4920-B570-984E23DB6AD9}" presName="background" presStyleLbl="node0" presStyleIdx="0" presStyleCnt="1"/>
      <dgm:spPr/>
      <dgm:t>
        <a:bodyPr/>
        <a:lstStyle/>
        <a:p>
          <a:endParaRPr lang="ru-RU"/>
        </a:p>
      </dgm:t>
    </dgm:pt>
    <dgm:pt modelId="{C592C2BF-0912-44A7-95B1-0E37919669D4}" type="pres">
      <dgm:prSet presAssocID="{1F685418-31E3-4920-B570-984E23DB6AD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95C0ED-F3F1-425F-9117-5D44D78CE068}" type="pres">
      <dgm:prSet presAssocID="{1F685418-31E3-4920-B570-984E23DB6AD9}" presName="hierChild2" presStyleCnt="0"/>
      <dgm:spPr/>
      <dgm:t>
        <a:bodyPr/>
        <a:lstStyle/>
        <a:p>
          <a:endParaRPr lang="ru-RU"/>
        </a:p>
      </dgm:t>
    </dgm:pt>
    <dgm:pt modelId="{12A3849C-3685-4310-9005-FBF97BCF352E}" type="pres">
      <dgm:prSet presAssocID="{C2AEA209-F12E-468E-8452-73AC1037D32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9F0F9E8-CB77-4277-9BDC-7F753460EAD4}" type="pres">
      <dgm:prSet presAssocID="{D4643F3F-D354-4AB8-BEA1-080A74C7189D}" presName="hierRoot2" presStyleCnt="0"/>
      <dgm:spPr/>
      <dgm:t>
        <a:bodyPr/>
        <a:lstStyle/>
        <a:p>
          <a:endParaRPr lang="ru-RU"/>
        </a:p>
      </dgm:t>
    </dgm:pt>
    <dgm:pt modelId="{3FFD47A9-3286-40D6-B79F-17DF93CFA91C}" type="pres">
      <dgm:prSet presAssocID="{D4643F3F-D354-4AB8-BEA1-080A74C7189D}" presName="composite2" presStyleCnt="0"/>
      <dgm:spPr/>
      <dgm:t>
        <a:bodyPr/>
        <a:lstStyle/>
        <a:p>
          <a:endParaRPr lang="ru-RU"/>
        </a:p>
      </dgm:t>
    </dgm:pt>
    <dgm:pt modelId="{E7A3DEDA-AD67-484F-8C55-1B6CE98C8315}" type="pres">
      <dgm:prSet presAssocID="{D4643F3F-D354-4AB8-BEA1-080A74C7189D}" presName="background2" presStyleLbl="node2" presStyleIdx="0" presStyleCnt="2"/>
      <dgm:spPr/>
      <dgm:t>
        <a:bodyPr/>
        <a:lstStyle/>
        <a:p>
          <a:endParaRPr lang="ru-RU"/>
        </a:p>
      </dgm:t>
    </dgm:pt>
    <dgm:pt modelId="{1342E8DE-9035-4D8A-BCEE-170CE26F59A1}" type="pres">
      <dgm:prSet presAssocID="{D4643F3F-D354-4AB8-BEA1-080A74C7189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5CB2AE-3066-4CA7-83D4-05A4467B23F1}" type="pres">
      <dgm:prSet presAssocID="{D4643F3F-D354-4AB8-BEA1-080A74C7189D}" presName="hierChild3" presStyleCnt="0"/>
      <dgm:spPr/>
      <dgm:t>
        <a:bodyPr/>
        <a:lstStyle/>
        <a:p>
          <a:endParaRPr lang="ru-RU"/>
        </a:p>
      </dgm:t>
    </dgm:pt>
    <dgm:pt modelId="{6506403D-F382-43A8-B8CF-2D59CE421D43}" type="pres">
      <dgm:prSet presAssocID="{D4ABEDA7-7FED-4C61-B692-A95399DED64A}" presName="Name17" presStyleLbl="parChTrans1D3" presStyleIdx="0" presStyleCnt="2"/>
      <dgm:spPr/>
      <dgm:t>
        <a:bodyPr/>
        <a:lstStyle/>
        <a:p>
          <a:endParaRPr lang="ru-RU"/>
        </a:p>
      </dgm:t>
    </dgm:pt>
    <dgm:pt modelId="{3F64E864-21FC-4673-8096-CB22E02DBA37}" type="pres">
      <dgm:prSet presAssocID="{D3B8DFCE-B4F3-4EBA-9D6E-0D487F080281}" presName="hierRoot3" presStyleCnt="0"/>
      <dgm:spPr/>
      <dgm:t>
        <a:bodyPr/>
        <a:lstStyle/>
        <a:p>
          <a:endParaRPr lang="ru-RU"/>
        </a:p>
      </dgm:t>
    </dgm:pt>
    <dgm:pt modelId="{2A04E183-1DA4-4802-A8AD-C7218FDD7C7A}" type="pres">
      <dgm:prSet presAssocID="{D3B8DFCE-B4F3-4EBA-9D6E-0D487F080281}" presName="composite3" presStyleCnt="0"/>
      <dgm:spPr/>
      <dgm:t>
        <a:bodyPr/>
        <a:lstStyle/>
        <a:p>
          <a:endParaRPr lang="ru-RU"/>
        </a:p>
      </dgm:t>
    </dgm:pt>
    <dgm:pt modelId="{BCBF7E02-4750-42A3-94CB-D973D2F7A362}" type="pres">
      <dgm:prSet presAssocID="{D3B8DFCE-B4F3-4EBA-9D6E-0D487F080281}" presName="background3" presStyleLbl="node3" presStyleIdx="0" presStyleCnt="2"/>
      <dgm:spPr/>
      <dgm:t>
        <a:bodyPr/>
        <a:lstStyle/>
        <a:p>
          <a:endParaRPr lang="ru-RU"/>
        </a:p>
      </dgm:t>
    </dgm:pt>
    <dgm:pt modelId="{CC24A630-8767-4CDF-AE0E-23E77EB70A68}" type="pres">
      <dgm:prSet presAssocID="{D3B8DFCE-B4F3-4EBA-9D6E-0D487F080281}" presName="text3" presStyleLbl="fgAcc3" presStyleIdx="0" presStyleCnt="2" custScaleX="180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FE9E08-AECB-49C6-9A1D-7C77BA239A0B}" type="pres">
      <dgm:prSet presAssocID="{D3B8DFCE-B4F3-4EBA-9D6E-0D487F080281}" presName="hierChild4" presStyleCnt="0"/>
      <dgm:spPr/>
      <dgm:t>
        <a:bodyPr/>
        <a:lstStyle/>
        <a:p>
          <a:endParaRPr lang="ru-RU"/>
        </a:p>
      </dgm:t>
    </dgm:pt>
    <dgm:pt modelId="{10C52309-BC86-4910-87E2-7AE378C4C2AE}" type="pres">
      <dgm:prSet presAssocID="{E8743024-6F08-4F3F-8C13-DB0F7D60DBE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747DCA1-00B1-4AFF-8F7B-9253B2733B79}" type="pres">
      <dgm:prSet presAssocID="{DD308011-9740-493F-939D-CCC1C5E4ABB2}" presName="hierRoot2" presStyleCnt="0"/>
      <dgm:spPr/>
      <dgm:t>
        <a:bodyPr/>
        <a:lstStyle/>
        <a:p>
          <a:endParaRPr lang="ru-RU"/>
        </a:p>
      </dgm:t>
    </dgm:pt>
    <dgm:pt modelId="{C29F7BCF-75A1-48B2-906E-B978D057D338}" type="pres">
      <dgm:prSet presAssocID="{DD308011-9740-493F-939D-CCC1C5E4ABB2}" presName="composite2" presStyleCnt="0"/>
      <dgm:spPr/>
      <dgm:t>
        <a:bodyPr/>
        <a:lstStyle/>
        <a:p>
          <a:endParaRPr lang="ru-RU"/>
        </a:p>
      </dgm:t>
    </dgm:pt>
    <dgm:pt modelId="{F3324128-B9BF-4DE7-AABF-AFB6B9E56219}" type="pres">
      <dgm:prSet presAssocID="{DD308011-9740-493F-939D-CCC1C5E4ABB2}" presName="background2" presStyleLbl="node2" presStyleIdx="1" presStyleCnt="2"/>
      <dgm:spPr/>
      <dgm:t>
        <a:bodyPr/>
        <a:lstStyle/>
        <a:p>
          <a:endParaRPr lang="ru-RU"/>
        </a:p>
      </dgm:t>
    </dgm:pt>
    <dgm:pt modelId="{346436D1-F021-4913-882D-9888081E5E85}" type="pres">
      <dgm:prSet presAssocID="{DD308011-9740-493F-939D-CCC1C5E4ABB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88BFAA-C76C-4960-A8E2-E81880453703}" type="pres">
      <dgm:prSet presAssocID="{DD308011-9740-493F-939D-CCC1C5E4ABB2}" presName="hierChild3" presStyleCnt="0"/>
      <dgm:spPr/>
      <dgm:t>
        <a:bodyPr/>
        <a:lstStyle/>
        <a:p>
          <a:endParaRPr lang="ru-RU"/>
        </a:p>
      </dgm:t>
    </dgm:pt>
    <dgm:pt modelId="{C0D2AD4F-9034-44B4-8915-E3E98DFF0503}" type="pres">
      <dgm:prSet presAssocID="{ED4356F2-3FE3-4D4B-9219-404611D096A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5397DAE-6C5A-4732-ADCB-6CB77C5D3316}" type="pres">
      <dgm:prSet presAssocID="{E71131E1-3D87-4D91-8814-524950B13A44}" presName="hierRoot3" presStyleCnt="0"/>
      <dgm:spPr/>
      <dgm:t>
        <a:bodyPr/>
        <a:lstStyle/>
        <a:p>
          <a:endParaRPr lang="ru-RU"/>
        </a:p>
      </dgm:t>
    </dgm:pt>
    <dgm:pt modelId="{1AE47CFA-444C-4E59-B33A-9506E7F68F16}" type="pres">
      <dgm:prSet presAssocID="{E71131E1-3D87-4D91-8814-524950B13A44}" presName="composite3" presStyleCnt="0"/>
      <dgm:spPr/>
      <dgm:t>
        <a:bodyPr/>
        <a:lstStyle/>
        <a:p>
          <a:endParaRPr lang="ru-RU"/>
        </a:p>
      </dgm:t>
    </dgm:pt>
    <dgm:pt modelId="{34F9FCDF-C308-41B2-9AB5-6A140D91F597}" type="pres">
      <dgm:prSet presAssocID="{E71131E1-3D87-4D91-8814-524950B13A44}" presName="background3" presStyleLbl="node3" presStyleIdx="1" presStyleCnt="2"/>
      <dgm:spPr/>
      <dgm:t>
        <a:bodyPr/>
        <a:lstStyle/>
        <a:p>
          <a:endParaRPr lang="ru-RU"/>
        </a:p>
      </dgm:t>
    </dgm:pt>
    <dgm:pt modelId="{6CFE52A2-2F31-4F6D-9765-BC2145CAECC0}" type="pres">
      <dgm:prSet presAssocID="{E71131E1-3D87-4D91-8814-524950B13A44}" presName="text3" presStyleLbl="fgAcc3" presStyleIdx="1" presStyleCnt="2" custScaleX="1844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11F7B-7C67-46D4-9BBD-E0D588A94A57}" type="pres">
      <dgm:prSet presAssocID="{E71131E1-3D87-4D91-8814-524950B13A44}" presName="hierChild4" presStyleCnt="0"/>
      <dgm:spPr/>
      <dgm:t>
        <a:bodyPr/>
        <a:lstStyle/>
        <a:p>
          <a:endParaRPr lang="ru-RU"/>
        </a:p>
      </dgm:t>
    </dgm:pt>
  </dgm:ptLst>
  <dgm:cxnLst>
    <dgm:cxn modelId="{CEF0EFA0-B77F-471B-A86A-C643E99C86E8}" srcId="{DD308011-9740-493F-939D-CCC1C5E4ABB2}" destId="{E71131E1-3D87-4D91-8814-524950B13A44}" srcOrd="0" destOrd="0" parTransId="{ED4356F2-3FE3-4D4B-9219-404611D096AC}" sibTransId="{021CA588-CBF9-41B1-9A24-1925040372E8}"/>
    <dgm:cxn modelId="{55CDC02C-8A58-4B5F-BE4F-EC1675D4DF62}" srcId="{F5A7012C-2608-4219-B024-DA78FF97FDD0}" destId="{1F685418-31E3-4920-B570-984E23DB6AD9}" srcOrd="0" destOrd="0" parTransId="{8917D3E4-7962-4211-841D-C05055545C9D}" sibTransId="{4640CC19-B0B1-4D97-976F-EE3214A10D8E}"/>
    <dgm:cxn modelId="{2D144E5C-C4FA-4B05-A963-71097E6F69BC}" type="presOf" srcId="{F5A7012C-2608-4219-B024-DA78FF97FDD0}" destId="{D253E6CA-6E63-4CB6-A3C4-45D0837A0A02}" srcOrd="0" destOrd="0" presId="urn:microsoft.com/office/officeart/2005/8/layout/hierarchy1"/>
    <dgm:cxn modelId="{A3164BB4-A36A-4A46-92CC-8C88EB095703}" srcId="{D4643F3F-D354-4AB8-BEA1-080A74C7189D}" destId="{D3B8DFCE-B4F3-4EBA-9D6E-0D487F080281}" srcOrd="0" destOrd="0" parTransId="{D4ABEDA7-7FED-4C61-B692-A95399DED64A}" sibTransId="{6DE67132-095D-437C-9827-9D6C6BFAFDCE}"/>
    <dgm:cxn modelId="{B00ED094-4D31-4C8F-8CA1-BCD79291C008}" type="presOf" srcId="{E71131E1-3D87-4D91-8814-524950B13A44}" destId="{6CFE52A2-2F31-4F6D-9765-BC2145CAECC0}" srcOrd="0" destOrd="0" presId="urn:microsoft.com/office/officeart/2005/8/layout/hierarchy1"/>
    <dgm:cxn modelId="{40FE9AF6-09D6-44CD-B4FF-89B68B4D4B01}" type="presOf" srcId="{D4ABEDA7-7FED-4C61-B692-A95399DED64A}" destId="{6506403D-F382-43A8-B8CF-2D59CE421D43}" srcOrd="0" destOrd="0" presId="urn:microsoft.com/office/officeart/2005/8/layout/hierarchy1"/>
    <dgm:cxn modelId="{A3FE9336-5515-4CF8-9C6F-F64390177588}" type="presOf" srcId="{C2AEA209-F12E-468E-8452-73AC1037D322}" destId="{12A3849C-3685-4310-9005-FBF97BCF352E}" srcOrd="0" destOrd="0" presId="urn:microsoft.com/office/officeart/2005/8/layout/hierarchy1"/>
    <dgm:cxn modelId="{65D8F4CF-0E48-430F-BD31-0467EC60F906}" type="presOf" srcId="{DD308011-9740-493F-939D-CCC1C5E4ABB2}" destId="{346436D1-F021-4913-882D-9888081E5E85}" srcOrd="0" destOrd="0" presId="urn:microsoft.com/office/officeart/2005/8/layout/hierarchy1"/>
    <dgm:cxn modelId="{B3A8C29B-2089-45D7-B7DE-BCE7D520DB38}" type="presOf" srcId="{D4643F3F-D354-4AB8-BEA1-080A74C7189D}" destId="{1342E8DE-9035-4D8A-BCEE-170CE26F59A1}" srcOrd="0" destOrd="0" presId="urn:microsoft.com/office/officeart/2005/8/layout/hierarchy1"/>
    <dgm:cxn modelId="{7201866A-147F-46DA-BE5E-A20AEBA115FB}" srcId="{1F685418-31E3-4920-B570-984E23DB6AD9}" destId="{DD308011-9740-493F-939D-CCC1C5E4ABB2}" srcOrd="1" destOrd="0" parTransId="{E8743024-6F08-4F3F-8C13-DB0F7D60DBE8}" sibTransId="{BEAEABC0-3C57-491D-91EF-C356F9EC2EAF}"/>
    <dgm:cxn modelId="{7340D0B5-D4C8-4CF3-9EED-6728DF354D68}" type="presOf" srcId="{D3B8DFCE-B4F3-4EBA-9D6E-0D487F080281}" destId="{CC24A630-8767-4CDF-AE0E-23E77EB70A68}" srcOrd="0" destOrd="0" presId="urn:microsoft.com/office/officeart/2005/8/layout/hierarchy1"/>
    <dgm:cxn modelId="{CAB9BBFB-5BAF-4C03-814A-06EBC5D7E57D}" type="presOf" srcId="{ED4356F2-3FE3-4D4B-9219-404611D096AC}" destId="{C0D2AD4F-9034-44B4-8915-E3E98DFF0503}" srcOrd="0" destOrd="0" presId="urn:microsoft.com/office/officeart/2005/8/layout/hierarchy1"/>
    <dgm:cxn modelId="{74D2A33C-4401-4B55-BB9D-94070593F308}" type="presOf" srcId="{1F685418-31E3-4920-B570-984E23DB6AD9}" destId="{C592C2BF-0912-44A7-95B1-0E37919669D4}" srcOrd="0" destOrd="0" presId="urn:microsoft.com/office/officeart/2005/8/layout/hierarchy1"/>
    <dgm:cxn modelId="{60AEB7F8-051C-4BCB-8B54-2FB13F174A43}" srcId="{1F685418-31E3-4920-B570-984E23DB6AD9}" destId="{D4643F3F-D354-4AB8-BEA1-080A74C7189D}" srcOrd="0" destOrd="0" parTransId="{C2AEA209-F12E-468E-8452-73AC1037D322}" sibTransId="{2161CCCB-1F51-4A62-8B8D-6EB5257AA247}"/>
    <dgm:cxn modelId="{77D325FA-5E52-4427-BE1E-E9594FD90031}" type="presOf" srcId="{E8743024-6F08-4F3F-8C13-DB0F7D60DBE8}" destId="{10C52309-BC86-4910-87E2-7AE378C4C2AE}" srcOrd="0" destOrd="0" presId="urn:microsoft.com/office/officeart/2005/8/layout/hierarchy1"/>
    <dgm:cxn modelId="{DDCF8ABD-D51B-4EF4-8F05-C88B259DA5A9}" type="presParOf" srcId="{D253E6CA-6E63-4CB6-A3C4-45D0837A0A02}" destId="{D4B41E87-742C-43D8-9C16-34CA4B4798D8}" srcOrd="0" destOrd="0" presId="urn:microsoft.com/office/officeart/2005/8/layout/hierarchy1"/>
    <dgm:cxn modelId="{4D5BC9E6-A8A3-4B0C-B1E6-1A0C98C4A312}" type="presParOf" srcId="{D4B41E87-742C-43D8-9C16-34CA4B4798D8}" destId="{09C81F04-E088-4960-B05B-8E8EA6BAA4C3}" srcOrd="0" destOrd="0" presId="urn:microsoft.com/office/officeart/2005/8/layout/hierarchy1"/>
    <dgm:cxn modelId="{6881C3D4-1EEF-4703-A922-721AE350FFDF}" type="presParOf" srcId="{09C81F04-E088-4960-B05B-8E8EA6BAA4C3}" destId="{EF4D3CE6-AB5F-4B13-AA3A-14013065D1B9}" srcOrd="0" destOrd="0" presId="urn:microsoft.com/office/officeart/2005/8/layout/hierarchy1"/>
    <dgm:cxn modelId="{446B0EB7-26B2-4B54-9AA5-840C80447F82}" type="presParOf" srcId="{09C81F04-E088-4960-B05B-8E8EA6BAA4C3}" destId="{C592C2BF-0912-44A7-95B1-0E37919669D4}" srcOrd="1" destOrd="0" presId="urn:microsoft.com/office/officeart/2005/8/layout/hierarchy1"/>
    <dgm:cxn modelId="{B0C502FC-A5BD-4722-958F-44D62AD8DB6E}" type="presParOf" srcId="{D4B41E87-742C-43D8-9C16-34CA4B4798D8}" destId="{F495C0ED-F3F1-425F-9117-5D44D78CE068}" srcOrd="1" destOrd="0" presId="urn:microsoft.com/office/officeart/2005/8/layout/hierarchy1"/>
    <dgm:cxn modelId="{699023AB-EF13-4356-8663-6E46A01438AD}" type="presParOf" srcId="{F495C0ED-F3F1-425F-9117-5D44D78CE068}" destId="{12A3849C-3685-4310-9005-FBF97BCF352E}" srcOrd="0" destOrd="0" presId="urn:microsoft.com/office/officeart/2005/8/layout/hierarchy1"/>
    <dgm:cxn modelId="{030A8063-17B0-4A2D-B656-B800F1378C36}" type="presParOf" srcId="{F495C0ED-F3F1-425F-9117-5D44D78CE068}" destId="{59F0F9E8-CB77-4277-9BDC-7F753460EAD4}" srcOrd="1" destOrd="0" presId="urn:microsoft.com/office/officeart/2005/8/layout/hierarchy1"/>
    <dgm:cxn modelId="{232F9CCA-E21E-414E-B172-519A9C6956C3}" type="presParOf" srcId="{59F0F9E8-CB77-4277-9BDC-7F753460EAD4}" destId="{3FFD47A9-3286-40D6-B79F-17DF93CFA91C}" srcOrd="0" destOrd="0" presId="urn:microsoft.com/office/officeart/2005/8/layout/hierarchy1"/>
    <dgm:cxn modelId="{7956A4DA-2A44-4CBD-9050-8BB8C3D3AE1A}" type="presParOf" srcId="{3FFD47A9-3286-40D6-B79F-17DF93CFA91C}" destId="{E7A3DEDA-AD67-484F-8C55-1B6CE98C8315}" srcOrd="0" destOrd="0" presId="urn:microsoft.com/office/officeart/2005/8/layout/hierarchy1"/>
    <dgm:cxn modelId="{842EB3A5-EC31-4769-A254-6563D412B692}" type="presParOf" srcId="{3FFD47A9-3286-40D6-B79F-17DF93CFA91C}" destId="{1342E8DE-9035-4D8A-BCEE-170CE26F59A1}" srcOrd="1" destOrd="0" presId="urn:microsoft.com/office/officeart/2005/8/layout/hierarchy1"/>
    <dgm:cxn modelId="{8AD3F2F2-36C4-45F0-AB8F-4DB4E61850F6}" type="presParOf" srcId="{59F0F9E8-CB77-4277-9BDC-7F753460EAD4}" destId="{E65CB2AE-3066-4CA7-83D4-05A4467B23F1}" srcOrd="1" destOrd="0" presId="urn:microsoft.com/office/officeart/2005/8/layout/hierarchy1"/>
    <dgm:cxn modelId="{8BEA95EF-1C75-41CD-8B79-0F6433AB2FCD}" type="presParOf" srcId="{E65CB2AE-3066-4CA7-83D4-05A4467B23F1}" destId="{6506403D-F382-43A8-B8CF-2D59CE421D43}" srcOrd="0" destOrd="0" presId="urn:microsoft.com/office/officeart/2005/8/layout/hierarchy1"/>
    <dgm:cxn modelId="{F82FE512-1DB7-43E1-A28F-D89D954976DA}" type="presParOf" srcId="{E65CB2AE-3066-4CA7-83D4-05A4467B23F1}" destId="{3F64E864-21FC-4673-8096-CB22E02DBA37}" srcOrd="1" destOrd="0" presId="urn:microsoft.com/office/officeart/2005/8/layout/hierarchy1"/>
    <dgm:cxn modelId="{EC54E61B-AC8F-473B-8207-5D9705E294B2}" type="presParOf" srcId="{3F64E864-21FC-4673-8096-CB22E02DBA37}" destId="{2A04E183-1DA4-4802-A8AD-C7218FDD7C7A}" srcOrd="0" destOrd="0" presId="urn:microsoft.com/office/officeart/2005/8/layout/hierarchy1"/>
    <dgm:cxn modelId="{BF924984-95C4-4F2A-B2E0-B14482DD5846}" type="presParOf" srcId="{2A04E183-1DA4-4802-A8AD-C7218FDD7C7A}" destId="{BCBF7E02-4750-42A3-94CB-D973D2F7A362}" srcOrd="0" destOrd="0" presId="urn:microsoft.com/office/officeart/2005/8/layout/hierarchy1"/>
    <dgm:cxn modelId="{A64801BD-0B79-4DE7-92A8-CEE79B8FF5F7}" type="presParOf" srcId="{2A04E183-1DA4-4802-A8AD-C7218FDD7C7A}" destId="{CC24A630-8767-4CDF-AE0E-23E77EB70A68}" srcOrd="1" destOrd="0" presId="urn:microsoft.com/office/officeart/2005/8/layout/hierarchy1"/>
    <dgm:cxn modelId="{4C0909C1-269D-4DA7-AAD3-4F7C8E64A4AA}" type="presParOf" srcId="{3F64E864-21FC-4673-8096-CB22E02DBA37}" destId="{71FE9E08-AECB-49C6-9A1D-7C77BA239A0B}" srcOrd="1" destOrd="0" presId="urn:microsoft.com/office/officeart/2005/8/layout/hierarchy1"/>
    <dgm:cxn modelId="{65EA1476-1E20-4DCC-B8FB-BEEC5D69D7B5}" type="presParOf" srcId="{F495C0ED-F3F1-425F-9117-5D44D78CE068}" destId="{10C52309-BC86-4910-87E2-7AE378C4C2AE}" srcOrd="2" destOrd="0" presId="urn:microsoft.com/office/officeart/2005/8/layout/hierarchy1"/>
    <dgm:cxn modelId="{E2F1078F-FAE7-43A1-842F-ABAB6DA7F6D6}" type="presParOf" srcId="{F495C0ED-F3F1-425F-9117-5D44D78CE068}" destId="{7747DCA1-00B1-4AFF-8F7B-9253B2733B79}" srcOrd="3" destOrd="0" presId="urn:microsoft.com/office/officeart/2005/8/layout/hierarchy1"/>
    <dgm:cxn modelId="{6C121B4D-8218-47A9-BDD5-9921C390C22E}" type="presParOf" srcId="{7747DCA1-00B1-4AFF-8F7B-9253B2733B79}" destId="{C29F7BCF-75A1-48B2-906E-B978D057D338}" srcOrd="0" destOrd="0" presId="urn:microsoft.com/office/officeart/2005/8/layout/hierarchy1"/>
    <dgm:cxn modelId="{BD48D013-9EFD-4A5D-9414-7BE6B119602E}" type="presParOf" srcId="{C29F7BCF-75A1-48B2-906E-B978D057D338}" destId="{F3324128-B9BF-4DE7-AABF-AFB6B9E56219}" srcOrd="0" destOrd="0" presId="urn:microsoft.com/office/officeart/2005/8/layout/hierarchy1"/>
    <dgm:cxn modelId="{019D8ADA-C9C3-4B9A-B4E1-169C9675FCDD}" type="presParOf" srcId="{C29F7BCF-75A1-48B2-906E-B978D057D338}" destId="{346436D1-F021-4913-882D-9888081E5E85}" srcOrd="1" destOrd="0" presId="urn:microsoft.com/office/officeart/2005/8/layout/hierarchy1"/>
    <dgm:cxn modelId="{0044DCFE-BC2A-4972-904F-F70A581820CC}" type="presParOf" srcId="{7747DCA1-00B1-4AFF-8F7B-9253B2733B79}" destId="{A088BFAA-C76C-4960-A8E2-E81880453703}" srcOrd="1" destOrd="0" presId="urn:microsoft.com/office/officeart/2005/8/layout/hierarchy1"/>
    <dgm:cxn modelId="{3E569688-437D-4E21-98F9-F8C4AB201D8E}" type="presParOf" srcId="{A088BFAA-C76C-4960-A8E2-E81880453703}" destId="{C0D2AD4F-9034-44B4-8915-E3E98DFF0503}" srcOrd="0" destOrd="0" presId="urn:microsoft.com/office/officeart/2005/8/layout/hierarchy1"/>
    <dgm:cxn modelId="{62123D74-B299-47AD-99AE-DAAA738A0F3C}" type="presParOf" srcId="{A088BFAA-C76C-4960-A8E2-E81880453703}" destId="{05397DAE-6C5A-4732-ADCB-6CB77C5D3316}" srcOrd="1" destOrd="0" presId="urn:microsoft.com/office/officeart/2005/8/layout/hierarchy1"/>
    <dgm:cxn modelId="{86CAD100-6B85-4ED5-80CA-12A52B82E215}" type="presParOf" srcId="{05397DAE-6C5A-4732-ADCB-6CB77C5D3316}" destId="{1AE47CFA-444C-4E59-B33A-9506E7F68F16}" srcOrd="0" destOrd="0" presId="urn:microsoft.com/office/officeart/2005/8/layout/hierarchy1"/>
    <dgm:cxn modelId="{72AE6CFC-25D8-4BC0-827B-C44ECB4B2079}" type="presParOf" srcId="{1AE47CFA-444C-4E59-B33A-9506E7F68F16}" destId="{34F9FCDF-C308-41B2-9AB5-6A140D91F597}" srcOrd="0" destOrd="0" presId="urn:microsoft.com/office/officeart/2005/8/layout/hierarchy1"/>
    <dgm:cxn modelId="{01D81064-7E8F-4389-B131-5A78FD6BC2BB}" type="presParOf" srcId="{1AE47CFA-444C-4E59-B33A-9506E7F68F16}" destId="{6CFE52A2-2F31-4F6D-9765-BC2145CAECC0}" srcOrd="1" destOrd="0" presId="urn:microsoft.com/office/officeart/2005/8/layout/hierarchy1"/>
    <dgm:cxn modelId="{92B41FB0-70E1-431D-ACF5-C62DB0505785}" type="presParOf" srcId="{05397DAE-6C5A-4732-ADCB-6CB77C5D3316}" destId="{DD511F7B-7C67-46D4-9BBD-E0D588A94A5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D2AD4F-9034-44B4-8915-E3E98DFF0503}">
      <dsp:nvSpPr>
        <dsp:cNvPr id="0" name=""/>
        <dsp:cNvSpPr/>
      </dsp:nvSpPr>
      <dsp:spPr>
        <a:xfrm>
          <a:off x="4495153" y="2373772"/>
          <a:ext cx="91440" cy="441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17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52309-BC86-4910-87E2-7AE378C4C2AE}">
      <dsp:nvSpPr>
        <dsp:cNvPr id="0" name=""/>
        <dsp:cNvSpPr/>
      </dsp:nvSpPr>
      <dsp:spPr>
        <a:xfrm>
          <a:off x="2986509" y="967486"/>
          <a:ext cx="1554363" cy="441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045"/>
              </a:lnTo>
              <a:lnTo>
                <a:pt x="1554363" y="301045"/>
              </a:lnTo>
              <a:lnTo>
                <a:pt x="1554363" y="4417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6403D-F382-43A8-B8CF-2D59CE421D43}">
      <dsp:nvSpPr>
        <dsp:cNvPr id="0" name=""/>
        <dsp:cNvSpPr/>
      </dsp:nvSpPr>
      <dsp:spPr>
        <a:xfrm>
          <a:off x="1386426" y="2373772"/>
          <a:ext cx="91440" cy="441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17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3849C-3685-4310-9005-FBF97BCF352E}">
      <dsp:nvSpPr>
        <dsp:cNvPr id="0" name=""/>
        <dsp:cNvSpPr/>
      </dsp:nvSpPr>
      <dsp:spPr>
        <a:xfrm>
          <a:off x="1432146" y="967486"/>
          <a:ext cx="1554363" cy="441758"/>
        </a:xfrm>
        <a:custGeom>
          <a:avLst/>
          <a:gdLst/>
          <a:ahLst/>
          <a:cxnLst/>
          <a:rect l="0" t="0" r="0" b="0"/>
          <a:pathLst>
            <a:path>
              <a:moveTo>
                <a:pt x="1554363" y="0"/>
              </a:moveTo>
              <a:lnTo>
                <a:pt x="1554363" y="301045"/>
              </a:lnTo>
              <a:lnTo>
                <a:pt x="0" y="301045"/>
              </a:lnTo>
              <a:lnTo>
                <a:pt x="0" y="4417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D3CE6-AB5F-4B13-AA3A-14013065D1B9}">
      <dsp:nvSpPr>
        <dsp:cNvPr id="0" name=""/>
        <dsp:cNvSpPr/>
      </dsp:nvSpPr>
      <dsp:spPr>
        <a:xfrm>
          <a:off x="2227039" y="2960"/>
          <a:ext cx="1518939" cy="964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92C2BF-0912-44A7-95B1-0E37919669D4}">
      <dsp:nvSpPr>
        <dsp:cNvPr id="0" name=""/>
        <dsp:cNvSpPr/>
      </dsp:nvSpPr>
      <dsp:spPr>
        <a:xfrm>
          <a:off x="2395811" y="163292"/>
          <a:ext cx="1518939" cy="9645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Дві моделі утворення союзу</a:t>
          </a:r>
          <a:endParaRPr lang="en-US" sz="1400" b="1" kern="1200" dirty="0"/>
        </a:p>
      </dsp:txBody>
      <dsp:txXfrm>
        <a:off x="2395811" y="163292"/>
        <a:ext cx="1518939" cy="964526"/>
      </dsp:txXfrm>
    </dsp:sp>
    <dsp:sp modelId="{E7A3DEDA-AD67-484F-8C55-1B6CE98C8315}">
      <dsp:nvSpPr>
        <dsp:cNvPr id="0" name=""/>
        <dsp:cNvSpPr/>
      </dsp:nvSpPr>
      <dsp:spPr>
        <a:xfrm>
          <a:off x="672676" y="1409245"/>
          <a:ext cx="1518939" cy="964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42E8DE-9035-4D8A-BCEE-170CE26F59A1}">
      <dsp:nvSpPr>
        <dsp:cNvPr id="0" name=""/>
        <dsp:cNvSpPr/>
      </dsp:nvSpPr>
      <dsp:spPr>
        <a:xfrm>
          <a:off x="841447" y="1569577"/>
          <a:ext cx="1518939" cy="9645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Сталінський план автономізації</a:t>
          </a:r>
          <a:endParaRPr lang="en-US" sz="1400" b="1" kern="1200" dirty="0"/>
        </a:p>
      </dsp:txBody>
      <dsp:txXfrm>
        <a:off x="841447" y="1569577"/>
        <a:ext cx="1518939" cy="964526"/>
      </dsp:txXfrm>
    </dsp:sp>
    <dsp:sp modelId="{BCBF7E02-4750-42A3-94CB-D973D2F7A362}">
      <dsp:nvSpPr>
        <dsp:cNvPr id="0" name=""/>
        <dsp:cNvSpPr/>
      </dsp:nvSpPr>
      <dsp:spPr>
        <a:xfrm>
          <a:off x="61759" y="2815530"/>
          <a:ext cx="2740775" cy="964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24A630-8767-4CDF-AE0E-23E77EB70A68}">
      <dsp:nvSpPr>
        <dsp:cNvPr id="0" name=""/>
        <dsp:cNvSpPr/>
      </dsp:nvSpPr>
      <dsp:spPr>
        <a:xfrm>
          <a:off x="230530" y="2975863"/>
          <a:ext cx="2740775" cy="9645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Радянські республіки мали входити  до складу СРСР на правах автономії.</a:t>
          </a:r>
          <a:endParaRPr lang="en-US" sz="1400" kern="1200" dirty="0"/>
        </a:p>
      </dsp:txBody>
      <dsp:txXfrm>
        <a:off x="230530" y="2975863"/>
        <a:ext cx="2740775" cy="964526"/>
      </dsp:txXfrm>
    </dsp:sp>
    <dsp:sp modelId="{F3324128-B9BF-4DE7-AABF-AFB6B9E56219}">
      <dsp:nvSpPr>
        <dsp:cNvPr id="0" name=""/>
        <dsp:cNvSpPr/>
      </dsp:nvSpPr>
      <dsp:spPr>
        <a:xfrm>
          <a:off x="3781403" y="1409245"/>
          <a:ext cx="1518939" cy="964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6436D1-F021-4913-882D-9888081E5E85}">
      <dsp:nvSpPr>
        <dsp:cNvPr id="0" name=""/>
        <dsp:cNvSpPr/>
      </dsp:nvSpPr>
      <dsp:spPr>
        <a:xfrm>
          <a:off x="3950174" y="1569577"/>
          <a:ext cx="1518939" cy="9645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Ленінський федеративний план</a:t>
          </a:r>
          <a:endParaRPr lang="en-US" sz="1400" b="1" kern="1200" dirty="0"/>
        </a:p>
      </dsp:txBody>
      <dsp:txXfrm>
        <a:off x="3950174" y="1569577"/>
        <a:ext cx="1518939" cy="964526"/>
      </dsp:txXfrm>
    </dsp:sp>
    <dsp:sp modelId="{34F9FCDF-C308-41B2-9AB5-6A140D91F597}">
      <dsp:nvSpPr>
        <dsp:cNvPr id="0" name=""/>
        <dsp:cNvSpPr/>
      </dsp:nvSpPr>
      <dsp:spPr>
        <a:xfrm>
          <a:off x="3140076" y="2815530"/>
          <a:ext cx="2801593" cy="964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E52A2-2F31-4F6D-9765-BC2145CAECC0}">
      <dsp:nvSpPr>
        <dsp:cNvPr id="0" name=""/>
        <dsp:cNvSpPr/>
      </dsp:nvSpPr>
      <dsp:spPr>
        <a:xfrm>
          <a:off x="3308847" y="2975863"/>
          <a:ext cx="2801593" cy="9645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Республіки мали увійти на рівних правах і могли вільно вийти з такого союзу.</a:t>
          </a:r>
          <a:endParaRPr lang="en-US" sz="1400" kern="1200" dirty="0"/>
        </a:p>
      </dsp:txBody>
      <dsp:txXfrm>
        <a:off x="3308847" y="2975863"/>
        <a:ext cx="2801593" cy="964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853034354b_0_24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853034354b_0_24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8CE06AA-A6D6-4805-B947-ECE6D1B077AC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67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53034354b_0_24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53034354b_0_24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IG_NUMBER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200150"/>
            <a:ext cx="4038600" cy="3371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E416D-62F7-4B79-A856-210B93644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9430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20721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6092370" y="-1056710"/>
            <a:ext cx="2878009" cy="3364796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6289345" y="436639"/>
            <a:ext cx="2155721" cy="1510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3828100"/>
            <a:ext cx="23325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4748475" y="48065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5339025" y="5954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1974100" y="324738"/>
            <a:ext cx="5195775" cy="44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838275" y="1645347"/>
            <a:ext cx="4001700" cy="11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335675" y="3062950"/>
            <a:ext cx="30069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6" r:id="rId9"/>
    <p:sldLayoutId id="2147483667" r:id="rId10"/>
    <p:sldLayoutId id="2147483670" r:id="rId11"/>
    <p:sldLayoutId id="2147483671" r:id="rId12"/>
    <p:sldLayoutId id="2147483672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/>
              <a:t>Встановлення тоталітарного комуністичного режиму в Україні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dirty="0" smtClean="0"/>
              <a:t>Тема ЗНО 23</a:t>
            </a:r>
            <a:r>
              <a:rPr lang="en" b="0" dirty="0" smtClean="0"/>
              <a:t>!</a:t>
            </a:r>
            <a:endParaRPr b="0" dirty="0"/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ÐÑÐµÐ·ÐµÐ½ÑÐ°ÑÑÑ &amp;quot;ÐÑÐµÐ·ÐµÐ½ÑÐ°ÑÑÑ &amp;quot;ÐÐ¾Ð²Ð° ÐµÐºÐ¾Ð½Ð¾Ð¼ÑÑÐ½Ð° Ð¿Ð¾Ð»ÑÑÐ¸ÐºÐ°.ÐÐ¾Ð»Ð¾Ð´ 1921-1923 ÑÑ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627534"/>
            <a:ext cx="666750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IÐ½ÑÐµÑÐ°ÐºÑÐ¸Ð²Ð½Ðµ Ð½Ð°Ð²ÑÐ°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987574"/>
            <a:ext cx="3672408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>
            <a:spLocks noGrp="1"/>
          </p:cNvSpPr>
          <p:nvPr>
            <p:ph type="title"/>
          </p:nvPr>
        </p:nvSpPr>
        <p:spPr>
          <a:xfrm>
            <a:off x="2838275" y="1645347"/>
            <a:ext cx="4001700" cy="10704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 smtClean="0">
                <a:latin typeface="Comic Sans MS" pitchFamily="66" charset="0"/>
              </a:rPr>
              <a:t>1,5 – 2 млн. чол.</a:t>
            </a:r>
            <a:endParaRPr sz="4000" b="1" dirty="0">
              <a:latin typeface="Comic Sans MS" pitchFamily="66" charset="0"/>
            </a:endParaRPr>
          </a:p>
        </p:txBody>
      </p:sp>
      <p:sp>
        <p:nvSpPr>
          <p:cNvPr id="389" name="Google Shape;389;p41"/>
          <p:cNvSpPr txBox="1">
            <a:spLocks noGrp="1"/>
          </p:cNvSpPr>
          <p:nvPr>
            <p:ph type="body" idx="1"/>
          </p:nvPr>
        </p:nvSpPr>
        <p:spPr>
          <a:xfrm>
            <a:off x="3335675" y="3062950"/>
            <a:ext cx="30069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uk-UA" b="1" dirty="0" smtClean="0"/>
              <a:t>Померло від голоду в період 1921-1923 рр.</a:t>
            </a:r>
            <a:endParaRPr b="1" dirty="0"/>
          </a:p>
        </p:txBody>
      </p:sp>
      <p:pic>
        <p:nvPicPr>
          <p:cNvPr id="390" name="Google Shape;390;p41"/>
          <p:cNvPicPr preferRelativeResize="0"/>
          <p:nvPr/>
        </p:nvPicPr>
        <p:blipFill rotWithShape="1">
          <a:blip r:embed="rId3">
            <a:alphaModFix amt="78000"/>
          </a:blip>
          <a:srcRect l="19967"/>
          <a:stretch/>
        </p:blipFill>
        <p:spPr>
          <a:xfrm rot="3044709">
            <a:off x="2397403" y="714063"/>
            <a:ext cx="1470368" cy="75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050" y="2592985"/>
            <a:ext cx="2610150" cy="3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ÐÐÐ - Ð¿ÑÐµÐ·ÐµÐ½ÑÐ°ÑÑÑ Ð· ÑÑÑÐ¾ÑÑÑ ÑÐºÑÐ°ÑÐ½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555526"/>
            <a:ext cx="7334250" cy="419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ÐÑÐµÐ·ÐµÐ½ÑÐ°ÑÑÑ &amp;quot;Ð£Ð¡Ð Ð  Ð² ÑÐ¼Ð¾Ð²Ð°Ñ Ð½ÐµÐ¿Ñ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339502"/>
            <a:ext cx="5832648" cy="442456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44208" y="339502"/>
            <a:ext cx="2862064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Значна частка конфіскованого церковного майна пішла на переплавку, а</a:t>
            </a:r>
          </a:p>
          <a:p>
            <a:r>
              <a:rPr lang="uk-UA" dirty="0" smtClean="0"/>
              <a:t>грошима, вирученими від продажу цінностей, фінансували саму антицерковну</a:t>
            </a:r>
          </a:p>
          <a:p>
            <a:r>
              <a:rPr lang="uk-UA" dirty="0" smtClean="0"/>
              <a:t>кампанію. Також церковні кошти пішли на підвищення зарплати і пільгове забезпечення державних і партійних працівників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7092280" y="2931790"/>
            <a:ext cx="1080120" cy="142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897564"/>
            <a:ext cx="8724900" cy="40504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uk-UA" altLang="ko-KR" dirty="0">
                <a:latin typeface="Comic Sans MS" pitchFamily="66" charset="0"/>
                <a:ea typeface="굴림"/>
                <a:cs typeface="굴림"/>
              </a:rPr>
              <a:t>Релігійна та церковна політика в Україні:</a:t>
            </a:r>
          </a:p>
          <a:p>
            <a:pPr marL="0" indent="0">
              <a:buFontTx/>
              <a:buNone/>
            </a:pPr>
            <a:r>
              <a:rPr lang="uk-UA" altLang="ko-KR" dirty="0">
                <a:latin typeface="Comic Sans MS" pitchFamily="66" charset="0"/>
                <a:ea typeface="굴림"/>
                <a:cs typeface="굴림"/>
              </a:rPr>
              <a:t>- «Релігія – це опіум для народу…»</a:t>
            </a:r>
          </a:p>
          <a:p>
            <a:pPr marL="0" indent="0">
              <a:buFontTx/>
              <a:buNone/>
            </a:pPr>
            <a:r>
              <a:rPr lang="uk-UA" altLang="ko-KR" dirty="0">
                <a:latin typeface="Comic Sans MS" pitchFamily="66" charset="0"/>
                <a:ea typeface="굴림"/>
                <a:cs typeface="굴림"/>
              </a:rPr>
              <a:t>- Радянська влада була занепокоєна впливом церкви.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22601" y="303499"/>
            <a:ext cx="8724900" cy="536972"/>
          </a:xfrm>
        </p:spPr>
        <p:txBody>
          <a:bodyPr/>
          <a:lstStyle/>
          <a:p>
            <a:pPr algn="ctr"/>
            <a:r>
              <a:rPr lang="uk-UA" sz="4000" u="sng" dirty="0">
                <a:latin typeface="Comic Sans MS" pitchFamily="66" charset="0"/>
              </a:rPr>
              <a:t>Антицерковна кампанія</a:t>
            </a:r>
            <a:endParaRPr lang="ru-RU" sz="4000" u="sng" dirty="0">
              <a:latin typeface="Comic Sans MS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8B637D-3FB5-4ED9-B050-62A3D9470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273829"/>
            <a:ext cx="2769096" cy="1505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2FEA30-0A85-44ED-AECC-2C68D4307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643758"/>
            <a:ext cx="2816084" cy="16368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A96D9A-6849-446F-ABE5-3D6D059B3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851670"/>
            <a:ext cx="2540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3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ÐÑÐµÐ·ÐµÐ½ÑÐ°ÑÑÑ &amp;quot;Ð¡Ð Ð¡Ð  Ñ Ð¿ÐµÑÑÐ¾Ð´ Ð½Ð¾Ð²Ð¾Ñ ÐµÐºÐ¾Ð½Ð¾Ð¼ÑÑÐ½Ð¾Ñ Ð¿Ð¾Ð»ÑÑÐ¸ÐºÐ¸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339502"/>
            <a:ext cx="7200800" cy="4392488"/>
          </a:xfrm>
          <a:prstGeom prst="rect">
            <a:avLst/>
          </a:prstGeom>
          <a:noFill/>
        </p:spPr>
      </p:pic>
      <p:pic>
        <p:nvPicPr>
          <p:cNvPr id="154628" name="Picture 4" descr="ÐÐ¾Ð±Ð° &amp;quot;Ð²Ð¾ÑÐ½Ð½Ð¾Ð³Ð¾ ÐºÐ¾Ð¼ÑÐ½ÑÐ·Ð¼Ñ&amp;quot;.ÐÐ¾Ð²Ð½Ñ ÑÑÐ¾ÐºÐ¸ â ÐÐ¸Ð¿ÐµÑÐ¼Ð°ÑÐºÐµÑ Ð·Ð½Ð°Ð½Ð¸Ð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51470"/>
            <a:ext cx="3240360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ÐÑÐµÐ·ÐµÐ½ÑÐ°ÑÑÑ &amp;quot;ÐÑÐµÐ·ÐµÐ½ÑÐ°ÑÑÑ &amp;quot;ÐÐ¾Ð²Ð° ÐµÐºÐ¾Ð½Ð¾Ð¼ÑÑÐ½Ð° Ð¿Ð¾Ð»ÑÑÐ¸ÐºÐ°.ÐÐ¾Ð»Ð¾Ð´ 1921-1923 ÑÑ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555526"/>
            <a:ext cx="7416824" cy="4445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ÐÑÐµÐ·ÐµÐ½ÑÐ°ÑÑÑ &amp;quot;ÐÐµÑÐµÑÑÐ´ Ð´Ð¾ Ð½ÐµÐ¿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339502"/>
            <a:ext cx="7416824" cy="4443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ÐÑÐµÐ·ÐµÐ½ÑÐ°ÑÑÑ &amp;quot;ÐÐµÑÐµÑÑÐ´ Ð´Ð¾ Ð½ÐµÐ¿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411511"/>
            <a:ext cx="806489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9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ДАТИ ПОДІЙ</a:t>
            </a:r>
            <a:endParaRPr dirty="0"/>
          </a:p>
        </p:txBody>
      </p:sp>
      <p:sp>
        <p:nvSpPr>
          <p:cNvPr id="499" name="Google Shape;499;p49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1921-1923 </a:t>
            </a:r>
            <a:r>
              <a:rPr lang="ru-RU" dirty="0" err="1" smtClean="0"/>
              <a:t>рр</a:t>
            </a:r>
            <a:r>
              <a:rPr lang="ru-RU" dirty="0" smtClean="0"/>
              <a:t>.</a:t>
            </a:r>
            <a:endParaRPr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ru-RU" dirty="0" smtClean="0"/>
              <a:t>голод в </a:t>
            </a:r>
            <a:r>
              <a:rPr lang="uk-UA" dirty="0" smtClean="0"/>
              <a:t>Україні</a:t>
            </a:r>
            <a:endParaRPr lang="uk-UA" dirty="0"/>
          </a:p>
        </p:txBody>
      </p:sp>
      <p:sp>
        <p:nvSpPr>
          <p:cNvPr id="501" name="Google Shape;501;p49"/>
          <p:cNvSpPr txBox="1">
            <a:spLocks noGrp="1"/>
          </p:cNvSpPr>
          <p:nvPr>
            <p:ph type="title" idx="3"/>
          </p:nvPr>
        </p:nvSpPr>
        <p:spPr>
          <a:xfrm>
            <a:off x="3851920" y="1275606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1921 р.</a:t>
            </a:r>
            <a:endParaRPr dirty="0"/>
          </a:p>
        </p:txBody>
      </p:sp>
      <p:sp>
        <p:nvSpPr>
          <p:cNvPr id="502" name="Google Shape;502;p49"/>
          <p:cNvSpPr txBox="1">
            <a:spLocks noGrp="1"/>
          </p:cNvSpPr>
          <p:nvPr>
            <p:ph type="subTitle" idx="4"/>
          </p:nvPr>
        </p:nvSpPr>
        <p:spPr>
          <a:xfrm>
            <a:off x="3817468" y="1779662"/>
            <a:ext cx="1908900" cy="1044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uk-UA" sz="1200" dirty="0" smtClean="0"/>
              <a:t>утворення Української автокефальної православної церкви (УАПЦ</a:t>
            </a:r>
            <a:r>
              <a:rPr lang="ru-RU" dirty="0" smtClean="0"/>
              <a:t>)</a:t>
            </a:r>
            <a:endParaRPr dirty="0"/>
          </a:p>
        </p:txBody>
      </p:sp>
      <p:sp>
        <p:nvSpPr>
          <p:cNvPr id="503" name="Google Shape;503;p49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1922 </a:t>
            </a:r>
            <a:r>
              <a:rPr lang="ru-RU" dirty="0" err="1" smtClean="0"/>
              <a:t>р</a:t>
            </a:r>
            <a:endParaRPr dirty="0"/>
          </a:p>
        </p:txBody>
      </p:sp>
      <p:sp>
        <p:nvSpPr>
          <p:cNvPr id="504" name="Google Shape;504;p49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uk-UA" dirty="0" smtClean="0"/>
              <a:t>входження</a:t>
            </a:r>
            <a:r>
              <a:rPr lang="ru-RU" dirty="0" smtClean="0"/>
              <a:t> УСРР до складу СРСР</a:t>
            </a:r>
            <a:endParaRPr dirty="0"/>
          </a:p>
        </p:txBody>
      </p:sp>
      <p:sp>
        <p:nvSpPr>
          <p:cNvPr id="505" name="Google Shape;505;p49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1923 р.</a:t>
            </a:r>
            <a:endParaRPr dirty="0"/>
          </a:p>
        </p:txBody>
      </p:sp>
      <p:sp>
        <p:nvSpPr>
          <p:cNvPr id="506" name="Google Shape;506;p49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початок </a:t>
            </a:r>
            <a:r>
              <a:rPr lang="uk-UA" dirty="0" smtClean="0"/>
              <a:t>політики «</a:t>
            </a:r>
            <a:r>
              <a:rPr lang="uk-UA" dirty="0" err="1" smtClean="0"/>
              <a:t>коренізації</a:t>
            </a:r>
            <a:r>
              <a:rPr lang="uk-UA" dirty="0" smtClean="0"/>
              <a:t>» в УСРР</a:t>
            </a:r>
            <a:endParaRPr lang="uk-UA" dirty="0"/>
          </a:p>
        </p:txBody>
      </p:sp>
      <p:sp>
        <p:nvSpPr>
          <p:cNvPr id="507" name="Google Shape;507;p49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1925 р.</a:t>
            </a:r>
            <a:endParaRPr dirty="0"/>
          </a:p>
        </p:txBody>
      </p:sp>
      <p:sp>
        <p:nvSpPr>
          <p:cNvPr id="508" name="Google Shape;508;p49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Проголошення курсу на індустріалізацію</a:t>
            </a:r>
            <a:endParaRPr dirty="0"/>
          </a:p>
        </p:txBody>
      </p:sp>
      <p:sp>
        <p:nvSpPr>
          <p:cNvPr id="509" name="Google Shape;509;p49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510" name="Google Shape;510;p49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Neptune is the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farthest planet</a:t>
            </a:r>
            <a:endParaRPr dirty="0"/>
          </a:p>
        </p:txBody>
      </p:sp>
      <p:pic>
        <p:nvPicPr>
          <p:cNvPr id="511" name="Google Shape;511;p4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665400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 of This Template</a:t>
            </a: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398275" y="1401825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339502"/>
            <a:ext cx="7200800" cy="438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subTitle" idx="1"/>
          </p:nvPr>
        </p:nvSpPr>
        <p:spPr>
          <a:xfrm>
            <a:off x="1629950" y="3828100"/>
            <a:ext cx="2332500" cy="903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>
                <a:solidFill>
                  <a:srgbClr val="FF0000"/>
                </a:solidFill>
              </a:rPr>
              <a:t>Особливості </a:t>
            </a:r>
            <a:r>
              <a:rPr lang="uk-UA" dirty="0" smtClean="0"/>
              <a:t>запровадження </a:t>
            </a:r>
            <a:r>
              <a:rPr lang="uk-UA" dirty="0" err="1" smtClean="0"/>
              <a:t>НЕПу</a:t>
            </a:r>
            <a:r>
              <a:rPr lang="uk-UA" dirty="0" smtClean="0"/>
              <a:t> в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УКРАЇНІ </a:t>
            </a:r>
            <a:endParaRPr dirty="0"/>
          </a:p>
        </p:txBody>
      </p:sp>
      <p:sp>
        <p:nvSpPr>
          <p:cNvPr id="252" name="Google Shape;252;p35"/>
          <p:cNvSpPr txBox="1">
            <a:spLocks noGrp="1"/>
          </p:cNvSpPr>
          <p:nvPr>
            <p:ph type="body" idx="2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dirty="0" smtClean="0"/>
              <a:t>Запровадження НЕПУ пізніше ніж в Росії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dirty="0" smtClean="0"/>
              <a:t>Податки на селян були вищими ніж в інших союзних республіках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dirty="0" smtClean="0"/>
              <a:t>Упровадження </a:t>
            </a:r>
            <a:r>
              <a:rPr lang="uk-UA" dirty="0" err="1" smtClean="0"/>
              <a:t>НЕПу</a:t>
            </a:r>
            <a:r>
              <a:rPr lang="uk-UA" dirty="0" smtClean="0"/>
              <a:t> супроводжувалося боротьбою із селянським повстанським рухом , голодом 1921-1923 рр.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dirty="0" smtClean="0"/>
              <a:t>У керівництві </a:t>
            </a:r>
            <a:r>
              <a:rPr lang="uk-UA" dirty="0" err="1" smtClean="0"/>
              <a:t>КП</a:t>
            </a:r>
            <a:r>
              <a:rPr lang="uk-UA" dirty="0" smtClean="0"/>
              <a:t>(б)У було багато противників запровадження </a:t>
            </a:r>
            <a:r>
              <a:rPr lang="uk-UA" dirty="0" err="1" smtClean="0"/>
              <a:t>НЕПу</a:t>
            </a:r>
            <a:endParaRPr dirty="0"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002324" y="711181"/>
            <a:ext cx="27775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НЕП в Україні</a:t>
            </a:r>
            <a:endParaRPr lang="uk-UA" dirty="0"/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6463">
            <a:off x="1054628" y="1956679"/>
            <a:ext cx="1780381" cy="15706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5" name="Google Shape;255;p35"/>
          <p:cNvSpPr/>
          <p:nvPr/>
        </p:nvSpPr>
        <p:spPr>
          <a:xfrm rot="-2700000">
            <a:off x="765274" y="2065491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56" name="Google Shape;256;p35"/>
          <p:cNvSpPr/>
          <p:nvPr/>
        </p:nvSpPr>
        <p:spPr>
          <a:xfrm rot="-2700000">
            <a:off x="2517624" y="3175166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6023610">
            <a:off x="2786831" y="3004878"/>
            <a:ext cx="1579416" cy="71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94" name="Picture 2" descr="ÐÑÑ Ð·Ð°Ð¿Ð¸ÑÐ°Ð½Ð½Ñ ÐÐÐ Ð· ÑÑÑÐ¾ÑÑÑ Ð£ÐºÑÐ°ÑÐ½Ð¸ Ð¾Ð½Ð»Ð°Ð¹Ð½ ÑÐ· Ð²ÑÐ´Ð¿Ð¾Ð²ÑÐ´ÑÐ¼Ð¸, Ð¿Ð¾ÑÐ¸Ð½Ð°ÑÑÐ¸ Ð· 435  â ÑÐ°Ð¹Ñ ÐÐÐ.ÐÑÐ²ÑÑÐ°.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1851670"/>
            <a:ext cx="2016224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ÐÑÐµÐ·ÐµÐ½ÑÐ°ÑÑÑ &amp;quot;Ð£Ð¡Ð Ð  Ð² ÑÐ¼Ð¾Ð²Ð°Ñ Ð½ÐµÐ¿Ñ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339502"/>
            <a:ext cx="7920880" cy="4496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ÐÐ¿ÑÐ¾Ð²Ð°Ð´Ð¶ÐµÐ½Ð½Ñ Ð½ÐµÐ¿Ñ Ð² Ð£ÐºÑÐ°ÑÐ½Ñ ÑÐ° Ð¹Ð¾Ð³Ð¾ Ð¾ÑÐ¾Ð±Ð»Ð¸Ð²Ð¾ÑÑÑ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339502"/>
            <a:ext cx="7416824" cy="4424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ÐÑÐµÐ·ÐµÐ½ÑÐ°ÑÑÑ &amp;quot;Ð£Ð¡Ð Ð  Ð² ÑÐ¼Ð¾Ð²Ð°Ñ Ð½ÐµÐ¿Ñ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339503"/>
            <a:ext cx="796364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ÐÐÐ - Ð¿ÑÐµÐ·ÐµÐ½ÑÐ°ÑÑÑ Ð· Ð²ÑÐµÑÐ²ÑÑÐ½ÑÑ ÑÑÑÐ¾Ñ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339502"/>
            <a:ext cx="7478266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ÐÑÐµÐ·ÐµÐ½ÑÐ°ÑÑÑ &amp;quot;Ð£Ð¡Ð Ð  Ð² ÑÐ¼Ð¾Ð²Ð°Ñ Ð½ÐµÐ¿Ñ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339502"/>
            <a:ext cx="7056784" cy="4424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ÐÑÐµÐ·ÐµÐ½ÑÐ°ÑÑÑ &amp;quot;ÐÐµÑÐµÑÑÐ´ Ð´Ð¾ Ð½ÐµÐ¿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39502"/>
            <a:ext cx="717155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3;p51"/>
          <p:cNvGrpSpPr/>
          <p:nvPr/>
        </p:nvGrpSpPr>
        <p:grpSpPr>
          <a:xfrm rot="1299773">
            <a:off x="7337213" y="2699377"/>
            <a:ext cx="421380" cy="627379"/>
            <a:chOff x="1611400" y="4264325"/>
            <a:chExt cx="204725" cy="304875"/>
          </a:xfrm>
        </p:grpSpPr>
        <p:sp>
          <p:nvSpPr>
            <p:cNvPr id="534" name="Google Shape;534;p51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1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51"/>
          <p:cNvSpPr txBox="1">
            <a:spLocks noGrp="1"/>
          </p:cNvSpPr>
          <p:nvPr>
            <p:ph type="title"/>
          </p:nvPr>
        </p:nvSpPr>
        <p:spPr>
          <a:xfrm>
            <a:off x="1763688" y="711175"/>
            <a:ext cx="6480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/>
              <a:t>Що вказує на те, що дане періодичне видання відноситься до періоду запровадження непу? </a:t>
            </a:r>
            <a:endParaRPr sz="2400" dirty="0"/>
          </a:p>
        </p:txBody>
      </p:sp>
      <p:pic>
        <p:nvPicPr>
          <p:cNvPr id="537" name="Google Shape;5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68990">
            <a:off x="3208127" y="1360455"/>
            <a:ext cx="2558896" cy="2763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1"/>
          <p:cNvSpPr txBox="1">
            <a:spLocks noGrp="1"/>
          </p:cNvSpPr>
          <p:nvPr>
            <p:ph type="subTitle" idx="4294967295"/>
          </p:nvPr>
        </p:nvSpPr>
        <p:spPr>
          <a:xfrm rot="-668771">
            <a:off x="3548352" y="2412859"/>
            <a:ext cx="2017455" cy="1385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 dirty="0">
              <a:solidFill>
                <a:schemeClr val="dk2"/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1707654"/>
            <a:ext cx="5184576" cy="281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99542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Х з’їзд РКП(б) увійшов в історію як з’їзд, що започаткував:</a:t>
            </a:r>
          </a:p>
          <a:p>
            <a:endParaRPr lang="uk-UA" sz="2000" dirty="0" smtClean="0"/>
          </a:p>
          <a:p>
            <a:endParaRPr lang="uk-UA" sz="2000" dirty="0" smtClean="0"/>
          </a:p>
          <a:p>
            <a:r>
              <a:rPr lang="uk-UA" sz="2000" dirty="0" smtClean="0"/>
              <a:t>А «воєнний комунізм»;</a:t>
            </a:r>
          </a:p>
          <a:p>
            <a:r>
              <a:rPr lang="uk-UA" sz="2000" dirty="0" smtClean="0"/>
              <a:t>Б нову економічну політику;</a:t>
            </a:r>
          </a:p>
          <a:p>
            <a:r>
              <a:rPr lang="uk-UA" sz="2000" dirty="0" smtClean="0"/>
              <a:t>В індустріалізацію;</a:t>
            </a:r>
          </a:p>
          <a:p>
            <a:r>
              <a:rPr lang="uk-UA" sz="2000" dirty="0" smtClean="0"/>
              <a:t>Г колективізацію.</a:t>
            </a:r>
            <a:endParaRPr lang="uk-UA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872613" y="1300879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122560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173795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/>
              <a:t>ДОМАШНЄ ЗАВДАННЯ</a:t>
            </a:r>
            <a:endParaRPr sz="2000" dirty="0"/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2937741" y="2931790"/>
            <a:ext cx="3268500" cy="1368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ÐÑÐµÐ·ÐµÐ½ÑÐ°ÑÑÑ &amp;quot;ÐÑÑÐ°Ð½Ð¾Ð²Ð»ÐµÐ½Ð½Ñ ÑÐ° ÑÑÐ²ÐµÑÐ´Ð¶ÐµÐ½Ð½Ñ ÐºÐ¾Ð¼ÑÐ½ÑÑÑÐ¸ÑÐ½Ð¾Ð³Ð¾ ÑÐ¾ÑÐ°Ð»ÑÑÐ°ÑÐ½Ð¾Ð³Ð¾  ÑÐµÐ¶Ð¸Ð¼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555526"/>
            <a:ext cx="6667500" cy="4424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1151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входження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УСРР до складу СРСР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232922"/>
            <a:ext cx="69127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000" b="1" dirty="0" smtClean="0"/>
              <a:t>І етап: </a:t>
            </a:r>
            <a:r>
              <a:rPr lang="uk-UA" sz="2000" i="1" u="sng" dirty="0" smtClean="0"/>
              <a:t>червень 1919 — грудень 1920 р. </a:t>
            </a:r>
            <a:r>
              <a:rPr lang="uk-UA" sz="2000" dirty="0" smtClean="0"/>
              <a:t>— </a:t>
            </a:r>
            <a:r>
              <a:rPr lang="uk-UA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військово-політичного союзу </a:t>
            </a:r>
            <a:r>
              <a:rPr lang="uk-UA" sz="2000" dirty="0" smtClean="0"/>
              <a:t>радянських соціалістичних республік Росії, України, Латвії, Литви і Білорусії; </a:t>
            </a:r>
          </a:p>
          <a:p>
            <a:pPr marL="0" indent="0">
              <a:buNone/>
            </a:pPr>
            <a:r>
              <a:rPr lang="uk-UA" sz="2000" b="1" dirty="0" smtClean="0"/>
              <a:t>п’ять</a:t>
            </a:r>
            <a:r>
              <a:rPr lang="uk-UA" sz="2000" dirty="0" smtClean="0"/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найважливіших </a:t>
            </a:r>
            <a:r>
              <a:rPr lang="uk-UA" sz="2000" dirty="0" err="1" smtClean="0">
                <a:solidFill>
                  <a:srgbClr val="FF0000"/>
                </a:solidFill>
              </a:rPr>
              <a:t>наркоматів</a:t>
            </a:r>
            <a:r>
              <a:rPr lang="uk-UA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військових справ,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народного господарства,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залізничного управління,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фінансів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праці</a:t>
            </a:r>
          </a:p>
          <a:p>
            <a:pPr marL="0" indent="0">
              <a:buNone/>
            </a:pPr>
            <a:r>
              <a:rPr lang="uk-UA" sz="2000" dirty="0" smtClean="0"/>
              <a:t>проголошувалися спільними, а </a:t>
            </a:r>
            <a:r>
              <a:rPr lang="uk-UA" sz="2000" dirty="0" smtClean="0">
                <a:solidFill>
                  <a:srgbClr val="FF0000"/>
                </a:solidFill>
              </a:rPr>
              <a:t>фактично перебували під керівництвом Москви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1151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етап: грудень 1920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грудень 1922 р.  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131590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400" b="1" i="1" dirty="0" smtClean="0">
                <a:solidFill>
                  <a:srgbClr val="FF0000"/>
                </a:solidFill>
              </a:rPr>
              <a:t>формування </a:t>
            </a:r>
            <a:r>
              <a:rPr lang="uk-UA" sz="2400" b="1" i="1" u="sng" dirty="0" smtClean="0">
                <a:solidFill>
                  <a:srgbClr val="FF0000"/>
                </a:solidFill>
              </a:rPr>
              <a:t>«договірної федерації</a:t>
            </a:r>
            <a:r>
              <a:rPr lang="uk-UA" sz="2400" b="1" u="sng" dirty="0" smtClean="0"/>
              <a:t>»; </a:t>
            </a:r>
          </a:p>
          <a:p>
            <a:pPr marL="0" indent="0">
              <a:buNone/>
            </a:pPr>
            <a:r>
              <a:rPr lang="uk-UA" sz="2400" dirty="0" smtClean="0"/>
              <a:t>УСРР (Х.</a:t>
            </a:r>
            <a:r>
              <a:rPr lang="uk-UA" sz="2400" dirty="0" err="1" smtClean="0"/>
              <a:t>Раковський</a:t>
            </a:r>
            <a:r>
              <a:rPr lang="uk-UA" sz="2400" dirty="0" smtClean="0"/>
              <a:t>) та інші радянські республіки підписали з РСФРР (</a:t>
            </a:r>
            <a:r>
              <a:rPr lang="ru-RU" sz="2400" dirty="0" smtClean="0"/>
              <a:t>В. </a:t>
            </a:r>
            <a:r>
              <a:rPr lang="ru-RU" sz="2400" dirty="0" err="1" smtClean="0"/>
              <a:t>Леніним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Г. </a:t>
            </a:r>
            <a:r>
              <a:rPr lang="ru-RU" sz="2400" dirty="0" err="1" smtClean="0"/>
              <a:t>Чичеріним</a:t>
            </a:r>
            <a:r>
              <a:rPr lang="uk-UA" sz="2400" dirty="0" smtClean="0"/>
              <a:t>) </a:t>
            </a:r>
            <a:r>
              <a:rPr lang="uk-UA" sz="2400" b="1" i="1" dirty="0" smtClean="0"/>
              <a:t>договори про воєнний та господарський союз</a:t>
            </a:r>
            <a:r>
              <a:rPr lang="uk-UA" sz="2400" i="1" dirty="0" smtClean="0"/>
              <a:t>,</a:t>
            </a:r>
            <a:r>
              <a:rPr lang="uk-UA" sz="2400" dirty="0" smtClean="0"/>
              <a:t> до вже об’єднаних </a:t>
            </a:r>
            <a:r>
              <a:rPr lang="uk-UA" sz="2400" dirty="0" err="1" smtClean="0"/>
              <a:t>наркоматів</a:t>
            </a:r>
            <a:r>
              <a:rPr lang="uk-UA" sz="2400" dirty="0" smtClean="0"/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додалися </a:t>
            </a:r>
            <a:r>
              <a:rPr lang="uk-UA" sz="2400" b="1" i="1" dirty="0" err="1" smtClean="0">
                <a:solidFill>
                  <a:srgbClr val="FF0000"/>
                </a:solidFill>
              </a:rPr>
              <a:t>наркомати</a:t>
            </a:r>
            <a:r>
              <a:rPr lang="uk-UA" sz="2400" b="1" i="1" dirty="0" smtClean="0">
                <a:solidFill>
                  <a:srgbClr val="FF0000"/>
                </a:solidFill>
              </a:rPr>
              <a:t> зовнішньої торгівлі, шляхів, пошти і телеграфу.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ÐÑÐµÐ·ÐµÐ½ÑÐ°ÑÑÑ &amp;quot;ÐÑÑÐ°Ð½Ð¾Ð²Ð»ÐµÐ½Ð½Ñ ÑÐ° ÑÑÐ²ÐµÑÐ´Ð¶ÐµÐ½Ð½Ñ ÐºÐ¾Ð¼ÑÐ½ÑÑÑÐ¸ÑÐ½Ð¾Ð³Ð¾ ÑÐ¾ÑÐ°Ð»ÑÑÐ°ÑÐ½Ð¾Ð³Ð¾ ÑÐµÐ¶Ð¸Ð¼Ñ 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339502"/>
            <a:ext cx="705678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480"/>
            <a:ext cx="1674186" cy="2151931"/>
          </a:xfrm>
          <a:prstGeom prst="rect">
            <a:avLst/>
          </a:prstGeom>
          <a:noFill/>
        </p:spPr>
      </p:pic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41480"/>
            <a:ext cx="1578266" cy="22546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41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Утворення СРСР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8873506"/>
              </p:ext>
            </p:extLst>
          </p:nvPr>
        </p:nvGraphicFramePr>
        <p:xfrm>
          <a:off x="1465743" y="820322"/>
          <a:ext cx="61722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4413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483518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rgbClr val="FF0000"/>
                </a:solidFill>
              </a:rPr>
              <a:t>Проекти створення СРСР План Федерації В.Леніна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 smtClean="0"/>
          </a:p>
          <a:p>
            <a:r>
              <a:rPr lang="uk-UA" dirty="0" smtClean="0"/>
              <a:t>1) усі радянські республіки, разом з Росією, входять у нове державне об'єднання федеративного типу - Союз Радянських соціалістичних республік;</a:t>
            </a:r>
            <a:br>
              <a:rPr lang="uk-UA" dirty="0" smtClean="0"/>
            </a:br>
            <a:r>
              <a:rPr lang="uk-UA" dirty="0" smtClean="0"/>
              <a:t>2) право вільного виходу з СРСР за бажанням;</a:t>
            </a:r>
            <a:br>
              <a:rPr lang="uk-UA" dirty="0" smtClean="0"/>
            </a:br>
            <a:r>
              <a:rPr lang="uk-UA" dirty="0" smtClean="0"/>
              <a:t>3) вищим органом СРСР пропонується ЦВК (Центральний виконавчий комітет) куди входять представники від кожної республіки.</a:t>
            </a:r>
            <a:br>
              <a:rPr lang="uk-UA" dirty="0" smtClean="0"/>
            </a:br>
            <a:endParaRPr lang="uk-UA" dirty="0" smtClean="0"/>
          </a:p>
          <a:p>
            <a:r>
              <a:rPr lang="uk-UA" dirty="0" smtClean="0"/>
              <a:t>Наслідки: під впливом В.Леніна комісія відмовилася від плану «автономізації».</a:t>
            </a:r>
            <a:br>
              <a:rPr lang="uk-UA" dirty="0" smtClean="0"/>
            </a:br>
            <a:r>
              <a:rPr lang="uk-UA" b="1" dirty="0" smtClean="0"/>
              <a:t>6 жовтня 1922 року </a:t>
            </a:r>
            <a:r>
              <a:rPr lang="uk-UA" dirty="0" smtClean="0"/>
              <a:t>Пленум ЦК РКП(б) </a:t>
            </a:r>
            <a:r>
              <a:rPr lang="uk-UA" b="1" dirty="0" smtClean="0"/>
              <a:t>затвердив План Федерації.</a:t>
            </a: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11510"/>
            <a:ext cx="410445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500" b="1" u="sng" dirty="0" smtClean="0">
                <a:solidFill>
                  <a:srgbClr val="FF0000"/>
                </a:solidFill>
              </a:rPr>
              <a:t>Проекти створення СРСР План автономізації (Й.Сталін)</a:t>
            </a:r>
            <a:r>
              <a:rPr lang="uk-UA" sz="1500" dirty="0" smtClean="0"/>
              <a:t/>
            </a:r>
            <a:br>
              <a:rPr lang="uk-UA" sz="1500" dirty="0" smtClean="0"/>
            </a:br>
            <a:r>
              <a:rPr lang="uk-UA" sz="1500" dirty="0" smtClean="0"/>
              <a:t>1922 рік – за ініціативою В.Леніна утворена Комісія для розробки проектів СРСР(Й.Сталін, Х.</a:t>
            </a:r>
            <a:r>
              <a:rPr lang="uk-UA" sz="1500" dirty="0" err="1" smtClean="0"/>
              <a:t>Раковський</a:t>
            </a:r>
            <a:r>
              <a:rPr lang="uk-UA" sz="1500" dirty="0" smtClean="0"/>
              <a:t>, Г.Петровський).</a:t>
            </a:r>
            <a:br>
              <a:rPr lang="uk-UA" sz="1500" dirty="0" smtClean="0"/>
            </a:br>
            <a:r>
              <a:rPr lang="uk-UA" sz="1500" dirty="0" smtClean="0"/>
              <a:t>Й.Сталін (нарком по справам національностей) </a:t>
            </a:r>
            <a:r>
              <a:rPr lang="uk-UA" sz="1500" b="1" dirty="0" smtClean="0"/>
              <a:t>– План Автономізації</a:t>
            </a:r>
            <a:r>
              <a:rPr lang="uk-UA" sz="1500" dirty="0" smtClean="0"/>
              <a:t>: входження України, Білорусії, </a:t>
            </a:r>
            <a:r>
              <a:rPr lang="uk-UA" sz="1500" dirty="0" err="1" smtClean="0"/>
              <a:t>Закавказської</a:t>
            </a:r>
            <a:r>
              <a:rPr lang="uk-UA" sz="1500" dirty="0" smtClean="0"/>
              <a:t> республіки(Грузія, Вірменія, Азербайджан) в склад РСФРР </a:t>
            </a:r>
            <a:r>
              <a:rPr lang="uk-UA" sz="1500" b="1" dirty="0" smtClean="0">
                <a:solidFill>
                  <a:srgbClr val="FF0000"/>
                </a:solidFill>
              </a:rPr>
              <a:t>на правах автономій; повне підкорення Москві.</a:t>
            </a:r>
            <a:r>
              <a:rPr lang="uk-UA" sz="1500" dirty="0" smtClean="0"/>
              <a:t/>
            </a:r>
            <a:br>
              <a:rPr lang="uk-UA" sz="1500" dirty="0" smtClean="0"/>
            </a:br>
            <a:r>
              <a:rPr lang="uk-UA" sz="1500" dirty="0" smtClean="0"/>
              <a:t>Грузинські комуністи запропонували альтернативний </a:t>
            </a:r>
            <a:r>
              <a:rPr lang="uk-UA" sz="1500" b="1" dirty="0" smtClean="0"/>
              <a:t>план Конфедерації </a:t>
            </a:r>
            <a:r>
              <a:rPr lang="uk-UA" sz="1500" dirty="0" smtClean="0"/>
              <a:t>(республіки зберігають самостійність і будують свої відносини на договірних началах).</a:t>
            </a:r>
            <a:br>
              <a:rPr lang="uk-UA" sz="1500" dirty="0" smtClean="0"/>
            </a:br>
            <a:r>
              <a:rPr lang="uk-UA" sz="1500" dirty="0" smtClean="0"/>
              <a:t>Вересень 1922 року – більшістю голосів прийнято план Й.Сталіна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11510"/>
            <a:ext cx="36724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10 грудня 1922 р. </a:t>
            </a:r>
            <a:r>
              <a:rPr lang="uk-UA" sz="2000" b="1" dirty="0" smtClean="0">
                <a:latin typeface="Georgia" panose="02040502050405020303" pitchFamily="18" charset="0"/>
              </a:rPr>
              <a:t>у Харкові відбувся </a:t>
            </a:r>
            <a:r>
              <a:rPr lang="en-US" sz="2000" b="1" dirty="0" smtClean="0">
                <a:latin typeface="Georgia" panose="02040502050405020303" pitchFamily="18" charset="0"/>
              </a:rPr>
              <a:t>VII</a:t>
            </a:r>
            <a:r>
              <a:rPr lang="uk-UA" sz="2000" b="1" dirty="0" smtClean="0">
                <a:latin typeface="Georgia" panose="02040502050405020303" pitchFamily="18" charset="0"/>
              </a:rPr>
              <a:t> Всеукраїнський </a:t>
            </a:r>
            <a:r>
              <a:rPr lang="uk-UA" sz="2000" b="1" dirty="0" err="1" smtClean="0">
                <a:latin typeface="Georgia" panose="02040502050405020303" pitchFamily="18" charset="0"/>
              </a:rPr>
              <a:t>з´їзд</a:t>
            </a:r>
            <a:r>
              <a:rPr lang="uk-UA" sz="2000" b="1" dirty="0" smtClean="0">
                <a:latin typeface="Georgia" panose="02040502050405020303" pitchFamily="18" charset="0"/>
              </a:rPr>
              <a:t> рад</a:t>
            </a:r>
          </a:p>
          <a:p>
            <a:pPr marL="0" indent="0" algn="ctr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/>
            </a:r>
            <a:br>
              <a:rPr lang="uk-UA" sz="2000" b="1" dirty="0" smtClean="0">
                <a:latin typeface="Georgia" panose="02040502050405020303" pitchFamily="18" charset="0"/>
              </a:rPr>
            </a:br>
            <a:r>
              <a:rPr lang="uk-UA" sz="2000" b="1" dirty="0" smtClean="0">
                <a:latin typeface="Georgia" panose="02040502050405020303" pitchFamily="18" charset="0"/>
              </a:rPr>
              <a:t>Було</a:t>
            </a:r>
            <a:br>
              <a:rPr lang="uk-UA" sz="2000" b="1" dirty="0" smtClean="0">
                <a:latin typeface="Georgia" panose="02040502050405020303" pitchFamily="18" charset="0"/>
              </a:rPr>
            </a:br>
            <a:r>
              <a:rPr lang="uk-UA" sz="2000" b="1" dirty="0" smtClean="0">
                <a:latin typeface="Georgia" panose="02040502050405020303" pitchFamily="18" charset="0"/>
              </a:rPr>
              <a:t>ухвалено</a:t>
            </a:r>
            <a:br>
              <a:rPr lang="uk-UA" sz="2000" b="1" dirty="0" smtClean="0">
                <a:latin typeface="Georgia" panose="02040502050405020303" pitchFamily="18" charset="0"/>
              </a:rPr>
            </a:br>
            <a:r>
              <a:rPr lang="uk-UA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Декларацію про створення Союзу РСР і проект Союзного договору</a:t>
            </a:r>
            <a:endParaRPr lang="uk-UA" sz="2000" dirty="0"/>
          </a:p>
        </p:txBody>
      </p:sp>
      <p:pic>
        <p:nvPicPr>
          <p:cNvPr id="3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 t="13975"/>
          <a:stretch>
            <a:fillRect/>
          </a:stretch>
        </p:blipFill>
        <p:spPr bwMode="auto">
          <a:xfrm>
            <a:off x="4860031" y="365125"/>
            <a:ext cx="3816425" cy="393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37238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Будівля Держпрому (1925 - 1928) в Харкові – столиці УСРР у 1919 – 1934 рр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779662"/>
            <a:ext cx="3888432" cy="297266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/>
          </a:p>
          <a:p>
            <a:pPr eaLnBrk="1" hangingPunct="1">
              <a:buClr>
                <a:schemeClr val="accent1"/>
              </a:buClr>
              <a:buSzTx/>
              <a:buFont typeface="Wingdings" pitchFamily="2" charset="2"/>
              <a:buChar char="§"/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РСФРР</a:t>
            </a:r>
          </a:p>
          <a:p>
            <a:pPr eaLnBrk="1" hangingPunct="1">
              <a:buClr>
                <a:schemeClr val="accent1"/>
              </a:buClr>
              <a:buSzTx/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УСРР</a:t>
            </a:r>
          </a:p>
          <a:p>
            <a:pPr eaLnBrk="1" hangingPunct="1">
              <a:buClr>
                <a:schemeClr val="accent1"/>
              </a:buClr>
              <a:buSzTx/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БСРР</a:t>
            </a:r>
          </a:p>
          <a:p>
            <a:pPr eaLnBrk="1" hangingPunct="1">
              <a:buClr>
                <a:schemeClr val="accent1"/>
              </a:buClr>
              <a:buSzTx/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ЗСФРР</a:t>
            </a:r>
          </a:p>
          <a:p>
            <a:pPr eaLnBrk="1" hangingPunct="1">
              <a:defRPr/>
            </a:pPr>
            <a:endParaRPr lang="ru-RU" sz="3600" b="1" i="1" dirty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/>
          </a:p>
        </p:txBody>
      </p:sp>
      <p:pic>
        <p:nvPicPr>
          <p:cNvPr id="11267" name="Picture 6" descr="герб ссср 19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851670"/>
            <a:ext cx="3834426" cy="2917090"/>
          </a:xfrm>
          <a:solidFill>
            <a:schemeClr val="tx1"/>
          </a:solidFill>
        </p:spPr>
      </p:pic>
      <p:sp>
        <p:nvSpPr>
          <p:cNvPr id="85000" name="Rectangle 8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424936" cy="163564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30 грудня 1922 року – </a:t>
            </a:r>
            <a: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утворення Союзу Радянських Соціалістичних Республік</a:t>
            </a:r>
            <a:endParaRPr lang="uk-UA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0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етап: грудень 1922 — травень 1925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198857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Входження України до складу СРСР</a:t>
            </a:r>
            <a:endParaRPr lang="uk-UA" dirty="0"/>
          </a:p>
        </p:txBody>
      </p:sp>
      <p:pic>
        <p:nvPicPr>
          <p:cNvPr id="1026" name="Picture 2" descr="Входження України до складу СРСР (укр.) ЗНО з історії України.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23478"/>
            <a:ext cx="597666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33054" y="2085975"/>
            <a:ext cx="4469012" cy="485775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Статус УСРР у складі СРСР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06330" y="1762127"/>
            <a:ext cx="3618309" cy="269081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Юридичний статус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06328" y="2664621"/>
            <a:ext cx="3671888" cy="27027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Фактичний статус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"/>
            <a:ext cx="1979712" cy="165400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УСРР рівноправна республіка з правом виходу із СРСР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9" y="1"/>
            <a:ext cx="2304255" cy="160020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Уряд УСРР керував с/г, внутрішніми справами, освітою, соцзабезпеченням, охороною здоров'я, юриспруденцією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99992" y="1"/>
            <a:ext cx="2592288" cy="165400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Союзно</a:t>
            </a: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республіканські наркомати керували продовольчими, фінансовими питаннями, промисловістю, робочою силою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6296" y="1"/>
            <a:ext cx="1800200" cy="165400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Союзний уряд відав питаннями міжнародних відносин,зовнішньої торгівлі, армії, флоту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3147814"/>
            <a:ext cx="2394266" cy="105257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УСРР не була суверенною республікою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7876" y="3381377"/>
            <a:ext cx="2484275" cy="83701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УСРР не могла використати право виходу зі складу СРСР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16216" y="3291830"/>
            <a:ext cx="2213892" cy="998564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УСРР мала права автономної республіки</a:t>
            </a:r>
          </a:p>
        </p:txBody>
      </p:sp>
      <p:cxnSp>
        <p:nvCxnSpPr>
          <p:cNvPr id="13" name="Прямая со стрелкой 12"/>
          <p:cNvCxnSpPr>
            <a:stCxn id="5" idx="2"/>
          </p:cNvCxnSpPr>
          <p:nvPr/>
        </p:nvCxnSpPr>
        <p:spPr>
          <a:xfrm flipH="1">
            <a:off x="3006330" y="2934891"/>
            <a:ext cx="1835944" cy="4464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842274" y="2934891"/>
            <a:ext cx="1410703" cy="4464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2"/>
          </p:cNvCxnSpPr>
          <p:nvPr/>
        </p:nvCxnSpPr>
        <p:spPr>
          <a:xfrm flipH="1">
            <a:off x="4680348" y="2934892"/>
            <a:ext cx="161925" cy="3929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439467" y="4354118"/>
            <a:ext cx="6318647" cy="702469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Невдоволення в Україні утворенням СРСР:</a:t>
            </a:r>
          </a:p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нарком освіти О.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Шумський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та М.Волобуєв</a:t>
            </a:r>
          </a:p>
        </p:txBody>
      </p:sp>
    </p:spTree>
    <p:extLst>
      <p:ext uri="{BB962C8B-B14F-4D97-AF65-F5344CB8AC3E}">
        <p14:creationId xmlns:p14="http://schemas.microsoft.com/office/powerpoint/2010/main" xmlns="" val="6169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ÐÑÐµÐ·ÐµÐ½ÑÐ°ÑÑÑ &amp;quot;ÐÑÑÐ°Ð½Ð¾Ð²Ð»ÐµÐ½Ð½Ñ ÑÐ° ÑÑÐ²ÐµÑÐ´Ð¶ÐµÐ½Ð½Ñ ÐºÐ¾Ð¼ÑÐ½ÑÑÑÐ¸ÑÐ½Ð¾Ð³Ð¾ ÑÐ¾ÑÐ°Ð»ÑÑÐ°ÑÐ½Ð¾Ð³Ð¾  ÑÐµÐ¶Ð¸Ð¼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555526"/>
            <a:ext cx="6667500" cy="4445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шаблони\941777_fon-dlya-prezentacii-po-istorii-sss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5486"/>
            <a:ext cx="8568952" cy="480653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9" y="465516"/>
            <a:ext cx="6530795" cy="162018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b="1" dirty="0" smtClean="0"/>
              <a:t>31 січня 1924 р. ІІ з</a:t>
            </a:r>
            <a:r>
              <a:rPr lang="uk-UA" b="1" dirty="0" smtClean="0">
                <a:latin typeface="Calibri"/>
              </a:rPr>
              <a:t>’</a:t>
            </a:r>
            <a:r>
              <a:rPr lang="uk-UA" b="1" dirty="0" smtClean="0"/>
              <a:t>їзд рад СРСР </a:t>
            </a:r>
            <a:r>
              <a:rPr lang="uk-UA" dirty="0" smtClean="0"/>
              <a:t>остаточно затвердив </a:t>
            </a:r>
            <a:r>
              <a:rPr lang="uk-UA" b="1" dirty="0" smtClean="0"/>
              <a:t>першу Конституцію СРСР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 smtClean="0"/>
              <a:t>У травні 1925 р. ІХ Всеукраїнський з</a:t>
            </a:r>
            <a:r>
              <a:rPr lang="uk-UA" b="1" dirty="0" smtClean="0">
                <a:latin typeface="Calibri"/>
              </a:rPr>
              <a:t>’</a:t>
            </a:r>
            <a:r>
              <a:rPr lang="uk-UA" b="1" dirty="0" smtClean="0"/>
              <a:t>їзд рад  </a:t>
            </a:r>
            <a:r>
              <a:rPr lang="uk-UA" dirty="0" smtClean="0"/>
              <a:t>практично продублював її у формі </a:t>
            </a:r>
            <a:r>
              <a:rPr lang="uk-UA" b="1" dirty="0" smtClean="0"/>
              <a:t>Конституції УСРР, та схвалив ряд поправок</a:t>
            </a:r>
            <a:endParaRPr lang="en-US" b="1" dirty="0"/>
          </a:p>
        </p:txBody>
      </p:sp>
      <p:pic>
        <p:nvPicPr>
          <p:cNvPr id="29700" name="Picture 4" descr="https://xn--80agcbdazgb7adeg3b6l3b.xn--p1ai/wp-content/uploads/2018/01/%D0%BA%D0%BE%D0%BD%D1%81%D1%82%D0%B8%D1%82%D1%83%D1%86%D0%B8%D1%8F-%D1%81%D1%81%D1%81%D1%80-1924-%D0%B3%D0%BE%D0%B4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3" y="1923678"/>
            <a:ext cx="3866499" cy="276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56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04" y="555526"/>
            <a:ext cx="3963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Утворення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Кримської</a:t>
            </a:r>
            <a:r>
              <a:rPr lang="ru-RU" sz="2000" b="1" i="1" dirty="0" smtClean="0">
                <a:solidFill>
                  <a:srgbClr val="FF0000"/>
                </a:solidFill>
              </a:rPr>
              <a:t> АСРР. 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14689" name="Object 1"/>
          <p:cNvGraphicFramePr>
            <a:graphicFrameLocks noChangeAspect="1"/>
          </p:cNvGraphicFramePr>
          <p:nvPr/>
        </p:nvGraphicFramePr>
        <p:xfrm>
          <a:off x="1200150" y="2228850"/>
          <a:ext cx="6745288" cy="685800"/>
        </p:xfrm>
        <a:graphic>
          <a:graphicData uri="http://schemas.openxmlformats.org/presentationml/2006/ole">
            <p:oleObj spid="_x0000_s114689" name="Объект упаковщика для оболочки" showAsIcon="1" r:id="rId3" imgW="6745320" imgH="685800" progId="Package">
              <p:embed/>
            </p:oleObj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39502"/>
            <a:ext cx="626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Укажіть, який термін відповідає наведеному визначенню.</a:t>
            </a:r>
          </a:p>
          <a:p>
            <a:r>
              <a:rPr lang="uk-UA" sz="2400" dirty="0" smtClean="0"/>
              <a:t>Самоврядування певної частини держави, що здійснюється в межах,</a:t>
            </a:r>
          </a:p>
          <a:p>
            <a:r>
              <a:rPr lang="uk-UA" sz="2400" dirty="0" smtClean="0"/>
              <a:t>передбачених загальнодержавним законом.</a:t>
            </a:r>
          </a:p>
          <a:p>
            <a:r>
              <a:rPr lang="uk-UA" sz="2400" dirty="0" smtClean="0"/>
              <a:t>А Анархізм;</a:t>
            </a:r>
          </a:p>
          <a:p>
            <a:r>
              <a:rPr lang="uk-UA" sz="2400" dirty="0" smtClean="0"/>
              <a:t>Б автономія;</a:t>
            </a:r>
          </a:p>
          <a:p>
            <a:r>
              <a:rPr lang="uk-UA" sz="2400" dirty="0" smtClean="0"/>
              <a:t>В федерація;</a:t>
            </a:r>
          </a:p>
          <a:p>
            <a:r>
              <a:rPr lang="uk-UA" sz="2400" dirty="0" smtClean="0"/>
              <a:t>Г конфедерація.</a:t>
            </a:r>
            <a:endParaRPr lang="uk-UA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55526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Укажіть, коли було створено Союз Радянських Соціалістичних Республік.</a:t>
            </a:r>
          </a:p>
          <a:p>
            <a:endParaRPr lang="uk-UA" sz="2800" dirty="0" smtClean="0"/>
          </a:p>
          <a:p>
            <a:r>
              <a:rPr lang="uk-UA" sz="2800" dirty="0" smtClean="0"/>
              <a:t>А У грудні 1920 р.;</a:t>
            </a:r>
          </a:p>
          <a:p>
            <a:r>
              <a:rPr lang="uk-UA" sz="2800" dirty="0" smtClean="0"/>
              <a:t>Б вересні 1922 р.;</a:t>
            </a:r>
          </a:p>
          <a:p>
            <a:r>
              <a:rPr lang="uk-UA" sz="2800" dirty="0" smtClean="0"/>
              <a:t>В грудні 1922 р.;</a:t>
            </a:r>
          </a:p>
          <a:p>
            <a:r>
              <a:rPr lang="uk-UA" sz="2800" dirty="0" smtClean="0"/>
              <a:t>Г січні 1924 р.</a:t>
            </a:r>
            <a:endParaRPr lang="uk-UA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99542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Укажіть, коли було затверджено Конституцію СРСР.</a:t>
            </a:r>
          </a:p>
          <a:p>
            <a:endParaRPr lang="uk-UA" sz="2400" dirty="0" smtClean="0"/>
          </a:p>
          <a:p>
            <a:r>
              <a:rPr lang="uk-UA" sz="2400" dirty="0" smtClean="0"/>
              <a:t>А У січні 1918 р.;</a:t>
            </a:r>
          </a:p>
          <a:p>
            <a:r>
              <a:rPr lang="uk-UA" sz="2400" dirty="0" smtClean="0"/>
              <a:t>Б січні 1919 р.;</a:t>
            </a:r>
          </a:p>
          <a:p>
            <a:r>
              <a:rPr lang="uk-UA" sz="2400" dirty="0" smtClean="0"/>
              <a:t>В липні 1923 р.;</a:t>
            </a:r>
          </a:p>
          <a:p>
            <a:r>
              <a:rPr lang="uk-UA" sz="2400" dirty="0" smtClean="0"/>
              <a:t>Г січні 1924 р.</a:t>
            </a:r>
            <a:endParaRPr lang="uk-UA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9503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Суспільно-політичне життя. Ліквідація багатопартійності</a:t>
            </a:r>
            <a:r>
              <a:rPr lang="ru-RU" dirty="0" smtClean="0"/>
              <a:t>. 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232922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/>
            <a:r>
              <a:rPr lang="uk-UA" sz="1600" dirty="0" smtClean="0"/>
              <a:t>Політичні порядки за доби непу у республіці мало змінилися. Диктатура пролетаріату, що проголосили більшовики, була фактично диктатурою партійно-державної верхівки більшовицької партії, яка реалізовувалася через відповідну систему. Вона включала </a:t>
            </a:r>
            <a:r>
              <a:rPr lang="uk-UA" sz="1600" b="1" dirty="0" smtClean="0"/>
              <a:t>державні і громадські організації</a:t>
            </a:r>
            <a:r>
              <a:rPr lang="uk-UA" sz="1600" dirty="0" smtClean="0"/>
              <a:t>. До державних відносилися ради, комітети незаможних селян, котрі діяли ще на селі. Як державна структура функціонувала і </a:t>
            </a:r>
            <a:r>
              <a:rPr lang="uk-UA" sz="1600" dirty="0" err="1" smtClean="0"/>
              <a:t>КП</a:t>
            </a:r>
            <a:r>
              <a:rPr lang="uk-UA" sz="1600" dirty="0" smtClean="0"/>
              <a:t>(б)У.</a:t>
            </a:r>
          </a:p>
          <a:p>
            <a:pPr indent="452438"/>
            <a:r>
              <a:rPr lang="uk-UA" sz="1600" b="1" dirty="0" smtClean="0"/>
              <a:t>Під партійно-державним тиском почали розпадатись і прийняли рішення про саморозпуск більшість політичних партій</a:t>
            </a:r>
            <a:r>
              <a:rPr lang="uk-UA" sz="1600" dirty="0" smtClean="0"/>
              <a:t>. Проти їхніх членів були задіяні каральні органи, які піддавали їх не тільки гласному й негласному нагляду, а й реальним арештам, застосуванню фізичних і моральних катувань. </a:t>
            </a:r>
            <a:r>
              <a:rPr lang="uk-UA" sz="1600" b="1" dirty="0" smtClean="0"/>
              <a:t>Більшовики неодноразово заявляли, що не дадуть легально існувати тим, хто претендує на суперництво із ними.</a:t>
            </a:r>
            <a:r>
              <a:rPr lang="uk-UA" sz="1600" dirty="0" smtClean="0"/>
              <a:t> </a:t>
            </a:r>
            <a:endParaRPr lang="uk-UA" sz="1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27534"/>
            <a:ext cx="63367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Так, ще </a:t>
            </a:r>
            <a:r>
              <a:rPr lang="uk-UA" sz="1600" b="1" dirty="0" smtClean="0"/>
              <a:t>у 1920 р</a:t>
            </a:r>
            <a:r>
              <a:rPr lang="uk-UA" sz="1600" dirty="0" smtClean="0"/>
              <a:t>. згорнула свою діяльність </a:t>
            </a:r>
            <a:r>
              <a:rPr lang="uk-UA" sz="1600" b="1" dirty="0" smtClean="0"/>
              <a:t>Українська комуністична партія (боротьбистів</a:t>
            </a:r>
            <a:r>
              <a:rPr lang="uk-UA" sz="1600" dirty="0" smtClean="0"/>
              <a:t>). Основна частина її членів тоді поповнила ряди </a:t>
            </a:r>
            <a:r>
              <a:rPr lang="uk-UA" sz="1600" dirty="0" err="1" smtClean="0"/>
              <a:t>КП</a:t>
            </a:r>
            <a:r>
              <a:rPr lang="uk-UA" sz="1600" dirty="0" smtClean="0"/>
              <a:t>(б)У.</a:t>
            </a:r>
          </a:p>
          <a:p>
            <a:r>
              <a:rPr lang="uk-UA" sz="1600" b="1" dirty="0" smtClean="0"/>
              <a:t>В 1925 р</a:t>
            </a:r>
            <a:r>
              <a:rPr lang="uk-UA" sz="1600" dirty="0" smtClean="0"/>
              <a:t>. оголосила </a:t>
            </a:r>
            <a:r>
              <a:rPr lang="uk-UA" sz="1600" b="1" dirty="0" smtClean="0"/>
              <a:t>про саморозпуск Українська комуністична партія (УКП)</a:t>
            </a:r>
            <a:r>
              <a:rPr lang="uk-UA" sz="1600" dirty="0" smtClean="0"/>
              <a:t>, яка прагнула поєднати соціалістичні ідеї з українським національним рухом. Припинення діяльності інших партій сприяли тому, що </a:t>
            </a:r>
            <a:r>
              <a:rPr lang="uk-UA" sz="1600" b="1" dirty="0" smtClean="0">
                <a:solidFill>
                  <a:srgbClr val="FF0000"/>
                </a:solidFill>
              </a:rPr>
              <a:t>ВКП(б) і </a:t>
            </a:r>
            <a:r>
              <a:rPr lang="uk-UA" sz="1600" b="1" dirty="0" err="1" smtClean="0">
                <a:solidFill>
                  <a:srgbClr val="FF0000"/>
                </a:solidFill>
              </a:rPr>
              <a:t>КП</a:t>
            </a:r>
            <a:r>
              <a:rPr lang="uk-UA" sz="1600" b="1" dirty="0" smtClean="0">
                <a:solidFill>
                  <a:srgbClr val="FF0000"/>
                </a:solidFill>
              </a:rPr>
              <a:t>(б)У як одна з її найбільших обласних організацій зміцнили і закріпили свої владні позиції.</a:t>
            </a:r>
          </a:p>
          <a:p>
            <a:r>
              <a:rPr lang="uk-UA" sz="1600" dirty="0" smtClean="0"/>
              <a:t>В умовах однопартійної системи практично зникли можливості для альтернативності і змагання у формуванні засад раціональної політики. З утвердженням після смерті В. Леніна (1924 р.) на посаді Генерального секретаря ВКП(б) Й. Сталіна посилилася партійна номенклатура, розширилися привілеї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7534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Укажіть, коли УКП оголосила про саморозпуск.</a:t>
            </a:r>
          </a:p>
          <a:p>
            <a:r>
              <a:rPr lang="uk-UA" sz="2800" dirty="0" smtClean="0"/>
              <a:t>А У березні 1921 р.;</a:t>
            </a:r>
          </a:p>
          <a:p>
            <a:r>
              <a:rPr lang="uk-UA" sz="2800" dirty="0" smtClean="0"/>
              <a:t>Б травні 1921 р.;</a:t>
            </a:r>
          </a:p>
          <a:p>
            <a:r>
              <a:rPr lang="uk-UA" sz="2800" dirty="0" smtClean="0"/>
              <a:t>В вересні 1922 р.;</a:t>
            </a:r>
          </a:p>
          <a:p>
            <a:r>
              <a:rPr lang="uk-UA" sz="2800" dirty="0" smtClean="0"/>
              <a:t>Г березні 1925 р.</a:t>
            </a:r>
            <a:endParaRPr lang="uk-UA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Розвиток України в умовах утвердження тоталітарного режиму (1920-1939 роки)  - презентация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0"/>
            <a:ext cx="806489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Микола Хвильовий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483518"/>
            <a:ext cx="2520280" cy="2657476"/>
          </a:xfrm>
          <a:prstGeom prst="rect">
            <a:avLst/>
          </a:prstGeom>
          <a:noFill/>
        </p:spPr>
      </p:pic>
      <p:pic>
        <p:nvPicPr>
          <p:cNvPr id="222212" name="Picture 4" descr="Микола Хвылевой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1995686"/>
            <a:ext cx="2160240" cy="2592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97426" y="699542"/>
            <a:ext cx="38202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uk-UA" sz="3200" dirty="0" smtClean="0"/>
              <a:t>Микола Хвильовий</a:t>
            </a:r>
          </a:p>
          <a:p>
            <a:pPr algn="ctr"/>
            <a:r>
              <a:rPr lang="uk-UA" sz="3200" dirty="0" smtClean="0"/>
              <a:t>(</a:t>
            </a:r>
            <a:r>
              <a:rPr lang="uk-UA" sz="3200" dirty="0" err="1" smtClean="0"/>
              <a:t>Фітільов</a:t>
            </a:r>
            <a:r>
              <a:rPr lang="uk-UA" sz="3200" dirty="0" smtClean="0"/>
              <a:t>)</a:t>
            </a:r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dirty="0" err="1" smtClean="0"/>
              <a:t>“</a:t>
            </a:r>
            <a:r>
              <a:rPr lang="uk-UA" sz="2400" b="1" dirty="0" err="1" smtClean="0">
                <a:latin typeface="+mj-lt"/>
              </a:rPr>
              <a:t>Геть</a:t>
            </a:r>
            <a:r>
              <a:rPr lang="uk-UA" sz="2400" b="1" dirty="0" smtClean="0">
                <a:latin typeface="+mj-lt"/>
              </a:rPr>
              <a:t> від Москви! </a:t>
            </a:r>
          </a:p>
          <a:p>
            <a:pPr algn="ctr"/>
            <a:endParaRPr lang="uk-UA" sz="2400" b="1" dirty="0" smtClean="0">
              <a:latin typeface="+mj-lt"/>
            </a:endParaRPr>
          </a:p>
          <a:p>
            <a:pPr algn="ctr"/>
            <a:r>
              <a:rPr lang="uk-UA" sz="2400" b="1" dirty="0" err="1" smtClean="0">
                <a:latin typeface="+mj-lt"/>
              </a:rPr>
              <a:t>Дайош</a:t>
            </a:r>
            <a:r>
              <a:rPr lang="uk-UA" sz="2400" b="1" dirty="0" smtClean="0">
                <a:latin typeface="+mj-lt"/>
              </a:rPr>
              <a:t> Європу</a:t>
            </a:r>
            <a:r>
              <a:rPr lang="ru-RU" sz="2400" b="1" dirty="0" smtClean="0">
                <a:latin typeface="+mj-lt"/>
              </a:rPr>
              <a:t>!”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55526"/>
            <a:ext cx="8568952" cy="45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 noChangeArrowheads="1"/>
          </p:cNvSpPr>
          <p:nvPr/>
        </p:nvSpPr>
        <p:spPr bwMode="auto">
          <a:xfrm>
            <a:off x="1475656" y="-523361"/>
            <a:ext cx="7272807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Боротьба з націонал-комунізмом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Націонал-комуністична течія в УСРР була пов’язана зі сподіваннями на розбудову України, соціалістичної та національної водночас, завдяки формуванню власної партійної системи.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Звичайно, ця течія викликала опір влади.</a:t>
            </a:r>
          </a:p>
          <a:p>
            <a:r>
              <a:rPr lang="uk-UA" sz="1600" b="1" i="1" dirty="0" err="1" smtClean="0"/>
              <a:t>Хвильовизм</a:t>
            </a:r>
            <a:r>
              <a:rPr lang="uk-UA" sz="1600" b="1" i="1" dirty="0" smtClean="0"/>
              <a:t>.</a:t>
            </a:r>
            <a:r>
              <a:rPr lang="uk-UA" sz="1600" i="1" dirty="0" smtClean="0"/>
              <a:t> </a:t>
            </a:r>
            <a:endParaRPr lang="ru-RU" sz="1600" dirty="0" smtClean="0"/>
          </a:p>
          <a:p>
            <a:r>
              <a:rPr lang="uk-UA" sz="1600" dirty="0" smtClean="0"/>
              <a:t>Початок публічному обговоренню шляхів розвитку України поклала </a:t>
            </a:r>
            <a:r>
              <a:rPr lang="uk-UA" sz="1600" b="1" dirty="0" smtClean="0">
                <a:solidFill>
                  <a:srgbClr val="00B050"/>
                </a:solidFill>
              </a:rPr>
              <a:t>літературна дискусія 1925-1928 років, ініційована </a:t>
            </a:r>
            <a:r>
              <a:rPr lang="uk-UA" sz="1600" b="1" i="1" dirty="0" smtClean="0">
                <a:solidFill>
                  <a:srgbClr val="00B050"/>
                </a:solidFill>
              </a:rPr>
              <a:t>М. Хвильовим</a:t>
            </a:r>
            <a:r>
              <a:rPr lang="uk-UA" sz="1600" i="1" dirty="0" smtClean="0"/>
              <a:t>. </a:t>
            </a:r>
            <a:r>
              <a:rPr lang="uk-UA" sz="1600" b="1" dirty="0" smtClean="0"/>
              <a:t>Письменник виступив проти </a:t>
            </a:r>
            <a:r>
              <a:rPr lang="uk-UA" sz="1600" b="1" dirty="0" err="1" smtClean="0"/>
              <a:t>імітаторства</a:t>
            </a:r>
            <a:r>
              <a:rPr lang="uk-UA" sz="1600" b="1" dirty="0" smtClean="0"/>
              <a:t>, дилетантизму, хуторянства в літературі за широке використання досягнень європейського мистецтва</a:t>
            </a:r>
            <a:r>
              <a:rPr lang="uk-UA" sz="1600" b="1" dirty="0" smtClean="0"/>
              <a:t>.</a:t>
            </a:r>
            <a:r>
              <a:rPr lang="uk-UA" sz="1600" u="sng" dirty="0" smtClean="0"/>
              <a:t> Одна з причин «хуторянства» — копіювання українськими діячами взірців російської культури, але цей шлях безперспективний: «російська література тяжить над нами в віках як господар становища, який привчав нашу психіку до рабського наслідування». Гасло «Геть від Москви! Даєш Європу!», спрямоване проти однобокої орієнтації на російську культуру, було переведене владою в політичну площину. Письменника звинуватили в сепаратизмі та націоналізмі.</a:t>
            </a:r>
            <a:endParaRPr lang="ru-RU" sz="1600" dirty="0" smtClean="0"/>
          </a:p>
          <a:p>
            <a:endParaRPr lang="ru-RU" sz="1600" dirty="0" smtClean="0"/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1511"/>
            <a:ext cx="3672407" cy="432047"/>
          </a:xfrm>
        </p:spPr>
        <p:txBody>
          <a:bodyPr/>
          <a:lstStyle/>
          <a:p>
            <a:r>
              <a:rPr lang="uk-UA" dirty="0" smtClean="0"/>
              <a:t>Михайло Волобуєв</a:t>
            </a:r>
            <a:endParaRPr lang="uk-UA" dirty="0"/>
          </a:p>
        </p:txBody>
      </p:sp>
      <p:sp>
        <p:nvSpPr>
          <p:cNvPr id="195586" name="AutoShape 2" descr="https://uahistory.co/pidruchniki/ukraine-history-10-class-2018-byrneiko-standard-level/ukraine-history-10-class-2018-byrneiko-standard-level.files/image1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843558"/>
            <a:ext cx="331236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6016" y="483518"/>
            <a:ext cx="40324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молодий комуніст, виступив із </a:t>
            </a:r>
            <a:r>
              <a:rPr lang="uk-UA" sz="1600" dirty="0" smtClean="0">
                <a:solidFill>
                  <a:srgbClr val="FF0000"/>
                </a:solidFill>
              </a:rPr>
              <a:t>критикою економічної політики ВКП(б) в Україні</a:t>
            </a:r>
            <a:r>
              <a:rPr lang="uk-UA" sz="1600" dirty="0" smtClean="0"/>
              <a:t>. У 1928 р. в журналі «Більшовик України» була надрукована як дискусійна стаття «До проблеми української економіки», де автор порушив гострі економічні проблеми. М. Волобуєв стверджував, </a:t>
            </a:r>
            <a:r>
              <a:rPr lang="uk-UA" sz="1600" dirty="0" smtClean="0">
                <a:solidFill>
                  <a:srgbClr val="FF0000"/>
                </a:solidFill>
              </a:rPr>
              <a:t>що Україна як «історично оформлений народногосподарський організм» має власні шляхи економічного розвитку</a:t>
            </a:r>
            <a:r>
              <a:rPr lang="uk-UA" sz="1600" dirty="0" smtClean="0"/>
              <a:t>.</a:t>
            </a:r>
          </a:p>
          <a:p>
            <a:r>
              <a:rPr lang="uk-UA" sz="1600" dirty="0" smtClean="0"/>
              <a:t>Оперуючи конкретними фактами, вчений доводив, що за радянської влади, як і за умов імперії, Україна залишалася економічною колонією Росії. М. Волобуєв </a:t>
            </a:r>
            <a:r>
              <a:rPr lang="uk-UA" sz="1600" dirty="0" smtClean="0">
                <a:solidFill>
                  <a:srgbClr val="FF0000"/>
                </a:solidFill>
              </a:rPr>
              <a:t>стверджував, що українська економіка може розвиватися за рахунок власних можливостей.</a:t>
            </a:r>
            <a:r>
              <a:rPr lang="uk-UA" sz="1600" dirty="0" smtClean="0"/>
              <a:t> </a:t>
            </a:r>
            <a:endParaRPr lang="uk-UA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1175"/>
            <a:ext cx="3960441" cy="492423"/>
          </a:xfrm>
        </p:spPr>
        <p:txBody>
          <a:bodyPr/>
          <a:lstStyle/>
          <a:p>
            <a:r>
              <a:rPr lang="ru-RU" dirty="0" err="1" smtClean="0"/>
              <a:t>Микола</a:t>
            </a:r>
            <a:r>
              <a:rPr lang="ru-RU" dirty="0" smtClean="0"/>
              <a:t> </a:t>
            </a:r>
            <a:r>
              <a:rPr lang="ru-RU" dirty="0" err="1" smtClean="0"/>
              <a:t>Скрипник</a:t>
            </a:r>
            <a:endParaRPr lang="uk-UA" dirty="0"/>
          </a:p>
        </p:txBody>
      </p:sp>
      <p:sp>
        <p:nvSpPr>
          <p:cNvPr id="275458" name="AutoShape 2" descr="https://uahistory.co/pidruchniki/ukraine-history-10-class-2018-byrneiko-standard-level/ukraine-history-10-class-2018-byrneiko-standard-level.files/image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411510"/>
            <a:ext cx="4248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займав високі посади в більшовицьких органах влади, </a:t>
            </a:r>
            <a:r>
              <a:rPr lang="uk-UA" sz="1600" b="1" dirty="0" smtClean="0"/>
              <a:t>вимагав рівноправного функціонування української і російської мов, служби в армії за місцем проживання, припинення русифікації українців через освітню й армійську системи</a:t>
            </a:r>
            <a:r>
              <a:rPr lang="uk-UA" sz="1600" dirty="0" smtClean="0"/>
              <a:t>; намагався вберегти від закриття українські заклади шкільної та спеціалізованої освіти на території Кубані, </a:t>
            </a:r>
            <a:r>
              <a:rPr lang="uk-UA" sz="1600" dirty="0" err="1" smtClean="0"/>
              <a:t>Курщини</a:t>
            </a:r>
            <a:r>
              <a:rPr lang="uk-UA" sz="1600" dirty="0" smtClean="0"/>
              <a:t> і </a:t>
            </a:r>
            <a:r>
              <a:rPr lang="uk-UA" sz="1600" dirty="0" err="1" smtClean="0"/>
              <a:t>Воронежчини</a:t>
            </a:r>
            <a:r>
              <a:rPr lang="uk-UA" sz="1600" dirty="0" smtClean="0"/>
              <a:t>, місцях компактного проживання українців. Він </a:t>
            </a:r>
            <a:r>
              <a:rPr lang="uk-UA" sz="1600" b="1" dirty="0" smtClean="0"/>
              <a:t>стверджував, що не місцеве населення повинно пристосовуватися до партійних ієрархів, переймаючи їхню мову і культуру, а навпаки, партійці мають доносити комуністичні істини у національній, легкій для сприйняття формі</a:t>
            </a:r>
            <a:endParaRPr lang="uk-UA" sz="1600" b="1" dirty="0"/>
          </a:p>
        </p:txBody>
      </p:sp>
      <p:sp>
        <p:nvSpPr>
          <p:cNvPr id="275461" name="AutoShape 5" descr="https://uahistory.co/pidruchniki/ukraine-history-10-class-2018-byrneiko-standard-level/ukraine-history-10-class-2018-byrneiko-standard-level.files/image1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5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203598"/>
            <a:ext cx="32403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1175"/>
            <a:ext cx="3960441" cy="492423"/>
          </a:xfrm>
        </p:spPr>
        <p:txBody>
          <a:bodyPr/>
          <a:lstStyle/>
          <a:p>
            <a:r>
              <a:rPr lang="ru-RU" dirty="0" err="1" smtClean="0"/>
              <a:t>Олександр</a:t>
            </a:r>
            <a:r>
              <a:rPr lang="ru-RU" dirty="0" smtClean="0"/>
              <a:t> </a:t>
            </a:r>
            <a:r>
              <a:rPr lang="ru-RU" dirty="0" err="1" smtClean="0"/>
              <a:t>Шумський</a:t>
            </a:r>
            <a:endParaRPr lang="uk-UA" dirty="0"/>
          </a:p>
        </p:txBody>
      </p:sp>
      <p:sp>
        <p:nvSpPr>
          <p:cNvPr id="275458" name="AutoShape 2" descr="https://uahistory.co/pidruchniki/ukraine-history-10-class-2018-byrneiko-standard-level/ukraine-history-10-class-2018-byrneiko-standard-level.files/image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563638"/>
            <a:ext cx="3096344" cy="30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4008" y="411510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uk-UA" sz="1600" b="1" dirty="0" smtClean="0"/>
              <a:t>нарком освіти України, </a:t>
            </a:r>
            <a:r>
              <a:rPr lang="uk-UA" sz="1600" dirty="0" smtClean="0"/>
              <a:t>у 1926 р. розкритикував кадрову політику більшовиків, спрямовану на призначення на вищі державні і партійні посади республіки </a:t>
            </a:r>
            <a:r>
              <a:rPr lang="uk-UA" sz="1600" dirty="0" err="1" smtClean="0"/>
              <a:t>неукраїнців</a:t>
            </a:r>
            <a:r>
              <a:rPr lang="uk-UA" sz="1600" dirty="0" smtClean="0"/>
              <a:t>, яким були байдужі прагнення населення до національного відродження. На одному з партійних засідань він заявив: «Російський комуніст править у партії з підозрою і недружелюбністю.</a:t>
            </a:r>
          </a:p>
          <a:p>
            <a:r>
              <a:rPr lang="uk-UA" sz="1600" dirty="0" smtClean="0"/>
              <a:t>Він звинуватив тогочасного генерального секретаря ЦК </a:t>
            </a:r>
            <a:r>
              <a:rPr lang="uk-UA" sz="1600" dirty="0" err="1" smtClean="0"/>
              <a:t>КП</a:t>
            </a:r>
            <a:r>
              <a:rPr lang="uk-UA" sz="1600" dirty="0" smtClean="0"/>
              <a:t>(б)У Лазаря </a:t>
            </a:r>
            <a:r>
              <a:rPr lang="uk-UA" sz="1600" dirty="0" err="1" smtClean="0"/>
              <a:t>Кагановича</a:t>
            </a:r>
            <a:r>
              <a:rPr lang="uk-UA" sz="1600" dirty="0" smtClean="0"/>
              <a:t> у хибній кадровій політиці й рекомендував відкликати його з України. О. </a:t>
            </a:r>
            <a:r>
              <a:rPr lang="uk-UA" sz="1600" dirty="0" err="1" smtClean="0"/>
              <a:t>Шумський</a:t>
            </a:r>
            <a:r>
              <a:rPr lang="uk-UA" sz="1600" dirty="0" smtClean="0"/>
              <a:t> також засуджував тих українців, котрі, декларуючи вірне служіння партії, потурали централізмові Москви.</a:t>
            </a:r>
            <a:endParaRPr lang="uk-UA" sz="1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Політика “коренізації” в Україні 1920-х років – Українська мова та  літерату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411511"/>
            <a:ext cx="676875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Українізація (1923-1933 рр.) - презентация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0"/>
            <a:ext cx="8136904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Суспільно-політичне і духовне життя України в міжвоєнний період 1921 – 1939  рр - презентация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0"/>
            <a:ext cx="846043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Презентація на тему &amp;quot;Українізація та її мета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339502"/>
            <a:ext cx="7272808" cy="4424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Украинизация по-сталински: как это было | АРГУМЕН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39502"/>
            <a:ext cx="640871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УСРР – УРСР: 1922 – 1991. Коренізація: партія міняє шкіру й обличчя / УСРР  – УРСР : 1922 – 19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627534"/>
            <a:ext cx="2790825" cy="3810000"/>
          </a:xfrm>
          <a:prstGeom prst="rect">
            <a:avLst/>
          </a:prstGeom>
          <a:noFill/>
        </p:spPr>
      </p:pic>
      <p:pic>
        <p:nvPicPr>
          <p:cNvPr id="184324" name="Picture 4" descr="Українізація у 1923–1932 роках. Український національний рух становив  загрозу для влади СРС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483518"/>
            <a:ext cx="338437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555526"/>
            <a:ext cx="80648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Українізація 1923 -1933 рр Робота учениц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11510"/>
            <a:ext cx="6048672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7534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Оцінки українізації. </a:t>
            </a:r>
          </a:p>
          <a:p>
            <a:r>
              <a:rPr lang="uk-UA" sz="2800" dirty="0" smtClean="0"/>
              <a:t>Українізацію оцінюють по-різному: 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як обманну і декоративну або як вимушену і компромісну. 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Також є судження про неї як про широкомасштабну провокацію, спрямовану на виявлення і наступне знищення національно свідомих українців.</a:t>
            </a:r>
            <a:endParaRPr lang="uk-UA"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ÐÑÐµÐ·ÐµÐ½ÑÐ°ÑÑÑ &amp;quot;ÐÑÑÐ°Ð½Ð¾Ð²Ð»ÐµÐ½Ð½Ñ ÑÐ° ÑÑÐ²ÐµÑÐ´Ð¶ÐµÐ½Ð½Ñ ÐºÐ¾Ð¼ÑÐ½ÑÑÑÐ¸ÑÐ½Ð¾Ð³Ð¾ ÑÐ¾ÑÐ°Ð»ÑÑÐ°ÑÐ½Ð¾Ð³Ð¾  ÑÐµÐ¶Ð¸Ð¼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555526"/>
            <a:ext cx="777686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 of This Template</a:t>
            </a: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398275" y="1401825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8242" name="Picture 2" descr="ÐÑÐµÐ·ÐµÐ½ÑÐ°ÑÑÑ &amp;quot;ÐÑÑÐ°Ð½Ð¾Ð²Ð»ÐµÐ½Ð½Ñ ÑÐ° ÑÑÐ²ÐµÑÐ´Ð¶ÐµÐ½Ð½Ñ ÐºÐ¾Ð¼ÑÐ½ÑÑÑÐ¸ÑÐ½Ð¾Ð³Ð¾ ÑÐ¾ÑÐ°Ð»ÑÑÐ°ÑÐ½Ð¾Ð³Ð¾  ÑÐµÐ¶Ð¸Ð¼Ñ Ð² Ð£ÐºÑÐ°ÑÐ½Ñ&amp;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411510"/>
            <a:ext cx="712879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99542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00" dirty="0" smtClean="0"/>
              <a:t>Укажіть, яку назву отримала офіційна лінія більшовицької партії, яка передбачала виховання національних кадрів, упровадження в роботу партійного, радянського і господарського апаратів рідної для населення</a:t>
            </a:r>
          </a:p>
          <a:p>
            <a:r>
              <a:rPr lang="uk-UA" sz="1800" dirty="0" smtClean="0"/>
              <a:t>мови, розширення мережі закладів освіти з навчанням рідною мовою, розвиток національної культури.</a:t>
            </a:r>
          </a:p>
          <a:p>
            <a:endParaRPr lang="uk-UA" sz="1800" dirty="0" smtClean="0"/>
          </a:p>
          <a:p>
            <a:r>
              <a:rPr lang="uk-UA" sz="1800" dirty="0" smtClean="0"/>
              <a:t>А Націоналізація;</a:t>
            </a:r>
          </a:p>
          <a:p>
            <a:r>
              <a:rPr lang="uk-UA" sz="1800" dirty="0" smtClean="0"/>
              <a:t>Б автономізація;</a:t>
            </a:r>
          </a:p>
          <a:p>
            <a:r>
              <a:rPr lang="uk-UA" sz="1800" dirty="0" smtClean="0"/>
              <a:t>В русифікація;</a:t>
            </a:r>
          </a:p>
          <a:p>
            <a:r>
              <a:rPr lang="uk-UA" sz="1800" dirty="0" smtClean="0"/>
              <a:t>Г коренізація.</a:t>
            </a:r>
            <a:endParaRPr lang="uk-UA" sz="1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71148"/>
            <a:ext cx="69847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Укажіть, яке завдання в культурно-освітній роботі було основним</a:t>
            </a:r>
          </a:p>
          <a:p>
            <a:r>
              <a:rPr lang="uk-UA" sz="1600" dirty="0" smtClean="0"/>
              <a:t>у 20-х рр. ХХ ст.</a:t>
            </a:r>
          </a:p>
          <a:p>
            <a:endParaRPr lang="uk-UA" sz="1600" dirty="0" smtClean="0"/>
          </a:p>
          <a:p>
            <a:r>
              <a:rPr lang="uk-UA" sz="1600" dirty="0" smtClean="0"/>
              <a:t>А Ліквідація неписьменності серед дорослого населення;</a:t>
            </a:r>
          </a:p>
          <a:p>
            <a:r>
              <a:rPr lang="uk-UA" sz="1600" dirty="0" smtClean="0"/>
              <a:t>Б створення системи обов’язкової початкової освіти;</a:t>
            </a:r>
          </a:p>
          <a:p>
            <a:r>
              <a:rPr lang="uk-UA" sz="1600" dirty="0" smtClean="0"/>
              <a:t>В створення системи професійно-технічної освіти;</a:t>
            </a:r>
          </a:p>
          <a:p>
            <a:r>
              <a:rPr lang="uk-UA" sz="1600" dirty="0" smtClean="0"/>
              <a:t>Г забезпечення рівного доступу до освіти.</a:t>
            </a:r>
          </a:p>
          <a:p>
            <a:endParaRPr lang="uk-UA" sz="1600" dirty="0" smtClean="0"/>
          </a:p>
          <a:p>
            <a:endParaRPr lang="uk-UA" sz="1600" dirty="0" smtClean="0"/>
          </a:p>
          <a:p>
            <a:r>
              <a:rPr lang="uk-UA" sz="1600" dirty="0" smtClean="0"/>
              <a:t>Укажіть, хто з українських письменників у 1925—1928 рр. Розгорнув</a:t>
            </a:r>
          </a:p>
          <a:p>
            <a:r>
              <a:rPr lang="uk-UA" sz="1600" dirty="0" smtClean="0"/>
              <a:t>дискусію про шляхи розвитку української літератури як літератури </a:t>
            </a:r>
            <a:r>
              <a:rPr lang="uk-UA" sz="1600" dirty="0" err="1" smtClean="0"/>
              <a:t>єв-</a:t>
            </a:r>
            <a:endParaRPr lang="uk-UA" sz="1600" dirty="0" smtClean="0"/>
          </a:p>
          <a:p>
            <a:r>
              <a:rPr lang="uk-UA" sz="1600" dirty="0" err="1" smtClean="0"/>
              <a:t>ропейської</a:t>
            </a:r>
            <a:r>
              <a:rPr lang="uk-UA" sz="1600" dirty="0" smtClean="0"/>
              <a:t>, яка не може орієнтуватися тільки на російську культуру.</a:t>
            </a:r>
          </a:p>
          <a:p>
            <a:endParaRPr lang="uk-UA" sz="1600" dirty="0" smtClean="0"/>
          </a:p>
          <a:p>
            <a:r>
              <a:rPr lang="uk-UA" sz="1600" dirty="0" smtClean="0"/>
              <a:t>А Микола Вороний;</a:t>
            </a:r>
          </a:p>
          <a:p>
            <a:r>
              <a:rPr lang="uk-UA" sz="1600" dirty="0" smtClean="0"/>
              <a:t>Б Олександр Олесь;</a:t>
            </a:r>
          </a:p>
          <a:p>
            <a:r>
              <a:rPr lang="uk-UA" sz="1600" dirty="0" smtClean="0"/>
              <a:t>В Микола Хвильовий;</a:t>
            </a:r>
          </a:p>
          <a:p>
            <a:r>
              <a:rPr lang="uk-UA" sz="1600" dirty="0" smtClean="0"/>
              <a:t>Г Володимир Винниченко.</a:t>
            </a:r>
            <a:endParaRPr lang="uk-UA" sz="16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Згортання </a:t>
            </a:r>
            <a:r>
              <a:rPr lang="uk-UA" b="1" dirty="0" err="1" smtClean="0"/>
              <a:t>НЕП-у</a:t>
            </a:r>
            <a:r>
              <a:rPr lang="uk-UA" b="1" dirty="0" smtClean="0"/>
              <a:t> </a:t>
            </a:r>
            <a:br>
              <a:rPr lang="uk-UA" b="1" dirty="0" smtClean="0"/>
            </a:b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7614"/>
            <a:ext cx="72728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/>
            <a:r>
              <a:rPr lang="uk-UA" sz="2000" dirty="0" smtClean="0"/>
              <a:t>Як і кожна перехідна модель, </a:t>
            </a:r>
            <a:r>
              <a:rPr lang="uk-UA" sz="2000" dirty="0" smtClean="0">
                <a:solidFill>
                  <a:srgbClr val="FF0000"/>
                </a:solidFill>
              </a:rPr>
              <a:t>неп не міг остаточно стабілізувати економічний розвиток.</a:t>
            </a:r>
            <a:r>
              <a:rPr lang="uk-UA" sz="2000" dirty="0" smtClean="0"/>
              <a:t> Наприкінці 20-х років резерви "відбудовчого ефекту" було вичерпано, </a:t>
            </a:r>
            <a:r>
              <a:rPr lang="uk-UA" sz="2000" b="1" dirty="0" smtClean="0">
                <a:solidFill>
                  <a:srgbClr val="FF0000"/>
                </a:solidFill>
              </a:rPr>
              <a:t>країна опинилась на порозі гострої кризи, в основі якої лежала нестача капіталів для реконструкції промисловості</a:t>
            </a:r>
            <a:r>
              <a:rPr lang="uk-UA" sz="2000" dirty="0" smtClean="0"/>
              <a:t>. У 1926 р. виявилась нестача металу, а потім й інших матеріалів і сировини. Вона була зумовлена розгортанням нового будівництва, напруженими планами випуску продукції на діючих підприємствах. Для регулювання постачання створили Комітет державних замовлень. Товарний голод охопив і споживчий ринок.</a:t>
            </a:r>
            <a:endParaRPr lang="uk-UA"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https://svitppt.com.ua/images/45/44219/960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339502"/>
            <a:ext cx="7200800" cy="4485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Презентація &amp;quot;Індустріалізація та колективізація в СРСР. Дидактичний  матеріал до уроку всесвітньої історії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686940"/>
            <a:ext cx="7704856" cy="4456560"/>
          </a:xfrm>
          <a:prstGeom prst="rect">
            <a:avLst/>
          </a:prstGeom>
          <a:noFill/>
        </p:spPr>
      </p:pic>
      <p:pic>
        <p:nvPicPr>
          <p:cNvPr id="285700" name="Picture 4" descr="Что такое НЭП и зачем его заменили индустриализаци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95486"/>
            <a:ext cx="3672408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http://player.myshared.ru/112/1426383/slides/slide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339502"/>
            <a:ext cx="712879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ÐÑÐµÐ·ÐµÐ½ÑÐ°ÑÑÑ Ð½Ð° ÑÐµÐ¼Ñ ÐÐ¾Ð»Ð¾Ð´Ð¾Ð¼Ð¾Ñ 1921-1923 ÑÐ¾ÐºÑÐ² (Ð²Ð°ÑÑÐ°Ð½Ñ 1) â Ð¿ÑÐµÐ·ÐµÐ½ÑÐ°ÑÑÑ Ð·  ÑÑÑÐ¾ÑÑÑ Ð£ÐºÑÐ°ÑÐ½Ð¸ | GDZ4YO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339502"/>
            <a:ext cx="7272808" cy="4392488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Індустріалізація </a:t>
            </a:r>
            <a:endParaRPr lang="uk-UA" dirty="0"/>
          </a:p>
        </p:txBody>
      </p:sp>
      <p:pic>
        <p:nvPicPr>
          <p:cNvPr id="287746" name="Picture 2" descr="http://player.myshared.ru/17/1169820/slides/slide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7494"/>
            <a:ext cx="6228184" cy="4876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Презентація з історії України на тему:&amp;quot; Індустріалізація України&amp;quot; (10 клас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267494"/>
            <a:ext cx="744076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https://svitppt.com.ua/images/48/47753/960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483518"/>
            <a:ext cx="720080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http://player.myshared.ru/17/1169820/slides/slide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411510"/>
            <a:ext cx="720080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player.myshared.ru/17/1169820/slides/slide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483518"/>
            <a:ext cx="7187952" cy="4269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http://player.myshared.ru/17/1169820/slides/slide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555526"/>
            <a:ext cx="7200800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http://player.myshared.ru/17/1169820/slides/slide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67494"/>
            <a:ext cx="762000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https://svitppt.com.ua/images/48/47753/960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411510"/>
            <a:ext cx="6408712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771550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13.Укажіть, коли було проголошено курс на індустріалізацію країни.</a:t>
            </a:r>
          </a:p>
          <a:p>
            <a:endParaRPr lang="uk-UA" sz="2800" dirty="0" smtClean="0"/>
          </a:p>
          <a:p>
            <a:r>
              <a:rPr lang="uk-UA" sz="2800" dirty="0" smtClean="0"/>
              <a:t>А 1920 р.;</a:t>
            </a:r>
          </a:p>
          <a:p>
            <a:r>
              <a:rPr lang="uk-UA" sz="2800" dirty="0" smtClean="0"/>
              <a:t>Б 1921 р.;</a:t>
            </a:r>
          </a:p>
          <a:p>
            <a:r>
              <a:rPr lang="uk-UA" sz="2800" dirty="0" smtClean="0"/>
              <a:t>В 1925 р.;</a:t>
            </a:r>
          </a:p>
          <a:p>
            <a:r>
              <a:rPr lang="uk-UA" sz="2800" dirty="0" smtClean="0"/>
              <a:t>Г 1927 р.</a:t>
            </a:r>
            <a:endParaRPr lang="uk-UA" sz="28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1924 - статистика по неграмотності в УСР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2283718"/>
            <a:ext cx="2232248" cy="2520280"/>
          </a:xfrm>
          <a:prstGeom prst="rect">
            <a:avLst/>
          </a:prstGeom>
          <a:noFill/>
        </p:spPr>
      </p:pic>
      <p:sp>
        <p:nvSpPr>
          <p:cNvPr id="294916" name="AutoShape 4" descr="100 років кампанії лікнепу. Як більшовики українців грамоті навчали —  DSnews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49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411510"/>
            <a:ext cx="18097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9" name="AutoShape 7" descr="Ліквідація неписемності (Лікнеп) — Енциклопедія Сучасної Украї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492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411510"/>
            <a:ext cx="2800350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4922" name="AutoShape 10" descr="УЧЕНОМУ - СВІТ, А НЕВЧЕНОМУ... » Газета &amp;quot;ЗОРЯ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492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688" y="1851670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4925" name="Picture 13" descr="Нам бракує письменності, щоб завоювати небо...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3075806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ÑÐµÐ·ÐµÐ½ÑÐ°ÑÑÑ &amp;quot;ÐÑÑÐ°Ð½Ð¾Ð²Ð»ÐµÐ½Ð½Ñ ÑÐ° ÑÑÐ²ÐµÑÐ´Ð¶ÐµÐ½Ð½Ñ ÐºÐ¾Ð¼ÑÐ½ÑÑÑÐ¸ÑÐ½Ð¾Ð³Ð¾ ÑÐ¾ÑÐ°Ð»ÑÑÐ°ÑÐ½Ð¾Ð³Ð¾  ÑÐµÐ¶Ð¸Ð¼Ñ Ð² Ð£ÐºÑÐ°ÑÐ½Ñ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555526"/>
            <a:ext cx="770485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77333">
            <a:off x="6453950" y="263444"/>
            <a:ext cx="2280984" cy="1510808"/>
          </a:xfrm>
        </p:spPr>
        <p:txBody>
          <a:bodyPr/>
          <a:lstStyle/>
          <a:p>
            <a:r>
              <a:rPr lang="uk-UA" dirty="0" smtClean="0"/>
              <a:t>Території охоплені голодом </a:t>
            </a:r>
            <a:br>
              <a:rPr lang="uk-UA" dirty="0" smtClean="0"/>
            </a:br>
            <a:r>
              <a:rPr lang="uk-UA" dirty="0" smtClean="0"/>
              <a:t>1921-1923 </a:t>
            </a:r>
            <a:r>
              <a:rPr lang="uk-UA" dirty="0" err="1" smtClean="0"/>
              <a:t>рр</a:t>
            </a:r>
            <a:endParaRPr lang="uk-UA" dirty="0"/>
          </a:p>
        </p:txBody>
      </p:sp>
      <p:pic>
        <p:nvPicPr>
          <p:cNvPr id="165890" name="Picture 2" descr="ÐÑÐµÐ·ÐµÐ½ÑÐ°ÑÑÑ &amp;quot;Ð£Ð¡Ð Ð  Ð² ÑÐ¼Ð¾Ð²Ð°Ñ Ð½ÐµÐ¿Ñ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2875"/>
            <a:ext cx="6336704" cy="500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1565</Words>
  <Application>Microsoft Office PowerPoint</Application>
  <PresentationFormat>Экран (16:9)</PresentationFormat>
  <Paragraphs>189</Paragraphs>
  <Slides>79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92" baseType="lpstr">
      <vt:lpstr>Arial</vt:lpstr>
      <vt:lpstr>Concert One</vt:lpstr>
      <vt:lpstr>Roboto Mono Medium</vt:lpstr>
      <vt:lpstr>Comic Sans MS</vt:lpstr>
      <vt:lpstr>Gulim</vt:lpstr>
      <vt:lpstr>Wingdings</vt:lpstr>
      <vt:lpstr>Georgia</vt:lpstr>
      <vt:lpstr>Bookman Old Style</vt:lpstr>
      <vt:lpstr>Calibri</vt:lpstr>
      <vt:lpstr>Times New Roman</vt:lpstr>
      <vt:lpstr>Coming Soon</vt:lpstr>
      <vt:lpstr>Notebook Lesson by Slidesgo</vt:lpstr>
      <vt:lpstr>Объект упаковщика для оболочки</vt:lpstr>
      <vt:lpstr>Встановлення тоталітарного комуністичного режиму в Україні</vt:lpstr>
      <vt:lpstr>ДАТИ ПОДІЙ</vt:lpstr>
      <vt:lpstr>01</vt:lpstr>
      <vt:lpstr>Слайд 4</vt:lpstr>
      <vt:lpstr>Слайд 5</vt:lpstr>
      <vt:lpstr>Слайд 6</vt:lpstr>
      <vt:lpstr>Слайд 7</vt:lpstr>
      <vt:lpstr>Слайд 8</vt:lpstr>
      <vt:lpstr>Території охоплені голодом  1921-1923 рр</vt:lpstr>
      <vt:lpstr>Слайд 10</vt:lpstr>
      <vt:lpstr>Слайд 11</vt:lpstr>
      <vt:lpstr>1,5 – 2 млн. чол.</vt:lpstr>
      <vt:lpstr>Слайд 13</vt:lpstr>
      <vt:lpstr>Слайд 14</vt:lpstr>
      <vt:lpstr>Антицерковна кампанія</vt:lpstr>
      <vt:lpstr>Слайд 16</vt:lpstr>
      <vt:lpstr>Слайд 17</vt:lpstr>
      <vt:lpstr>Слайд 18</vt:lpstr>
      <vt:lpstr>Слайд 19</vt:lpstr>
      <vt:lpstr>Contents of This Template</vt:lpstr>
      <vt:lpstr>НЕП в Україні</vt:lpstr>
      <vt:lpstr>Слайд 22</vt:lpstr>
      <vt:lpstr>Слайд 23</vt:lpstr>
      <vt:lpstr>Слайд 24</vt:lpstr>
      <vt:lpstr>Слайд 25</vt:lpstr>
      <vt:lpstr>Слайд 26</vt:lpstr>
      <vt:lpstr>Слайд 27</vt:lpstr>
      <vt:lpstr>Що вказує на те, що дане періодичне видання відноситься до періоду запровадження непу? </vt:lpstr>
      <vt:lpstr>Слайд 29</vt:lpstr>
      <vt:lpstr>Слайд 30</vt:lpstr>
      <vt:lpstr>Слайд 31</vt:lpstr>
      <vt:lpstr>Слайд 32</vt:lpstr>
      <vt:lpstr>Слайд 33</vt:lpstr>
      <vt:lpstr>Утворення СРСР</vt:lpstr>
      <vt:lpstr>Слайд 35</vt:lpstr>
      <vt:lpstr>Слайд 36</vt:lpstr>
      <vt:lpstr>  30 грудня 1922 року –  утворення Союзу Радянських Соціалістичних Республік</vt:lpstr>
      <vt:lpstr>Входження України до складу СРСР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Михайло Волобуєв</vt:lpstr>
      <vt:lpstr>Микола Скрипник</vt:lpstr>
      <vt:lpstr>Олександр Шумський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Contents of This Template</vt:lpstr>
      <vt:lpstr>Слайд 64</vt:lpstr>
      <vt:lpstr>Слайд 65</vt:lpstr>
      <vt:lpstr>Згортання НЕП-у  </vt:lpstr>
      <vt:lpstr>Слайд 67</vt:lpstr>
      <vt:lpstr>Слайд 68</vt:lpstr>
      <vt:lpstr>Слайд 69</vt:lpstr>
      <vt:lpstr>Індустріалізація 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Встановлення тоталітарного комуністичного режиму в Україні</dc:title>
  <cp:lastModifiedBy>userznu</cp:lastModifiedBy>
  <cp:revision>49</cp:revision>
  <dcterms:modified xsi:type="dcterms:W3CDTF">2022-01-31T21:51:04Z</dcterms:modified>
</cp:coreProperties>
</file>