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75" r:id="rId3"/>
    <p:sldId id="282" r:id="rId4"/>
    <p:sldId id="300" r:id="rId5"/>
    <p:sldId id="285" r:id="rId6"/>
    <p:sldId id="273" r:id="rId7"/>
    <p:sldId id="292" r:id="rId8"/>
    <p:sldId id="291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93" r:id="rId25"/>
    <p:sldId id="298" r:id="rId26"/>
    <p:sldId id="299" r:id="rId27"/>
    <p:sldId id="274" r:id="rId28"/>
    <p:sldId id="31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B253-3721-4EB9-8A74-39F1F973D3CF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7946-A6EF-4B9E-B215-9C825E1C2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30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90408-D4FD-4F8F-A453-D5BB93149FE1}" type="slidenum">
              <a:rPr lang="uk-UA" b="0" smtClean="0"/>
              <a:pPr/>
              <a:t>2</a:t>
            </a:fld>
            <a:endParaRPr lang="uk-UA" b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1118764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773F0-0517-4E00-BE38-DCD6E9117B2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1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0BFE82-D180-4F34-93D9-AF2292E3531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62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7C6F7D-BE10-47D4-A59B-836A0955168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294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00204-F1F6-40F5-9540-970DEE3CB2D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4829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51B879-7F15-4D10-ACA1-1D5E76366BF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952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F7FCA-8AA1-4C80-A8FD-50DD4D59CF5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99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21ABE0-2B74-430C-94A4-2848FE2E853F}" type="slidenum">
              <a:rPr lang="ru-RU" altLang="ru-RU" b="0" smtClean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5</a:t>
            </a:fld>
            <a:endParaRPr lang="ru-RU" altLang="ru-RU" b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0081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3B55D3-3C65-446A-887B-AC1E7B72558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68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D43D3E-BB10-4336-BECB-D07E3528D3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7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2B79F2-B034-4B11-90AA-F896D14B22A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69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14CAE6-B0CD-4291-B88B-3F2711391BB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01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26657-962B-4823-91A6-C9DF9E85F90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10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110E7C-2B4B-49A3-96E3-EBA795D202C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609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40324-87CA-4683-9361-5779D6DE5AC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6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6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90937" y="1635617"/>
            <a:ext cx="2958042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>
            <a:lvl1pPr algn="ctr">
              <a:defRPr sz="3323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51636" y="1635125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6531" indent="0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33062" indent="0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49593" indent="0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6124" indent="0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51636" y="2500313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751636" y="3365500"/>
            <a:ext cx="2259623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6531" indent="0" algn="ctr">
              <a:buFontTx/>
              <a:buNone/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33062" indent="0" algn="ctr">
              <a:buFontTx/>
              <a:buNone/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49593" indent="0" algn="ctr">
              <a:buFontTx/>
              <a:buNone/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6124" indent="0" algn="ctr">
              <a:buFontTx/>
              <a:buNone/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761970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59F779-A3A5-4325-B2E6-A8248D74CE00}" type="datetime1">
              <a:rPr lang="uk-UA" altLang="ru-RU"/>
              <a:pPr/>
              <a:t>03.04.2024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66209C-1048-41F1-8926-927B657F85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375016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7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0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0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6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8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A51BE-8BC7-4826-8EFA-86FB3A7F754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6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68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69.wmf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3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2.jpeg"/><Relationship Id="rId4" Type="http://schemas.openxmlformats.org/officeDocument/2006/relationships/image" Target="../media/image7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3.wmf"/><Relationship Id="rId9" Type="http://schemas.openxmlformats.org/officeDocument/2006/relationships/image" Target="../media/image7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2.gi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5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image" Target="../media/image24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2" y="346164"/>
            <a:ext cx="2239849" cy="31695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4220" y="346164"/>
            <a:ext cx="5731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Обчислення ймовірностей </a:t>
            </a:r>
          </a:p>
          <a:p>
            <a:pPr algn="ctr"/>
            <a:r>
              <a:rPr lang="uk-UA" sz="3600" b="1" i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випадкових подій. </a:t>
            </a:r>
            <a:endParaRPr lang="uk-UA" sz="3600" b="1" i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6" b="59788"/>
          <a:stretch/>
        </p:blipFill>
        <p:spPr>
          <a:xfrm>
            <a:off x="0" y="307952"/>
            <a:ext cx="9174079" cy="140627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8" y="1973219"/>
            <a:ext cx="2276189" cy="2545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006" y="1973220"/>
            <a:ext cx="2241642" cy="2545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362" y="1886889"/>
            <a:ext cx="2358240" cy="2545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713" y="4605227"/>
            <a:ext cx="3851866" cy="18266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2465" y="779993"/>
            <a:ext cx="8644674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Buxton Sketch" panose="03080500000500000004" pitchFamily="66" charset="0"/>
              </a:rPr>
              <a:t>Операції</a:t>
            </a:r>
            <a:r>
              <a:rPr lang="ru-RU" sz="3600" b="1" dirty="0">
                <a:solidFill>
                  <a:srgbClr val="002060"/>
                </a:solidFill>
                <a:latin typeface="Buxton Sketch" panose="03080500000500000004" pitchFamily="66" charset="0"/>
              </a:rPr>
              <a:t> (</a:t>
            </a:r>
            <a:r>
              <a:rPr lang="ru-RU" sz="3600" b="1" dirty="0" err="1">
                <a:solidFill>
                  <a:srgbClr val="002060"/>
                </a:solidFill>
                <a:latin typeface="Buxton Sketch" panose="03080500000500000004" pitchFamily="66" charset="0"/>
              </a:rPr>
              <a:t>дії</a:t>
            </a:r>
            <a:r>
              <a:rPr lang="ru-RU" sz="3600" b="1" dirty="0">
                <a:solidFill>
                  <a:srgbClr val="002060"/>
                </a:solidFill>
                <a:latin typeface="Buxton Sketch" panose="03080500000500000004" pitchFamily="66" charset="0"/>
              </a:rPr>
              <a:t>) над </a:t>
            </a:r>
            <a:r>
              <a:rPr lang="ru-RU" sz="3600" b="1" dirty="0" err="1">
                <a:solidFill>
                  <a:srgbClr val="002060"/>
                </a:solidFill>
                <a:latin typeface="Buxton Sketch" panose="03080500000500000004" pitchFamily="66" charset="0"/>
              </a:rPr>
              <a:t>множинами</a:t>
            </a:r>
            <a:endParaRPr lang="ru-RU" sz="3600" b="1" dirty="0">
              <a:solidFill>
                <a:srgbClr val="002060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6031"/>
            <a:ext cx="9144000" cy="1655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Сумою подій А і В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називається подія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що полягає в здійсненні під час одиничного випробування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або події А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 або події В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або  обох  подій одночасно.</a:t>
            </a:r>
            <a:endParaRPr lang="ru-RU" altLang="ru-RU" sz="2585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-1" y="1918466"/>
            <a:ext cx="9144001" cy="482138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Позначення : </a:t>
            </a:r>
          </a:p>
          <a:p>
            <a:pPr>
              <a:buFontTx/>
              <a:buNone/>
            </a:pPr>
            <a:r>
              <a:rPr lang="uk-UA" altLang="ru-RU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</a:t>
            </a:r>
            <a:r>
              <a:rPr lang="uk-UA" altLang="ru-RU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С=А+В</a:t>
            </a:r>
            <a:r>
              <a:rPr lang="uk-UA" altLang="ru-RU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   </a:t>
            </a: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або</a:t>
            </a:r>
            <a:r>
              <a:rPr lang="uk-UA" altLang="ru-RU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uk-UA" altLang="ru-RU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С=АUВ</a:t>
            </a:r>
          </a:p>
          <a:p>
            <a:pPr algn="ctr"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Графічно 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суму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подій можна зобразити як 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об</a:t>
            </a:r>
            <a:r>
              <a:rPr lang="en-US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єднання  множин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:                                                                                                                                                             </a:t>
            </a:r>
          </a:p>
          <a:p>
            <a:pPr>
              <a:buFontTx/>
              <a:buNone/>
            </a:pP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                    </a:t>
            </a:r>
          </a:p>
          <a:p>
            <a:pPr>
              <a:buFontTx/>
              <a:buNone/>
            </a:pPr>
            <a:endParaRPr lang="uk-UA" altLang="ru-RU" sz="15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uk-UA" altLang="ru-RU" sz="15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uk-UA" altLang="ru-RU" sz="15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uk-UA" altLang="ru-RU" sz="15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uk-UA" altLang="ru-RU" sz="15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uk-UA" altLang="ru-RU" sz="15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Сума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(об</a:t>
            </a:r>
            <a:r>
              <a:rPr lang="en-US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’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єднання ) двох                      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Сума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( об</a:t>
            </a:r>
            <a:r>
              <a:rPr lang="en-US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’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єднання )двох </a:t>
            </a:r>
          </a:p>
          <a:p>
            <a:pPr>
              <a:buFontTx/>
              <a:buNone/>
            </a:pP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сумісних 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подій А і В.                            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несумісних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подій А   і   В.</a:t>
            </a:r>
            <a:endParaRPr lang="ru-RU" altLang="ru-RU" sz="22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62" name="Oval 6" descr="Светлый горизонтальный"/>
          <p:cNvSpPr>
            <a:spLocks noChangeArrowheads="1"/>
          </p:cNvSpPr>
          <p:nvPr/>
        </p:nvSpPr>
        <p:spPr bwMode="auto">
          <a:xfrm>
            <a:off x="2286000" y="3657601"/>
            <a:ext cx="1028700" cy="142875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381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60" name="Oval 4" descr="Светлый вертикальный"/>
          <p:cNvSpPr>
            <a:spLocks noChangeArrowheads="1"/>
          </p:cNvSpPr>
          <p:nvPr/>
        </p:nvSpPr>
        <p:spPr bwMode="auto">
          <a:xfrm>
            <a:off x="1752680" y="3620553"/>
            <a:ext cx="914400" cy="1371600"/>
          </a:xfrm>
          <a:prstGeom prst="ellipse">
            <a:avLst/>
          </a:prstGeom>
          <a:noFill/>
          <a:ln w="381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1828800" y="4057651"/>
            <a:ext cx="0" cy="571500"/>
          </a:xfrm>
          <a:prstGeom prst="line">
            <a:avLst/>
          </a:prstGeom>
          <a:noFill/>
          <a:ln w="952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885950" y="3943350"/>
            <a:ext cx="0" cy="8572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943100" y="3829051"/>
            <a:ext cx="0" cy="102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2000250" y="3771900"/>
            <a:ext cx="0" cy="11430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2114550" y="3714751"/>
            <a:ext cx="0" cy="12573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057400" y="3714750"/>
            <a:ext cx="0" cy="12001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2171700" y="3657600"/>
            <a:ext cx="0" cy="1314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2228850" y="3366874"/>
            <a:ext cx="0" cy="1314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2286000" y="3657600"/>
            <a:ext cx="0" cy="1314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2343150" y="3714751"/>
            <a:ext cx="0" cy="12573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2400300" y="3714750"/>
            <a:ext cx="0" cy="12001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2457450" y="3771900"/>
            <a:ext cx="0" cy="10858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2514600" y="3829051"/>
            <a:ext cx="0" cy="102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2571750" y="3886200"/>
            <a:ext cx="0" cy="8572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2628900" y="4057650"/>
            <a:ext cx="0" cy="5143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83" name="Oval 27" descr="Светлый вертикальный"/>
          <p:cNvSpPr>
            <a:spLocks noChangeArrowheads="1"/>
          </p:cNvSpPr>
          <p:nvPr/>
        </p:nvSpPr>
        <p:spPr bwMode="auto">
          <a:xfrm>
            <a:off x="4800158" y="3714750"/>
            <a:ext cx="971550" cy="1428750"/>
          </a:xfrm>
          <a:prstGeom prst="ellipse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84" name="Oval 28" descr="Светлый горизонтальный"/>
          <p:cNvSpPr>
            <a:spLocks noChangeArrowheads="1"/>
          </p:cNvSpPr>
          <p:nvPr/>
        </p:nvSpPr>
        <p:spPr bwMode="auto">
          <a:xfrm>
            <a:off x="5923746" y="3714750"/>
            <a:ext cx="914400" cy="1371600"/>
          </a:xfrm>
          <a:prstGeom prst="ellipse">
            <a:avLst/>
          </a:prstGeom>
          <a:pattFill prst="ltHorz">
            <a:fgClr>
              <a:srgbClr val="FF0000"/>
            </a:fgClr>
            <a:bgClr>
              <a:schemeClr val="bg1"/>
            </a:bgClr>
          </a:pattFill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86" name="WordArt 30"/>
          <p:cNvSpPr>
            <a:spLocks noChangeArrowheads="1" noChangeShapeType="1" noTextEdit="1"/>
          </p:cNvSpPr>
          <p:nvPr/>
        </p:nvSpPr>
        <p:spPr bwMode="auto">
          <a:xfrm>
            <a:off x="1885950" y="3886201"/>
            <a:ext cx="228600" cy="3929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 dirty="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0687" name="WordArt 31"/>
          <p:cNvSpPr>
            <a:spLocks noChangeArrowheads="1" noChangeShapeType="1" noTextEdit="1"/>
          </p:cNvSpPr>
          <p:nvPr/>
        </p:nvSpPr>
        <p:spPr bwMode="auto">
          <a:xfrm>
            <a:off x="2914650" y="3886201"/>
            <a:ext cx="228600" cy="3929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70688" name="WordArt 32"/>
          <p:cNvSpPr>
            <a:spLocks noChangeArrowheads="1" noChangeShapeType="1" noTextEdit="1"/>
          </p:cNvSpPr>
          <p:nvPr/>
        </p:nvSpPr>
        <p:spPr bwMode="auto">
          <a:xfrm>
            <a:off x="5143500" y="3829051"/>
            <a:ext cx="228600" cy="3929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0689" name="WordArt 33"/>
          <p:cNvSpPr>
            <a:spLocks noChangeArrowheads="1" noChangeShapeType="1" noTextEdit="1"/>
          </p:cNvSpPr>
          <p:nvPr/>
        </p:nvSpPr>
        <p:spPr bwMode="auto">
          <a:xfrm>
            <a:off x="6400800" y="3886201"/>
            <a:ext cx="228600" cy="3929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8474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 autoUpdateAnimBg="0"/>
      <p:bldP spid="7065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282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Подія Ā 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називається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протилежною до події  А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якщо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вона 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відбувається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 тоді  і  тільки  тоді , коли  подія  А не  відбувається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.    </a:t>
            </a:r>
            <a:r>
              <a:rPr lang="uk-UA" altLang="ru-RU" sz="2585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Читається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“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не  А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”.</a:t>
            </a:r>
            <a:endParaRPr lang="ru-RU" altLang="ru-RU" sz="2585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44558"/>
            <a:ext cx="9143999" cy="46233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Графічно: </a:t>
            </a:r>
            <a:r>
              <a:rPr lang="en-US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                  </a:t>
            </a:r>
          </a:p>
          <a:p>
            <a:pPr>
              <a:buFontTx/>
              <a:buNone/>
            </a:pPr>
            <a:endParaRPr lang="en-US" altLang="ru-RU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en-US" altLang="ru-RU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en-US" altLang="ru-RU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en-US" altLang="ru-RU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uk-UA" altLang="ru-RU" sz="2585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Події </a:t>
            </a:r>
            <a:r>
              <a:rPr lang="uk-UA" altLang="ru-RU" sz="2585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</a:t>
            </a:r>
            <a:r>
              <a:rPr lang="uk-UA" altLang="ru-RU" sz="2585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 </a:t>
            </a:r>
            <a:r>
              <a:rPr lang="uk-UA" altLang="ru-RU" sz="2585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Ā</a:t>
            </a:r>
            <a:r>
              <a:rPr lang="uk-UA" altLang="ru-RU" sz="2585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утворюють </a:t>
            </a:r>
            <a:r>
              <a:rPr lang="uk-UA" altLang="ru-RU" sz="2585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повну  групу  несумісних  подій </a:t>
            </a:r>
            <a:r>
              <a:rPr lang="en-US" altLang="ru-RU" sz="2585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U.</a:t>
            </a:r>
            <a:endParaRPr lang="uk-UA" altLang="ru-RU" sz="2585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None/>
            </a:pPr>
            <a:r>
              <a:rPr lang="uk-UA" altLang="ru-RU" sz="2585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 будь – якої  події  А мають  місце рівності : </a:t>
            </a:r>
          </a:p>
          <a:p>
            <a:pPr algn="ctr">
              <a:buFontTx/>
              <a:buNone/>
            </a:pP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А+</a:t>
            </a:r>
            <a:r>
              <a:rPr lang="en-US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US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 ;         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А+Ā=</a:t>
            </a:r>
            <a:r>
              <a:rPr lang="en-US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;</a:t>
            </a:r>
          </a:p>
          <a:p>
            <a:pPr algn="ctr">
              <a:buFontTx/>
              <a:buNone/>
            </a:pP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А+А=А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  ;        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А+Ø=А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ru-RU" altLang="ru-RU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86" name="Oval 6" descr="Светлый вертикальный"/>
          <p:cNvSpPr>
            <a:spLocks noChangeArrowheads="1"/>
          </p:cNvSpPr>
          <p:nvPr/>
        </p:nvSpPr>
        <p:spPr bwMode="auto">
          <a:xfrm>
            <a:off x="2628900" y="2457450"/>
            <a:ext cx="1543050" cy="1543050"/>
          </a:xfrm>
          <a:prstGeom prst="ellipse">
            <a:avLst/>
          </a:prstGeom>
          <a:pattFill prst="ltVert">
            <a:fgClr>
              <a:schemeClr val="accent1"/>
            </a:fgClr>
            <a:bgClr>
              <a:srgbClr val="FFFFFF"/>
            </a:bgClr>
          </a:pattFill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143250" y="2971800"/>
            <a:ext cx="1028701" cy="10287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3457573" y="3230563"/>
            <a:ext cx="386667" cy="3593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80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 dirty="0">
                <a:ln w="9525" cap="sq">
                  <a:miter lim="800000"/>
                  <a:headEnd type="none" w="sm" len="sm"/>
                  <a:tailEnd type="none" w="sm" len="sm"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1688" name="WordArt 8"/>
          <p:cNvSpPr>
            <a:spLocks noChangeArrowheads="1" noChangeShapeType="1" noTextEdit="1"/>
          </p:cNvSpPr>
          <p:nvPr/>
        </p:nvSpPr>
        <p:spPr bwMode="auto">
          <a:xfrm>
            <a:off x="1074663" y="3333480"/>
            <a:ext cx="285751" cy="305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80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 dirty="0">
                <a:ln w="9525" cap="sq">
                  <a:miter lim="800000"/>
                  <a:headEnd type="none" w="sm" len="sm"/>
                  <a:tailEnd type="none" w="sm" len="sm"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1118516" y="3228975"/>
            <a:ext cx="285750" cy="0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90" name="WordArt 10"/>
          <p:cNvSpPr>
            <a:spLocks noChangeArrowheads="1" noChangeShapeType="1" noTextEdit="1"/>
          </p:cNvSpPr>
          <p:nvPr/>
        </p:nvSpPr>
        <p:spPr bwMode="auto">
          <a:xfrm flipH="1">
            <a:off x="2180469" y="3314699"/>
            <a:ext cx="24144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9525" cap="sq"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2700" kern="10" dirty="0">
              <a:ln w="9525" cap="sq">
                <a:miter lim="800000"/>
                <a:headEnd type="none" w="sm" len="sm"/>
                <a:tailEnd type="none" w="sm" len="sm"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 autoUpdateAnimBg="0"/>
      <p:bldP spid="716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212" y="389126"/>
            <a:ext cx="8992182" cy="15528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Добутком подій А   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і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В  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називається подія 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що  полягає в  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здійсненні  обох подій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 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і  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  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під  час одиничного випробування.</a:t>
            </a:r>
            <a:endParaRPr lang="ru-RU" altLang="ru-RU" sz="2954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41926"/>
            <a:ext cx="9144000" cy="47260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Позначення:   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С=АВ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    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С=А·  В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С=А    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Графічне   зображення  </a:t>
            </a:r>
            <a:r>
              <a:rPr lang="uk-UA" altLang="ru-RU" sz="2215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добутка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двох подій – перетин </a:t>
            </a:r>
            <a:r>
              <a:rPr lang="uk-UA" altLang="ru-RU" sz="2215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двохмножин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 Для  будь-якої події  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А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і 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повної групи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 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несумісних подій </a:t>
            </a:r>
            <a:r>
              <a:rPr lang="en-US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U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мають  місце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 рівності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1846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А</a:t>
            </a:r>
            <a:r>
              <a:rPr lang="uk-UA" altLang="ru-RU" sz="2585" dirty="0">
                <a:solidFill>
                  <a:srgbClr val="FF0000"/>
                </a:solidFill>
                <a:latin typeface="Century Gothic" panose="020B0502020202020204" pitchFamily="34" charset="0"/>
              </a:rPr>
              <a:t> ·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 = А              </a:t>
            </a:r>
            <a:r>
              <a:rPr lang="uk-UA" altLang="ru-RU" sz="2585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А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 · Ø = Ø</a:t>
            </a:r>
            <a:endParaRPr lang="uk-UA" altLang="ru-RU" sz="258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 </a:t>
            </a:r>
            <a:r>
              <a:rPr lang="uk-UA" altLang="ru-RU" sz="2585" dirty="0">
                <a:solidFill>
                  <a:srgbClr val="FF0000"/>
                </a:solidFill>
                <a:latin typeface="Century Gothic" panose="020B0502020202020204" pitchFamily="34" charset="0"/>
              </a:rPr>
              <a:t>·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Ā = Ø             А · </a:t>
            </a:r>
            <a:r>
              <a:rPr lang="en-US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U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= 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</a:t>
            </a:r>
            <a:endParaRPr lang="ru-RU" altLang="ru-RU" sz="2585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8B494F-DCA7-4C5B-9F00-155139E61EB3}" type="slidenum">
              <a:rPr lang="ru-RU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solidFill>
                <a:srgbClr val="FFFFCC"/>
              </a:solidFill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>
            <p:extLst/>
          </p:nvPr>
        </p:nvGraphicFramePr>
        <p:xfrm>
          <a:off x="6416278" y="1941925"/>
          <a:ext cx="27384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Формула" r:id="rId4" imgW="152280" imgH="190440" progId="Equation.3">
                  <p:embed/>
                </p:oleObj>
              </mc:Choice>
              <mc:Fallback>
                <p:oleObj name="Формула" r:id="rId4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278" y="1941925"/>
                        <a:ext cx="273844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1485900" y="3371851"/>
            <a:ext cx="1085850" cy="1943100"/>
          </a:xfrm>
          <a:prstGeom prst="ellipse">
            <a:avLst/>
          </a:prstGeom>
          <a:noFill/>
          <a:ln w="444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1943100" y="3371851"/>
            <a:ext cx="1143000" cy="1943100"/>
          </a:xfrm>
          <a:prstGeom prst="ellipse">
            <a:avLst/>
          </a:prstGeom>
          <a:noFill/>
          <a:ln w="381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2114550" y="3657600"/>
            <a:ext cx="2857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2057400" y="3771900"/>
            <a:ext cx="4000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000250" y="3886200"/>
            <a:ext cx="5143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2000250" y="4000500"/>
            <a:ext cx="5143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1943100" y="4114800"/>
            <a:ext cx="5715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1943100" y="4229100"/>
            <a:ext cx="5715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1943100" y="4343400"/>
            <a:ext cx="5715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943100" y="4457700"/>
            <a:ext cx="6286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>
            <a:off x="1943100" y="4546928"/>
            <a:ext cx="6286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2000250" y="4686300"/>
            <a:ext cx="5143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>
            <a:off x="2000250" y="4800600"/>
            <a:ext cx="5143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2057400" y="4914900"/>
            <a:ext cx="4000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>
            <a:off x="2114550" y="5029200"/>
            <a:ext cx="28575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>
            <a:off x="2171700" y="5143500"/>
            <a:ext cx="1143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>
            <a:off x="2171700" y="3543300"/>
            <a:ext cx="1143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37" name="WordArt 33"/>
          <p:cNvSpPr>
            <a:spLocks noChangeArrowheads="1" noChangeShapeType="1" noTextEdit="1"/>
          </p:cNvSpPr>
          <p:nvPr/>
        </p:nvSpPr>
        <p:spPr bwMode="auto">
          <a:xfrm>
            <a:off x="1657350" y="3771900"/>
            <a:ext cx="17145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72738" name="WordArt 34"/>
          <p:cNvSpPr>
            <a:spLocks noChangeArrowheads="1" noChangeShapeType="1" noTextEdit="1"/>
          </p:cNvSpPr>
          <p:nvPr/>
        </p:nvSpPr>
        <p:spPr bwMode="auto">
          <a:xfrm>
            <a:off x="2743201" y="3771900"/>
            <a:ext cx="192882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В</a:t>
            </a:r>
          </a:p>
        </p:txBody>
      </p:sp>
      <p:sp>
        <p:nvSpPr>
          <p:cNvPr id="72739" name="WordArt 35"/>
          <p:cNvSpPr>
            <a:spLocks noChangeArrowheads="1" noChangeShapeType="1" noTextEdit="1"/>
          </p:cNvSpPr>
          <p:nvPr/>
        </p:nvSpPr>
        <p:spPr bwMode="auto">
          <a:xfrm>
            <a:off x="2171701" y="4457700"/>
            <a:ext cx="192882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966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 autoUpdateAnimBg="0"/>
      <p:bldP spid="727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651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altLang="ru-RU" sz="3692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Складеною подією </a:t>
            </a:r>
            <a:r>
              <a:rPr lang="uk-UA" altLang="ru-RU" sz="3692" b="1" dirty="0">
                <a:solidFill>
                  <a:srgbClr val="000000"/>
                </a:solidFill>
                <a:latin typeface="Century Gothic" panose="020B0502020202020204" pitchFamily="34" charset="0"/>
              </a:rPr>
              <a:t>називається така подія, </a:t>
            </a:r>
            <a:r>
              <a:rPr lang="uk-UA" altLang="ru-RU" sz="3692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поява якої залежить  від появи  інших ,</a:t>
            </a:r>
            <a:r>
              <a:rPr lang="uk-UA" altLang="ru-RU" sz="3692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простих  подій.</a:t>
            </a:r>
            <a:endParaRPr lang="ru-RU" altLang="ru-RU" sz="3692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534"/>
            <a:ext cx="9144000" cy="45868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У теорії  ймовірностей розрізняють  прості  і  складені  події.</a:t>
            </a:r>
          </a:p>
          <a:p>
            <a:pPr>
              <a:buFontTx/>
              <a:buNone/>
            </a:pP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Наприклад,  під час  кидання  двох монет подія </a:t>
            </a:r>
            <a:r>
              <a:rPr lang="uk-UA" altLang="ru-RU" sz="2585" dirty="0">
                <a:solidFill>
                  <a:srgbClr val="FF0000"/>
                </a:solidFill>
                <a:latin typeface="Century Gothic" panose="020B0502020202020204" pitchFamily="34" charset="0"/>
              </a:rPr>
              <a:t>А – “випав хоча б один герб” – складена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, бо вона складається з таких подій:</a:t>
            </a:r>
          </a:p>
          <a:p>
            <a:pPr>
              <a:buFontTx/>
              <a:buNone/>
            </a:pPr>
            <a:r>
              <a:rPr lang="uk-UA" altLang="ru-RU" sz="2585" dirty="0">
                <a:solidFill>
                  <a:srgbClr val="FF0000"/>
                </a:solidFill>
                <a:latin typeface="Century Gothic" panose="020B0502020202020204" pitchFamily="34" charset="0"/>
              </a:rPr>
              <a:t>А1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“випав герб тільки на першій монеті”;</a:t>
            </a:r>
          </a:p>
          <a:p>
            <a:pPr>
              <a:buFontTx/>
              <a:buNone/>
            </a:pPr>
            <a:r>
              <a:rPr lang="uk-UA" altLang="ru-RU" sz="2585" dirty="0">
                <a:solidFill>
                  <a:srgbClr val="FF0000"/>
                </a:solidFill>
                <a:latin typeface="Century Gothic" panose="020B0502020202020204" pitchFamily="34" charset="0"/>
              </a:rPr>
              <a:t>А2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“випав герб тільки на другій монеті”;</a:t>
            </a:r>
          </a:p>
          <a:p>
            <a:pPr>
              <a:buFontTx/>
              <a:buNone/>
            </a:pPr>
            <a:r>
              <a:rPr lang="uk-UA" altLang="ru-RU" sz="2585" dirty="0">
                <a:solidFill>
                  <a:srgbClr val="FF0000"/>
                </a:solidFill>
                <a:latin typeface="Century Gothic" panose="020B0502020202020204" pitchFamily="34" charset="0"/>
              </a:rPr>
              <a:t>А3</a:t>
            </a: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“випав герб на обох монетах ”,</a:t>
            </a:r>
          </a:p>
          <a:p>
            <a:pPr>
              <a:buFontTx/>
              <a:buNone/>
            </a:pPr>
            <a:r>
              <a:rPr lang="uk-UA" altLang="ru-RU" sz="2585" dirty="0">
                <a:solidFill>
                  <a:srgbClr val="000000"/>
                </a:solidFill>
                <a:latin typeface="Century Gothic" panose="020B0502020202020204" pitchFamily="34" charset="0"/>
              </a:rPr>
              <a:t>тобто   </a:t>
            </a:r>
          </a:p>
          <a:p>
            <a:pPr>
              <a:buFontTx/>
              <a:buNone/>
            </a:pP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 = А1·А2  + А1·А2 + А3</a:t>
            </a:r>
            <a:endParaRPr lang="ru-RU" altLang="ru-RU" sz="2585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440E78-077B-40B8-9DEC-4542B3B1370C}" type="slidenum">
              <a:rPr lang="ru-RU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solidFill>
                <a:srgbClr val="FFFFCC"/>
              </a:solidFill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687474" y="5989611"/>
            <a:ext cx="2286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3565581" y="5944881"/>
            <a:ext cx="2286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7250229" y="3987312"/>
            <a:ext cx="1633309" cy="2114550"/>
          </a:xfrm>
          <a:prstGeom prst="curvedLeftArrow">
            <a:avLst>
              <a:gd name="adj1" fmla="val 40512"/>
              <a:gd name="adj2" fmla="val 82175"/>
              <a:gd name="adj3" fmla="val 50000"/>
            </a:avLst>
          </a:prstGeom>
          <a:gradFill rotWithShape="0">
            <a:gsLst>
              <a:gs pos="0">
                <a:srgbClr val="FF99FF"/>
              </a:gs>
              <a:gs pos="100000">
                <a:schemeClr val="accent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158" y="263769"/>
            <a:ext cx="8229600" cy="1055077"/>
          </a:xfrm>
        </p:spPr>
        <p:txBody>
          <a:bodyPr/>
          <a:lstStyle/>
          <a:p>
            <a:r>
              <a:rPr lang="uk-UA" altLang="ru-RU" sz="4051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Приклади.</a:t>
            </a:r>
            <a:endParaRPr lang="ru-RU" altLang="ru-RU" sz="4051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01138" y="1230313"/>
            <a:ext cx="7474506" cy="461596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uk-UA" altLang="ru-RU" sz="2585" b="1" dirty="0">
                <a:solidFill>
                  <a:srgbClr val="000000"/>
                </a:solidFill>
              </a:rPr>
              <a:t>1. 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Якщо подія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 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- “влучення в ціль з першого пострілу”, подія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 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- “влучення в ціль з другого пострілу ”, то подія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С=А+В 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- “влучення в ціль”.</a:t>
            </a:r>
          </a:p>
          <a:p>
            <a:pPr>
              <a:buFontTx/>
              <a:buNone/>
            </a:pPr>
            <a:r>
              <a:rPr lang="uk-UA" altLang="ru-RU" sz="2585" b="1" dirty="0">
                <a:solidFill>
                  <a:srgbClr val="000000"/>
                </a:solidFill>
              </a:rPr>
              <a:t>2. 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Якщо  подія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“попадання  в  ціль при пострілі”,  то  подія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Ā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“промах при пострілі”.</a:t>
            </a:r>
          </a:p>
          <a:p>
            <a:pPr>
              <a:buFontTx/>
              <a:buNone/>
            </a:pPr>
            <a:r>
              <a:rPr lang="uk-UA" altLang="ru-RU" sz="2585" b="1" dirty="0">
                <a:solidFill>
                  <a:srgbClr val="000000"/>
                </a:solidFill>
              </a:rPr>
              <a:t>3.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Якщо  подія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“перший стрілець влучив у ціль”,</a:t>
            </a:r>
          </a:p>
          <a:p>
            <a:pPr>
              <a:buFontTx/>
              <a:buNone/>
            </a:pP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подія 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 другий стрілець влучив у ціль”,  тоді  подія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 = А · В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- “в  ціль  влучили обидва учасники”.</a:t>
            </a:r>
            <a:endParaRPr lang="ru-RU" altLang="ru-RU" sz="2585" b="1" dirty="0">
              <a:solidFill>
                <a:srgbClr val="000000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D5AD35-FDD5-4A9F-B7DF-8B550610C4F0}" type="datetime1">
              <a:rPr lang="uk-UA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03.04.2024</a:t>
            </a:fld>
            <a:endParaRPr lang="ru-RU" alt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09536B-1C5D-4F27-9037-D26CED122F5F}" type="slidenum">
              <a:rPr lang="ru-RU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solidFill>
                <a:srgbClr val="FFFFCC"/>
              </a:solidFill>
            </a:endParaRPr>
          </a:p>
        </p:txBody>
      </p:sp>
      <p:pic>
        <p:nvPicPr>
          <p:cNvPr id="74757" name="Picture 5" descr="da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61" y="4901103"/>
            <a:ext cx="1721639" cy="169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770"/>
            <a:ext cx="9144000" cy="17936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altLang="ru-RU" sz="2954" b="1" dirty="0">
                <a:solidFill>
                  <a:srgbClr val="660033"/>
                </a:solidFill>
                <a:latin typeface="Century Gothic" panose="020B0502020202020204" pitchFamily="34" charset="0"/>
              </a:rPr>
              <a:t>Теорема.</a:t>
            </a:r>
            <a:r>
              <a:rPr lang="uk-UA" altLang="ru-RU" sz="2954" b="1" dirty="0">
                <a:latin typeface="Century Gothic" panose="020B0502020202020204" pitchFamily="34" charset="0"/>
              </a:rPr>
              <a:t>  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Ймовірність суми двох несумісних подій А і В дорівнює сумі ймовірностей цих подій:</a:t>
            </a:r>
            <a:b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Якщо 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   В = Ø, 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то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 Р(А+В)=Р(А)+Р(В)</a:t>
            </a:r>
            <a:endParaRPr lang="ru-RU" altLang="ru-RU" sz="2954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2057402"/>
            <a:ext cx="5057776" cy="44664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Доведення.</a:t>
            </a:r>
          </a:p>
          <a:p>
            <a:pPr>
              <a:buFontTx/>
              <a:buNone/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   Нехай у результаті випробувань відбувається </a:t>
            </a:r>
            <a:r>
              <a:rPr lang="en-US" altLang="ru-RU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n</a:t>
            </a:r>
            <a:r>
              <a:rPr lang="uk-UA" altLang="ru-RU" sz="1662" b="1" dirty="0">
                <a:latin typeface="Century Gothic" panose="020B0502020202020204" pitchFamily="34" charset="0"/>
              </a:rPr>
              <a:t>  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елементарних подій,  </a:t>
            </a:r>
            <a:r>
              <a:rPr lang="en-US" altLang="ru-RU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uk-UA" altLang="ru-RU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з яких сприяють події  </a:t>
            </a:r>
            <a:r>
              <a:rPr lang="uk-UA" altLang="ru-RU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А. </a:t>
            </a: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Тоді</a:t>
            </a:r>
            <a:r>
              <a:rPr lang="uk-UA" altLang="ru-RU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</a:t>
            </a: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Р(А)=</a:t>
            </a:r>
            <a:r>
              <a:rPr lang="uk-UA" altLang="ru-RU" sz="1662" b="1" dirty="0">
                <a:latin typeface="Century Gothic" panose="020B0502020202020204" pitchFamily="34" charset="0"/>
              </a:rPr>
              <a:t>          </a:t>
            </a:r>
          </a:p>
          <a:p>
            <a:pPr>
              <a:buFontTx/>
              <a:buNone/>
            </a:pPr>
            <a:r>
              <a:rPr lang="uk-UA" altLang="ru-RU" sz="1662" b="1" dirty="0">
                <a:latin typeface="Century Gothic" panose="020B0502020202020204" pitchFamily="34" charset="0"/>
              </a:rPr>
              <a:t> 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Якщо  </a:t>
            </a:r>
            <a:r>
              <a:rPr lang="en-US" altLang="ru-RU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подій з  </a:t>
            </a:r>
            <a:r>
              <a:rPr lang="en-US" altLang="ru-RU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n</a:t>
            </a:r>
            <a:r>
              <a:rPr lang="uk-UA" altLang="ru-RU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подій сприяють події</a:t>
            </a:r>
            <a:r>
              <a:rPr lang="uk-UA" altLang="ru-RU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В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, то </a:t>
            </a: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Р(В)=</a:t>
            </a:r>
          </a:p>
          <a:p>
            <a:pPr>
              <a:buFontTx/>
              <a:buNone/>
            </a:pP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Оскільки події  А  і  В – несумісні, то не має подій, які б одночасно сприяли і події  А, і події  В, тому події  А+В сприяє </a:t>
            </a:r>
            <a:r>
              <a:rPr lang="en-US" altLang="ru-RU" sz="1662" b="1" dirty="0" err="1">
                <a:solidFill>
                  <a:srgbClr val="660033"/>
                </a:solidFill>
                <a:latin typeface="Century Gothic" panose="020B0502020202020204" pitchFamily="34" charset="0"/>
              </a:rPr>
              <a:t>m+k</a:t>
            </a:r>
            <a:r>
              <a:rPr lang="en-US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подій. Отже, </a:t>
            </a:r>
          </a:p>
          <a:p>
            <a:pPr>
              <a:buFontTx/>
              <a:buNone/>
            </a:pPr>
            <a:endParaRPr lang="uk-UA" altLang="ru-RU" sz="1662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uk-UA" altLang="ru-RU" sz="1662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  Теорема справедлива і для суми скінченої кількості попарно несумісних подій</a:t>
            </a:r>
            <a:r>
              <a:rPr lang="uk-UA" altLang="ru-RU" sz="1350" b="1" dirty="0">
                <a:solidFill>
                  <a:srgbClr val="660033"/>
                </a:solidFill>
                <a:latin typeface="Century Gothic" panose="020B0502020202020204" pitchFamily="34" charset="0"/>
              </a:rPr>
              <a:t>.</a:t>
            </a:r>
            <a:endParaRPr lang="ru-RU" altLang="ru-RU" sz="135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>
            <p:extLst/>
          </p:nvPr>
        </p:nvGraphicFramePr>
        <p:xfrm>
          <a:off x="1074626" y="3114675"/>
          <a:ext cx="64132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Формула" r:id="rId4" imgW="228600" imgH="393480" progId="Equation.3">
                  <p:embed/>
                </p:oleObj>
              </mc:Choice>
              <mc:Fallback>
                <p:oleObj name="Формула" r:id="rId4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626" y="3114675"/>
                        <a:ext cx="64132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9"/>
          <p:cNvGraphicFramePr>
            <a:graphicFrameLocks noChangeAspect="1"/>
          </p:cNvGraphicFramePr>
          <p:nvPr>
            <p:extLst/>
          </p:nvPr>
        </p:nvGraphicFramePr>
        <p:xfrm>
          <a:off x="1479661" y="3613218"/>
          <a:ext cx="419791" cy="50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Уравнение" r:id="rId6" imgW="190440" imgH="558720" progId="Equation.3">
                  <p:embed/>
                </p:oleObj>
              </mc:Choice>
              <mc:Fallback>
                <p:oleObj name="Уравнение" r:id="rId6" imgW="1904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661" y="3613218"/>
                        <a:ext cx="419791" cy="506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8" name="Object 10"/>
          <p:cNvGraphicFramePr>
            <a:graphicFrameLocks noChangeAspect="1"/>
          </p:cNvGraphicFramePr>
          <p:nvPr>
            <p:extLst/>
          </p:nvPr>
        </p:nvGraphicFramePr>
        <p:xfrm>
          <a:off x="1638991" y="1367823"/>
          <a:ext cx="260461" cy="40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Формула" r:id="rId8" imgW="152280" imgH="190440" progId="Equation.3">
                  <p:embed/>
                </p:oleObj>
              </mc:Choice>
              <mc:Fallback>
                <p:oleObj name="Формула" r:id="rId8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991" y="1367823"/>
                        <a:ext cx="260461" cy="407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1" name="Object 13"/>
          <p:cNvGraphicFramePr>
            <a:graphicFrameLocks noChangeAspect="1"/>
          </p:cNvGraphicFramePr>
          <p:nvPr>
            <p:extLst/>
          </p:nvPr>
        </p:nvGraphicFramePr>
        <p:xfrm>
          <a:off x="371161" y="5086349"/>
          <a:ext cx="4438859" cy="59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Формула" r:id="rId10" imgW="2552400" imgH="393480" progId="Equation.3">
                  <p:embed/>
                </p:oleObj>
              </mc:Choice>
              <mc:Fallback>
                <p:oleObj name="Формула" r:id="rId10" imgW="255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61" y="5086349"/>
                        <a:ext cx="4438859" cy="5963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2" name="Oval 14"/>
          <p:cNvSpPr>
            <a:spLocks noChangeArrowheads="1"/>
          </p:cNvSpPr>
          <p:nvPr/>
        </p:nvSpPr>
        <p:spPr bwMode="auto">
          <a:xfrm>
            <a:off x="5486400" y="2971801"/>
            <a:ext cx="857250" cy="1885950"/>
          </a:xfrm>
          <a:prstGeom prst="ellipse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65" name="Oval 17"/>
          <p:cNvSpPr>
            <a:spLocks noChangeArrowheads="1"/>
          </p:cNvSpPr>
          <p:nvPr/>
        </p:nvSpPr>
        <p:spPr bwMode="auto">
          <a:xfrm>
            <a:off x="6553200" y="2983314"/>
            <a:ext cx="857250" cy="1885950"/>
          </a:xfrm>
          <a:prstGeom prst="ellipse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5314950" y="2903136"/>
            <a:ext cx="2400300" cy="2240364"/>
          </a:xfrm>
          <a:prstGeom prst="rect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69" name="Oval 21"/>
          <p:cNvSpPr>
            <a:spLocks noChangeArrowheads="1"/>
          </p:cNvSpPr>
          <p:nvPr/>
        </p:nvSpPr>
        <p:spPr bwMode="auto">
          <a:xfrm>
            <a:off x="5429250" y="4857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auto">
          <a:xfrm>
            <a:off x="5715001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auto">
          <a:xfrm>
            <a:off x="6172201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73" name="Oval 25"/>
          <p:cNvSpPr>
            <a:spLocks noChangeArrowheads="1"/>
          </p:cNvSpPr>
          <p:nvPr/>
        </p:nvSpPr>
        <p:spPr bwMode="auto">
          <a:xfrm>
            <a:off x="6000750" y="46863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auto">
          <a:xfrm>
            <a:off x="5886450" y="4457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75" name="Oval 27"/>
          <p:cNvSpPr>
            <a:spLocks noChangeArrowheads="1"/>
          </p:cNvSpPr>
          <p:nvPr/>
        </p:nvSpPr>
        <p:spPr bwMode="auto">
          <a:xfrm>
            <a:off x="5715001" y="4457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76" name="Oval 28"/>
          <p:cNvSpPr>
            <a:spLocks noChangeArrowheads="1"/>
          </p:cNvSpPr>
          <p:nvPr/>
        </p:nvSpPr>
        <p:spPr bwMode="auto">
          <a:xfrm>
            <a:off x="5486401" y="45720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5429250" y="43434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5772150" y="42291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79" name="Oval 31"/>
          <p:cNvSpPr>
            <a:spLocks noChangeArrowheads="1"/>
          </p:cNvSpPr>
          <p:nvPr/>
        </p:nvSpPr>
        <p:spPr bwMode="auto">
          <a:xfrm>
            <a:off x="5543550" y="49720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0" name="Oval 32"/>
          <p:cNvSpPr>
            <a:spLocks noChangeArrowheads="1"/>
          </p:cNvSpPr>
          <p:nvPr/>
        </p:nvSpPr>
        <p:spPr bwMode="auto">
          <a:xfrm>
            <a:off x="5372101" y="49720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1" name="Oval 33"/>
          <p:cNvSpPr>
            <a:spLocks noChangeArrowheads="1"/>
          </p:cNvSpPr>
          <p:nvPr/>
        </p:nvSpPr>
        <p:spPr bwMode="auto">
          <a:xfrm>
            <a:off x="5372101" y="46863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2" name="Oval 34"/>
          <p:cNvSpPr>
            <a:spLocks noChangeArrowheads="1"/>
          </p:cNvSpPr>
          <p:nvPr/>
        </p:nvSpPr>
        <p:spPr bwMode="auto">
          <a:xfrm>
            <a:off x="5372101" y="40576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3" name="Oval 35"/>
          <p:cNvSpPr>
            <a:spLocks noChangeArrowheads="1"/>
          </p:cNvSpPr>
          <p:nvPr/>
        </p:nvSpPr>
        <p:spPr bwMode="auto">
          <a:xfrm>
            <a:off x="5757863" y="388620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4" name="Oval 36"/>
          <p:cNvSpPr>
            <a:spLocks noChangeArrowheads="1"/>
          </p:cNvSpPr>
          <p:nvPr/>
        </p:nvSpPr>
        <p:spPr bwMode="auto">
          <a:xfrm>
            <a:off x="5943601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5" name="Oval 37"/>
          <p:cNvSpPr>
            <a:spLocks noChangeArrowheads="1"/>
          </p:cNvSpPr>
          <p:nvPr/>
        </p:nvSpPr>
        <p:spPr bwMode="auto">
          <a:xfrm>
            <a:off x="6686550" y="4857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6" name="Oval 38"/>
          <p:cNvSpPr>
            <a:spLocks noChangeArrowheads="1"/>
          </p:cNvSpPr>
          <p:nvPr/>
        </p:nvSpPr>
        <p:spPr bwMode="auto">
          <a:xfrm>
            <a:off x="6400801" y="48006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7" name="Oval 39"/>
          <p:cNvSpPr>
            <a:spLocks noChangeArrowheads="1"/>
          </p:cNvSpPr>
          <p:nvPr/>
        </p:nvSpPr>
        <p:spPr bwMode="auto">
          <a:xfrm>
            <a:off x="6457950" y="45720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8" name="Oval 40"/>
          <p:cNvSpPr>
            <a:spLocks noChangeArrowheads="1"/>
          </p:cNvSpPr>
          <p:nvPr/>
        </p:nvSpPr>
        <p:spPr bwMode="auto">
          <a:xfrm>
            <a:off x="6400801" y="42862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89" name="Oval 41"/>
          <p:cNvSpPr>
            <a:spLocks noChangeArrowheads="1"/>
          </p:cNvSpPr>
          <p:nvPr/>
        </p:nvSpPr>
        <p:spPr bwMode="auto">
          <a:xfrm>
            <a:off x="6915150" y="43434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0" name="Oval 42"/>
          <p:cNvSpPr>
            <a:spLocks noChangeArrowheads="1"/>
          </p:cNvSpPr>
          <p:nvPr/>
        </p:nvSpPr>
        <p:spPr bwMode="auto">
          <a:xfrm>
            <a:off x="6972301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1" name="Oval 43"/>
          <p:cNvSpPr>
            <a:spLocks noChangeArrowheads="1"/>
          </p:cNvSpPr>
          <p:nvPr/>
        </p:nvSpPr>
        <p:spPr bwMode="auto">
          <a:xfrm>
            <a:off x="7258050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2" name="Oval 44"/>
          <p:cNvSpPr>
            <a:spLocks noChangeArrowheads="1"/>
          </p:cNvSpPr>
          <p:nvPr/>
        </p:nvSpPr>
        <p:spPr bwMode="auto">
          <a:xfrm>
            <a:off x="7486650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3" name="Oval 45"/>
          <p:cNvSpPr>
            <a:spLocks noChangeArrowheads="1"/>
          </p:cNvSpPr>
          <p:nvPr/>
        </p:nvSpPr>
        <p:spPr bwMode="auto">
          <a:xfrm>
            <a:off x="7372350" y="46863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7543801" y="46863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086601" y="46291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6" name="Oval 48"/>
          <p:cNvSpPr>
            <a:spLocks noChangeArrowheads="1"/>
          </p:cNvSpPr>
          <p:nvPr/>
        </p:nvSpPr>
        <p:spPr bwMode="auto">
          <a:xfrm>
            <a:off x="6858001" y="46291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7" name="Oval 49"/>
          <p:cNvSpPr>
            <a:spLocks noChangeArrowheads="1"/>
          </p:cNvSpPr>
          <p:nvPr/>
        </p:nvSpPr>
        <p:spPr bwMode="auto">
          <a:xfrm>
            <a:off x="7372350" y="4514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8" name="Oval 50"/>
          <p:cNvSpPr>
            <a:spLocks noChangeArrowheads="1"/>
          </p:cNvSpPr>
          <p:nvPr/>
        </p:nvSpPr>
        <p:spPr bwMode="auto">
          <a:xfrm>
            <a:off x="7543801" y="4457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899" name="Oval 51"/>
          <p:cNvSpPr>
            <a:spLocks noChangeArrowheads="1"/>
          </p:cNvSpPr>
          <p:nvPr/>
        </p:nvSpPr>
        <p:spPr bwMode="auto">
          <a:xfrm>
            <a:off x="7200901" y="44005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0" name="Oval 52"/>
          <p:cNvSpPr>
            <a:spLocks noChangeArrowheads="1"/>
          </p:cNvSpPr>
          <p:nvPr/>
        </p:nvSpPr>
        <p:spPr bwMode="auto">
          <a:xfrm>
            <a:off x="7429501" y="42862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1" name="Oval 53"/>
          <p:cNvSpPr>
            <a:spLocks noChangeArrowheads="1"/>
          </p:cNvSpPr>
          <p:nvPr/>
        </p:nvSpPr>
        <p:spPr bwMode="auto">
          <a:xfrm>
            <a:off x="7143750" y="4171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2" name="Oval 54"/>
          <p:cNvSpPr>
            <a:spLocks noChangeArrowheads="1"/>
          </p:cNvSpPr>
          <p:nvPr/>
        </p:nvSpPr>
        <p:spPr bwMode="auto">
          <a:xfrm>
            <a:off x="6743701" y="41148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3" name="Oval 55"/>
          <p:cNvSpPr>
            <a:spLocks noChangeArrowheads="1"/>
          </p:cNvSpPr>
          <p:nvPr/>
        </p:nvSpPr>
        <p:spPr bwMode="auto">
          <a:xfrm>
            <a:off x="6915150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4" name="Oval 56"/>
          <p:cNvSpPr>
            <a:spLocks noChangeArrowheads="1"/>
          </p:cNvSpPr>
          <p:nvPr/>
        </p:nvSpPr>
        <p:spPr bwMode="auto">
          <a:xfrm>
            <a:off x="6572250" y="4514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5" name="Oval 57"/>
          <p:cNvSpPr>
            <a:spLocks noChangeArrowheads="1"/>
          </p:cNvSpPr>
          <p:nvPr/>
        </p:nvSpPr>
        <p:spPr bwMode="auto">
          <a:xfrm>
            <a:off x="7543801" y="4171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6" name="Oval 58"/>
          <p:cNvSpPr>
            <a:spLocks noChangeArrowheads="1"/>
          </p:cNvSpPr>
          <p:nvPr/>
        </p:nvSpPr>
        <p:spPr bwMode="auto">
          <a:xfrm>
            <a:off x="7543801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7" name="Oval 59"/>
          <p:cNvSpPr>
            <a:spLocks noChangeArrowheads="1"/>
          </p:cNvSpPr>
          <p:nvPr/>
        </p:nvSpPr>
        <p:spPr bwMode="auto">
          <a:xfrm>
            <a:off x="7543801" y="3714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8" name="Oval 60"/>
          <p:cNvSpPr>
            <a:spLocks noChangeArrowheads="1"/>
          </p:cNvSpPr>
          <p:nvPr/>
        </p:nvSpPr>
        <p:spPr bwMode="auto">
          <a:xfrm>
            <a:off x="7543801" y="34861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09" name="Oval 61"/>
          <p:cNvSpPr>
            <a:spLocks noChangeArrowheads="1"/>
          </p:cNvSpPr>
          <p:nvPr/>
        </p:nvSpPr>
        <p:spPr bwMode="auto">
          <a:xfrm>
            <a:off x="7543801" y="31432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0" name="Oval 62"/>
          <p:cNvSpPr>
            <a:spLocks noChangeArrowheads="1"/>
          </p:cNvSpPr>
          <p:nvPr/>
        </p:nvSpPr>
        <p:spPr bwMode="auto">
          <a:xfrm>
            <a:off x="7543801" y="3314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1" name="Oval 63"/>
          <p:cNvSpPr>
            <a:spLocks noChangeArrowheads="1"/>
          </p:cNvSpPr>
          <p:nvPr/>
        </p:nvSpPr>
        <p:spPr bwMode="auto">
          <a:xfrm>
            <a:off x="7200901" y="3371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2" name="Oval 64"/>
          <p:cNvSpPr>
            <a:spLocks noChangeArrowheads="1"/>
          </p:cNvSpPr>
          <p:nvPr/>
        </p:nvSpPr>
        <p:spPr bwMode="auto">
          <a:xfrm>
            <a:off x="7200901" y="36576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3" name="Oval 65"/>
          <p:cNvSpPr>
            <a:spLocks noChangeArrowheads="1"/>
          </p:cNvSpPr>
          <p:nvPr/>
        </p:nvSpPr>
        <p:spPr bwMode="auto">
          <a:xfrm>
            <a:off x="7258050" y="39433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4" name="Oval 66"/>
          <p:cNvSpPr>
            <a:spLocks noChangeArrowheads="1"/>
          </p:cNvSpPr>
          <p:nvPr/>
        </p:nvSpPr>
        <p:spPr bwMode="auto">
          <a:xfrm>
            <a:off x="6057901" y="4171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5" name="Oval 67"/>
          <p:cNvSpPr>
            <a:spLocks noChangeArrowheads="1"/>
          </p:cNvSpPr>
          <p:nvPr/>
        </p:nvSpPr>
        <p:spPr bwMode="auto">
          <a:xfrm>
            <a:off x="6172201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6" name="Oval 68"/>
          <p:cNvSpPr>
            <a:spLocks noChangeArrowheads="1"/>
          </p:cNvSpPr>
          <p:nvPr/>
        </p:nvSpPr>
        <p:spPr bwMode="auto">
          <a:xfrm>
            <a:off x="6457950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7" name="Oval 69"/>
          <p:cNvSpPr>
            <a:spLocks noChangeArrowheads="1"/>
          </p:cNvSpPr>
          <p:nvPr/>
        </p:nvSpPr>
        <p:spPr bwMode="auto">
          <a:xfrm>
            <a:off x="6743701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8" name="Oval 70"/>
          <p:cNvSpPr>
            <a:spLocks noChangeArrowheads="1"/>
          </p:cNvSpPr>
          <p:nvPr/>
        </p:nvSpPr>
        <p:spPr bwMode="auto">
          <a:xfrm>
            <a:off x="6858001" y="36576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19" name="Oval 71"/>
          <p:cNvSpPr>
            <a:spLocks noChangeArrowheads="1"/>
          </p:cNvSpPr>
          <p:nvPr/>
        </p:nvSpPr>
        <p:spPr bwMode="auto">
          <a:xfrm>
            <a:off x="6686550" y="36576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0" name="Oval 72"/>
          <p:cNvSpPr>
            <a:spLocks noChangeArrowheads="1"/>
          </p:cNvSpPr>
          <p:nvPr/>
        </p:nvSpPr>
        <p:spPr bwMode="auto">
          <a:xfrm>
            <a:off x="6457950" y="36004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1" name="Oval 73"/>
          <p:cNvSpPr>
            <a:spLocks noChangeArrowheads="1"/>
          </p:cNvSpPr>
          <p:nvPr/>
        </p:nvSpPr>
        <p:spPr bwMode="auto">
          <a:xfrm>
            <a:off x="6115050" y="3714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2" name="Oval 74"/>
          <p:cNvSpPr>
            <a:spLocks noChangeArrowheads="1"/>
          </p:cNvSpPr>
          <p:nvPr/>
        </p:nvSpPr>
        <p:spPr bwMode="auto">
          <a:xfrm>
            <a:off x="5715001" y="36004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3" name="Oval 75"/>
          <p:cNvSpPr>
            <a:spLocks noChangeArrowheads="1"/>
          </p:cNvSpPr>
          <p:nvPr/>
        </p:nvSpPr>
        <p:spPr bwMode="auto">
          <a:xfrm>
            <a:off x="5943601" y="35433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4" name="Oval 76"/>
          <p:cNvSpPr>
            <a:spLocks noChangeArrowheads="1"/>
          </p:cNvSpPr>
          <p:nvPr/>
        </p:nvSpPr>
        <p:spPr bwMode="auto">
          <a:xfrm>
            <a:off x="6286501" y="34290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5" name="Oval 77"/>
          <p:cNvSpPr>
            <a:spLocks noChangeArrowheads="1"/>
          </p:cNvSpPr>
          <p:nvPr/>
        </p:nvSpPr>
        <p:spPr bwMode="auto">
          <a:xfrm>
            <a:off x="5829301" y="3371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6" name="Oval 78"/>
          <p:cNvSpPr>
            <a:spLocks noChangeArrowheads="1"/>
          </p:cNvSpPr>
          <p:nvPr/>
        </p:nvSpPr>
        <p:spPr bwMode="auto">
          <a:xfrm>
            <a:off x="6000750" y="32575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7" name="Oval 79"/>
          <p:cNvSpPr>
            <a:spLocks noChangeArrowheads="1"/>
          </p:cNvSpPr>
          <p:nvPr/>
        </p:nvSpPr>
        <p:spPr bwMode="auto">
          <a:xfrm>
            <a:off x="5314950" y="3714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8" name="Oval 80"/>
          <p:cNvSpPr>
            <a:spLocks noChangeArrowheads="1"/>
          </p:cNvSpPr>
          <p:nvPr/>
        </p:nvSpPr>
        <p:spPr bwMode="auto">
          <a:xfrm>
            <a:off x="5372101" y="34290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29" name="Oval 81"/>
          <p:cNvSpPr>
            <a:spLocks noChangeArrowheads="1"/>
          </p:cNvSpPr>
          <p:nvPr/>
        </p:nvSpPr>
        <p:spPr bwMode="auto">
          <a:xfrm>
            <a:off x="5429250" y="32004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0" name="Oval 82"/>
          <p:cNvSpPr>
            <a:spLocks noChangeArrowheads="1"/>
          </p:cNvSpPr>
          <p:nvPr/>
        </p:nvSpPr>
        <p:spPr bwMode="auto">
          <a:xfrm>
            <a:off x="5372101" y="29718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1" name="Oval 83"/>
          <p:cNvSpPr>
            <a:spLocks noChangeArrowheads="1"/>
          </p:cNvSpPr>
          <p:nvPr/>
        </p:nvSpPr>
        <p:spPr bwMode="auto">
          <a:xfrm>
            <a:off x="5600701" y="3028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2" name="Oval 84"/>
          <p:cNvSpPr>
            <a:spLocks noChangeArrowheads="1"/>
          </p:cNvSpPr>
          <p:nvPr/>
        </p:nvSpPr>
        <p:spPr bwMode="auto">
          <a:xfrm>
            <a:off x="5829301" y="3028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3" name="Oval 85"/>
          <p:cNvSpPr>
            <a:spLocks noChangeArrowheads="1"/>
          </p:cNvSpPr>
          <p:nvPr/>
        </p:nvSpPr>
        <p:spPr bwMode="auto">
          <a:xfrm>
            <a:off x="5657850" y="3314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4" name="Oval 86"/>
          <p:cNvSpPr>
            <a:spLocks noChangeArrowheads="1"/>
          </p:cNvSpPr>
          <p:nvPr/>
        </p:nvSpPr>
        <p:spPr bwMode="auto">
          <a:xfrm>
            <a:off x="7029450" y="3314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5" name="Oval 87"/>
          <p:cNvSpPr>
            <a:spLocks noChangeArrowheads="1"/>
          </p:cNvSpPr>
          <p:nvPr/>
        </p:nvSpPr>
        <p:spPr bwMode="auto">
          <a:xfrm>
            <a:off x="6800850" y="3371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6" name="Oval 88"/>
          <p:cNvSpPr>
            <a:spLocks noChangeArrowheads="1"/>
          </p:cNvSpPr>
          <p:nvPr/>
        </p:nvSpPr>
        <p:spPr bwMode="auto">
          <a:xfrm>
            <a:off x="7029450" y="35433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7" name="Oval 89"/>
          <p:cNvSpPr>
            <a:spLocks noChangeArrowheads="1"/>
          </p:cNvSpPr>
          <p:nvPr/>
        </p:nvSpPr>
        <p:spPr bwMode="auto">
          <a:xfrm>
            <a:off x="7372350" y="31432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8" name="Oval 90"/>
          <p:cNvSpPr>
            <a:spLocks noChangeArrowheads="1"/>
          </p:cNvSpPr>
          <p:nvPr/>
        </p:nvSpPr>
        <p:spPr bwMode="auto">
          <a:xfrm>
            <a:off x="6629401" y="30861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39" name="Oval 91"/>
          <p:cNvSpPr>
            <a:spLocks noChangeArrowheads="1"/>
          </p:cNvSpPr>
          <p:nvPr/>
        </p:nvSpPr>
        <p:spPr bwMode="auto">
          <a:xfrm>
            <a:off x="6457950" y="3314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40" name="Oval 92"/>
          <p:cNvSpPr>
            <a:spLocks noChangeArrowheads="1"/>
          </p:cNvSpPr>
          <p:nvPr/>
        </p:nvSpPr>
        <p:spPr bwMode="auto">
          <a:xfrm>
            <a:off x="6343650" y="31432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41" name="Oval 93"/>
          <p:cNvSpPr>
            <a:spLocks noChangeArrowheads="1"/>
          </p:cNvSpPr>
          <p:nvPr/>
        </p:nvSpPr>
        <p:spPr bwMode="auto">
          <a:xfrm>
            <a:off x="6858001" y="30861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42" name="Oval 94"/>
          <p:cNvSpPr>
            <a:spLocks noChangeArrowheads="1"/>
          </p:cNvSpPr>
          <p:nvPr/>
        </p:nvSpPr>
        <p:spPr bwMode="auto">
          <a:xfrm>
            <a:off x="7086601" y="30861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43" name="Oval 95"/>
          <p:cNvSpPr>
            <a:spLocks noChangeArrowheads="1"/>
          </p:cNvSpPr>
          <p:nvPr/>
        </p:nvSpPr>
        <p:spPr bwMode="auto">
          <a:xfrm>
            <a:off x="7315201" y="3028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44" name="Oval 96"/>
          <p:cNvSpPr>
            <a:spLocks noChangeArrowheads="1"/>
          </p:cNvSpPr>
          <p:nvPr/>
        </p:nvSpPr>
        <p:spPr bwMode="auto">
          <a:xfrm>
            <a:off x="7543801" y="29718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45" name="Oval 97"/>
          <p:cNvSpPr>
            <a:spLocks noChangeArrowheads="1"/>
          </p:cNvSpPr>
          <p:nvPr/>
        </p:nvSpPr>
        <p:spPr bwMode="auto">
          <a:xfrm>
            <a:off x="7372350" y="29146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46" name="Oval 98"/>
          <p:cNvSpPr>
            <a:spLocks noChangeArrowheads="1"/>
          </p:cNvSpPr>
          <p:nvPr/>
        </p:nvSpPr>
        <p:spPr bwMode="auto">
          <a:xfrm>
            <a:off x="6572250" y="29718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47" name="Oval 99"/>
          <p:cNvSpPr>
            <a:spLocks noChangeArrowheads="1"/>
          </p:cNvSpPr>
          <p:nvPr/>
        </p:nvSpPr>
        <p:spPr bwMode="auto">
          <a:xfrm>
            <a:off x="6229350" y="29146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48" name="WordArt 100"/>
          <p:cNvSpPr>
            <a:spLocks noChangeArrowheads="1" noChangeShapeType="1" noTextEdit="1"/>
          </p:cNvSpPr>
          <p:nvPr/>
        </p:nvSpPr>
        <p:spPr bwMode="auto">
          <a:xfrm>
            <a:off x="5829301" y="3086100"/>
            <a:ext cx="2857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78949" name="WordArt 101"/>
          <p:cNvSpPr>
            <a:spLocks noChangeArrowheads="1" noChangeShapeType="1" noTextEdit="1"/>
          </p:cNvSpPr>
          <p:nvPr/>
        </p:nvSpPr>
        <p:spPr bwMode="auto">
          <a:xfrm>
            <a:off x="6858001" y="3086100"/>
            <a:ext cx="2857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В</a:t>
            </a:r>
          </a:p>
        </p:txBody>
      </p:sp>
      <p:sp>
        <p:nvSpPr>
          <p:cNvPr id="78950" name="WordArt 102"/>
          <p:cNvSpPr>
            <a:spLocks noChangeArrowheads="1" noChangeShapeType="1" noTextEdit="1"/>
          </p:cNvSpPr>
          <p:nvPr/>
        </p:nvSpPr>
        <p:spPr bwMode="auto">
          <a:xfrm>
            <a:off x="5757863" y="4160435"/>
            <a:ext cx="300038" cy="4115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m</a:t>
            </a:r>
            <a:endParaRPr lang="ru-RU" sz="27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8951" name="WordArt 103"/>
          <p:cNvSpPr>
            <a:spLocks noChangeArrowheads="1" noChangeShapeType="1" noTextEdit="1"/>
          </p:cNvSpPr>
          <p:nvPr/>
        </p:nvSpPr>
        <p:spPr bwMode="auto">
          <a:xfrm>
            <a:off x="6800850" y="4171950"/>
            <a:ext cx="342902" cy="4572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k</a:t>
            </a:r>
            <a:endParaRPr lang="ru-RU" sz="27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8952" name="WordArt 104"/>
          <p:cNvSpPr>
            <a:spLocks noChangeArrowheads="1" noChangeShapeType="1" noTextEdit="1"/>
          </p:cNvSpPr>
          <p:nvPr/>
        </p:nvSpPr>
        <p:spPr bwMode="auto">
          <a:xfrm>
            <a:off x="7400925" y="4583514"/>
            <a:ext cx="314325" cy="388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n</a:t>
            </a:r>
            <a:endParaRPr lang="ru-RU" sz="27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8953" name="Oval 105"/>
          <p:cNvSpPr>
            <a:spLocks noChangeArrowheads="1"/>
          </p:cNvSpPr>
          <p:nvPr/>
        </p:nvSpPr>
        <p:spPr bwMode="auto">
          <a:xfrm>
            <a:off x="7086601" y="5029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54" name="Oval 106"/>
          <p:cNvSpPr>
            <a:spLocks noChangeArrowheads="1"/>
          </p:cNvSpPr>
          <p:nvPr/>
        </p:nvSpPr>
        <p:spPr bwMode="auto">
          <a:xfrm>
            <a:off x="5943601" y="5029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55" name="Oval 107"/>
          <p:cNvSpPr>
            <a:spLocks noChangeArrowheads="1"/>
          </p:cNvSpPr>
          <p:nvPr/>
        </p:nvSpPr>
        <p:spPr bwMode="auto">
          <a:xfrm>
            <a:off x="7429501" y="50863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56" name="Oval 108"/>
          <p:cNvSpPr>
            <a:spLocks noChangeArrowheads="1"/>
          </p:cNvSpPr>
          <p:nvPr/>
        </p:nvSpPr>
        <p:spPr bwMode="auto">
          <a:xfrm>
            <a:off x="6686550" y="5029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8957" name="Oval 109"/>
          <p:cNvSpPr>
            <a:spLocks noChangeArrowheads="1"/>
          </p:cNvSpPr>
          <p:nvPr/>
        </p:nvSpPr>
        <p:spPr bwMode="auto">
          <a:xfrm>
            <a:off x="6457950" y="5029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969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Rectangle 11"/>
          <p:cNvSpPr>
            <a:spLocks noGrp="1" noChangeArrowheads="1"/>
          </p:cNvSpPr>
          <p:nvPr>
            <p:ph type="title"/>
          </p:nvPr>
        </p:nvSpPr>
        <p:spPr>
          <a:xfrm>
            <a:off x="548800" y="409576"/>
            <a:ext cx="8359810" cy="16627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altLang="ru-RU" sz="1800" dirty="0">
                <a:solidFill>
                  <a:srgbClr val="660033"/>
                </a:solidFill>
                <a:latin typeface="Century Gothic" panose="020B0502020202020204" pitchFamily="34" charset="0"/>
              </a:rPr>
              <a:t/>
            </a:r>
            <a:br>
              <a:rPr lang="uk-UA" altLang="ru-RU" sz="1800" dirty="0">
                <a:solidFill>
                  <a:srgbClr val="660033"/>
                </a:solidFill>
                <a:latin typeface="Century Gothic" panose="020B0502020202020204" pitchFamily="34" charset="0"/>
              </a:rPr>
            </a:br>
            <a:r>
              <a:rPr lang="uk-UA" altLang="ru-RU" sz="1800" dirty="0">
                <a:solidFill>
                  <a:srgbClr val="660033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2215" dirty="0">
                <a:solidFill>
                  <a:srgbClr val="FF0000"/>
                </a:solidFill>
                <a:latin typeface="Century Gothic" panose="020B0502020202020204" pitchFamily="34" charset="0"/>
              </a:rPr>
              <a:t>Приклад1.</a:t>
            </a:r>
            <a:r>
              <a:rPr lang="uk-UA" altLang="ru-RU" sz="2215" dirty="0">
                <a:solidFill>
                  <a:srgbClr val="660033"/>
                </a:solidFill>
                <a:latin typeface="Century Gothic" panose="020B0502020202020204" pitchFamily="34" charset="0"/>
              </a:rPr>
              <a:t> В урні лежать 2 чорних, 3 червоних, 9 зелених, </a:t>
            </a:r>
            <a:br>
              <a:rPr lang="uk-UA" altLang="ru-RU" sz="2215" dirty="0">
                <a:solidFill>
                  <a:srgbClr val="660033"/>
                </a:solidFill>
                <a:latin typeface="Century Gothic" panose="020B0502020202020204" pitchFamily="34" charset="0"/>
              </a:rPr>
            </a:br>
            <a:r>
              <a:rPr lang="uk-UA" altLang="ru-RU" sz="2215" dirty="0">
                <a:solidFill>
                  <a:srgbClr val="660033"/>
                </a:solidFill>
                <a:latin typeface="Century Gothic" panose="020B0502020202020204" pitchFamily="34" charset="0"/>
              </a:rPr>
              <a:t>6 синіх кульок. З неї навмання виймають одну кульку. Яка </a:t>
            </a:r>
            <a:br>
              <a:rPr lang="uk-UA" altLang="ru-RU" sz="2215" dirty="0">
                <a:solidFill>
                  <a:srgbClr val="660033"/>
                </a:solidFill>
                <a:latin typeface="Century Gothic" panose="020B0502020202020204" pitchFamily="34" charset="0"/>
              </a:rPr>
            </a:br>
            <a:r>
              <a:rPr lang="uk-UA" altLang="ru-RU" sz="2215" dirty="0">
                <a:solidFill>
                  <a:srgbClr val="660033"/>
                </a:solidFill>
                <a:latin typeface="Century Gothic" panose="020B0502020202020204" pitchFamily="34" charset="0"/>
              </a:rPr>
              <a:t>ймовірність того, що вона не чорна?</a:t>
            </a:r>
            <a:endParaRPr lang="ru-RU" altLang="ru-RU" sz="2215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343150"/>
            <a:ext cx="6858000" cy="3657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Розв’язання</a:t>
            </a:r>
          </a:p>
          <a:p>
            <a:pPr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   Нехай подія     </a:t>
            </a:r>
            <a:r>
              <a:rPr lang="en-US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– </a:t>
            </a: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“поява не чорної кульки”,      </a:t>
            </a:r>
            <a:r>
              <a:rPr lang="en-US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-</a:t>
            </a: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“поява чорної кульки”, </a:t>
            </a:r>
            <a:r>
              <a:rPr lang="en-US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     - </a:t>
            </a: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“поява червоної кульки”,     - “поява зеленої кульки”,      </a:t>
            </a:r>
            <a:r>
              <a:rPr lang="en-US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“поява синьої </a:t>
            </a:r>
            <a:r>
              <a:rPr lang="uk-UA" altLang="ru-RU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кульки”.Тоді</a:t>
            </a:r>
            <a:endParaRPr lang="uk-UA" altLang="ru-RU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причому                - несумісні,                   ,</a:t>
            </a:r>
          </a:p>
          <a:p>
            <a:pPr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,                      .</a:t>
            </a:r>
          </a:p>
          <a:p>
            <a:pPr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За теоремою ймовірності суми несумісних подій дістанемо:</a:t>
            </a:r>
            <a:endParaRPr lang="ru-RU" altLang="ru-RU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89E6B-E89C-445E-9EBA-91295BF008B3}" type="datetime1">
              <a:rPr lang="uk-UA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03.04.2024</a:t>
            </a:fld>
            <a:endParaRPr lang="ru-RU" altLang="ru-RU">
              <a:solidFill>
                <a:srgbClr val="FFFFCC"/>
              </a:solidFill>
            </a:endParaRPr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/>
        </p:nvGraphicFramePr>
        <p:xfrm>
          <a:off x="6172200" y="2686051"/>
          <a:ext cx="3429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6" name="Формула" r:id="rId4" imgW="228600" imgH="241200" progId="Equation.3">
                  <p:embed/>
                </p:oleObj>
              </mc:Choice>
              <mc:Fallback>
                <p:oleObj name="Формула" r:id="rId4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686051"/>
                        <a:ext cx="3429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13"/>
          <p:cNvGraphicFramePr>
            <a:graphicFrameLocks noChangeAspect="1"/>
          </p:cNvGraphicFramePr>
          <p:nvPr/>
        </p:nvGraphicFramePr>
        <p:xfrm>
          <a:off x="3200401" y="2971801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" name="Формула" r:id="rId6" imgW="241200" imgH="241200" progId="Equation.3">
                  <p:embed/>
                </p:oleObj>
              </mc:Choice>
              <mc:Fallback>
                <p:oleObj name="Формула" r:id="rId6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2971801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14"/>
          <p:cNvGraphicFramePr>
            <a:graphicFrameLocks noChangeAspect="1"/>
          </p:cNvGraphicFramePr>
          <p:nvPr/>
        </p:nvGraphicFramePr>
        <p:xfrm>
          <a:off x="2857501" y="2686051"/>
          <a:ext cx="285750" cy="31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" name="Формула" r:id="rId8" imgW="241200" imgH="266400" progId="Equation.3">
                  <p:embed/>
                </p:oleObj>
              </mc:Choice>
              <mc:Fallback>
                <p:oleObj name="Формула" r:id="rId8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1" y="2686051"/>
                        <a:ext cx="285750" cy="315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15"/>
          <p:cNvGraphicFramePr>
            <a:graphicFrameLocks noChangeAspect="1"/>
          </p:cNvGraphicFramePr>
          <p:nvPr/>
        </p:nvGraphicFramePr>
        <p:xfrm>
          <a:off x="6572250" y="2971801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" name="Формула" r:id="rId10" imgW="241200" imgH="241200" progId="Equation.3">
                  <p:embed/>
                </p:oleObj>
              </mc:Choice>
              <mc:Fallback>
                <p:oleObj name="Формула" r:id="rId10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2971801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8" name="Object 16"/>
          <p:cNvGraphicFramePr>
            <a:graphicFrameLocks noChangeAspect="1"/>
          </p:cNvGraphicFramePr>
          <p:nvPr/>
        </p:nvGraphicFramePr>
        <p:xfrm>
          <a:off x="3314701" y="32575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0" name="Формула" r:id="rId12" imgW="241200" imgH="241200" progId="Equation.3">
                  <p:embed/>
                </p:oleObj>
              </mc:Choice>
              <mc:Fallback>
                <p:oleObj name="Формула" r:id="rId12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1" y="32575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9" name="Object 17"/>
          <p:cNvGraphicFramePr>
            <a:graphicFrameLocks noChangeAspect="1"/>
          </p:cNvGraphicFramePr>
          <p:nvPr/>
        </p:nvGraphicFramePr>
        <p:xfrm>
          <a:off x="1314450" y="3543301"/>
          <a:ext cx="13716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1" name="Формула" r:id="rId14" imgW="1244520" imgH="266400" progId="Equation.3">
                  <p:embed/>
                </p:oleObj>
              </mc:Choice>
              <mc:Fallback>
                <p:oleObj name="Формула" r:id="rId14" imgW="12445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3543301"/>
                        <a:ext cx="13716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0" name="Object 18"/>
          <p:cNvGraphicFramePr>
            <a:graphicFrameLocks noChangeAspect="1"/>
          </p:cNvGraphicFramePr>
          <p:nvPr/>
        </p:nvGraphicFramePr>
        <p:xfrm>
          <a:off x="3943351" y="3600451"/>
          <a:ext cx="85367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2" name="Формула" r:id="rId16" imgW="774360" imgH="241200" progId="Equation.3">
                  <p:embed/>
                </p:oleObj>
              </mc:Choice>
              <mc:Fallback>
                <p:oleObj name="Формула" r:id="rId16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1" y="3600451"/>
                        <a:ext cx="85367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1" name="Object 19"/>
          <p:cNvGraphicFramePr>
            <a:graphicFrameLocks noChangeAspect="1"/>
          </p:cNvGraphicFramePr>
          <p:nvPr/>
        </p:nvGraphicFramePr>
        <p:xfrm>
          <a:off x="6229350" y="3429000"/>
          <a:ext cx="1200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" name="Формула" r:id="rId18" imgW="1015920" imgH="583920" progId="Equation.3">
                  <p:embed/>
                </p:oleObj>
              </mc:Choice>
              <mc:Fallback>
                <p:oleObj name="Формула" r:id="rId18" imgW="10159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3429000"/>
                        <a:ext cx="1200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2" name="Object 20"/>
          <p:cNvGraphicFramePr>
            <a:graphicFrameLocks noChangeAspect="1"/>
          </p:cNvGraphicFramePr>
          <p:nvPr/>
        </p:nvGraphicFramePr>
        <p:xfrm>
          <a:off x="1371601" y="3829051"/>
          <a:ext cx="1200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4" name="Формула" r:id="rId20" imgW="1015920" imgH="583920" progId="Equation.3">
                  <p:embed/>
                </p:oleObj>
              </mc:Choice>
              <mc:Fallback>
                <p:oleObj name="Формула" r:id="rId20" imgW="10159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3829051"/>
                        <a:ext cx="1200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3" name="Object 21"/>
          <p:cNvGraphicFramePr>
            <a:graphicFrameLocks noChangeAspect="1"/>
          </p:cNvGraphicFramePr>
          <p:nvPr/>
        </p:nvGraphicFramePr>
        <p:xfrm>
          <a:off x="2800350" y="3829051"/>
          <a:ext cx="1200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" name="Формула" r:id="rId22" imgW="1015920" imgH="583920" progId="Equation.3">
                  <p:embed/>
                </p:oleObj>
              </mc:Choice>
              <mc:Fallback>
                <p:oleObj name="Формула" r:id="rId22" imgW="10159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829051"/>
                        <a:ext cx="1200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20366"/>
              </p:ext>
            </p:extLst>
          </p:nvPr>
        </p:nvGraphicFramePr>
        <p:xfrm>
          <a:off x="2000250" y="5275781"/>
          <a:ext cx="50863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6" name="Формула" r:id="rId24" imgW="3060360" imgH="457200" progId="Equation.3">
                  <p:embed/>
                </p:oleObj>
              </mc:Choice>
              <mc:Fallback>
                <p:oleObj name="Формула" r:id="rId24" imgW="306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5275781"/>
                        <a:ext cx="50863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1865402" y="5312382"/>
            <a:ext cx="5257800" cy="62865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8572498" y="6027127"/>
            <a:ext cx="285750" cy="285750"/>
          </a:xfrm>
          <a:prstGeom prst="ellipse">
            <a:avLst/>
          </a:prstGeom>
          <a:solidFill>
            <a:srgbClr val="339966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354924" y="2415183"/>
            <a:ext cx="285750" cy="285750"/>
          </a:xfrm>
          <a:prstGeom prst="ellipse">
            <a:avLst/>
          </a:prstGeom>
          <a:solidFill>
            <a:srgbClr val="000000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241506" y="5086350"/>
            <a:ext cx="285750" cy="285750"/>
          </a:xfrm>
          <a:prstGeom prst="ellipse">
            <a:avLst/>
          </a:prstGeom>
          <a:solidFill>
            <a:srgbClr val="2345D5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463212" y="3919302"/>
            <a:ext cx="285750" cy="28575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9900" name="Oval 28"/>
          <p:cNvSpPr>
            <a:spLocks noChangeArrowheads="1"/>
          </p:cNvSpPr>
          <p:nvPr/>
        </p:nvSpPr>
        <p:spPr bwMode="auto">
          <a:xfrm>
            <a:off x="8776378" y="3871135"/>
            <a:ext cx="285750" cy="28575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81873" y="3257550"/>
            <a:ext cx="285750" cy="285750"/>
          </a:xfrm>
          <a:prstGeom prst="ellipse">
            <a:avLst/>
          </a:prstGeom>
          <a:solidFill>
            <a:srgbClr val="339966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9902" name="Oval 30"/>
          <p:cNvSpPr>
            <a:spLocks noChangeArrowheads="1"/>
          </p:cNvSpPr>
          <p:nvPr/>
        </p:nvSpPr>
        <p:spPr bwMode="auto">
          <a:xfrm>
            <a:off x="8429623" y="4907412"/>
            <a:ext cx="285750" cy="285750"/>
          </a:xfrm>
          <a:prstGeom prst="ellipse">
            <a:avLst/>
          </a:prstGeom>
          <a:solidFill>
            <a:srgbClr val="2345D5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9903" name="Oval 31"/>
          <p:cNvSpPr>
            <a:spLocks noChangeArrowheads="1"/>
          </p:cNvSpPr>
          <p:nvPr/>
        </p:nvSpPr>
        <p:spPr bwMode="auto">
          <a:xfrm>
            <a:off x="8765735" y="2129432"/>
            <a:ext cx="285750" cy="285750"/>
          </a:xfrm>
          <a:prstGeom prst="ellipse">
            <a:avLst/>
          </a:prstGeom>
          <a:solidFill>
            <a:srgbClr val="000000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8400408" y="3177939"/>
            <a:ext cx="285750" cy="285750"/>
          </a:xfrm>
          <a:prstGeom prst="ellipse">
            <a:avLst/>
          </a:prstGeom>
          <a:solidFill>
            <a:srgbClr val="339966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42926" y="5884251"/>
            <a:ext cx="285750" cy="28575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672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753527" y="4765470"/>
            <a:ext cx="5694052" cy="1388409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743632" y="1598999"/>
            <a:ext cx="3886939" cy="801302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580107" y="581090"/>
            <a:ext cx="1623008" cy="483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rgbClr val="FC5308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99" y="378070"/>
            <a:ext cx="8967109" cy="1679331"/>
          </a:xfrm>
        </p:spPr>
        <p:txBody>
          <a:bodyPr/>
          <a:lstStyle/>
          <a:p>
            <a:pPr algn="l"/>
            <a:r>
              <a:rPr lang="uk-UA" altLang="ru-RU" sz="1500" dirty="0">
                <a:solidFill>
                  <a:srgbClr val="660033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2215" dirty="0">
                <a:solidFill>
                  <a:srgbClr val="660033"/>
                </a:solidFill>
                <a:latin typeface="Century Gothic" panose="020B0502020202020204" pitchFamily="34" charset="0"/>
              </a:rPr>
              <a:t>Наслідок1.</a:t>
            </a:r>
            <a:r>
              <a:rPr lang="uk-UA" altLang="ru-RU" sz="2215" dirty="0">
                <a:solidFill>
                  <a:srgbClr val="660033"/>
                </a:solidFill>
              </a:rPr>
              <a:t> </a:t>
            </a:r>
            <a:r>
              <a:rPr lang="uk-UA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Сума ймовірностей</a:t>
            </a:r>
            <a:r>
              <a:rPr lang="uk-UA" altLang="ru-RU" sz="2215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подій</a:t>
            </a:r>
            <a:r>
              <a:rPr lang="uk-UA" altLang="ru-RU" sz="2215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</a:t>
            </a:r>
            <a:r>
              <a:rPr lang="uk-UA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,які утворюють</a:t>
            </a:r>
            <a:r>
              <a:rPr lang="uk-UA" altLang="ru-RU" sz="2215" dirty="0">
                <a:solidFill>
                  <a:srgbClr val="660033"/>
                </a:solidFill>
                <a:latin typeface="Century Gothic" panose="020B0502020202020204" pitchFamily="34" charset="0"/>
              </a:rPr>
              <a:t>  </a:t>
            </a:r>
            <a:r>
              <a:rPr lang="uk-UA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повну групу і попарно несумісні, дорівнює одиниці:</a:t>
            </a:r>
            <a:r>
              <a:rPr lang="uk-UA" altLang="ru-RU" sz="1350" dirty="0">
                <a:solidFill>
                  <a:srgbClr val="660033"/>
                </a:solidFill>
                <a:latin typeface="Century Gothic" panose="020B0502020202020204" pitchFamily="34" charset="0"/>
              </a:rPr>
              <a:t/>
            </a:r>
            <a:br>
              <a:rPr lang="uk-UA" altLang="ru-RU" sz="1350" dirty="0">
                <a:solidFill>
                  <a:srgbClr val="660033"/>
                </a:solidFill>
                <a:latin typeface="Century Gothic" panose="020B0502020202020204" pitchFamily="34" charset="0"/>
              </a:rPr>
            </a:br>
            <a:r>
              <a:rPr lang="uk-UA" altLang="ru-RU" sz="1350" dirty="0">
                <a:solidFill>
                  <a:srgbClr val="660033"/>
                </a:solidFill>
                <a:latin typeface="Century Gothic" panose="020B0502020202020204" pitchFamily="34" charset="0"/>
              </a:rPr>
              <a:t>                                     </a:t>
            </a:r>
            <a:endParaRPr lang="ru-RU" altLang="ru-RU" sz="1350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000" y="2400300"/>
            <a:ext cx="8841753" cy="4030968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altLang="ru-RU" sz="2585" b="1" dirty="0">
                <a:solidFill>
                  <a:srgbClr val="660033"/>
                </a:solidFill>
                <a:latin typeface="Century Gothic" panose="020B0502020202020204" pitchFamily="34" charset="0"/>
              </a:rPr>
              <a:t>Доведення</a:t>
            </a:r>
          </a:p>
          <a:p>
            <a:pPr>
              <a:buFontTx/>
              <a:buNone/>
            </a:pPr>
            <a:r>
              <a:rPr lang="uk-UA" altLang="ru-RU" sz="2585" b="1" dirty="0">
                <a:solidFill>
                  <a:srgbClr val="660033"/>
                </a:solidFill>
                <a:latin typeface="Century Gothic" panose="020B0502020202020204" pitchFamily="34" charset="0"/>
              </a:rPr>
              <a:t> Оскільки                    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=</a:t>
            </a:r>
            <a:r>
              <a:rPr lang="en-US" altLang="ru-RU" sz="2585" b="1" dirty="0">
                <a:solidFill>
                  <a:srgbClr val="000000"/>
                </a:solidFill>
                <a:latin typeface="Californian FB" panose="0207040306080B030204" pitchFamily="18" charset="0"/>
              </a:rPr>
              <a:t>U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uk-UA" altLang="ru-RU" sz="2585" b="1" dirty="0">
                <a:solidFill>
                  <a:srgbClr val="660033"/>
                </a:solidFill>
                <a:latin typeface="Century Gothic" panose="020B0502020202020204" pitchFamily="34" charset="0"/>
              </a:rPr>
              <a:t>де </a:t>
            </a:r>
            <a:r>
              <a:rPr lang="en-US" altLang="ru-RU" sz="2585" b="1" dirty="0">
                <a:solidFill>
                  <a:srgbClr val="000000"/>
                </a:solidFill>
                <a:latin typeface="Californian FB" panose="0207040306080B030204" pitchFamily="18" charset="0"/>
              </a:rPr>
              <a:t>U</a:t>
            </a:r>
            <a:r>
              <a:rPr lang="uk-UA" altLang="ru-RU" sz="2585" b="1" dirty="0">
                <a:solidFill>
                  <a:srgbClr val="660033"/>
                </a:solidFill>
                <a:latin typeface="Century Gothic" panose="020B0502020202020204" pitchFamily="34" charset="0"/>
              </a:rPr>
              <a:t>-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вірогідна подія</a:t>
            </a:r>
            <a:r>
              <a:rPr lang="uk-UA" altLang="ru-RU" sz="2585" b="1" dirty="0">
                <a:solidFill>
                  <a:srgbClr val="660033"/>
                </a:solidFill>
                <a:latin typeface="Century Gothic" panose="020B0502020202020204" pitchFamily="34" charset="0"/>
              </a:rPr>
              <a:t> і за умовою дані </a:t>
            </a:r>
            <a:r>
              <a:rPr lang="uk-UA" altLang="ru-RU" sz="258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події несумісні</a:t>
            </a:r>
            <a:r>
              <a:rPr lang="uk-UA" altLang="ru-RU" sz="2585" b="1" dirty="0">
                <a:solidFill>
                  <a:srgbClr val="660033"/>
                </a:solidFill>
                <a:latin typeface="Century Gothic" panose="020B0502020202020204" pitchFamily="34" charset="0"/>
              </a:rPr>
              <a:t>, то для них можна застосовувати теорему додавання ймовірностей</a:t>
            </a:r>
            <a:endParaRPr lang="ru-RU" altLang="ru-RU" sz="2585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EA6D57-4442-4D0A-8327-E714C56B3845}" type="datetime1">
              <a:rPr lang="uk-UA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03.04.2024</a:t>
            </a:fld>
            <a:endParaRPr lang="ru-RU" altLang="ru-RU">
              <a:solidFill>
                <a:srgbClr val="FFFFCC"/>
              </a:solidFill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9C9C3B-C0D5-448D-A712-957092683997}" type="slidenum">
              <a:rPr lang="ru-RU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solidFill>
                <a:srgbClr val="FFFFCC"/>
              </a:solidFill>
            </a:endParaRPr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>
            <p:extLst/>
          </p:nvPr>
        </p:nvGraphicFramePr>
        <p:xfrm>
          <a:off x="5534617" y="285445"/>
          <a:ext cx="1713985" cy="66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Формула" r:id="rId4" imgW="571320" imgH="279360" progId="Equation.3">
                  <p:embed/>
                </p:oleObj>
              </mc:Choice>
              <mc:Fallback>
                <p:oleObj name="Формула" r:id="rId4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617" y="285445"/>
                        <a:ext cx="1713985" cy="660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>
            <p:extLst/>
          </p:nvPr>
        </p:nvGraphicFramePr>
        <p:xfrm>
          <a:off x="2969582" y="1565930"/>
          <a:ext cx="3261944" cy="6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Формула" r:id="rId6" imgW="1726920" imgH="380880" progId="Equation.3">
                  <p:embed/>
                </p:oleObj>
              </mc:Choice>
              <mc:Fallback>
                <p:oleObj name="Формула" r:id="rId6" imgW="17269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582" y="1565930"/>
                        <a:ext cx="3261944" cy="6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7" name="Object 9"/>
          <p:cNvGraphicFramePr>
            <a:graphicFrameLocks noChangeAspect="1"/>
          </p:cNvGraphicFramePr>
          <p:nvPr>
            <p:extLst/>
          </p:nvPr>
        </p:nvGraphicFramePr>
        <p:xfrm>
          <a:off x="1724974" y="2663351"/>
          <a:ext cx="2017362" cy="65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Формула" r:id="rId8" imgW="723600" imgH="279360" progId="Equation.3">
                  <p:embed/>
                </p:oleObj>
              </mc:Choice>
              <mc:Fallback>
                <p:oleObj name="Формула" r:id="rId8" imgW="723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974" y="2663351"/>
                        <a:ext cx="2017362" cy="650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8" name="Object 10"/>
          <p:cNvGraphicFramePr>
            <a:graphicFrameLocks noChangeAspect="1"/>
          </p:cNvGraphicFramePr>
          <p:nvPr>
            <p:extLst/>
          </p:nvPr>
        </p:nvGraphicFramePr>
        <p:xfrm>
          <a:off x="1724974" y="4877403"/>
          <a:ext cx="5694052" cy="126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Формула" r:id="rId10" imgW="1815840" imgH="431640" progId="Equation.3">
                  <p:embed/>
                </p:oleObj>
              </mc:Choice>
              <mc:Fallback>
                <p:oleObj name="Формула" r:id="rId10" imgW="1815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974" y="4877403"/>
                        <a:ext cx="5694052" cy="1261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2" name="AutoShape 14"/>
          <p:cNvSpPr>
            <a:spLocks noChangeArrowheads="1"/>
          </p:cNvSpPr>
          <p:nvPr/>
        </p:nvSpPr>
        <p:spPr bwMode="auto">
          <a:xfrm>
            <a:off x="427386" y="4131942"/>
            <a:ext cx="1043454" cy="1627020"/>
          </a:xfrm>
          <a:prstGeom prst="curvedRightArrow">
            <a:avLst>
              <a:gd name="adj1" fmla="val 36298"/>
              <a:gd name="adj2" fmla="val 62012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7802762" y="4131942"/>
            <a:ext cx="1155992" cy="1627020"/>
          </a:xfrm>
          <a:prstGeom prst="curvedLeftArrow">
            <a:avLst>
              <a:gd name="adj1" fmla="val 32021"/>
              <a:gd name="adj2" fmla="val 45714"/>
              <a:gd name="adj3" fmla="val 3452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205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7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6449156" y="2940613"/>
            <a:ext cx="1946800" cy="604791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99" y="263770"/>
            <a:ext cx="9017251" cy="1638126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altLang="ru-RU" sz="2585" b="1" dirty="0">
                <a:solidFill>
                  <a:srgbClr val="660033"/>
                </a:solidFill>
                <a:latin typeface="Century Gothic" panose="020B0502020202020204" pitchFamily="34" charset="0"/>
              </a:rPr>
              <a:t>Наслідок 2.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Сума ймовірностей протилежних подій дорівнює 1:</a:t>
            </a:r>
            <a:r>
              <a:rPr lang="uk-UA" altLang="ru-RU" sz="2585" b="1" dirty="0">
                <a:solidFill>
                  <a:srgbClr val="66003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100" dirty="0"/>
              <a:t/>
            </a:r>
            <a:br>
              <a:rPr lang="ru-RU" altLang="ru-RU" sz="2100" dirty="0"/>
            </a:br>
            <a:r>
              <a:rPr lang="ru-RU" altLang="ru-RU" sz="2100" dirty="0"/>
              <a:t/>
            </a:r>
            <a:br>
              <a:rPr lang="ru-RU" altLang="ru-RU" sz="2100" dirty="0"/>
            </a:br>
            <a:endParaRPr lang="ru-RU" altLang="ru-RU" sz="21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142" y="1901894"/>
            <a:ext cx="8641183" cy="4470874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altLang="ru-RU" sz="2700" dirty="0"/>
              <a:t>      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Доведення</a:t>
            </a:r>
          </a:p>
          <a:p>
            <a:pPr>
              <a:buFontTx/>
              <a:buNone/>
            </a:pP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Оскільки 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протилежні події несумісні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і утворюють </a:t>
            </a:r>
            <a:r>
              <a:rPr lang="uk-UA" altLang="ru-RU" sz="2954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повну групу подій</a:t>
            </a: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buFontTx/>
              <a:buNone/>
            </a:pPr>
            <a:r>
              <a:rPr lang="uk-UA" altLang="ru-RU" sz="2954" b="1" dirty="0">
                <a:solidFill>
                  <a:srgbClr val="000000"/>
                </a:solidFill>
                <a:latin typeface="Century Gothic" panose="020B0502020202020204" pitchFamily="34" charset="0"/>
              </a:rPr>
              <a:t>Тоді </a:t>
            </a:r>
            <a:endParaRPr lang="ru-RU" altLang="ru-RU" sz="2954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543D75-0A4A-47DF-8FD4-6B89D6738EF1}" type="datetime1">
              <a:rPr lang="uk-UA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03.04.2024</a:t>
            </a:fld>
            <a:endParaRPr lang="ru-RU" altLang="ru-RU">
              <a:solidFill>
                <a:srgbClr val="FFFFCC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1895B9-5971-49B8-82FE-2D68436EC5D9}" type="slidenum">
              <a:rPr lang="ru-RU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>
              <a:solidFill>
                <a:srgbClr val="FFFFCC"/>
              </a:solidFill>
            </a:endParaRP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>
            <p:extLst/>
          </p:nvPr>
        </p:nvGraphicFramePr>
        <p:xfrm>
          <a:off x="3580581" y="880208"/>
          <a:ext cx="2788314" cy="76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Формула" r:id="rId4" imgW="1091880" imgH="393480" progId="Equation.3">
                  <p:embed/>
                </p:oleObj>
              </mc:Choice>
              <mc:Fallback>
                <p:oleObj name="Формула" r:id="rId4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581" y="880208"/>
                        <a:ext cx="2788314" cy="769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563279" y="918904"/>
            <a:ext cx="2805616" cy="691838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>
            <p:extLst/>
          </p:nvPr>
        </p:nvGraphicFramePr>
        <p:xfrm>
          <a:off x="6593357" y="2770869"/>
          <a:ext cx="1824686" cy="76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Формула" r:id="rId6" imgW="723600" imgH="304560" progId="Equation.3">
                  <p:embed/>
                </p:oleObj>
              </mc:Choice>
              <mc:Fallback>
                <p:oleObj name="Формула" r:id="rId6" imgW="7236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357" y="2770869"/>
                        <a:ext cx="1824686" cy="769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>
            <p:extLst/>
          </p:nvPr>
        </p:nvGraphicFramePr>
        <p:xfrm>
          <a:off x="2271353" y="4166823"/>
          <a:ext cx="4432760" cy="899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Формула" r:id="rId8" imgW="1574640" imgH="393480" progId="Equation.3">
                  <p:embed/>
                </p:oleObj>
              </mc:Choice>
              <mc:Fallback>
                <p:oleObj name="Формула" r:id="rId8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353" y="4166823"/>
                        <a:ext cx="4432760" cy="8998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8" name="AutoShape 22"/>
          <p:cNvSpPr>
            <a:spLocks noChangeArrowheads="1"/>
          </p:cNvSpPr>
          <p:nvPr/>
        </p:nvSpPr>
        <p:spPr bwMode="auto">
          <a:xfrm>
            <a:off x="167140" y="4108011"/>
            <a:ext cx="1855265" cy="1842726"/>
          </a:xfrm>
          <a:prstGeom prst="star5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304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 autoUpdateAnimBg="0"/>
      <p:bldP spid="808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64387" y="339047"/>
            <a:ext cx="8311793" cy="5661061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534676" y="5482887"/>
            <a:ext cx="19046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uk-UA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П. Лаплас</a:t>
            </a:r>
            <a:endParaRPr lang="ru-RU" sz="3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37690" y="1102760"/>
            <a:ext cx="652409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Наука, що почалася з розгляду азартних ігор,</a:t>
            </a:r>
            <a:endParaRPr lang="ru-RU" sz="3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uk-UA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обіцяє стати найбільш важливим об’єктом людського знання…</a:t>
            </a:r>
            <a:endParaRPr lang="ru-RU" sz="3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uk-UA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Адже більшою мірою важливіші життєві питання є насправді лише задачами </a:t>
            </a:r>
          </a:p>
          <a:p>
            <a:pPr algn="ctr" eaLnBrk="1" hangingPunct="1">
              <a:defRPr/>
            </a:pPr>
            <a:r>
              <a:rPr lang="uk-UA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теорії ймовірностей</a:t>
            </a:r>
            <a:r>
              <a:rPr lang="uk-UA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3200" b="0" dirty="0" smtClean="0"/>
          </a:p>
        </p:txBody>
      </p:sp>
      <p:pic>
        <p:nvPicPr>
          <p:cNvPr id="5129" name="Picture 9" descr="5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32" y="4030038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5" grpId="0"/>
      <p:bldP spid="5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302"/>
            <a:ext cx="9144000" cy="185270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uk-UA" altLang="ru-RU" sz="1800" b="1" dirty="0"/>
              <a:t/>
            </a:r>
            <a:br>
              <a:rPr lang="uk-UA" altLang="ru-RU" sz="1800" b="1" dirty="0"/>
            </a:br>
            <a:r>
              <a:rPr lang="uk-UA" altLang="ru-RU" sz="2215" b="1" dirty="0"/>
              <a:t>     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Дві події називають </a:t>
            </a:r>
            <a:r>
              <a:rPr lang="uk-UA" altLang="ru-RU" sz="2215" b="1" dirty="0">
                <a:solidFill>
                  <a:srgbClr val="FF3300"/>
                </a:solidFill>
                <a:latin typeface="Century Gothic" panose="020B0502020202020204" pitchFamily="34" charset="0"/>
              </a:rPr>
              <a:t>незалежними, </a:t>
            </a:r>
            <a:r>
              <a:rPr lang="uk-UA" altLang="ru-RU" sz="2215" b="1" dirty="0">
                <a:solidFill>
                  <a:srgbClr val="000000"/>
                </a:solidFill>
                <a:latin typeface="Century Gothic" panose="020B0502020202020204" pitchFamily="34" charset="0"/>
              </a:rPr>
              <a:t>якщо ймовірність появи однієї з них не залежить від того, відбулася друга подія чи ні.</a:t>
            </a:r>
            <a:endParaRPr lang="ru-RU" altLang="ru-RU" sz="2215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00250"/>
            <a:ext cx="9143999" cy="47806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uk-UA" altLang="ru-RU" sz="2215" b="1" dirty="0">
                <a:solidFill>
                  <a:srgbClr val="660033"/>
                </a:solidFill>
                <a:latin typeface="Century Gothic" panose="020B0502020202020204" pitchFamily="34" charset="0"/>
              </a:rPr>
              <a:t>Приклад1.</a:t>
            </a:r>
            <a:r>
              <a:rPr lang="uk-UA" altLang="ru-RU" sz="2215" dirty="0">
                <a:solidFill>
                  <a:srgbClr val="660033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uk-UA" altLang="ru-RU" sz="2215" dirty="0">
                <a:solidFill>
                  <a:srgbClr val="660033"/>
                </a:solidFill>
                <a:latin typeface="Century Gothic" panose="020B0502020202020204" pitchFamily="34" charset="0"/>
              </a:rPr>
              <a:t>        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Монета кидається двічі. Ймовірність появи</a:t>
            </a:r>
          </a:p>
          <a:p>
            <a:pPr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герба в першому випробуванні не залежить від</a:t>
            </a:r>
          </a:p>
          <a:p>
            <a:pPr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появи чи </a:t>
            </a:r>
            <a:r>
              <a:rPr lang="uk-UA" altLang="ru-RU" sz="2215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непояви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герба в другому </a:t>
            </a:r>
            <a:r>
              <a:rPr lang="uk-UA" altLang="ru-RU" sz="2215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випробуванні.В</a:t>
            </a:r>
            <a:endParaRPr lang="uk-UA" altLang="ru-RU" sz="22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свою чергу, ймовірність появи герба в другому</a:t>
            </a:r>
          </a:p>
          <a:p>
            <a:pPr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випробуванні не залежить від результатів</a:t>
            </a:r>
          </a:p>
          <a:p>
            <a:pPr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першого випробування. Отже, </a:t>
            </a:r>
            <a:r>
              <a:rPr lang="uk-UA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події А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 поява</a:t>
            </a:r>
          </a:p>
          <a:p>
            <a:pPr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герба в першому випробуванні” і </a:t>
            </a:r>
            <a:r>
              <a:rPr lang="uk-UA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“поява</a:t>
            </a:r>
          </a:p>
          <a:p>
            <a:pPr>
              <a:buFontTx/>
              <a:buNone/>
            </a:pP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герба в другому випробуванні” – </a:t>
            </a:r>
            <a:r>
              <a:rPr lang="uk-UA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незалежні</a:t>
            </a:r>
            <a:r>
              <a:rPr lang="uk-UA" altLang="ru-RU" sz="2215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r>
              <a:rPr lang="uk-UA" alt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   </a:t>
            </a:r>
            <a:endParaRPr lang="ru-RU" altLang="ru-RU" sz="1800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7715643" y="4501488"/>
            <a:ext cx="1293252" cy="1202195"/>
          </a:xfrm>
          <a:custGeom>
            <a:avLst/>
            <a:gdLst>
              <a:gd name="G0" fmla="+- 10800 0 0"/>
              <a:gd name="G1" fmla="+- 21600 0 10800"/>
              <a:gd name="G2" fmla="+- 21600 0 10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7715643" y="4681948"/>
            <a:ext cx="975684" cy="808936"/>
          </a:xfrm>
          <a:prstGeom prst="smileyFace">
            <a:avLst>
              <a:gd name="adj" fmla="val 4653"/>
            </a:avLst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V="1">
            <a:off x="8442355" y="3575706"/>
            <a:ext cx="0" cy="914400"/>
          </a:xfrm>
          <a:prstGeom prst="line">
            <a:avLst/>
          </a:prstGeom>
          <a:noFill/>
          <a:ln w="38100" cap="sq">
            <a:solidFill>
              <a:srgbClr val="660033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8473172" y="5703684"/>
            <a:ext cx="0" cy="285750"/>
          </a:xfrm>
          <a:prstGeom prst="line">
            <a:avLst/>
          </a:prstGeom>
          <a:noFill/>
          <a:ln w="38100" cap="sq">
            <a:solidFill>
              <a:srgbClr val="660033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641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 autoUpdateAnimBg="0"/>
      <p:bldP spid="860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99" y="269635"/>
            <a:ext cx="8992181" cy="200445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uk-UA" altLang="ru-RU" sz="2585" b="1" dirty="0">
                <a:solidFill>
                  <a:srgbClr val="660033"/>
                </a:solidFill>
                <a:latin typeface="Century Gothic" panose="020B0502020202020204" pitchFamily="34" charset="0"/>
              </a:rPr>
              <a:t>Приклад 2.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 коробці є 20 деталей, із яких 15 стандартних. Знайти ймовірність того, що серед 3 вибраних навмання деталей є хоч би одна стандартна.</a:t>
            </a:r>
            <a:r>
              <a:rPr lang="uk-UA" altLang="ru-RU" sz="2400" dirty="0">
                <a:latin typeface="Century Gothic" panose="020B0502020202020204" pitchFamily="34" charset="0"/>
              </a:rPr>
              <a:t/>
            </a:r>
            <a:br>
              <a:rPr lang="uk-UA" altLang="ru-RU" sz="2400" dirty="0">
                <a:latin typeface="Century Gothic" panose="020B0502020202020204" pitchFamily="34" charset="0"/>
              </a:rPr>
            </a:br>
            <a:r>
              <a:rPr lang="uk-UA" altLang="ru-RU" sz="2400" dirty="0"/>
              <a:t/>
            </a:r>
            <a:br>
              <a:rPr lang="uk-UA" altLang="ru-RU" sz="2400" dirty="0"/>
            </a:br>
            <a:endParaRPr lang="ru-RU" altLang="ru-RU" sz="24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499" y="1901657"/>
            <a:ext cx="8941663" cy="477654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</a:pPr>
            <a:r>
              <a:rPr lang="uk-UA" altLang="ru-RU" sz="1846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Розв’язання</a:t>
            </a:r>
          </a:p>
          <a:p>
            <a:pPr>
              <a:buFontTx/>
              <a:buNone/>
            </a:pP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       </a:t>
            </a:r>
            <a:r>
              <a:rPr lang="uk-UA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Подія </a:t>
            </a:r>
            <a:r>
              <a:rPr lang="en-US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– “серед вибраних деталей є хоча б одна стандартна”, </a:t>
            </a:r>
          </a:p>
          <a:p>
            <a:pPr>
              <a:buFontTx/>
              <a:buNone/>
            </a:pPr>
            <a:r>
              <a:rPr lang="uk-UA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подія Ā</a:t>
            </a:r>
            <a:r>
              <a:rPr lang="en-US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–”всі вибрані деталі нестандартні.” Згідно з </a:t>
            </a:r>
            <a:r>
              <a:rPr lang="uk-UA" altLang="ru-RU" sz="15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наслідком 2</a:t>
            </a:r>
            <a:r>
              <a:rPr lang="en-US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маємо:   </a:t>
            </a:r>
            <a:r>
              <a:rPr lang="en-US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P(A)+P(</a:t>
            </a:r>
            <a:r>
              <a:rPr lang="uk-UA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Ā</a:t>
            </a:r>
            <a:r>
              <a:rPr lang="en-US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)=</a:t>
            </a:r>
            <a:r>
              <a:rPr lang="uk-UA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звідси  </a:t>
            </a:r>
            <a:r>
              <a:rPr lang="en-US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P(A)</a:t>
            </a:r>
            <a:r>
              <a:rPr lang="uk-UA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=1-</a:t>
            </a:r>
            <a:r>
              <a:rPr lang="en-US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P(</a:t>
            </a:r>
            <a:r>
              <a:rPr lang="uk-UA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Ā</a:t>
            </a:r>
            <a:r>
              <a:rPr lang="en-US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r>
              <a:rPr lang="uk-UA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buFontTx/>
              <a:buNone/>
            </a:pP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Знайдемо </a:t>
            </a:r>
            <a:r>
              <a:rPr lang="en-US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P(</a:t>
            </a:r>
            <a:r>
              <a:rPr lang="uk-UA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Ā</a:t>
            </a:r>
            <a:r>
              <a:rPr lang="en-US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r>
              <a:rPr lang="uk-UA" alt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Загальне число способів, якими можна вибрати</a:t>
            </a:r>
          </a:p>
          <a:p>
            <a:pPr>
              <a:buFontTx/>
              <a:buNone/>
            </a:pP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3 деталі  із 20 деталей, дорівнює                   .  Число нестандартних </a:t>
            </a:r>
          </a:p>
          <a:p>
            <a:pPr>
              <a:buFontTx/>
              <a:buNone/>
            </a:pP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деталей  20-15=5, із цього числа деталей можна                       способами вибрати 3 </a:t>
            </a:r>
          </a:p>
          <a:p>
            <a:pPr>
              <a:buFontTx/>
              <a:buNone/>
            </a:pP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нестандартних деталі.</a:t>
            </a:r>
          </a:p>
          <a:p>
            <a:pPr>
              <a:buFontTx/>
              <a:buNone/>
            </a:pPr>
            <a:endParaRPr lang="uk-UA" altLang="ru-RU" sz="15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uk-UA" altLang="ru-RU" sz="15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Отже </a:t>
            </a:r>
            <a:r>
              <a:rPr lang="uk-UA" altLang="ru-RU" sz="15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uk-UA" altLang="ru-RU" sz="1662" dirty="0">
                <a:solidFill>
                  <a:srgbClr val="000000"/>
                </a:solidFill>
                <a:latin typeface="Century Gothic" panose="020B0502020202020204" pitchFamily="34" charset="0"/>
              </a:rPr>
              <a:t>Р(Ā</a:t>
            </a:r>
            <a:r>
              <a:rPr lang="uk-UA" altLang="ru-RU" sz="1662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)=</a:t>
            </a:r>
            <a:endParaRPr lang="uk-UA" altLang="ru-RU" sz="15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uk-UA" altLang="ru-RU" sz="15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uk-UA" altLang="ru-RU" sz="15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uk-UA" altLang="ru-RU" sz="15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Шукана </a:t>
            </a:r>
            <a:r>
              <a:rPr lang="uk-UA" altLang="ru-RU" sz="15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ймовірність </a:t>
            </a:r>
            <a:r>
              <a:rPr lang="en-US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P(A)=1-</a:t>
            </a: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P(</a:t>
            </a: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Ā</a:t>
            </a:r>
            <a:r>
              <a:rPr lang="en-US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)=1</a:t>
            </a: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-</a:t>
            </a: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     </a:t>
            </a:r>
            <a:r>
              <a:rPr lang="en-US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en-US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=       </a:t>
            </a: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en-US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uk-UA" altLang="ru-RU" sz="15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uk-UA" altLang="ru-RU" sz="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ru-RU" altLang="ru-RU" sz="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6F139A-E194-4C40-B7D6-AEAF9CC30C79}" type="slidenum">
              <a:rPr lang="ru-RU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>
              <a:solidFill>
                <a:srgbClr val="FFFFCC"/>
              </a:solidFill>
            </a:endParaRPr>
          </a:p>
        </p:txBody>
      </p:sp>
      <p:graphicFrame>
        <p:nvGraphicFramePr>
          <p:cNvPr id="81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04976"/>
              </p:ext>
            </p:extLst>
          </p:nvPr>
        </p:nvGraphicFramePr>
        <p:xfrm>
          <a:off x="3447150" y="3463793"/>
          <a:ext cx="914400" cy="30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Формула" r:id="rId4" imgW="482400" imgH="228600" progId="Equation.3">
                  <p:embed/>
                </p:oleObj>
              </mc:Choice>
              <mc:Fallback>
                <p:oleObj name="Формула" r:id="rId4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150" y="3463793"/>
                        <a:ext cx="914400" cy="308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878849"/>
              </p:ext>
            </p:extLst>
          </p:nvPr>
        </p:nvGraphicFramePr>
        <p:xfrm>
          <a:off x="5029224" y="3802987"/>
          <a:ext cx="890587" cy="31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Формула" r:id="rId6" imgW="457200" imgH="228600" progId="Equation.3">
                  <p:embed/>
                </p:oleObj>
              </mc:Choice>
              <mc:Fallback>
                <p:oleObj name="Формула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24" y="3802987"/>
                        <a:ext cx="890587" cy="317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4968809" y="3784838"/>
            <a:ext cx="971550" cy="342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3458040" y="3478182"/>
            <a:ext cx="857250" cy="342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19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601500"/>
              </p:ext>
            </p:extLst>
          </p:nvPr>
        </p:nvGraphicFramePr>
        <p:xfrm>
          <a:off x="1487184" y="4531266"/>
          <a:ext cx="3952143" cy="77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" name="Уравнение" r:id="rId8" imgW="2120760" imgH="507960" progId="Equation.3">
                  <p:embed/>
                </p:oleObj>
              </mc:Choice>
              <mc:Fallback>
                <p:oleObj name="Уравнение" r:id="rId8" imgW="212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184" y="4531266"/>
                        <a:ext cx="3952143" cy="778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36320"/>
              </p:ext>
            </p:extLst>
          </p:nvPr>
        </p:nvGraphicFramePr>
        <p:xfrm>
          <a:off x="3658090" y="5671590"/>
          <a:ext cx="463449" cy="57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Уравнение" r:id="rId10" imgW="203040" imgH="266400" progId="Equation.3">
                  <p:embed/>
                </p:oleObj>
              </mc:Choice>
              <mc:Fallback>
                <p:oleObj name="Уравнение" r:id="rId10" imgW="203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090" y="5671590"/>
                        <a:ext cx="463449" cy="577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94215"/>
              </p:ext>
            </p:extLst>
          </p:nvPr>
        </p:nvGraphicFramePr>
        <p:xfrm>
          <a:off x="4158346" y="5671426"/>
          <a:ext cx="493469" cy="61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Уравнение" r:id="rId12" imgW="203040" imgH="253800" progId="Equation.3">
                  <p:embed/>
                </p:oleObj>
              </mc:Choice>
              <mc:Fallback>
                <p:oleObj name="Уравнение" r:id="rId12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346" y="5671426"/>
                        <a:ext cx="493469" cy="615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2125750" y="5669311"/>
            <a:ext cx="2980756" cy="585193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809812" y="4642387"/>
            <a:ext cx="4882072" cy="818994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Улыбающееся лицо 1"/>
          <p:cNvSpPr/>
          <p:nvPr/>
        </p:nvSpPr>
        <p:spPr>
          <a:xfrm>
            <a:off x="6334641" y="4166510"/>
            <a:ext cx="2123560" cy="223133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82757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244771"/>
            <a:ext cx="9144000" cy="12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9056" tIns="34529" rIns="69056" bIns="34529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215" b="1" dirty="0">
                <a:solidFill>
                  <a:srgbClr val="660033"/>
                </a:solidFill>
                <a:latin typeface="Century Gothic" panose="020B0502020202020204" pitchFamily="34" charset="0"/>
              </a:rPr>
              <a:t>Теорема.</a:t>
            </a:r>
            <a:r>
              <a:rPr lang="uk-UA" altLang="ru-RU" sz="2215" b="1" dirty="0">
                <a:solidFill>
                  <a:srgbClr val="FFCC66"/>
                </a:solidFill>
                <a:latin typeface="Century Gothic" panose="020B0502020202020204" pitchFamily="34" charset="0"/>
              </a:rPr>
              <a:t>  </a:t>
            </a:r>
            <a:r>
              <a:rPr lang="uk-UA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Ймовірність добутку двох незалежних подій А і В дорівнює добутку ймовірностей цих подій, тобто</a:t>
            </a:r>
            <a:r>
              <a:rPr lang="en-US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</a:t>
            </a:r>
            <a:r>
              <a:rPr lang="uk-UA" altLang="ru-RU" sz="2215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Р(А*В)=Р(А)*Р(В)</a:t>
            </a:r>
            <a:endParaRPr lang="ru-RU" altLang="ru-RU" sz="2215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505211"/>
            <a:ext cx="5257798" cy="521408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056" tIns="34529" rIns="69056" bIns="34529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Доведення.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      Нехай </a:t>
            </a:r>
            <a:r>
              <a:rPr lang="en-US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n</a:t>
            </a:r>
            <a:r>
              <a:rPr lang="en-US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–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число елементарних подій, які як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    сприяють, так і не сприяють події </a:t>
            </a: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А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, зобразимо їх точками.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      Нехай </a:t>
            </a:r>
            <a:r>
              <a:rPr lang="uk-UA" altLang="ru-RU" sz="1662" b="1" dirty="0">
                <a:solidFill>
                  <a:srgbClr val="FF3300"/>
                </a:solidFill>
                <a:latin typeface="Century Gothic" panose="020B0502020202020204" pitchFamily="34" charset="0"/>
              </a:rPr>
              <a:t>     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подій сприяють події </a:t>
            </a: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А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      Нехай     - число елементарних подій, які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    сприяють, так і не сприяють події </a:t>
            </a: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      Серед них        подій, що сприяють події </a:t>
            </a: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Число  </a:t>
            </a:r>
            <a:r>
              <a:rPr lang="uk-UA" altLang="ru-RU" sz="1662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1662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n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 * </a:t>
            </a:r>
            <a:r>
              <a:rPr lang="en-US" altLang="ru-RU" sz="1662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m</a:t>
            </a:r>
            <a:r>
              <a:rPr lang="en-US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- число подій, коли може появитися подія </a:t>
            </a: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А*В, 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число              - кількість поді  й, які сприяють події </a:t>
            </a:r>
            <a:r>
              <a:rPr lang="uk-UA" altLang="ru-RU" sz="1662" b="1" dirty="0">
                <a:solidFill>
                  <a:srgbClr val="000000"/>
                </a:solidFill>
                <a:latin typeface="Century Gothic" panose="020B0502020202020204" pitchFamily="34" charset="0"/>
              </a:rPr>
              <a:t>А*В</a:t>
            </a: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.</a:t>
            </a:r>
            <a:endParaRPr lang="en-US" altLang="ru-RU" sz="1662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662" b="1" dirty="0">
                <a:solidFill>
                  <a:srgbClr val="660033"/>
                </a:solidFill>
                <a:latin typeface="Century Gothic" panose="020B0502020202020204" pitchFamily="34" charset="0"/>
              </a:rPr>
              <a:t>Оскільки</a:t>
            </a:r>
            <a:r>
              <a:rPr lang="uk-UA" altLang="ru-RU" sz="1662" dirty="0">
                <a:solidFill>
                  <a:srgbClr val="660033"/>
                </a:solidFill>
                <a:latin typeface="Century Gothic" panose="020B0502020202020204" pitchFamily="34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uk-UA" altLang="ru-RU" sz="1500" dirty="0">
                <a:solidFill>
                  <a:srgbClr val="000000"/>
                </a:solidFill>
                <a:latin typeface="Century Gothic" panose="020B0502020202020204" pitchFamily="34" charset="0"/>
              </a:rPr>
              <a:t>		</a:t>
            </a:r>
            <a:endParaRPr lang="ru-RU" altLang="ru-RU" sz="15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5429250" y="2971801"/>
            <a:ext cx="857250" cy="1885950"/>
          </a:xfrm>
          <a:prstGeom prst="ellipse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25" name="Oval 5"/>
          <p:cNvSpPr>
            <a:spLocks noChangeArrowheads="1"/>
          </p:cNvSpPr>
          <p:nvPr/>
        </p:nvSpPr>
        <p:spPr bwMode="auto">
          <a:xfrm>
            <a:off x="6572250" y="2971801"/>
            <a:ext cx="857250" cy="1885950"/>
          </a:xfrm>
          <a:prstGeom prst="ellipse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5356047" y="2844312"/>
            <a:ext cx="2400301" cy="2356338"/>
          </a:xfrm>
          <a:prstGeom prst="rect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5429250" y="4857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5715001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6172201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>
            <a:off x="5886450" y="4457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>
            <a:off x="5715001" y="4457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2" name="Oval 12"/>
          <p:cNvSpPr>
            <a:spLocks noChangeArrowheads="1"/>
          </p:cNvSpPr>
          <p:nvPr/>
        </p:nvSpPr>
        <p:spPr bwMode="auto">
          <a:xfrm>
            <a:off x="5486401" y="45720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3" name="Oval 13"/>
          <p:cNvSpPr>
            <a:spLocks noChangeArrowheads="1"/>
          </p:cNvSpPr>
          <p:nvPr/>
        </p:nvSpPr>
        <p:spPr bwMode="auto">
          <a:xfrm>
            <a:off x="5429250" y="43434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4" name="Oval 14"/>
          <p:cNvSpPr>
            <a:spLocks noChangeArrowheads="1"/>
          </p:cNvSpPr>
          <p:nvPr/>
        </p:nvSpPr>
        <p:spPr bwMode="auto">
          <a:xfrm>
            <a:off x="5772150" y="42291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>
            <a:off x="5543550" y="49720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6" name="Oval 16"/>
          <p:cNvSpPr>
            <a:spLocks noChangeArrowheads="1"/>
          </p:cNvSpPr>
          <p:nvPr/>
        </p:nvSpPr>
        <p:spPr bwMode="auto">
          <a:xfrm>
            <a:off x="5372101" y="49720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7" name="Oval 17"/>
          <p:cNvSpPr>
            <a:spLocks noChangeArrowheads="1"/>
          </p:cNvSpPr>
          <p:nvPr/>
        </p:nvSpPr>
        <p:spPr bwMode="auto">
          <a:xfrm>
            <a:off x="5372101" y="46863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8" name="Oval 18"/>
          <p:cNvSpPr>
            <a:spLocks noChangeArrowheads="1"/>
          </p:cNvSpPr>
          <p:nvPr/>
        </p:nvSpPr>
        <p:spPr bwMode="auto">
          <a:xfrm>
            <a:off x="5372101" y="40576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>
            <a:off x="5657850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40" name="Oval 20"/>
          <p:cNvSpPr>
            <a:spLocks noChangeArrowheads="1"/>
          </p:cNvSpPr>
          <p:nvPr/>
        </p:nvSpPr>
        <p:spPr bwMode="auto">
          <a:xfrm>
            <a:off x="5943601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41" name="Oval 21"/>
          <p:cNvSpPr>
            <a:spLocks noChangeArrowheads="1"/>
          </p:cNvSpPr>
          <p:nvPr/>
        </p:nvSpPr>
        <p:spPr bwMode="auto">
          <a:xfrm>
            <a:off x="6686550" y="4857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45" name="Oval 25"/>
          <p:cNvSpPr>
            <a:spLocks noChangeArrowheads="1"/>
          </p:cNvSpPr>
          <p:nvPr/>
        </p:nvSpPr>
        <p:spPr bwMode="auto">
          <a:xfrm>
            <a:off x="6915150" y="43434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46" name="Oval 26"/>
          <p:cNvSpPr>
            <a:spLocks noChangeArrowheads="1"/>
          </p:cNvSpPr>
          <p:nvPr/>
        </p:nvSpPr>
        <p:spPr bwMode="auto">
          <a:xfrm>
            <a:off x="6972301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7258050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48" name="Oval 28"/>
          <p:cNvSpPr>
            <a:spLocks noChangeArrowheads="1"/>
          </p:cNvSpPr>
          <p:nvPr/>
        </p:nvSpPr>
        <p:spPr bwMode="auto">
          <a:xfrm>
            <a:off x="7486650" y="49149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49" name="Oval 29"/>
          <p:cNvSpPr>
            <a:spLocks noChangeArrowheads="1"/>
          </p:cNvSpPr>
          <p:nvPr/>
        </p:nvSpPr>
        <p:spPr bwMode="auto">
          <a:xfrm>
            <a:off x="7372350" y="46863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0" name="Oval 30"/>
          <p:cNvSpPr>
            <a:spLocks noChangeArrowheads="1"/>
          </p:cNvSpPr>
          <p:nvPr/>
        </p:nvSpPr>
        <p:spPr bwMode="auto">
          <a:xfrm>
            <a:off x="7543801" y="46863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1" name="Oval 31"/>
          <p:cNvSpPr>
            <a:spLocks noChangeArrowheads="1"/>
          </p:cNvSpPr>
          <p:nvPr/>
        </p:nvSpPr>
        <p:spPr bwMode="auto">
          <a:xfrm>
            <a:off x="6858001" y="46291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>
            <a:off x="7372350" y="4514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3" name="Oval 33"/>
          <p:cNvSpPr>
            <a:spLocks noChangeArrowheads="1"/>
          </p:cNvSpPr>
          <p:nvPr/>
        </p:nvSpPr>
        <p:spPr bwMode="auto">
          <a:xfrm>
            <a:off x="7543801" y="4457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4" name="Oval 34"/>
          <p:cNvSpPr>
            <a:spLocks noChangeArrowheads="1"/>
          </p:cNvSpPr>
          <p:nvPr/>
        </p:nvSpPr>
        <p:spPr bwMode="auto">
          <a:xfrm>
            <a:off x="7200901" y="44005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5" name="Oval 35"/>
          <p:cNvSpPr>
            <a:spLocks noChangeArrowheads="1"/>
          </p:cNvSpPr>
          <p:nvPr/>
        </p:nvSpPr>
        <p:spPr bwMode="auto">
          <a:xfrm>
            <a:off x="7429501" y="42862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6" name="Oval 36"/>
          <p:cNvSpPr>
            <a:spLocks noChangeArrowheads="1"/>
          </p:cNvSpPr>
          <p:nvPr/>
        </p:nvSpPr>
        <p:spPr bwMode="auto">
          <a:xfrm>
            <a:off x="7143750" y="4171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7" name="Oval 37"/>
          <p:cNvSpPr>
            <a:spLocks noChangeArrowheads="1"/>
          </p:cNvSpPr>
          <p:nvPr/>
        </p:nvSpPr>
        <p:spPr bwMode="auto">
          <a:xfrm>
            <a:off x="6743701" y="41148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8" name="Oval 38"/>
          <p:cNvSpPr>
            <a:spLocks noChangeArrowheads="1"/>
          </p:cNvSpPr>
          <p:nvPr/>
        </p:nvSpPr>
        <p:spPr bwMode="auto">
          <a:xfrm>
            <a:off x="6915150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59" name="Oval 39"/>
          <p:cNvSpPr>
            <a:spLocks noChangeArrowheads="1"/>
          </p:cNvSpPr>
          <p:nvPr/>
        </p:nvSpPr>
        <p:spPr bwMode="auto">
          <a:xfrm>
            <a:off x="6572250" y="4514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0" name="Oval 40"/>
          <p:cNvSpPr>
            <a:spLocks noChangeArrowheads="1"/>
          </p:cNvSpPr>
          <p:nvPr/>
        </p:nvSpPr>
        <p:spPr bwMode="auto">
          <a:xfrm>
            <a:off x="7543801" y="4171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1" name="Oval 41"/>
          <p:cNvSpPr>
            <a:spLocks noChangeArrowheads="1"/>
          </p:cNvSpPr>
          <p:nvPr/>
        </p:nvSpPr>
        <p:spPr bwMode="auto">
          <a:xfrm>
            <a:off x="7543801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2" name="Oval 42"/>
          <p:cNvSpPr>
            <a:spLocks noChangeArrowheads="1"/>
          </p:cNvSpPr>
          <p:nvPr/>
        </p:nvSpPr>
        <p:spPr bwMode="auto">
          <a:xfrm>
            <a:off x="7543801" y="3714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3" name="Oval 43"/>
          <p:cNvSpPr>
            <a:spLocks noChangeArrowheads="1"/>
          </p:cNvSpPr>
          <p:nvPr/>
        </p:nvSpPr>
        <p:spPr bwMode="auto">
          <a:xfrm>
            <a:off x="7543801" y="34861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4" name="Oval 44"/>
          <p:cNvSpPr>
            <a:spLocks noChangeArrowheads="1"/>
          </p:cNvSpPr>
          <p:nvPr/>
        </p:nvSpPr>
        <p:spPr bwMode="auto">
          <a:xfrm>
            <a:off x="7543801" y="31432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5" name="Oval 45"/>
          <p:cNvSpPr>
            <a:spLocks noChangeArrowheads="1"/>
          </p:cNvSpPr>
          <p:nvPr/>
        </p:nvSpPr>
        <p:spPr bwMode="auto">
          <a:xfrm>
            <a:off x="7543801" y="3314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6" name="Oval 46"/>
          <p:cNvSpPr>
            <a:spLocks noChangeArrowheads="1"/>
          </p:cNvSpPr>
          <p:nvPr/>
        </p:nvSpPr>
        <p:spPr bwMode="auto">
          <a:xfrm>
            <a:off x="7200901" y="3371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7" name="Oval 47"/>
          <p:cNvSpPr>
            <a:spLocks noChangeArrowheads="1"/>
          </p:cNvSpPr>
          <p:nvPr/>
        </p:nvSpPr>
        <p:spPr bwMode="auto">
          <a:xfrm>
            <a:off x="7200901" y="36576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8" name="Oval 48"/>
          <p:cNvSpPr>
            <a:spLocks noChangeArrowheads="1"/>
          </p:cNvSpPr>
          <p:nvPr/>
        </p:nvSpPr>
        <p:spPr bwMode="auto">
          <a:xfrm>
            <a:off x="7258050" y="39433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69" name="Oval 49"/>
          <p:cNvSpPr>
            <a:spLocks noChangeArrowheads="1"/>
          </p:cNvSpPr>
          <p:nvPr/>
        </p:nvSpPr>
        <p:spPr bwMode="auto">
          <a:xfrm>
            <a:off x="6057901" y="4171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70" name="Oval 50"/>
          <p:cNvSpPr>
            <a:spLocks noChangeArrowheads="1"/>
          </p:cNvSpPr>
          <p:nvPr/>
        </p:nvSpPr>
        <p:spPr bwMode="auto">
          <a:xfrm>
            <a:off x="6172201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72" name="Oval 52"/>
          <p:cNvSpPr>
            <a:spLocks noChangeArrowheads="1"/>
          </p:cNvSpPr>
          <p:nvPr/>
        </p:nvSpPr>
        <p:spPr bwMode="auto">
          <a:xfrm>
            <a:off x="6743701" y="3886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73" name="Oval 53"/>
          <p:cNvSpPr>
            <a:spLocks noChangeArrowheads="1"/>
          </p:cNvSpPr>
          <p:nvPr/>
        </p:nvSpPr>
        <p:spPr bwMode="auto">
          <a:xfrm>
            <a:off x="6858001" y="36576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74" name="Oval 54"/>
          <p:cNvSpPr>
            <a:spLocks noChangeArrowheads="1"/>
          </p:cNvSpPr>
          <p:nvPr/>
        </p:nvSpPr>
        <p:spPr bwMode="auto">
          <a:xfrm>
            <a:off x="6686550" y="36576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76" name="Oval 56"/>
          <p:cNvSpPr>
            <a:spLocks noChangeArrowheads="1"/>
          </p:cNvSpPr>
          <p:nvPr/>
        </p:nvSpPr>
        <p:spPr bwMode="auto">
          <a:xfrm>
            <a:off x="6115050" y="3714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77" name="Oval 57"/>
          <p:cNvSpPr>
            <a:spLocks noChangeArrowheads="1"/>
          </p:cNvSpPr>
          <p:nvPr/>
        </p:nvSpPr>
        <p:spPr bwMode="auto">
          <a:xfrm>
            <a:off x="5715001" y="36004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78" name="Oval 58"/>
          <p:cNvSpPr>
            <a:spLocks noChangeArrowheads="1"/>
          </p:cNvSpPr>
          <p:nvPr/>
        </p:nvSpPr>
        <p:spPr bwMode="auto">
          <a:xfrm>
            <a:off x="6286501" y="34290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79" name="Oval 59"/>
          <p:cNvSpPr>
            <a:spLocks noChangeArrowheads="1"/>
          </p:cNvSpPr>
          <p:nvPr/>
        </p:nvSpPr>
        <p:spPr bwMode="auto">
          <a:xfrm>
            <a:off x="5829301" y="3371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0" name="Oval 60"/>
          <p:cNvSpPr>
            <a:spLocks noChangeArrowheads="1"/>
          </p:cNvSpPr>
          <p:nvPr/>
        </p:nvSpPr>
        <p:spPr bwMode="auto">
          <a:xfrm>
            <a:off x="6000750" y="32575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1" name="Oval 61"/>
          <p:cNvSpPr>
            <a:spLocks noChangeArrowheads="1"/>
          </p:cNvSpPr>
          <p:nvPr/>
        </p:nvSpPr>
        <p:spPr bwMode="auto">
          <a:xfrm>
            <a:off x="5314950" y="37147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2" name="Oval 62"/>
          <p:cNvSpPr>
            <a:spLocks noChangeArrowheads="1"/>
          </p:cNvSpPr>
          <p:nvPr/>
        </p:nvSpPr>
        <p:spPr bwMode="auto">
          <a:xfrm>
            <a:off x="5429247" y="34290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3" name="Oval 63"/>
          <p:cNvSpPr>
            <a:spLocks noChangeArrowheads="1"/>
          </p:cNvSpPr>
          <p:nvPr/>
        </p:nvSpPr>
        <p:spPr bwMode="auto">
          <a:xfrm>
            <a:off x="5429250" y="32004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4" name="Oval 64"/>
          <p:cNvSpPr>
            <a:spLocks noChangeArrowheads="1"/>
          </p:cNvSpPr>
          <p:nvPr/>
        </p:nvSpPr>
        <p:spPr bwMode="auto">
          <a:xfrm>
            <a:off x="5372101" y="29718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5" name="Oval 65"/>
          <p:cNvSpPr>
            <a:spLocks noChangeArrowheads="1"/>
          </p:cNvSpPr>
          <p:nvPr/>
        </p:nvSpPr>
        <p:spPr bwMode="auto">
          <a:xfrm>
            <a:off x="5600701" y="3028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6" name="Oval 66"/>
          <p:cNvSpPr>
            <a:spLocks noChangeArrowheads="1"/>
          </p:cNvSpPr>
          <p:nvPr/>
        </p:nvSpPr>
        <p:spPr bwMode="auto">
          <a:xfrm>
            <a:off x="5829301" y="3028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7" name="Oval 67"/>
          <p:cNvSpPr>
            <a:spLocks noChangeArrowheads="1"/>
          </p:cNvSpPr>
          <p:nvPr/>
        </p:nvSpPr>
        <p:spPr bwMode="auto">
          <a:xfrm>
            <a:off x="5657850" y="33147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8" name="Oval 68"/>
          <p:cNvSpPr>
            <a:spLocks noChangeArrowheads="1"/>
          </p:cNvSpPr>
          <p:nvPr/>
        </p:nvSpPr>
        <p:spPr bwMode="auto">
          <a:xfrm>
            <a:off x="6800850" y="33718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89" name="Oval 69"/>
          <p:cNvSpPr>
            <a:spLocks noChangeArrowheads="1"/>
          </p:cNvSpPr>
          <p:nvPr/>
        </p:nvSpPr>
        <p:spPr bwMode="auto">
          <a:xfrm>
            <a:off x="7372350" y="31432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90" name="Oval 70"/>
          <p:cNvSpPr>
            <a:spLocks noChangeArrowheads="1"/>
          </p:cNvSpPr>
          <p:nvPr/>
        </p:nvSpPr>
        <p:spPr bwMode="auto">
          <a:xfrm>
            <a:off x="6629401" y="30861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93" name="Oval 73"/>
          <p:cNvSpPr>
            <a:spLocks noChangeArrowheads="1"/>
          </p:cNvSpPr>
          <p:nvPr/>
        </p:nvSpPr>
        <p:spPr bwMode="auto">
          <a:xfrm>
            <a:off x="6858001" y="30861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94" name="Oval 74"/>
          <p:cNvSpPr>
            <a:spLocks noChangeArrowheads="1"/>
          </p:cNvSpPr>
          <p:nvPr/>
        </p:nvSpPr>
        <p:spPr bwMode="auto">
          <a:xfrm>
            <a:off x="7086601" y="30861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95" name="Oval 75"/>
          <p:cNvSpPr>
            <a:spLocks noChangeArrowheads="1"/>
          </p:cNvSpPr>
          <p:nvPr/>
        </p:nvSpPr>
        <p:spPr bwMode="auto">
          <a:xfrm>
            <a:off x="7315201" y="30289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96" name="Oval 76"/>
          <p:cNvSpPr>
            <a:spLocks noChangeArrowheads="1"/>
          </p:cNvSpPr>
          <p:nvPr/>
        </p:nvSpPr>
        <p:spPr bwMode="auto">
          <a:xfrm>
            <a:off x="7543801" y="29718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97" name="Oval 77"/>
          <p:cNvSpPr>
            <a:spLocks noChangeArrowheads="1"/>
          </p:cNvSpPr>
          <p:nvPr/>
        </p:nvSpPr>
        <p:spPr bwMode="auto">
          <a:xfrm>
            <a:off x="7372350" y="29146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98" name="Oval 78"/>
          <p:cNvSpPr>
            <a:spLocks noChangeArrowheads="1"/>
          </p:cNvSpPr>
          <p:nvPr/>
        </p:nvSpPr>
        <p:spPr bwMode="auto">
          <a:xfrm>
            <a:off x="6572250" y="29718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599" name="Oval 79"/>
          <p:cNvSpPr>
            <a:spLocks noChangeArrowheads="1"/>
          </p:cNvSpPr>
          <p:nvPr/>
        </p:nvSpPr>
        <p:spPr bwMode="auto">
          <a:xfrm>
            <a:off x="6229350" y="29146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600" name="Oval 80"/>
          <p:cNvSpPr>
            <a:spLocks noChangeArrowheads="1"/>
          </p:cNvSpPr>
          <p:nvPr/>
        </p:nvSpPr>
        <p:spPr bwMode="auto">
          <a:xfrm>
            <a:off x="7086601" y="5029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601" name="Oval 81"/>
          <p:cNvSpPr>
            <a:spLocks noChangeArrowheads="1"/>
          </p:cNvSpPr>
          <p:nvPr/>
        </p:nvSpPr>
        <p:spPr bwMode="auto">
          <a:xfrm>
            <a:off x="5943601" y="5029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602" name="Oval 82"/>
          <p:cNvSpPr>
            <a:spLocks noChangeArrowheads="1"/>
          </p:cNvSpPr>
          <p:nvPr/>
        </p:nvSpPr>
        <p:spPr bwMode="auto">
          <a:xfrm>
            <a:off x="7429501" y="5086350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603" name="Oval 83"/>
          <p:cNvSpPr>
            <a:spLocks noChangeArrowheads="1"/>
          </p:cNvSpPr>
          <p:nvPr/>
        </p:nvSpPr>
        <p:spPr bwMode="auto">
          <a:xfrm>
            <a:off x="6686550" y="5029201"/>
            <a:ext cx="57150" cy="5715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7605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412168"/>
              </p:ext>
            </p:extLst>
          </p:nvPr>
        </p:nvGraphicFramePr>
        <p:xfrm>
          <a:off x="5601985" y="3329470"/>
          <a:ext cx="52744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4" name="Формула" r:id="rId4" imgW="152280" imgH="164880" progId="Equation.3">
                  <p:embed/>
                </p:oleObj>
              </mc:Choice>
              <mc:Fallback>
                <p:oleObj name="Формула" r:id="rId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985" y="3329470"/>
                        <a:ext cx="52744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06" name="Object 86"/>
          <p:cNvGraphicFramePr>
            <a:graphicFrameLocks noChangeAspect="1"/>
          </p:cNvGraphicFramePr>
          <p:nvPr/>
        </p:nvGraphicFramePr>
        <p:xfrm>
          <a:off x="6800852" y="3257551"/>
          <a:ext cx="52744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5" name="Формула" r:id="rId6" imgW="152280" imgH="164880" progId="Equation.3">
                  <p:embed/>
                </p:oleObj>
              </mc:Choice>
              <mc:Fallback>
                <p:oleObj name="Формула" r:id="rId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2" y="3257551"/>
                        <a:ext cx="52744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07" name="Object 87"/>
          <p:cNvGraphicFramePr>
            <a:graphicFrameLocks noChangeAspect="1"/>
          </p:cNvGraphicFramePr>
          <p:nvPr>
            <p:extLst/>
          </p:nvPr>
        </p:nvGraphicFramePr>
        <p:xfrm>
          <a:off x="3454449" y="4103900"/>
          <a:ext cx="53101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6" name="Формула" r:id="rId8" imgW="317160" imgH="190440" progId="Equation.3">
                  <p:embed/>
                </p:oleObj>
              </mc:Choice>
              <mc:Fallback>
                <p:oleObj name="Формула" r:id="rId8" imgW="317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49" y="4103900"/>
                        <a:ext cx="53101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08" name="Object 88"/>
          <p:cNvGraphicFramePr>
            <a:graphicFrameLocks noChangeAspect="1"/>
          </p:cNvGraphicFramePr>
          <p:nvPr>
            <p:extLst/>
          </p:nvPr>
        </p:nvGraphicFramePr>
        <p:xfrm>
          <a:off x="1166068" y="3013931"/>
          <a:ext cx="258664" cy="22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7" name="Формула" r:id="rId10" imgW="164880" imgH="139680" progId="Equation.3">
                  <p:embed/>
                </p:oleObj>
              </mc:Choice>
              <mc:Fallback>
                <p:oleObj name="Формула" r:id="rId10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068" y="3013931"/>
                        <a:ext cx="258664" cy="229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09" name="Object 89"/>
          <p:cNvGraphicFramePr>
            <a:graphicFrameLocks noChangeAspect="1"/>
          </p:cNvGraphicFramePr>
          <p:nvPr>
            <p:extLst/>
          </p:nvPr>
        </p:nvGraphicFramePr>
        <p:xfrm>
          <a:off x="1700509" y="3603687"/>
          <a:ext cx="29051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8" name="Формула" r:id="rId12" imgW="190440" imgH="190440" progId="Equation.3">
                  <p:embed/>
                </p:oleObj>
              </mc:Choice>
              <mc:Fallback>
                <p:oleObj name="Формула" r:id="rId12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509" y="3603687"/>
                        <a:ext cx="290513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10" name="Object 90"/>
          <p:cNvGraphicFramePr>
            <a:graphicFrameLocks noChangeAspect="1"/>
          </p:cNvGraphicFramePr>
          <p:nvPr/>
        </p:nvGraphicFramePr>
        <p:xfrm>
          <a:off x="5815013" y="5070874"/>
          <a:ext cx="371475" cy="49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" name="Формула" r:id="rId14" imgW="164880" imgH="203040" progId="Equation.3">
                  <p:embed/>
                </p:oleObj>
              </mc:Choice>
              <mc:Fallback>
                <p:oleObj name="Формула" r:id="rId14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5070874"/>
                        <a:ext cx="371475" cy="49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11" name="Rectangle 91"/>
          <p:cNvSpPr>
            <a:spLocks noChangeArrowheads="1"/>
          </p:cNvSpPr>
          <p:nvPr/>
        </p:nvSpPr>
        <p:spPr bwMode="auto">
          <a:xfrm>
            <a:off x="0" y="1130149"/>
            <a:ext cx="2590800" cy="340029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7612" name="Object 92"/>
          <p:cNvGraphicFramePr>
            <a:graphicFrameLocks noChangeAspect="1"/>
          </p:cNvGraphicFramePr>
          <p:nvPr>
            <p:extLst/>
          </p:nvPr>
        </p:nvGraphicFramePr>
        <p:xfrm>
          <a:off x="1187053" y="2659187"/>
          <a:ext cx="25479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0" name="Формула" r:id="rId16" imgW="152280" imgH="190440" progId="Equation.3">
                  <p:embed/>
                </p:oleObj>
              </mc:Choice>
              <mc:Fallback>
                <p:oleObj name="Формула" r:id="rId16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053" y="2659187"/>
                        <a:ext cx="254794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13" name="Object 93"/>
          <p:cNvGraphicFramePr>
            <a:graphicFrameLocks noChangeAspect="1"/>
          </p:cNvGraphicFramePr>
          <p:nvPr/>
        </p:nvGraphicFramePr>
        <p:xfrm>
          <a:off x="7086600" y="5257801"/>
          <a:ext cx="4000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1" name="Формула" r:id="rId18" imgW="164880" imgH="139680" progId="Equation.3">
                  <p:embed/>
                </p:oleObj>
              </mc:Choice>
              <mc:Fallback>
                <p:oleObj name="Формула" r:id="rId18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257801"/>
                        <a:ext cx="4000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14" name="Object 94"/>
          <p:cNvGraphicFramePr>
            <a:graphicFrameLocks noChangeAspect="1"/>
          </p:cNvGraphicFramePr>
          <p:nvPr/>
        </p:nvGraphicFramePr>
        <p:xfrm>
          <a:off x="6858000" y="4286251"/>
          <a:ext cx="400050" cy="3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2" name="Формула" r:id="rId19" imgW="190440" imgH="190440" progId="Equation.3">
                  <p:embed/>
                </p:oleObj>
              </mc:Choice>
              <mc:Fallback>
                <p:oleObj name="Формула" r:id="rId19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86251"/>
                        <a:ext cx="400050" cy="392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15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379679"/>
              </p:ext>
            </p:extLst>
          </p:nvPr>
        </p:nvGraphicFramePr>
        <p:xfrm>
          <a:off x="161446" y="5129932"/>
          <a:ext cx="5018656" cy="158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3" name="Формула" r:id="rId20" imgW="2577960" imgH="927000" progId="Equation.3">
                  <p:embed/>
                </p:oleObj>
              </mc:Choice>
              <mc:Fallback>
                <p:oleObj name="Формула" r:id="rId20" imgW="257796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6" y="5129932"/>
                        <a:ext cx="5018656" cy="1581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16" name="Object 96"/>
          <p:cNvGraphicFramePr>
            <a:graphicFrameLocks noChangeAspect="1"/>
          </p:cNvGraphicFramePr>
          <p:nvPr>
            <p:extLst/>
          </p:nvPr>
        </p:nvGraphicFramePr>
        <p:xfrm>
          <a:off x="685800" y="4857750"/>
          <a:ext cx="4081757" cy="142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4" name="Формула" r:id="rId22" imgW="1460160" imgH="927000" progId="Equation.3">
                  <p:embed/>
                </p:oleObj>
              </mc:Choice>
              <mc:Fallback>
                <p:oleObj name="Формула" r:id="rId22" imgW="146016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57750"/>
                        <a:ext cx="4081757" cy="1427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17" name="Rectangle 97"/>
          <p:cNvSpPr>
            <a:spLocks noChangeArrowheads="1"/>
          </p:cNvSpPr>
          <p:nvPr/>
        </p:nvSpPr>
        <p:spPr bwMode="auto">
          <a:xfrm>
            <a:off x="9527" y="5067249"/>
            <a:ext cx="5257799" cy="1313260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7618" name="Object 98"/>
          <p:cNvGraphicFramePr>
            <a:graphicFrameLocks noChangeAspect="1"/>
          </p:cNvGraphicFramePr>
          <p:nvPr/>
        </p:nvGraphicFramePr>
        <p:xfrm>
          <a:off x="5729288" y="4244579"/>
          <a:ext cx="342900" cy="46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" name="Формула" r:id="rId24" imgW="152280" imgH="190440" progId="Equation.3">
                  <p:embed/>
                </p:oleObj>
              </mc:Choice>
              <mc:Fallback>
                <p:oleObj name="Формула" r:id="rId24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4244579"/>
                        <a:ext cx="342900" cy="460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21" name="Line 101"/>
          <p:cNvSpPr>
            <a:spLocks noChangeShapeType="1"/>
          </p:cNvSpPr>
          <p:nvPr/>
        </p:nvSpPr>
        <p:spPr bwMode="auto">
          <a:xfrm>
            <a:off x="6343650" y="2914650"/>
            <a:ext cx="0" cy="2286000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622" name="Line 102"/>
          <p:cNvSpPr>
            <a:spLocks noChangeShapeType="1"/>
          </p:cNvSpPr>
          <p:nvPr/>
        </p:nvSpPr>
        <p:spPr bwMode="auto">
          <a:xfrm>
            <a:off x="6457950" y="2914650"/>
            <a:ext cx="0" cy="2286000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592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935"/>
            <a:ext cx="9144000" cy="20928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uk-UA" alt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Задача 3. Два мисливці стріляють одночасно і незалежно один від одного по мішені. Ймовірності влучень в мішень відповідно дорівнюють 0,7 і 0,8. Знайдіть ймовірність того, що обидва мисливці </a:t>
            </a:r>
            <a:r>
              <a:rPr lang="uk-UA" alt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влучать</a:t>
            </a:r>
            <a:br>
              <a:rPr lang="uk-UA" alt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</a:br>
            <a:r>
              <a:rPr lang="uk-UA" alt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 </a:t>
            </a:r>
            <a:r>
              <a:rPr lang="uk-UA" alt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у ціль</a:t>
            </a:r>
            <a:endParaRPr lang="ru-RU" altLang="ru-RU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entury Gothic" panose="020B0502020202020204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77817"/>
            <a:ext cx="9144000" cy="44825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Розв’язання</a:t>
            </a:r>
          </a:p>
          <a:p>
            <a:pPr>
              <a:buFontTx/>
              <a:buNone/>
            </a:pPr>
            <a:r>
              <a:rPr lang="uk-UA" altLang="ru-RU" sz="2585" b="1" dirty="0">
                <a:solidFill>
                  <a:srgbClr val="FF3300"/>
                </a:solidFill>
                <a:latin typeface="Century Gothic" panose="020B0502020202020204" pitchFamily="34" charset="0"/>
              </a:rPr>
              <a:t>Подія А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– “перший мисливець влучив у ціль”, Р(А)=0,7.</a:t>
            </a:r>
          </a:p>
          <a:p>
            <a:pPr>
              <a:buFontTx/>
              <a:buNone/>
            </a:pPr>
            <a:r>
              <a:rPr lang="uk-UA" altLang="ru-RU" sz="2585" b="1" dirty="0">
                <a:solidFill>
                  <a:srgbClr val="FF3300"/>
                </a:solidFill>
                <a:latin typeface="Century Gothic" panose="020B0502020202020204" pitchFamily="34" charset="0"/>
              </a:rPr>
              <a:t>Подія В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– “другий мисливець влучив у ціль”, Р(В)=0,8.</a:t>
            </a:r>
          </a:p>
          <a:p>
            <a:pPr>
              <a:buFontTx/>
              <a:buNone/>
            </a:pPr>
            <a:r>
              <a:rPr lang="uk-UA" altLang="ru-RU" sz="2585" b="1" dirty="0">
                <a:solidFill>
                  <a:srgbClr val="FF3300"/>
                </a:solidFill>
                <a:latin typeface="Century Gothic" panose="020B0502020202020204" pitchFamily="34" charset="0"/>
              </a:rPr>
              <a:t>Подія С=А*В </a:t>
            </a:r>
            <a:r>
              <a:rPr lang="uk-UA" altLang="ru-RU" sz="2585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– “обидва мисливці влучили у ціль”, тоді</a:t>
            </a:r>
          </a:p>
          <a:p>
            <a:pPr algn="ctr">
              <a:buFontTx/>
              <a:buNone/>
            </a:pPr>
            <a:endParaRPr lang="uk-UA" altLang="ru-RU" sz="2100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uk-UA" altLang="ru-RU" sz="2100" dirty="0">
                <a:solidFill>
                  <a:srgbClr val="FF3300"/>
                </a:solidFill>
                <a:latin typeface="Century Gothic" panose="020B0502020202020204" pitchFamily="34" charset="0"/>
              </a:rPr>
              <a:t>  </a:t>
            </a:r>
          </a:p>
          <a:p>
            <a:pPr>
              <a:buFontTx/>
              <a:buNone/>
            </a:pPr>
            <a:r>
              <a:rPr lang="uk-UA" altLang="ru-RU" sz="2100" dirty="0">
                <a:solidFill>
                  <a:srgbClr val="FF3300"/>
                </a:solidFill>
                <a:latin typeface="Century Gothic" panose="020B0502020202020204" pitchFamily="34" charset="0"/>
              </a:rPr>
              <a:t>    </a:t>
            </a:r>
            <a:r>
              <a:rPr lang="uk-UA" altLang="ru-RU" sz="3323" b="1" dirty="0">
                <a:solidFill>
                  <a:srgbClr val="FF3300"/>
                </a:solidFill>
                <a:latin typeface="Century Gothic" panose="020B0502020202020204" pitchFamily="34" charset="0"/>
              </a:rPr>
              <a:t>Р(С)=Р(А*В)=Р(А)*Р(В)=0,7*0,8=0,56</a:t>
            </a:r>
            <a:endParaRPr lang="ru-RU" altLang="ru-RU" sz="3323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4459F5-F437-4489-A547-8625ADEED284}" type="slidenum">
              <a:rPr lang="ru-RU" alt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>
              <a:solidFill>
                <a:srgbClr val="FFFFCC"/>
              </a:solidFill>
            </a:endParaRP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823370"/>
            <a:ext cx="1428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51609" y="5409003"/>
            <a:ext cx="7417552" cy="87331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 autoUpdateAnimBg="0"/>
      <p:bldP spid="108547" grpId="0" build="p" autoUpdateAnimBg="0"/>
      <p:bldP spid="10854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5832" y="295087"/>
            <a:ext cx="8689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uk-UA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Геометричний спосіб визначення ймовірності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sz="1800"/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27150"/>
              </p:ext>
            </p:extLst>
          </p:nvPr>
        </p:nvGraphicFramePr>
        <p:xfrm>
          <a:off x="4071991" y="3880206"/>
          <a:ext cx="3427413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Формула" r:id="rId3" imgW="825500" imgH="419100" progId="Equation.3">
                  <p:embed/>
                </p:oleObj>
              </mc:Choice>
              <mc:Fallback>
                <p:oleObj name="Формула" r:id="rId3" imgW="825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91" y="3880206"/>
                        <a:ext cx="3427413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5" name="Picture 11" descr="1258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355"/>
            <a:ext cx="3685854" cy="33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64733" y="1037445"/>
            <a:ext cx="80279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Геометричною ймовірністю події А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називається відношення площі фігури,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сприятливої для події А,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 площі всієї заданої фігури. </a:t>
            </a:r>
          </a:p>
        </p:txBody>
      </p:sp>
    </p:spTree>
    <p:extLst>
      <p:ext uri="{BB962C8B-B14F-4D97-AF65-F5344CB8AC3E}">
        <p14:creationId xmlns:p14="http://schemas.microsoft.com/office/powerpoint/2010/main" val="41808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90771" y="241013"/>
            <a:ext cx="79434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uk-UA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Незалежні випробування. Схеми Бернуллі.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40249" y="756685"/>
            <a:ext cx="81208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uk-UA" sz="24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Взаємно незалежними</a:t>
            </a:r>
            <a:r>
              <a:rPr lang="uk-UA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називають такі випробування, </a:t>
            </a:r>
          </a:p>
          <a:p>
            <a:pPr eaLnBrk="1" hangingPunct="1">
              <a:defRPr/>
            </a:pPr>
            <a:r>
              <a:rPr lang="uk-UA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яких ймовірність результату кожного з них не залежить </a:t>
            </a:r>
          </a:p>
          <a:p>
            <a:pPr eaLnBrk="1" hangingPunct="1">
              <a:defRPr/>
            </a:pPr>
            <a:r>
              <a:rPr lang="uk-UA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від того, які результати має чи матиме решта випробувань.</a:t>
            </a:r>
            <a:r>
              <a:rPr lang="ru-RU" sz="2400" b="0" dirty="0"/>
              <a:t>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69868" y="2168328"/>
            <a:ext cx="85378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>
                <a:solidFill>
                  <a:srgbClr val="002060"/>
                </a:solidFill>
              </a:rPr>
              <a:t>Ймовірність здійснення події А в кожному випробуванні </a:t>
            </a:r>
            <a:r>
              <a:rPr lang="uk-UA" sz="2400" b="1" dirty="0" smtClean="0">
                <a:solidFill>
                  <a:srgbClr val="002060"/>
                </a:solidFill>
              </a:rPr>
              <a:t>однакова </a:t>
            </a:r>
            <a:r>
              <a:rPr lang="uk-UA" sz="2400" b="1" dirty="0">
                <a:solidFill>
                  <a:srgbClr val="002060"/>
                </a:solidFill>
              </a:rPr>
              <a:t>і дорівнює </a:t>
            </a:r>
            <a:r>
              <a:rPr lang="uk-UA" sz="2400" b="1" i="1" dirty="0">
                <a:solidFill>
                  <a:srgbClr val="002060"/>
                </a:solidFill>
              </a:rPr>
              <a:t>р</a:t>
            </a:r>
            <a:r>
              <a:rPr lang="uk-UA" sz="2400" b="1" dirty="0">
                <a:solidFill>
                  <a:srgbClr val="002060"/>
                </a:solidFill>
              </a:rPr>
              <a:t>, а ймовірність нездійснення події А є 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sz="1800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67264"/>
              </p:ext>
            </p:extLst>
          </p:nvPr>
        </p:nvGraphicFramePr>
        <p:xfrm>
          <a:off x="3986373" y="2886182"/>
          <a:ext cx="1656708" cy="52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Формула" r:id="rId3" imgW="571252" imgH="203112" progId="Equation.3">
                  <p:embed/>
                </p:oleObj>
              </mc:Choice>
              <mc:Fallback>
                <p:oleObj name="Формула" r:id="rId3" imgW="57125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373" y="2886182"/>
                        <a:ext cx="1656708" cy="526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66445" y="3469381"/>
            <a:ext cx="42156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>
                <a:solidFill>
                  <a:srgbClr val="002060"/>
                </a:solidFill>
              </a:rPr>
              <a:t>Треба знайти ймовірність </a:t>
            </a:r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sz="1800"/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43528"/>
              </p:ext>
            </p:extLst>
          </p:nvPr>
        </p:nvGraphicFramePr>
        <p:xfrm>
          <a:off x="4530904" y="3459715"/>
          <a:ext cx="796247" cy="655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Формула" r:id="rId5" imgW="266469" imgH="241091" progId="Equation.3">
                  <p:embed/>
                </p:oleObj>
              </mc:Choice>
              <mc:Fallback>
                <p:oleObj name="Формула" r:id="rId5" imgW="266469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904" y="3459715"/>
                        <a:ext cx="796247" cy="655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69719" y="4075826"/>
            <a:ext cx="74386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>
                <a:solidFill>
                  <a:srgbClr val="002060"/>
                </a:solidFill>
              </a:rPr>
              <a:t>того, що в </a:t>
            </a:r>
            <a:r>
              <a:rPr lang="uk-UA" sz="2400" b="1" i="1" dirty="0">
                <a:solidFill>
                  <a:srgbClr val="002060"/>
                </a:solidFill>
              </a:rPr>
              <a:t>n </a:t>
            </a:r>
            <a:r>
              <a:rPr lang="uk-UA" sz="2400" b="1" dirty="0">
                <a:solidFill>
                  <a:srgbClr val="002060"/>
                </a:solidFill>
              </a:rPr>
              <a:t>незалежних експериментів подія А здійсниться </a:t>
            </a:r>
            <a:r>
              <a:rPr lang="uk-UA" sz="2400" b="1" dirty="0" smtClean="0">
                <a:solidFill>
                  <a:srgbClr val="002060"/>
                </a:solidFill>
              </a:rPr>
              <a:t>точно </a:t>
            </a:r>
            <a:r>
              <a:rPr lang="uk-UA" sz="2400" b="1" i="1" dirty="0">
                <a:solidFill>
                  <a:srgbClr val="002060"/>
                </a:solidFill>
              </a:rPr>
              <a:t>m</a:t>
            </a:r>
            <a:r>
              <a:rPr lang="uk-UA" sz="2400" b="1" dirty="0">
                <a:solidFill>
                  <a:srgbClr val="002060"/>
                </a:solidFill>
              </a:rPr>
              <a:t> разів, дорівнює </a:t>
            </a:r>
          </a:p>
        </p:txBody>
      </p: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sz="1800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3904"/>
              </p:ext>
            </p:extLst>
          </p:nvPr>
        </p:nvGraphicFramePr>
        <p:xfrm>
          <a:off x="2052164" y="5065160"/>
          <a:ext cx="3423961" cy="8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Формула" r:id="rId7" imgW="1054100" imgH="254000" progId="Equation.3">
                  <p:embed/>
                </p:oleObj>
              </mc:Choice>
              <mc:Fallback>
                <p:oleObj name="Формула" r:id="rId7" imgW="1054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164" y="5065160"/>
                        <a:ext cx="3423961" cy="8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9" name="Picture 15" descr="8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2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3" grpId="0"/>
      <p:bldP spid="266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45041" y="328459"/>
            <a:ext cx="21014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uk-UA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dirty="0"/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63848" y="1112122"/>
            <a:ext cx="89801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/>
              <a:t>Знайдіть ймовірність того, що при 6 підкиданнях монети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/>
              <a:t>«герб» випаде точно 4 рази.</a:t>
            </a:r>
            <a:r>
              <a:rPr lang="ru-RU" sz="2400" b="1" dirty="0"/>
              <a:t>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1718" y="2194889"/>
            <a:ext cx="2548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Розв’язання.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sz="1800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911546"/>
              </p:ext>
            </p:extLst>
          </p:nvPr>
        </p:nvGraphicFramePr>
        <p:xfrm>
          <a:off x="3342528" y="2270589"/>
          <a:ext cx="1127312" cy="48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Формула" r:id="rId3" imgW="355138" imgH="177569" progId="Equation.3">
                  <p:embed/>
                </p:oleObj>
              </mc:Choice>
              <mc:Fallback>
                <p:oleObj name="Формула" r:id="rId3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528" y="2270589"/>
                        <a:ext cx="1127312" cy="486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60382"/>
              </p:ext>
            </p:extLst>
          </p:nvPr>
        </p:nvGraphicFramePr>
        <p:xfrm>
          <a:off x="5439309" y="2249596"/>
          <a:ext cx="1043683" cy="48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Формула" r:id="rId5" imgW="393359" imgH="177646" progId="Equation.3">
                  <p:embed/>
                </p:oleObj>
              </mc:Choice>
              <mc:Fallback>
                <p:oleObj name="Формула" r:id="rId5" imgW="39335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309" y="2249596"/>
                        <a:ext cx="1043683" cy="48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67624"/>
              </p:ext>
            </p:extLst>
          </p:nvPr>
        </p:nvGraphicFramePr>
        <p:xfrm>
          <a:off x="1474342" y="3092290"/>
          <a:ext cx="1813388" cy="109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Формула" r:id="rId7" imgW="406048" imgH="393359" progId="Equation.3">
                  <p:embed/>
                </p:oleObj>
              </mc:Choice>
              <mc:Fallback>
                <p:oleObj name="Формула" r:id="rId7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342" y="3092290"/>
                        <a:ext cx="1813388" cy="1098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58613"/>
              </p:ext>
            </p:extLst>
          </p:nvPr>
        </p:nvGraphicFramePr>
        <p:xfrm>
          <a:off x="4839128" y="3061699"/>
          <a:ext cx="3051425" cy="114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Формула" r:id="rId9" imgW="825500" imgH="393700" progId="Equation.3">
                  <p:embed/>
                </p:oleObj>
              </mc:Choice>
              <mc:Fallback>
                <p:oleObj name="Формула" r:id="rId9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128" y="3061699"/>
                        <a:ext cx="3051425" cy="1140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600772"/>
              </p:ext>
            </p:extLst>
          </p:nvPr>
        </p:nvGraphicFramePr>
        <p:xfrm>
          <a:off x="863029" y="4510355"/>
          <a:ext cx="6575461" cy="133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Формула" r:id="rId11" imgW="2768600" imgH="469900" progId="Equation.3">
                  <p:embed/>
                </p:oleObj>
              </mc:Choice>
              <mc:Fallback>
                <p:oleObj name="Формула" r:id="rId11" imgW="2768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029" y="4510355"/>
                        <a:ext cx="6575461" cy="1335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ctangle 14"/>
          <p:cNvSpPr>
            <a:spLocks noChangeArrowheads="1"/>
          </p:cNvSpPr>
          <p:nvPr/>
        </p:nvSpPr>
        <p:spPr bwMode="auto">
          <a:xfrm>
            <a:off x="0" y="221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sz="1800"/>
          </a:p>
        </p:txBody>
      </p: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0" y="417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sz="1800"/>
          </a:p>
        </p:txBody>
      </p:sp>
      <p:pic>
        <p:nvPicPr>
          <p:cNvPr id="27668" name="Picture 20" descr="Coin-02-june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7162"/>
            <a:ext cx="1057382" cy="1067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2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34265" r="124" b="-15735"/>
          <a:stretch/>
        </p:blipFill>
        <p:spPr>
          <a:xfrm>
            <a:off x="0" y="1520190"/>
            <a:ext cx="9144000" cy="6332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/>
          <a:stretch/>
        </p:blipFill>
        <p:spPr>
          <a:xfrm>
            <a:off x="1" y="-38100"/>
            <a:ext cx="9143999" cy="6896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4743450"/>
            <a:ext cx="1611630" cy="16116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1919" y="431032"/>
            <a:ext cx="7495390" cy="6719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168" y="539195"/>
            <a:ext cx="7495390" cy="6719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57" y="1158956"/>
            <a:ext cx="3166571" cy="48862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56187"/>
            <a:ext cx="7891618" cy="5208467"/>
          </a:xfrm>
          <a:prstGeom prst="rect">
            <a:avLst/>
          </a:prstGeo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37690" y="2301411"/>
            <a:ext cx="48391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Тест в </a:t>
            </a:r>
            <a:r>
              <a:rPr lang="uk-UA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Мудле</a:t>
            </a:r>
            <a:endParaRPr lang="uk-UA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«ТЕОРІЯ ЙМОВІРНОСТІ</a:t>
            </a:r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.»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61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1" y="4849402"/>
            <a:ext cx="9144000" cy="17774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3d extrusionH="57150" prstMaterial="softEdge">
              <a:bevelT w="25400" h="38100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7200" b="1" dirty="0" smtClean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</a:rPr>
              <a:t>Дякую </a:t>
            </a:r>
            <a:r>
              <a:rPr lang="uk-UA" sz="7200" b="1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</a:rPr>
              <a:t>за пару.</a:t>
            </a:r>
            <a:endParaRPr lang="ru-RU" sz="7200" b="1" dirty="0">
              <a:ln>
                <a:solidFill>
                  <a:srgbClr val="C00000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16386" name="Picture 2" descr="L:\ЄС\babochka-v-ruka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18" y="328773"/>
            <a:ext cx="4263774" cy="453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070733" y="5681609"/>
            <a:ext cx="6267112" cy="10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sz="6092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До зустрічі!</a:t>
            </a:r>
            <a:endParaRPr lang="ru-RU" sz="6092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388" name="Рисунок 11" descr="707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1" y="2802605"/>
            <a:ext cx="2110154" cy="8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1" descr="707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67" y="2280896"/>
            <a:ext cx="2110154" cy="8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1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3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1789" y="990833"/>
            <a:ext cx="4664467" cy="435402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Три числа </a:t>
            </a:r>
            <a:r>
              <a:rPr lang="ru-RU" sz="36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відносяться</a:t>
            </a: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як 2:3:9, а </a:t>
            </a:r>
            <a:r>
              <a:rPr lang="ru-RU" sz="36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їх</a:t>
            </a: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середнє</a:t>
            </a: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аріфметичне</a:t>
            </a: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дорівнює</a:t>
            </a: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7. </a:t>
            </a:r>
            <a:r>
              <a:rPr lang="ru-RU" sz="36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Обчисліть</a:t>
            </a: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найбільше</a:t>
            </a: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із</a:t>
            </a: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цих</a:t>
            </a:r>
            <a:r>
              <a:rPr lang="ru-RU" sz="36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чисел.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5826125" y="1316038"/>
            <a:ext cx="2105025" cy="66198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87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71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defRPr/>
            </a:pPr>
            <a:r>
              <a:rPr lang="ru-RU" sz="40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18</a:t>
            </a: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826125" y="2505075"/>
            <a:ext cx="2105025" cy="66198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6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13,5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826125" y="3870325"/>
            <a:ext cx="2105025" cy="6635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87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71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defRPr/>
            </a:pPr>
            <a:r>
              <a:rPr lang="ru-RU" sz="40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14,5</a:t>
            </a:r>
          </a:p>
        </p:txBody>
      </p:sp>
    </p:spTree>
    <p:extLst>
      <p:ext uri="{BB962C8B-B14F-4D97-AF65-F5344CB8AC3E}">
        <p14:creationId xmlns:p14="http://schemas.microsoft.com/office/powerpoint/2010/main" val="3957230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07" y="263770"/>
            <a:ext cx="8816656" cy="1817979"/>
          </a:xfrm>
        </p:spPr>
        <p:txBody>
          <a:bodyPr/>
          <a:lstStyle/>
          <a:p>
            <a:pPr algn="l"/>
            <a:r>
              <a:rPr lang="ru-RU" sz="2585" b="1" dirty="0"/>
              <a:t> </a:t>
            </a:r>
            <a:r>
              <a:rPr lang="en-US" sz="2585" b="1" dirty="0"/>
              <a:t>  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усіх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натуральних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чисел,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більших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за 9 і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менших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від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20,навмання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вибирають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одне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число.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Установіть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відповідність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між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подією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(1–4) та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ймовірністю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її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954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появи</a:t>
            </a:r>
            <a:r>
              <a:rPr lang="ru-RU" sz="2954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(А–Д).</a:t>
            </a:r>
            <a:endParaRPr lang="uk-UA" sz="2954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8578"/>
              </p:ext>
            </p:extLst>
          </p:nvPr>
        </p:nvGraphicFramePr>
        <p:xfrm>
          <a:off x="64928" y="2092656"/>
          <a:ext cx="8978588" cy="426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0694"/>
                <a:gridCol w="2437894"/>
              </a:tblGrid>
              <a:tr h="4265053">
                <a:tc>
                  <a:txBody>
                    <a:bodyPr/>
                    <a:lstStyle/>
                    <a:p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3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Вибране</a:t>
                      </a:r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число буде простим</a:t>
                      </a:r>
                    </a:p>
                    <a:p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3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Вибране</a:t>
                      </a:r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число буде </a:t>
                      </a:r>
                      <a:r>
                        <a:rPr lang="ru-RU" sz="3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двоцифровим</a:t>
                      </a:r>
                      <a:endParaRPr lang="ru-RU" sz="37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3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Вибране</a:t>
                      </a:r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число буде </a:t>
                      </a:r>
                      <a:r>
                        <a:rPr lang="ru-RU" sz="3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дільником</a:t>
                      </a:r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числа 5</a:t>
                      </a:r>
                    </a:p>
                    <a:p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Сума цифр </a:t>
                      </a:r>
                      <a:r>
                        <a:rPr lang="ru-RU" sz="3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вибраного</a:t>
                      </a:r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числа буде </a:t>
                      </a:r>
                      <a:r>
                        <a:rPr lang="ru-RU" sz="3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ділитися</a:t>
                      </a:r>
                      <a:r>
                        <a:rPr lang="ru-RU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3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3</a:t>
                      </a:r>
                      <a:endParaRPr lang="uk-UA" sz="3700" b="1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uk-UA" sz="4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lang="uk-UA" sz="4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r>
                        <a:rPr lang="uk-UA" sz="4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 </a:t>
                      </a:r>
                      <a:r>
                        <a:rPr lang="uk-UA" sz="4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  <a:p>
                      <a:r>
                        <a:rPr lang="uk-UA" sz="4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uk-UA" sz="4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  <a:p>
                      <a:r>
                        <a:rPr lang="uk-UA" sz="4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 </a:t>
                      </a:r>
                      <a:r>
                        <a:rPr lang="uk-UA" sz="4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  <a:p>
                      <a:r>
                        <a:rPr lang="uk-UA" sz="4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 </a:t>
                      </a:r>
                      <a:r>
                        <a:rPr lang="uk-UA" sz="4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4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r>
                        <a:rPr lang="en-US" sz="4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 13</a:t>
                      </a:r>
                      <a:endParaRPr lang="uk-UA" sz="4100" dirty="0"/>
                    </a:p>
                  </a:txBody>
                  <a:tcPr marL="84406" marR="84406" marT="42203" marB="42203"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5995905" y="2698770"/>
            <a:ext cx="672023" cy="2859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61213" y="3263146"/>
            <a:ext cx="2151894" cy="1678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299792" y="3091907"/>
            <a:ext cx="2300299" cy="15026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340888" y="5726981"/>
            <a:ext cx="0" cy="6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22924" y="3876539"/>
            <a:ext cx="918264" cy="1252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52863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ru-RU" sz="4051" dirty="0">
                <a:solidFill>
                  <a:srgbClr val="FF0000"/>
                </a:solidFill>
                <a:latin typeface="Monotype Corsiva" panose="03010101010201010101" pitchFamily="66" charset="0"/>
              </a:rPr>
              <a:t>Запитання  для повторення:</a:t>
            </a:r>
            <a:endParaRPr lang="ru-RU" altLang="ru-RU" sz="405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585788"/>
            <a:ext cx="9144000" cy="50514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за якими ознаками визначається вид сполуки;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якою формулою потрібно користуватися , якщо всі елементи входять в сполуку і враховується порядок їх розміщення;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якою формулою потрібно користуватися , якщо не всі елементи входять в сполуку, але  враховується порядок їх розміщення;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якою формулою потрібно користуватися , якщо не враховується порядок  розміщення елементів у сполуках 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сформуйте правило суми;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сформуйте правило </a:t>
            </a:r>
            <a:r>
              <a:rPr lang="uk-UA" alt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добутку;</a:t>
            </a:r>
            <a:endParaRPr lang="uk-UA" altLang="ru-RU" sz="2400" b="1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uk-UA" altLang="ru-RU" sz="1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uk-UA" altLang="ru-RU" sz="18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uk-UA" altLang="ru-RU" sz="1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0484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E60430-DB45-476E-B734-5BB7627BBA1B}" type="datetime1">
              <a:rPr lang="uk-UA" altLang="ru-RU" sz="1400" smtClean="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03.04.2024</a:t>
            </a:fld>
            <a:endParaRPr lang="ru-RU" altLang="ru-RU" sz="1400" smtClean="0">
              <a:solidFill>
                <a:srgbClr val="FFFFCC"/>
              </a:solidFill>
            </a:endParaRPr>
          </a:p>
        </p:txBody>
      </p:sp>
      <p:sp>
        <p:nvSpPr>
          <p:cNvPr id="2048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BFB99F-F18E-4EB6-A8A0-E35E5C88314E}" type="slidenum">
              <a:rPr lang="ru-RU" altLang="ru-RU" sz="1400" smtClean="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>
              <a:solidFill>
                <a:srgbClr val="FFFFCC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4429125"/>
            <a:ext cx="9144000" cy="242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Monotype Corsiva" panose="03010101010201010101" pitchFamily="66" charset="0"/>
              </a:rPr>
              <a:t>сформуйте </a:t>
            </a:r>
            <a:r>
              <a:rPr lang="uk-UA" altLang="ru-RU" sz="2400" dirty="0">
                <a:latin typeface="Monotype Corsiva" panose="03010101010201010101" pitchFamily="66" charset="0"/>
              </a:rPr>
              <a:t>класичне означення ймовірності;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uk-UA" altLang="ru-RU" sz="2400" dirty="0">
                <a:latin typeface="Monotype Corsiva" panose="03010101010201010101" pitchFamily="66" charset="0"/>
              </a:rPr>
              <a:t>за якою формулою можна обчислити ймовірність події;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uk-UA" altLang="ru-RU" sz="2400" dirty="0">
                <a:latin typeface="Monotype Corsiva" panose="03010101010201010101" pitchFamily="66" charset="0"/>
              </a:rPr>
              <a:t>приведіть приклад.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ru-RU" altLang="ru-RU" sz="2585" dirty="0">
              <a:latin typeface="Monotype Corsiva" panose="03010101010201010101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53" y="4382988"/>
            <a:ext cx="2095001" cy="1560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740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 autoUpdateAnimBg="0"/>
      <p:bldP spid="65539" grpId="0" build="p" autoUpdateAnimBg="0"/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86" y="127200"/>
            <a:ext cx="813265" cy="1066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7" y="334415"/>
            <a:ext cx="573083" cy="1044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63" y="5542877"/>
            <a:ext cx="800437" cy="1000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1" y="688811"/>
            <a:ext cx="807185" cy="1044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80" y="227504"/>
            <a:ext cx="773975" cy="10444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52" y="438647"/>
            <a:ext cx="851671" cy="10444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86" y="238811"/>
            <a:ext cx="715703" cy="10444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24" y="638481"/>
            <a:ext cx="815100" cy="10444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22" y="306986"/>
            <a:ext cx="776963" cy="1044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30" y="605740"/>
            <a:ext cx="796667" cy="1058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04" y="604370"/>
            <a:ext cx="573083" cy="1044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62" y="5065707"/>
            <a:ext cx="813265" cy="10660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9" y="5183578"/>
            <a:ext cx="671132" cy="12231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7" y="5537974"/>
            <a:ext cx="945286" cy="12231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47" y="5076667"/>
            <a:ext cx="906394" cy="12231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72" y="5287810"/>
            <a:ext cx="997384" cy="12231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7" y="5087973"/>
            <a:ext cx="838154" cy="12231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73" y="5487644"/>
            <a:ext cx="954554" cy="12231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33" y="5156149"/>
            <a:ext cx="909894" cy="12231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10" y="5709229"/>
            <a:ext cx="796667" cy="1058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80" y="5542877"/>
            <a:ext cx="573083" cy="10444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4303" y="2692302"/>
            <a:ext cx="6579481" cy="2184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89" y="1127950"/>
            <a:ext cx="2612571" cy="40313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767" y="1750932"/>
            <a:ext cx="6037199" cy="1219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734" y="3189176"/>
            <a:ext cx="6049529" cy="12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28" y="692186"/>
            <a:ext cx="8429946" cy="11557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b="1" dirty="0" smtClean="0"/>
              <a:t>1.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перевернутих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пластинок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навмання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взяли одну. Яка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виявиться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2 очки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б) 5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в) 12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030" y="2282753"/>
            <a:ext cx="8784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latin typeface="SchoolBookC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букв,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МАТЕМАТИКА.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перевернули,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перемішали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взяли одну. Яка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написано: а) букву А;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букву 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226" y="4214456"/>
            <a:ext cx="8291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торбині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7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виймете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кульку; б)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кульку?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82819" y="3769956"/>
            <a:ext cx="2235200" cy="488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en-US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r>
              <a:rPr lang="uk-UA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б)0,2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86249" y="5380501"/>
            <a:ext cx="2235200" cy="4905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/12</a:t>
            </a:r>
            <a:r>
              <a:rPr lang="uk-UA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б)</a:t>
            </a:r>
            <a:r>
              <a:rPr lang="en-US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7/12</a:t>
            </a:r>
            <a:endParaRPr lang="uk-UA" sz="258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0025" y="1734460"/>
            <a:ext cx="3149600" cy="4905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а)1</a:t>
            </a:r>
            <a:r>
              <a:rPr lang="en-US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14; б)3</a:t>
            </a:r>
            <a:r>
              <a:rPr lang="en-US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28; в)1</a:t>
            </a:r>
            <a:r>
              <a:rPr lang="en-US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301897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4486" y="2267164"/>
            <a:ext cx="2457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Розв’язання.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34456" y="2246500"/>
            <a:ext cx="55241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/>
              <a:t>Оскільки порядок вибору деталей </a:t>
            </a:r>
            <a:endParaRPr lang="uk-UA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 smtClean="0"/>
              <a:t>не </a:t>
            </a:r>
            <a:r>
              <a:rPr lang="uk-UA" sz="2400" b="1" dirty="0"/>
              <a:t>має значення, то</a:t>
            </a:r>
            <a:r>
              <a:rPr lang="ru-RU" sz="2400" b="1" dirty="0"/>
              <a:t> 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sz="1800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35059"/>
              </p:ext>
            </p:extLst>
          </p:nvPr>
        </p:nvGraphicFramePr>
        <p:xfrm>
          <a:off x="2278063" y="2903538"/>
          <a:ext cx="5335088" cy="867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Уравнение" r:id="rId3" imgW="2539800" imgH="419040" progId="Equation.3">
                  <p:embed/>
                </p:oleObj>
              </mc:Choice>
              <mc:Fallback>
                <p:oleObj name="Уравнение" r:id="rId3" imgW="2539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2903538"/>
                        <a:ext cx="5335088" cy="867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30193"/>
              </p:ext>
            </p:extLst>
          </p:nvPr>
        </p:nvGraphicFramePr>
        <p:xfrm>
          <a:off x="6795498" y="3714034"/>
          <a:ext cx="612170" cy="63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Формула" r:id="rId5" imgW="228600" imgH="241300" progId="Equation.3">
                  <p:embed/>
                </p:oleObj>
              </mc:Choice>
              <mc:Fallback>
                <p:oleObj name="Формула" r:id="rId5" imgW="22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498" y="3714034"/>
                        <a:ext cx="612170" cy="638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9822"/>
              </p:ext>
            </p:extLst>
          </p:nvPr>
        </p:nvGraphicFramePr>
        <p:xfrm>
          <a:off x="6774950" y="4274903"/>
          <a:ext cx="571072" cy="67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Формула" r:id="rId7" imgW="203112" imgH="241195" progId="Equation.3">
                  <p:embed/>
                </p:oleObj>
              </mc:Choice>
              <mc:Fallback>
                <p:oleObj name="Формула" r:id="rId7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950" y="4274903"/>
                        <a:ext cx="571072" cy="679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27580" y="3790777"/>
            <a:ext cx="63144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>
                <a:cs typeface="Times New Roman" panose="02020603050405020304" pitchFamily="18" charset="0"/>
              </a:rPr>
              <a:t>3 стандартні деталі з 17 можна вибрати </a:t>
            </a:r>
            <a:endParaRPr lang="uk-UA" sz="2400" b="1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80492" y="4324178"/>
            <a:ext cx="6392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>
                <a:cs typeface="Times New Roman" panose="02020603050405020304" pitchFamily="18" charset="0"/>
              </a:rPr>
              <a:t>способами, а дві нестандартні з трьох – </a:t>
            </a:r>
            <a:endParaRPr lang="uk-UA" sz="2400" b="1" dirty="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654140" y="4903562"/>
            <a:ext cx="5414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cs typeface="Times New Roman" panose="02020603050405020304" pitchFamily="18" charset="0"/>
              </a:rPr>
              <a:t>m=                =  2040   -</a:t>
            </a:r>
            <a:r>
              <a:rPr lang="uk-UA" sz="2400" b="1" dirty="0" smtClean="0">
                <a:cs typeface="Times New Roman" panose="02020603050405020304" pitchFamily="18" charset="0"/>
              </a:rPr>
              <a:t>способами</a:t>
            </a:r>
            <a:r>
              <a:rPr lang="uk-UA" sz="2400" b="0" dirty="0">
                <a:cs typeface="Times New Roman" panose="02020603050405020304" pitchFamily="18" charset="0"/>
              </a:rPr>
              <a:t>. </a:t>
            </a:r>
            <a:endParaRPr lang="en-US" sz="2400" b="0" dirty="0" smtClean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dirty="0" smtClean="0">
                <a:cs typeface="Times New Roman" panose="02020603050405020304" pitchFamily="18" charset="0"/>
              </a:rPr>
              <a:t>Отже</a:t>
            </a:r>
            <a:r>
              <a:rPr lang="uk-UA" sz="2400" b="1" dirty="0">
                <a:cs typeface="Times New Roman" panose="02020603050405020304" pitchFamily="18" charset="0"/>
              </a:rPr>
              <a:t>:</a:t>
            </a:r>
            <a:endParaRPr lang="ru-RU" sz="2400" b="1" dirty="0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876764" y="5593104"/>
            <a:ext cx="1387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</a:t>
            </a:r>
            <a:r>
              <a:rPr lang="uk-UA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endParaRPr lang="uk-UA" sz="2800" b="0" dirty="0"/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805229"/>
              </p:ext>
            </p:extLst>
          </p:nvPr>
        </p:nvGraphicFramePr>
        <p:xfrm>
          <a:off x="3863084" y="5423657"/>
          <a:ext cx="1171253" cy="87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Формула" r:id="rId9" imgW="431613" imgH="393529" progId="Equation.3">
                  <p:embed/>
                </p:oleObj>
              </mc:Choice>
              <mc:Fallback>
                <p:oleObj name="Формула" r:id="rId9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084" y="5423657"/>
                        <a:ext cx="1171253" cy="87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4996664" y="5616199"/>
            <a:ext cx="13938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≈0,1316</a:t>
            </a:r>
            <a:endParaRPr lang="uk-UA" sz="2800" b="1" dirty="0"/>
          </a:p>
        </p:txBody>
      </p:sp>
      <p:pic>
        <p:nvPicPr>
          <p:cNvPr id="20497" name="Picture 17" descr="Printer-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" y="4805950"/>
            <a:ext cx="1602769" cy="120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 descr="Gears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91" y="600181"/>
            <a:ext cx="1037690" cy="109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8325" y="544261"/>
            <a:ext cx="86790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i="1" dirty="0">
                <a:solidFill>
                  <a:srgbClr val="002060"/>
                </a:solidFill>
              </a:rPr>
              <a:t>Партія складається з 20 деталей, </a:t>
            </a:r>
            <a:r>
              <a:rPr lang="uk-UA" sz="2400" b="1" i="1" dirty="0" smtClean="0">
                <a:solidFill>
                  <a:srgbClr val="002060"/>
                </a:solidFill>
              </a:rPr>
              <a:t>серед </a:t>
            </a:r>
            <a:r>
              <a:rPr lang="uk-UA" sz="2400" b="1" i="1" dirty="0">
                <a:solidFill>
                  <a:srgbClr val="002060"/>
                </a:solidFill>
              </a:rPr>
              <a:t>яких є 3 браковані. </a:t>
            </a:r>
            <a:r>
              <a:rPr lang="uk-UA" sz="2400" b="1" i="1" dirty="0" smtClean="0">
                <a:solidFill>
                  <a:srgbClr val="002060"/>
                </a:solidFill>
              </a:rPr>
              <a:t>З </a:t>
            </a:r>
            <a:r>
              <a:rPr lang="uk-UA" sz="2400" b="1" i="1" dirty="0">
                <a:solidFill>
                  <a:srgbClr val="002060"/>
                </a:solidFill>
              </a:rPr>
              <a:t>партії навмання беруть 5 деталей.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b="1" i="1" dirty="0">
                <a:solidFill>
                  <a:srgbClr val="002060"/>
                </a:solidFill>
              </a:rPr>
              <a:t>Яка ймовірність того, що серед узятих деталей будуть 3 стандартні? 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36478" y="0"/>
            <a:ext cx="1495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Задача.</a:t>
            </a:r>
            <a:endParaRPr lang="uk-UA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748128"/>
              </p:ext>
            </p:extLst>
          </p:nvPr>
        </p:nvGraphicFramePr>
        <p:xfrm>
          <a:off x="2293705" y="4819253"/>
          <a:ext cx="634430" cy="6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Формула" r:id="rId13" imgW="228600" imgH="241300" progId="Equation.3">
                  <p:embed/>
                </p:oleObj>
              </mc:Choice>
              <mc:Fallback>
                <p:oleObj name="Формула" r:id="rId13" imgW="22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705" y="4819253"/>
                        <a:ext cx="634430" cy="6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28380"/>
              </p:ext>
            </p:extLst>
          </p:nvPr>
        </p:nvGraphicFramePr>
        <p:xfrm>
          <a:off x="2920430" y="4837254"/>
          <a:ext cx="531686" cy="63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Формула" r:id="rId14" imgW="203112" imgH="241195" progId="Equation.3">
                  <p:embed/>
                </p:oleObj>
              </mc:Choice>
              <mc:Fallback>
                <p:oleObj name="Формула" r:id="rId14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430" y="4837254"/>
                        <a:ext cx="531686" cy="632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5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90" grpId="0"/>
      <p:bldP spid="20491" grpId="0"/>
      <p:bldP spid="20492" grpId="0"/>
      <p:bldP spid="20495" grpId="0"/>
      <p:bldP spid="20496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6" b="59788"/>
          <a:stretch/>
        </p:blipFill>
        <p:spPr>
          <a:xfrm>
            <a:off x="0" y="154112"/>
            <a:ext cx="9144000" cy="160602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494866"/>
            <a:ext cx="91440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002060"/>
              </a:solidFill>
              <a:latin typeface="Buxton Sketch" panose="030805000005000000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15" y="639761"/>
            <a:ext cx="4585850" cy="618078"/>
          </a:xfrm>
        </p:spPr>
        <p:txBody>
          <a:bodyPr>
            <a:normAutofit fontScale="90000"/>
          </a:bodyPr>
          <a:lstStyle/>
          <a:p>
            <a:r>
              <a:rPr lang="uk-UA" sz="498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теорія множин</a:t>
            </a:r>
            <a:endParaRPr lang="ru-RU" sz="498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5812" y="2124453"/>
            <a:ext cx="5168188" cy="32746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954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«Сьогодні ми знаємо, що, </a:t>
            </a:r>
            <a:r>
              <a:rPr lang="uk-UA" sz="2954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логічно</a:t>
            </a:r>
            <a:r>
              <a:rPr lang="uk-UA" sz="2954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кажучи, можливо вивести майже всю сучасну математику з одного джерела – теорії множин».</a:t>
            </a:r>
          </a:p>
          <a:p>
            <a:endParaRPr lang="uk-UA" sz="2954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954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Н. </a:t>
            </a:r>
            <a:r>
              <a:rPr lang="uk-UA" sz="2954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Бурбакі</a:t>
            </a:r>
            <a:endParaRPr lang="uk-UA" sz="2954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01832"/>
            <a:ext cx="9144000" cy="1456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954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Поняття </a:t>
            </a:r>
            <a:r>
              <a:rPr lang="uk-UA" sz="2954" b="1" dirty="0">
                <a:latin typeface="Times New Roman" panose="02020603050405020304" pitchFamily="18" charset="0"/>
                <a:ea typeface="Calibri" panose="020F0502020204030204" pitchFamily="34" charset="0"/>
              </a:rPr>
              <a:t>множин  це основне </a:t>
            </a:r>
            <a:r>
              <a:rPr lang="uk-UA" sz="2954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поняття комбінаторики, теорії ймовірності </a:t>
            </a:r>
            <a:r>
              <a:rPr lang="uk-UA" sz="2954" b="1" dirty="0">
                <a:latin typeface="Times New Roman" panose="02020603050405020304" pitchFamily="18" charset="0"/>
                <a:ea typeface="Calibri" panose="020F0502020204030204" pitchFamily="34" charset="0"/>
              </a:rPr>
              <a:t>яка є одним із розділів математики.</a:t>
            </a:r>
            <a:endParaRPr lang="ru-RU" sz="2954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http://oops-news.ru/images/burbaki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3358"/>
            <a:ext cx="4006636" cy="32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1642</Words>
  <Application>Microsoft Office PowerPoint</Application>
  <PresentationFormat>Экран (4:3)</PresentationFormat>
  <Paragraphs>234</Paragraphs>
  <Slides>28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47" baseType="lpstr">
      <vt:lpstr>Arial</vt:lpstr>
      <vt:lpstr>Buxton Sketch</vt:lpstr>
      <vt:lpstr>Calibri</vt:lpstr>
      <vt:lpstr>Calibri Light</vt:lpstr>
      <vt:lpstr>Californian FB</vt:lpstr>
      <vt:lpstr>Cambria</vt:lpstr>
      <vt:lpstr>Century Gothic</vt:lpstr>
      <vt:lpstr>Impact</vt:lpstr>
      <vt:lpstr>Monotype Corsiva</vt:lpstr>
      <vt:lpstr>SchoolBookC</vt:lpstr>
      <vt:lpstr>Segoe UI</vt:lpstr>
      <vt:lpstr>Segoe UI Historic</vt:lpstr>
      <vt:lpstr>Segoe UI Light</vt:lpstr>
      <vt:lpstr>Times New Roman</vt:lpstr>
      <vt:lpstr>Wingdings</vt:lpstr>
      <vt:lpstr>Тема Office</vt:lpstr>
      <vt:lpstr>Уравнение</vt:lpstr>
      <vt:lpstr>Формула</vt:lpstr>
      <vt:lpstr>Microsoft Equation 3.0</vt:lpstr>
      <vt:lpstr>Презентация PowerPoint</vt:lpstr>
      <vt:lpstr>Презентация PowerPoint</vt:lpstr>
      <vt:lpstr>Три числа відносяться як 2:3:9, а їх середнє аріфметичне дорівнює 7. Обчисліть найбільше із цих чисел.</vt:lpstr>
      <vt:lpstr>   З усіх натуральних чисел, більших за 9 і менших від 20,навмання вибирають одне число. Установіть відповідність між подією (1–4) та ймовірністю її появи (А–Д).</vt:lpstr>
      <vt:lpstr>Запитання  для повторення:</vt:lpstr>
      <vt:lpstr>Презентация PowerPoint</vt:lpstr>
      <vt:lpstr>1.   З перевернутих 28 пластинок доміно навмання взяли одну. Яка ймовірність того, що на ній виявиться всього: а) 2 очки (подія A); б) 5 очок (подія B); в) 12 очок (подія C)? </vt:lpstr>
      <vt:lpstr>Презентация PowerPoint</vt:lpstr>
      <vt:lpstr>теорія множин</vt:lpstr>
      <vt:lpstr>Презентация PowerPoint</vt:lpstr>
      <vt:lpstr>Сумою подій А і В називається подія С, що полягає в здійсненні під час одиничного випробування  або події А, або події В, або  обох  подій одночасно.</vt:lpstr>
      <vt:lpstr>Подія Ā  називається протилежною до події  А, якщо вона  відбувається тоді  і  тільки  тоді , коли  подія  А не  відбувається.    Читається “  не  А”.</vt:lpstr>
      <vt:lpstr>Добутком подій А   і   В  називається подія С, що  полягає в  здійсненні  обох подій А і  В  під  час одиничного випробування.</vt:lpstr>
      <vt:lpstr>Складеною подією називається така подія, поява якої залежить  від появи  інших , простих  подій.</vt:lpstr>
      <vt:lpstr>Приклади.</vt:lpstr>
      <vt:lpstr>Теорема.  Ймовірність суми двох несумісних подій А і В дорівнює сумі ймовірностей цих подій:    Якщо А   В = Ø, то Р(А+В)=Р(А)+Р(В)</vt:lpstr>
      <vt:lpstr>  Приклад1. В урні лежать 2 чорних, 3 червоних, 9 зелених,  6 синіх кульок. З неї навмання виймають одну кульку. Яка  ймовірність того, що вона не чорна?</vt:lpstr>
      <vt:lpstr> Наслідок1. Сума ймовірностей подій                      ,які утворюють  повну групу і попарно несумісні, дорівнює одиниці:                                      </vt:lpstr>
      <vt:lpstr>Наслідок 2. Сума ймовірностей протилежних подій дорівнює 1:   </vt:lpstr>
      <vt:lpstr>      Дві події називають незалежними, якщо ймовірність появи однієї з них не залежить від того, відбулася друга подія чи ні.</vt:lpstr>
      <vt:lpstr>Приклад 2. В коробці є 20 деталей, із яких 15 стандартних. Знайти ймовірність того, що серед 3 вибраних навмання деталей є хоч би одна стандартна.  </vt:lpstr>
      <vt:lpstr>Презентация PowerPoint</vt:lpstr>
      <vt:lpstr>Задача 3. Два мисливці стріляють одночасно і незалежно один від одного по мішені. Ймовірності влучень в мішень відповідно дорівнюють 0,7 і 0,8. Знайдіть ймовірність того, що обидва мисливці влучать  у ціль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Valeriy</dc:creator>
  <cp:lastModifiedBy>Учетная запись Майкрософт</cp:lastModifiedBy>
  <cp:revision>74</cp:revision>
  <dcterms:created xsi:type="dcterms:W3CDTF">2021-02-27T20:51:01Z</dcterms:created>
  <dcterms:modified xsi:type="dcterms:W3CDTF">2024-04-03T08:00:25Z</dcterms:modified>
</cp:coreProperties>
</file>