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D72FDE-1C87-4041-8AFA-F502B349DA9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52B9393-6B5D-4C4E-8F04-F37A70A7BE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D727150-7F61-4F44-9398-C976C00995B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F6E57F4-1420-4E60-A020-C7F5A812505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6585B43-B223-4FC4-843A-BBC0EC75E25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B0D7AEB-B0AF-416B-94F3-A01B5FFAE4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64ADEF8-22E8-4DB5-AEBF-EF77471C3A1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F26DDB-5E5C-4474-A8DE-AFAB7FF1178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D1428EB-DB01-497F-BFB8-E4D4C5E05F0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5344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D4BAE49-74D9-48DA-A91D-FA9D5205511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7F6F248-6239-4047-8FA7-47E29B5931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E70424E-3096-4AD6-8F1F-49815886760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E65FDCB-EF76-4EF8-B099-DD270392C16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CA034F1-8C61-46C0-B58B-9CDAB69485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A7E2CC0-5A5B-4109-8B1B-82D651DA6EB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673ADC8-77F6-4D12-8388-30F2446E108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323964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02208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5720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323964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602208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8DE3BF3-CE21-4636-8255-670150BB791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DDA35B7-E5F7-4726-8CE5-B6B0CD8BDAB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A609459-1B01-4CF4-9690-1468CA45078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E3A664C-B172-4E50-867D-D92B70A33B0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0C064AC-7662-4A78-A3F3-1576DC8C4E6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0FA29BD-25AE-4A70-86D4-97F2345C3B2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DAB98E-A0BB-4CEC-86D0-0197613E23C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457200" y="25344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5B18938-B3CF-4CFF-B177-DB46AD64527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45EA3BB-9A79-44B2-845B-3F5B25E68C7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EB29AEE-3218-45D0-B4D4-86437743103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32241CFA-E1C5-470B-816D-63643231D0F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24F7E33-1827-4474-B52E-7F0025DB39B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44A6FC7-0649-4FFA-AB7B-F74A47943FE8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23964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6022080" y="164628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/>
          </p:nvPr>
        </p:nvSpPr>
        <p:spPr>
          <a:xfrm>
            <a:off x="45720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/>
          </p:nvPr>
        </p:nvSpPr>
        <p:spPr>
          <a:xfrm>
            <a:off x="323964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7" name="PlaceHolder 7"/>
          <p:cNvSpPr>
            <a:spLocks noGrp="1"/>
          </p:cNvSpPr>
          <p:nvPr>
            <p:ph/>
          </p:nvPr>
        </p:nvSpPr>
        <p:spPr>
          <a:xfrm>
            <a:off x="6022080" y="4010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0B924745-CC8B-42EB-B9CB-CB504FEEE691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6F05C74-A5A5-45AD-8ED9-468FBE7F2F6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F1C233-2DEE-4FDD-B833-8B707339AEE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5344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0B79E41-78EC-4A4E-A913-7A151B927B3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EF808C4-C21E-4145-B2EA-54D6C5D99BA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4010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7C4DC78-C144-4959-9C6B-53E9A004874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64628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4010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5BC5F2A-E496-4591-A0A5-D067B78CACB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 hidden="1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>
            <a:solidFill>
              <a:srgbClr val="676A55">
                <a:tint val="78000"/>
                <a:satMod val="180000"/>
                <a:alpha val="88000"/>
              </a:srgbClr>
            </a:solidFill>
            <a:round/>
          </a:ln>
          <a:effectLst>
            <a:innerShdw blurRad="114300">
              <a:srgbClr val="000000"/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Прямоугольник с двумя скругленными противолежащими углами 6"/>
          <p:cNvSpPr/>
          <p:nvPr/>
        </p:nvSpPr>
        <p:spPr>
          <a:xfrm>
            <a:off x="164520" y="146160"/>
            <a:ext cx="8814600" cy="2505240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>
            <a:solidFill>
              <a:srgbClr val="676A55">
                <a:tint val="78000"/>
                <a:satMod val="180000"/>
                <a:alpha val="88000"/>
              </a:srgbClr>
            </a:solidFill>
            <a:round/>
          </a:ln>
          <a:effectLst>
            <a:innerShdw blurRad="114300">
              <a:srgbClr val="000000"/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64400" y="380880"/>
            <a:ext cx="8229240" cy="2209320"/>
          </a:xfrm>
          <a:prstGeom prst="rect">
            <a:avLst/>
          </a:prstGeom>
          <a:noFill/>
          <a:ln w="0">
            <a:noFill/>
          </a:ln>
        </p:spPr>
        <p:txBody>
          <a:bodyPr lIns="45720" tIns="45000" rIns="228600" bIns="45000" anchor="b">
            <a:norm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sz="4800" b="0" strike="noStrike" spc="-1">
                <a:solidFill>
                  <a:srgbClr val="E6E9CB"/>
                </a:solidFill>
                <a:latin typeface="Rockwell"/>
              </a:rPr>
              <a:t>Образец заголовка</a:t>
            </a:r>
            <a:endParaRPr lang="ru-RU" sz="48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5562720" y="6509160"/>
            <a:ext cx="3002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>
              <a:lnSpc>
                <a:spcPct val="100000"/>
              </a:lnSpc>
              <a:buNone/>
              <a:defRPr lang="ru-RU" sz="1300" b="0" strike="noStrike" spc="-1">
                <a:solidFill>
                  <a:srgbClr val="B9BBB1"/>
                </a:solidFill>
                <a:latin typeface="Rockwel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300" b="0" strike="noStrike" spc="-1">
                <a:solidFill>
                  <a:srgbClr val="B9BBB1"/>
                </a:solidFill>
                <a:latin typeface="Rockwell"/>
              </a:rPr>
              <a:t>&lt;дата/время&gt;</a:t>
            </a:r>
            <a:endParaRPr lang="ru-RU" sz="13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8638920" y="6509160"/>
            <a:ext cx="464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600" b="0" strike="noStrike" spc="-1">
                <a:solidFill>
                  <a:srgbClr val="D5D6CA"/>
                </a:solidFill>
                <a:latin typeface="Rockwel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6233822-B721-4C41-8525-9856CBA3AEA0}" type="slidenum">
              <a:rPr lang="ru-RU" sz="1600" b="0" strike="noStrike" spc="-1">
                <a:solidFill>
                  <a:srgbClr val="D5D6CA"/>
                </a:solidFill>
                <a:latin typeface="Rockwell"/>
              </a:rPr>
              <a:t>‹#›</a:t>
            </a:fld>
            <a:endParaRPr lang="ru-RU" sz="1600" b="0" strike="noStrike" spc="-1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>
          <a:xfrm>
            <a:off x="1600200" y="6509160"/>
            <a:ext cx="390708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FFFFFF"/>
                </a:solidFill>
                <a:latin typeface="Rockwel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300" b="0" strike="noStrike" spc="-1">
                <a:solidFill>
                  <a:srgbClr val="FFFFFF"/>
                </a:solidFill>
                <a:latin typeface="Rockwel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900" b="0" strike="noStrike" spc="-1">
                <a:solidFill>
                  <a:srgbClr val="FFFFFF"/>
                </a:solidFill>
                <a:latin typeface="Rockwel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с двумя скругленными противолежащими углами 6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>
            <a:solidFill>
              <a:srgbClr val="676A55">
                <a:tint val="78000"/>
                <a:satMod val="180000"/>
                <a:alpha val="88000"/>
              </a:srgbClr>
            </a:solidFill>
            <a:round/>
          </a:ln>
          <a:effectLst>
            <a:innerShdw blurRad="114300">
              <a:srgbClr val="000000"/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Прямоугольник 6"/>
          <p:cNvSpPr/>
          <p:nvPr/>
        </p:nvSpPr>
        <p:spPr>
          <a:xfrm>
            <a:off x="588240" y="1424520"/>
            <a:ext cx="8000640" cy="864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600" dist="1296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ru-RU" sz="4600" b="0" strike="noStrike" spc="-1">
                <a:solidFill>
                  <a:srgbClr val="E6E9CB"/>
                </a:solidFill>
                <a:latin typeface="Rockwell"/>
              </a:rPr>
              <a:t>Образец заголовка</a:t>
            </a:r>
            <a:endParaRPr lang="ru-RU" sz="46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91960" indent="-291960">
              <a:lnSpc>
                <a:spcPct val="100000"/>
              </a:lnSpc>
              <a:buClr>
                <a:srgbClr val="72A376"/>
              </a:buClr>
              <a:buSzPct val="70000"/>
              <a:buFont typeface="Wingdings 2" charset="2"/>
              <a:buChar char=""/>
            </a:pPr>
            <a:r>
              <a:rPr lang="ru-RU" sz="3200" b="0" strike="noStrike" spc="-1">
                <a:solidFill>
                  <a:srgbClr val="FFFFFF"/>
                </a:solidFill>
                <a:latin typeface="Rockwell"/>
              </a:rPr>
              <a:t>Образец текста</a:t>
            </a:r>
          </a:p>
          <a:p>
            <a:pPr marL="640080" lvl="1" indent="-228600">
              <a:lnSpc>
                <a:spcPct val="100000"/>
              </a:lnSpc>
              <a:spcBef>
                <a:spcPts val="400"/>
              </a:spcBef>
              <a:buClr>
                <a:srgbClr val="B0CCB0"/>
              </a:buClr>
              <a:buSzPct val="90000"/>
              <a:buFont typeface="Symbol" charset="2"/>
              <a:buChar char=""/>
            </a:pPr>
            <a:r>
              <a:rPr lang="ru-RU" sz="2600" b="0" strike="noStrike" spc="-1">
                <a:solidFill>
                  <a:srgbClr val="FFFFFF"/>
                </a:solidFill>
                <a:latin typeface="Rockwell"/>
              </a:rPr>
              <a:t>Второй уровень</a:t>
            </a:r>
          </a:p>
          <a:p>
            <a:pPr marL="822960" lvl="2" indent="-191880">
              <a:lnSpc>
                <a:spcPct val="100000"/>
              </a:lnSpc>
              <a:spcBef>
                <a:spcPts val="400"/>
              </a:spcBef>
              <a:buClr>
                <a:srgbClr val="A8CDD7"/>
              </a:buClr>
              <a:buFont typeface="Wingdings 2" charset="2"/>
              <a:buChar char=""/>
            </a:pPr>
            <a:r>
              <a:rPr lang="ru-RU" sz="2300" b="0" strike="noStrike" spc="-1">
                <a:solidFill>
                  <a:srgbClr val="FFFFFF"/>
                </a:solidFill>
                <a:latin typeface="Rockwell"/>
              </a:rPr>
              <a:t>Третий уровень</a:t>
            </a:r>
          </a:p>
          <a:p>
            <a:pPr marL="1005840" lvl="3" indent="-182880">
              <a:lnSpc>
                <a:spcPct val="100000"/>
              </a:lnSpc>
              <a:spcBef>
                <a:spcPts val="400"/>
              </a:spcBef>
              <a:buClr>
                <a:srgbClr val="A8CDD7"/>
              </a:buClr>
              <a:buFont typeface="Wingdings 2" charset="2"/>
              <a:buChar char="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Четвертый уровень</a:t>
            </a:r>
          </a:p>
          <a:p>
            <a:pPr marL="1188720" lvl="4" indent="-182880">
              <a:lnSpc>
                <a:spcPct val="100000"/>
              </a:lnSpc>
              <a:spcBef>
                <a:spcPts val="400"/>
              </a:spcBef>
              <a:buClr>
                <a:srgbClr val="A8CDD7"/>
              </a:buClr>
              <a:buFont typeface="Wingdings 2" charset="2"/>
              <a:buChar char=""/>
            </a:pPr>
            <a:r>
              <a:rPr lang="ru-RU" sz="1900" b="0" strike="noStrike" spc="-1">
                <a:solidFill>
                  <a:srgbClr val="FFFFFF"/>
                </a:solidFill>
                <a:latin typeface="Rockwell"/>
              </a:rPr>
              <a:t>Пятый уровень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dt" idx="4"/>
          </p:nvPr>
        </p:nvSpPr>
        <p:spPr>
          <a:xfrm>
            <a:off x="5562720" y="6400800"/>
            <a:ext cx="3002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>
              <a:lnSpc>
                <a:spcPct val="100000"/>
              </a:lnSpc>
              <a:buNone/>
              <a:defRPr lang="ru-RU" sz="1300" b="0" strike="noStrike" spc="-1">
                <a:solidFill>
                  <a:srgbClr val="B9BBB1"/>
                </a:solidFill>
                <a:latin typeface="Rockwel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300" b="0" strike="noStrike" spc="-1">
                <a:solidFill>
                  <a:srgbClr val="B9BBB1"/>
                </a:solidFill>
                <a:latin typeface="Rockwell"/>
              </a:rPr>
              <a:t>&lt;дата/время&gt;</a:t>
            </a:r>
            <a:endParaRPr lang="ru-RU" sz="1300" b="0" strike="noStrike" spc="-1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5"/>
          </p:nvPr>
        </p:nvSpPr>
        <p:spPr>
          <a:xfrm>
            <a:off x="1295280" y="6400800"/>
            <a:ext cx="421200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sldNum" idx="6"/>
          </p:nvPr>
        </p:nvSpPr>
        <p:spPr>
          <a:xfrm>
            <a:off x="8638920" y="6514560"/>
            <a:ext cx="464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600" b="0" strike="noStrike" spc="-1">
                <a:solidFill>
                  <a:srgbClr val="DFE0D4"/>
                </a:solidFill>
                <a:latin typeface="Rockwel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DDAE32F-C763-423A-9FF6-616680366757}" type="slidenum">
              <a:rPr lang="ru-RU" sz="1600" b="0" strike="noStrike" spc="-1">
                <a:solidFill>
                  <a:srgbClr val="DFE0D4"/>
                </a:solidFill>
                <a:latin typeface="Rockwell"/>
              </a:rPr>
              <a:t>‹#›</a:t>
            </a:fld>
            <a:endParaRPr lang="ru-RU" sz="16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с двумя скругленными противолежащими углами 6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>
            <a:solidFill>
              <a:srgbClr val="676A55">
                <a:tint val="78000"/>
                <a:satMod val="180000"/>
                <a:alpha val="88000"/>
              </a:srgbClr>
            </a:solidFill>
            <a:round/>
          </a:ln>
          <a:effectLst>
            <a:innerShdw blurRad="114300">
              <a:srgbClr val="000000"/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PlaceHolder 1"/>
          <p:cNvSpPr>
            <a:spLocks noGrp="1"/>
          </p:cNvSpPr>
          <p:nvPr>
            <p:ph type="dt" idx="7"/>
          </p:nvPr>
        </p:nvSpPr>
        <p:spPr>
          <a:xfrm>
            <a:off x="5562720" y="6400800"/>
            <a:ext cx="3002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>
              <a:lnSpc>
                <a:spcPct val="100000"/>
              </a:lnSpc>
              <a:buNone/>
              <a:defRPr lang="ru-RU" sz="1300" b="0" strike="noStrike" spc="-1">
                <a:solidFill>
                  <a:srgbClr val="B9BBB1"/>
                </a:solidFill>
                <a:latin typeface="Rockwel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300" b="0" strike="noStrike" spc="-1">
                <a:solidFill>
                  <a:srgbClr val="B9BBB1"/>
                </a:solidFill>
                <a:latin typeface="Rockwell"/>
              </a:rPr>
              <a:t>&lt;дата/время&gt;</a:t>
            </a:r>
            <a:endParaRPr lang="ru-RU" sz="1300" b="0" strike="noStrike" spc="-1"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ftr" idx="8"/>
          </p:nvPr>
        </p:nvSpPr>
        <p:spPr>
          <a:xfrm>
            <a:off x="1295280" y="6400800"/>
            <a:ext cx="421200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sldNum" idx="9"/>
          </p:nvPr>
        </p:nvSpPr>
        <p:spPr>
          <a:xfrm>
            <a:off x="8638920" y="6514560"/>
            <a:ext cx="46404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600" b="0" strike="noStrike" spc="-1">
                <a:solidFill>
                  <a:srgbClr val="DFE0D4"/>
                </a:solidFill>
                <a:latin typeface="Rockwel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BADD44E-84C0-421F-AE4B-43879637DA41}" type="slidenum">
              <a:rPr lang="ru-RU" sz="1600" b="0" strike="noStrike" spc="-1">
                <a:solidFill>
                  <a:srgbClr val="DFE0D4"/>
                </a:solidFill>
                <a:latin typeface="Rockwell"/>
              </a:rPr>
              <a:t>‹#›</a:t>
            </a:fld>
            <a:endParaRPr lang="ru-RU" sz="1600" b="0" strike="noStrike" spc="-1">
              <a:latin typeface="Times New Roman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FFFFFF"/>
                </a:solidFill>
                <a:latin typeface="Rockwell"/>
              </a:rPr>
              <a:t>Для правки текста заглавия щёлкните мышью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FFFFFF"/>
                </a:solidFill>
                <a:latin typeface="Rockwel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300" b="0" strike="noStrike" spc="-1">
                <a:solidFill>
                  <a:srgbClr val="FFFFFF"/>
                </a:solidFill>
                <a:latin typeface="Rockwel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900" b="0" strike="noStrike" spc="-1">
                <a:solidFill>
                  <a:srgbClr val="FFFFFF"/>
                </a:solidFill>
                <a:latin typeface="Rockwel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latin typeface="Rockwel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0" y="-603448"/>
            <a:ext cx="9036496" cy="2929320"/>
          </a:xfrm>
          <a:prstGeom prst="rect">
            <a:avLst/>
          </a:prstGeom>
          <a:noFill/>
          <a:ln w="0">
            <a:noFill/>
          </a:ln>
        </p:spPr>
        <p:txBody>
          <a:bodyPr lIns="45720" tIns="45000" rIns="228600" bIns="45000" anchor="b">
            <a:noAutofit/>
          </a:bodyPr>
          <a:lstStyle/>
          <a:p>
            <a:pPr algn="ctr">
              <a:buNone/>
            </a:pPr>
            <a:r>
              <a:rPr lang="uk-UA" sz="4000" b="0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Лекція 2. </a:t>
            </a:r>
            <a:r>
              <a:rPr lang="uk-UA" sz="4000" b="0" strike="noStrike" spc="-1" dirty="0">
                <a:solidFill>
                  <a:srgbClr val="E6E9CB"/>
                </a:solidFill>
                <a:latin typeface="Calibri" pitchFamily="34" charset="0"/>
                <a:ea typeface="Times New Roman"/>
                <a:cs typeface="Calibri" pitchFamily="34" charset="0"/>
              </a:rPr>
              <a:t>Зміст, мета та завдання навчальної дисципліни «Основи здоров’я» для учнів початкової школи</a:t>
            </a:r>
            <a:endParaRPr lang="ru-RU" sz="40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9" name="Рисунок 128"/>
          <p:cNvPicPr/>
          <p:nvPr/>
        </p:nvPicPr>
        <p:blipFill>
          <a:blip r:embed="rId2"/>
          <a:stretch/>
        </p:blipFill>
        <p:spPr>
          <a:xfrm>
            <a:off x="2340000" y="3545640"/>
            <a:ext cx="4320000" cy="23943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67640" y="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ctr">
              <a:lnSpc>
                <a:spcPct val="100000"/>
              </a:lnSpc>
              <a:buNone/>
            </a:pPr>
            <a:r>
              <a:rPr lang="uk-UA" sz="4600" b="1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Завдання і зміст</a:t>
            </a:r>
            <a:endParaRPr lang="ru-RU" sz="4600" b="1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323528" y="1412776"/>
            <a:ext cx="8496720" cy="288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56000" lnSpcReduction="20000"/>
          </a:bodyPr>
          <a:lstStyle/>
          <a:p>
            <a:pPr lvl="2" indent="468000" algn="just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Завдання і зміст навчального курсу </a:t>
            </a:r>
            <a:r>
              <a:rPr lang="uk-UA" sz="3200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„Основи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здоров’я” в початковій школі Основи валеології та безпеки життєдіяльності людини в початковій школі розглядаються під час вивчення предмета </a:t>
            </a:r>
            <a:r>
              <a:rPr lang="uk-UA" sz="3200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„Основи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здоров’я”. З цього навчального предмета інваріантною складовою Типового навчального плану початкової школи передбачено 1 годину на тиждень. Можливі додаткові години та курсу за вибором </a:t>
            </a:r>
            <a:r>
              <a:rPr lang="uk-UA" sz="3200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„Валеологія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” та </a:t>
            </a:r>
            <a:r>
              <a:rPr lang="uk-UA" sz="3200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„Основи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безпеки життєдіяльності” згідно з варіативною частиною навчального плану. Здоров’я – найперша необхідна умова успішного розвитку кожної людини, її навчання, праці, добробуту, створення сім’ї і виховання дітей. Від ставлення людини до здоров’я багато в чому залежить його збереження і зміцнення. </a:t>
            </a:r>
            <a:endParaRPr lang="ru-RU" sz="32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AutoShape 2" descr="https://znaimo.gov.ua/media/%D0%A0%D0%B5%D1%81%D1%83%D1%80%D1%81%20%20%D1%8F(1)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948756"/>
            <a:ext cx="3894224" cy="267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ru-RU" sz="4600" b="0" strike="noStrike" spc="-1">
                <a:solidFill>
                  <a:srgbClr val="E6E9CB"/>
                </a:solidFill>
                <a:latin typeface="Rockwell"/>
              </a:rPr>
              <a:t> </a:t>
            </a:r>
            <a:endParaRPr lang="ru-RU" sz="46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755640" y="2204864"/>
            <a:ext cx="7930800" cy="39673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63000" lnSpcReduction="20000"/>
          </a:bodyPr>
          <a:lstStyle/>
          <a:p>
            <a:pPr indent="468000" algn="just">
              <a:lnSpc>
                <a:spcPct val="120000"/>
              </a:lnSpc>
              <a:buClr>
                <a:srgbClr val="72A376"/>
              </a:buClr>
              <a:buSzPct val="70000"/>
              <a:buFont typeface="Wingdings 2" charset="2"/>
              <a:buChar char=""/>
            </a:pP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Навчити дітей берегти і зміцнювати своє здоров'я – одне з найважливіших завдань сучасної школи, яке реалізується в предметі "Основи здоров'я". </a:t>
            </a:r>
            <a:endParaRPr lang="uk-UA" sz="32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indent="468000" algn="just">
              <a:lnSpc>
                <a:spcPct val="120000"/>
              </a:lnSpc>
              <a:buClr>
                <a:srgbClr val="72A376"/>
              </a:buClr>
              <a:buSzPct val="70000"/>
              <a:buFont typeface="Wingdings 2" charset="2"/>
              <a:buChar char=""/>
            </a:pPr>
            <a:r>
              <a:rPr lang="uk-UA" sz="32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Мета 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предмета "Основи здоров'я" – формування в учнів свідомого ставлення до свого здоров'я, оволодіння життєвими навичками здорового способу життя та безпечної для здоров'я поведінки. У процесі навчання зазначена мета передбачає вирішення таких завдань: - формувати уявлення про здоров'я; - мотивувати позитивне ставлення до збереження і зміцнення здоров'я; - формувати основні життєві навички щодо здорового способу життя та безпечної поведінки; - виховувати потребу в здоров'ї як важливої життєвої цінності.</a:t>
            </a:r>
            <a:endParaRPr lang="ru-RU" sz="32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11760" y="620688"/>
            <a:ext cx="43924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МЕТА</a:t>
            </a:r>
            <a:endParaRPr lang="ru-RU" sz="4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ctr">
              <a:lnSpc>
                <a:spcPct val="100000"/>
              </a:lnSpc>
              <a:buNone/>
            </a:pPr>
            <a:r>
              <a:rPr lang="uk-UA" sz="4600" b="1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Основні поняття курсу</a:t>
            </a:r>
            <a:endParaRPr lang="ru-RU" sz="4600" b="1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251520" y="1646280"/>
            <a:ext cx="843492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9500" lnSpcReduction="20000"/>
          </a:bodyPr>
          <a:lstStyle/>
          <a:p>
            <a:pPr lvl="2" indent="457200" algn="just">
              <a:lnSpc>
                <a:spcPct val="120000"/>
              </a:lnSpc>
              <a:buClr>
                <a:srgbClr val="72A376"/>
              </a:buClr>
              <a:buSzPct val="70000"/>
            </a:pPr>
            <a:r>
              <a:rPr lang="uk-UA" sz="3200" b="1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Життєві навички 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– це набута людиною здатність до адаптованої та позитивної поведінки, яка дає змогу ефективно вирішувати проблеми та долати повсякденні труднощі (за визначенням ВООЗ). Змістову основу предмета складають такі базові поняття: здоров'я, здоровий спосіб життя, безпечна поведінка. </a:t>
            </a:r>
            <a:endParaRPr lang="uk-UA" sz="32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lvl="2" indent="457200" algn="just">
              <a:lnSpc>
                <a:spcPct val="120000"/>
              </a:lnSpc>
              <a:buClr>
                <a:srgbClr val="72A376"/>
              </a:buClr>
              <a:buSzPct val="70000"/>
            </a:pPr>
            <a:r>
              <a:rPr lang="uk-UA" sz="3200" b="1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Здоров'я</a:t>
            </a:r>
            <a:r>
              <a:rPr lang="uk-UA" sz="32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3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розглядається як цілісний і водночас багатовимірний феномен – через фізичну, соціальну, психічну й духовну складові. </a:t>
            </a:r>
            <a:endParaRPr lang="uk-UA" sz="32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0" y="2541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ru-RU" sz="4600" b="0" strike="noStrike" spc="-1">
                <a:solidFill>
                  <a:srgbClr val="E6E9CB"/>
                </a:solidFill>
                <a:latin typeface="Rockwell"/>
              </a:rPr>
              <a:t> </a:t>
            </a:r>
            <a:endParaRPr lang="ru-RU" sz="46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79460" y="188640"/>
            <a:ext cx="4968360" cy="5544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2200" b="0" strike="noStrike" spc="-1" dirty="0" smtClean="0">
                <a:solidFill>
                  <a:srgbClr val="FFFFFF"/>
                </a:solidFill>
                <a:latin typeface="Times New Roman"/>
              </a:rPr>
              <a:t>	</a:t>
            </a:r>
            <a:r>
              <a:rPr lang="uk-UA" sz="2200" b="0" strike="noStrike" spc="-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Психічна </a:t>
            </a:r>
            <a:r>
              <a:rPr lang="uk-UA" sz="2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складова здоров'я визначає розвиток основних функцій психіки дитини як особистості, оптимальне її пристосування до змін середовища та досягнення психічного благополуччя. </a:t>
            </a:r>
            <a:endParaRPr lang="uk-UA" sz="22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2200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uk-UA" sz="2200" b="0" strike="noStrike" spc="-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Духовна </a:t>
            </a:r>
            <a:r>
              <a:rPr lang="uk-UA" sz="22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складова здоров'я формується через поєднання бачення прекрасного в оточенні, в самій людині, вироблення певних правил поведінки, відповідальне ставлення за здоров'я і життя своє та інших людей.</a:t>
            </a:r>
            <a:endParaRPr lang="ru-RU" sz="22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9" name="Picture 2" descr="Квест &quot; Елементи здоров'я &quot;"/>
          <p:cNvPicPr/>
          <p:nvPr/>
        </p:nvPicPr>
        <p:blipFill>
          <a:blip r:embed="rId2"/>
          <a:stretch/>
        </p:blipFill>
        <p:spPr>
          <a:xfrm>
            <a:off x="5295400" y="836712"/>
            <a:ext cx="3549600" cy="3113640"/>
          </a:xfrm>
          <a:prstGeom prst="rect">
            <a:avLst/>
          </a:prstGeom>
          <a:ln w="0">
            <a:noFill/>
          </a:ln>
        </p:spPr>
      </p:pic>
      <p:sp>
        <p:nvSpPr>
          <p:cNvPr id="140" name="TextBox 4"/>
          <p:cNvSpPr/>
          <p:nvPr/>
        </p:nvSpPr>
        <p:spPr>
          <a:xfrm>
            <a:off x="179512" y="4221088"/>
            <a:ext cx="8784488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0" lvl="2" algn="just"/>
            <a:r>
              <a:rPr lang="uk-UA" sz="1800" b="0" strike="noStrike" spc="-1" dirty="0">
                <a:solidFill>
                  <a:srgbClr val="FFFFFF"/>
                </a:solidFill>
                <a:latin typeface="Times New Roman"/>
              </a:rPr>
              <a:t> </a:t>
            </a:r>
            <a:r>
              <a:rPr lang="uk-UA" sz="1800" b="0" strike="noStrike" spc="-1" dirty="0" smtClean="0">
                <a:solidFill>
                  <a:srgbClr val="FFFFFF"/>
                </a:solidFill>
                <a:latin typeface="Times New Roman"/>
              </a:rPr>
              <a:t>	</a:t>
            </a:r>
            <a:r>
              <a:rPr lang="uk-UA" sz="2200" b="0" strike="noStrike" spc="-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Фізична </a:t>
            </a:r>
            <a:r>
              <a:rPr lang="uk-UA" sz="22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складова здоров'я – фізичний (тілесний) стан людини та її фізичний розвиток; здатність людини пристосовуватися до змін навколишнього середовища та ефективно протидіяти хвороботворним чинникам. </a:t>
            </a:r>
          </a:p>
          <a:p>
            <a:pPr marL="0" lvl="2" algn="just"/>
            <a:r>
              <a:rPr lang="uk-UA" sz="2200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uk-UA" sz="2200" b="0" strike="noStrike" spc="-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Соціальна </a:t>
            </a:r>
            <a:r>
              <a:rPr lang="uk-UA" sz="22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складова здоров'я визначається як узгоджена взаємодія дитини з природним і соціальним середовищем, розв’язання нею різних життєвих ситуацій у навколишньому середовищі.</a:t>
            </a:r>
            <a:endParaRPr lang="ru-RU" sz="22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None/>
            </a:pPr>
            <a:endParaRPr lang="ru-RU" sz="2200" b="0" strike="noStrike" spc="-1" dirty="0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5400" y="260648"/>
            <a:ext cx="3453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Складові здоров’я</a:t>
            </a:r>
            <a:endParaRPr lang="ru-RU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0" y="2541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ru-RU" sz="4600" b="0" strike="noStrike" spc="-1">
                <a:solidFill>
                  <a:srgbClr val="E6E9CB"/>
                </a:solidFill>
                <a:latin typeface="Rockwell"/>
              </a:rPr>
              <a:t> </a:t>
            </a:r>
            <a:endParaRPr lang="ru-RU" sz="46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179512" y="908720"/>
            <a:ext cx="8712968" cy="6120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Термін 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«валеологія» походить від латинського слова «</a:t>
            </a:r>
            <a:r>
              <a:rPr lang="uk-UA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вале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», що означає «бути здоровим» і грецького слова «логос» – «наука, вчення». Отже, валеологія – наука про здоров'я. Батьком сучасної валеології називають російського вченого І. І. </a:t>
            </a:r>
            <a:r>
              <a:rPr lang="uk-UA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Брехмана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, який 1980 року вперше запропонував цей </a:t>
            </a:r>
            <a:r>
              <a:rPr lang="uk-UA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термін.Він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науково обґрунтував необхідність охорони здоров'я практично здорових людей. </a:t>
            </a:r>
            <a:endParaRPr lang="uk-UA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uk-UA" b="1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ВАЛЕОЛОГІЯ</a:t>
            </a: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– це система знань про формування, збереження, зміцнення та відновлення здоров'я. Завдання валеології - навчити цінувати своє життя і здоров'я та дбайливо до нього ставитись. </a:t>
            </a:r>
            <a:endParaRPr lang="uk-UA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Предмет 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валеології – це індивідуальне здоров'я людини (духовне, фізичне, емоційне, розумове, соціальне, особистісне). Валеологія - наука про здоров'я людини, про здоров'я здорових. Валеологія тісно пов'язана з гігієною, біологією, медициною, екологією, хімією, фізикою (природничі науки); математикою; філософією, історією, психологією (гуманітарні науки) тощо. Повсякденне дотримання факторів здоров'я та відсутність шкідливих звичок називають </a:t>
            </a:r>
            <a:r>
              <a:rPr lang="uk-UA" b="1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ЗДОРОВИМ </a:t>
            </a:r>
            <a:r>
              <a:rPr lang="uk-UA" b="1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СПОСОБОМ ЖИТТЯ</a:t>
            </a:r>
            <a:r>
              <a:rPr lang="uk-UA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. Що ж потрібно, щоб бути здоровим і продовжити свій вік? Що потрібно робити, щоб не захворіти? Який спосіб життя краще вести? На всі ці питання дає відповідь молода і давня наука ВАЛЕОЛОГІЯ, яка сформувалася як наука в останні десятиліття</a:t>
            </a: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b="1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Здоровий спосіб життя </a:t>
            </a: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– спосіб життєдіяльності людини, метою якого є формування, збереження і зміцнення здоров'я на довгі роки. Безпечна поведінка – </a:t>
            </a:r>
            <a:r>
              <a:rPr lang="uk-UA" b="0" strike="noStrike" spc="-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поведінка</a:t>
            </a:r>
            <a:r>
              <a:rPr lang="uk-UA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людини, яка не загрожує її життю і здоров'ю та безпеці інших людей.</a:t>
            </a:r>
            <a:endParaRPr lang="ru-RU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ru-RU" sz="2000" b="0" strike="noStrike" spc="-1" dirty="0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4" name="PlaceHolder 1"/>
          <p:cNvSpPr txBox="1">
            <a:spLocks/>
          </p:cNvSpPr>
          <p:nvPr/>
        </p:nvSpPr>
        <p:spPr>
          <a:xfrm>
            <a:off x="457200" y="-1714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ctr"/>
            <a:r>
              <a:rPr lang="uk-UA" sz="4600" b="1" spc="-1" smtClean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Основні поняття курсу</a:t>
            </a:r>
            <a:endParaRPr lang="ru-RU" sz="4600" b="1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rmAutofit fontScale="90000"/>
          </a:bodyPr>
          <a:lstStyle/>
          <a:p>
            <a:pPr marL="54720" algn="ctr">
              <a:lnSpc>
                <a:spcPct val="100000"/>
              </a:lnSpc>
              <a:buNone/>
            </a:pPr>
            <a:r>
              <a:rPr lang="uk-UA" sz="4600" b="1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Структура навчальної програми предмета </a:t>
            </a:r>
            <a:r>
              <a:rPr lang="uk-UA" sz="4600" b="1" strike="noStrike" spc="-1" dirty="0" err="1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„Основи</a:t>
            </a:r>
            <a:r>
              <a:rPr lang="uk-UA" sz="4600" b="1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 здоров’я”</a:t>
            </a:r>
            <a:endParaRPr lang="ru-RU" sz="4600" b="1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323528" y="1484784"/>
            <a:ext cx="4896360" cy="3096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457200"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18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Навчально-виховні завдання вирішуються на основі планомірного і поступового розвитку в школярів основних </a:t>
            </a:r>
            <a:r>
              <a:rPr lang="uk-UA" sz="1800" b="0" strike="noStrike" spc="-1" dirty="0" err="1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валеологічних</a:t>
            </a:r>
            <a:r>
              <a:rPr lang="uk-UA" sz="18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понять. Допомагають освітній і виховній діяльності вчителя програми початкової загальноосвітньої школи. </a:t>
            </a:r>
            <a:endParaRPr lang="uk-UA" sz="18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indent="457200"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18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У </a:t>
            </a:r>
            <a:r>
              <a:rPr lang="uk-UA" sz="18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програмі сформульовано завдання і мету навчання, розкрито зміст теми, зазначено деякі форми, методи і методичні прийоми навчання, визначено приблизну кількість годин, необхідних для вивчення теми. </a:t>
            </a:r>
            <a:endParaRPr lang="uk-UA" sz="18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indent="457200"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18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До </a:t>
            </a:r>
            <a:r>
              <a:rPr lang="uk-UA" sz="18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програми включено вимоги до знань і вмінь учнів, а також тематика практичних робіт, міжпредметні зв'язки тощо. Вчитель повинен професійно володіти змістом програми, всіма структурними елементами і вміти користуватися програмою під час планування навчально-виховного процесу з предмета. </a:t>
            </a:r>
            <a:endParaRPr lang="ru-RU" sz="18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ru-RU" sz="1800" b="0" strike="noStrike" spc="-1" dirty="0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" name="AutoShape 4" descr="https://znaimo.gov.ua/media/%D0%A0%D0%B5%D1%81%D1%83%D1%80%D1%81%20%20%D1%8F(8)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6" descr="https://znaimo.gov.ua/media/%D0%A0%D0%B5%D1%81%D1%83%D1%80%D1%81%20%20%D1%8F(8)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514475"/>
            <a:ext cx="21336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448" y="4365104"/>
            <a:ext cx="205740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5" t="3684" r="7790" b="3684"/>
          <a:stretch/>
        </p:blipFill>
        <p:spPr bwMode="auto">
          <a:xfrm>
            <a:off x="5600700" y="2924944"/>
            <a:ext cx="1743081" cy="166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534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rmAutofit fontScale="90000"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uk-UA" sz="4600" b="1" strike="noStrike" spc="-1" dirty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Змістові лінії навчальної програми</a:t>
            </a:r>
            <a:endParaRPr lang="ru-RU" sz="4600" b="1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lvl="1">
              <a:buClr>
                <a:srgbClr val="72A376"/>
              </a:buClr>
              <a:buSzPct val="70000"/>
            </a:pPr>
            <a:r>
              <a:rPr lang="uk-UA" sz="20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Відповідно </a:t>
            </a:r>
            <a:r>
              <a:rPr lang="uk-UA" sz="20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до завдань предмета та тлумачення зазначених понять зміст програми для кожного класу структурується за такими змістовими лініями: </a:t>
            </a:r>
            <a:endParaRPr lang="ru-RU" sz="20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ru-RU" sz="32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8" name="TextBox 3"/>
          <p:cNvSpPr/>
          <p:nvPr/>
        </p:nvSpPr>
        <p:spPr>
          <a:xfrm>
            <a:off x="251640" y="2637000"/>
            <a:ext cx="5472360" cy="447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36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1) людина та її здоров'я; 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uk-UA" sz="36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2) фізична складова здоров'я; 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uk-UA" sz="36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3) соціальна складова здоров'я; 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uk-UA" sz="36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4) психічна та духовна складові здоров'я. 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ru-RU" sz="3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0" y="2541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Autofit/>
          </a:bodyPr>
          <a:lstStyle/>
          <a:p>
            <a:pPr marL="54720" algn="r">
              <a:lnSpc>
                <a:spcPct val="100000"/>
              </a:lnSpc>
              <a:buNone/>
            </a:pPr>
            <a:r>
              <a:rPr lang="ru-RU" sz="4600" b="0" strike="noStrike" spc="-1">
                <a:solidFill>
                  <a:srgbClr val="E6E9CB"/>
                </a:solidFill>
                <a:latin typeface="Rockwell"/>
              </a:rPr>
              <a:t> </a:t>
            </a:r>
            <a:endParaRPr lang="ru-RU" sz="4600" b="0" strike="noStrike" spc="-1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395536" y="1114928"/>
            <a:ext cx="8229240" cy="330142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20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Програма </a:t>
            </a:r>
            <a:r>
              <a:rPr lang="uk-UA" sz="20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побудована за концентричним принципом. Тому зазначені змістові лінії – наскрізні для всієї початкової школи, але в кожному класі зміст і обсяг пропонованої учням інформації, організація її засвоєння змінюються відповідно до зростаючих пізнавальних і психологічних особливостей учнів. Послідовність і кількість годин на ці складові можуть змінюватися відповідно до робочого плану школи, необхідності своєчасного реагування на конкретні умови, в яких відбувається навчальний процес (наближення епідемій, стихійне лихо, інфекційні хвороби тощо). </a:t>
            </a:r>
            <a:endParaRPr lang="uk-UA" sz="2000" b="0" strike="noStrike" spc="-1" dirty="0" smtClean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Clr>
                <a:srgbClr val="72A376"/>
              </a:buClr>
              <a:buSzPct val="70000"/>
            </a:pPr>
            <a:r>
              <a:rPr lang="uk-UA" sz="2000" b="0" strike="noStrike" spc="-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Міжпредметні </a:t>
            </a:r>
            <a:r>
              <a:rPr lang="uk-UA" sz="2000" b="0" strike="noStrike" spc="-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зв’язки. Засвоєнню змісту предмета "Основи здоров'я" сприяють мотиваційні зв'язки з іншими предметами початкової школи ("Фізична культура", "Я і Україна", "Художня праця", "Читання"). Здоровий спосіб життя учнів залежить не лише від них самих, а й сім'ї, суспільства, тому ідеї охорони життя і здоров'я доцільно поширити й на батьківську громаду. Для реалізації програмових вимог особливе значення має співпраця з сім'єю, мотивація дітей на самоконтроль у щоденному виконанні правил щодо збереження і зміцнення здоров'я, безпечної поведінки. </a:t>
            </a:r>
            <a:endParaRPr lang="ru-RU" sz="2000" b="0" strike="noStrike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PlaceHolder 1"/>
          <p:cNvSpPr txBox="1">
            <a:spLocks/>
          </p:cNvSpPr>
          <p:nvPr/>
        </p:nvSpPr>
        <p:spPr>
          <a:xfrm>
            <a:off x="457200" y="27472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tIns="45000" bIns="45000" anchor="b">
            <a:normAutofit fontScale="90000"/>
          </a:bodyPr>
          <a:lstStyle/>
          <a:p>
            <a:pPr marL="54720" algn="r"/>
            <a:r>
              <a:rPr lang="uk-UA" sz="4600" b="1" spc="-1" dirty="0" smtClean="0">
                <a:solidFill>
                  <a:srgbClr val="E6E9CB"/>
                </a:solidFill>
                <a:latin typeface="Calibri" pitchFamily="34" charset="0"/>
                <a:cs typeface="Calibri" pitchFamily="34" charset="0"/>
              </a:rPr>
              <a:t>Змістові лінії навчальної програми</a:t>
            </a:r>
            <a:endParaRPr lang="ru-RU" sz="4600" b="1" spc="-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1640</TotalTime>
  <Words>449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Office Theme</vt:lpstr>
      <vt:lpstr>Office Theme</vt:lpstr>
      <vt:lpstr>Office Theme</vt:lpstr>
      <vt:lpstr>Лекція 2. Зміст, мета та завдання навчальної дисципліни «Основи здоров’я» для учнів початкової школи</vt:lpstr>
      <vt:lpstr>Завдання і зміст</vt:lpstr>
      <vt:lpstr> </vt:lpstr>
      <vt:lpstr>Основні поняття курсу</vt:lpstr>
      <vt:lpstr> </vt:lpstr>
      <vt:lpstr> </vt:lpstr>
      <vt:lpstr>Структура навчальної програми предмета „Основи здоров’я”</vt:lpstr>
      <vt:lpstr>Змістові лінії навчальної програми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здоров’я</dc:title>
  <dc:subject/>
  <dc:creator>Dotsenko Maks</dc:creator>
  <dc:description/>
  <cp:lastModifiedBy>Пользователь</cp:lastModifiedBy>
  <cp:revision>20</cp:revision>
  <dcterms:created xsi:type="dcterms:W3CDTF">2022-12-07T22:07:48Z</dcterms:created>
  <dcterms:modified xsi:type="dcterms:W3CDTF">2024-02-11T22:30:07Z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19</vt:i4>
  </property>
</Properties>
</file>