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ФІЗІОЛОГІЧНІ ОСНОВИ ОЗДОРОВЧОЇ ФІЗИЧНОЇ КУЛЬТУРИ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861048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858" y="3522712"/>
            <a:ext cx="4192815" cy="3062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3068960"/>
            <a:ext cx="3367599" cy="369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46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Форми оздоровчої фізичної культури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4643" y="1088740"/>
            <a:ext cx="6192688" cy="3024336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 smtClean="0">
                <a:solidFill>
                  <a:srgbClr val="FF0000"/>
                </a:solidFill>
              </a:rPr>
              <a:t>1. Гімнастика </a:t>
            </a:r>
            <a:r>
              <a:rPr lang="uk-UA" sz="2800" dirty="0" smtClean="0"/>
              <a:t>(РГГ, виробнича гімнастика, лікувальна гімнастика, атлетична гімнастика, </a:t>
            </a:r>
            <a:r>
              <a:rPr lang="uk-UA" sz="2800" dirty="0" err="1" smtClean="0"/>
              <a:t>гімнастика</a:t>
            </a:r>
            <a:r>
              <a:rPr lang="uk-UA" sz="2800" dirty="0" smtClean="0"/>
              <a:t> за системою </a:t>
            </a:r>
            <a:r>
              <a:rPr lang="uk-UA" sz="2800" dirty="0" err="1" smtClean="0"/>
              <a:t>хатха-йога</a:t>
            </a:r>
            <a:r>
              <a:rPr lang="uk-UA" sz="2800" dirty="0" smtClean="0"/>
              <a:t>, аеробіка);</a:t>
            </a:r>
          </a:p>
          <a:p>
            <a:pPr algn="just"/>
            <a:r>
              <a:rPr lang="uk-UA" sz="2800" b="1" dirty="0" smtClean="0">
                <a:solidFill>
                  <a:srgbClr val="FF0000"/>
                </a:solidFill>
              </a:rPr>
              <a:t>2. Ігри;</a:t>
            </a:r>
          </a:p>
          <a:p>
            <a:pPr algn="just"/>
            <a:r>
              <a:rPr lang="uk-UA" sz="2800" b="1" dirty="0" smtClean="0">
                <a:solidFill>
                  <a:srgbClr val="FF0000"/>
                </a:solidFill>
              </a:rPr>
              <a:t>3. Туризм.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797152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rgbClr val="0070C0"/>
                </a:solidFill>
              </a:rPr>
              <a:t>! Завдання до лабораторного заняття: </a:t>
            </a:r>
            <a:r>
              <a:rPr lang="uk-UA" b="1" dirty="0"/>
              <a:t>дати характеристику основним формам ОФК та визначити її вплив на організм людини.</a:t>
            </a:r>
            <a:endParaRPr lang="ru-RU" b="1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6660232" y="1268760"/>
            <a:ext cx="792088" cy="284431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236296" y="1767588"/>
            <a:ext cx="17281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rgbClr val="00B050"/>
                </a:solidFill>
              </a:rPr>
              <a:t>Основний ефект:</a:t>
            </a:r>
          </a:p>
          <a:p>
            <a:pPr algn="ctr"/>
            <a:r>
              <a:rPr lang="uk-UA" b="1" dirty="0" smtClean="0"/>
              <a:t>збереження, зміцнення здоров’я населення та підвищення його рівня.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93336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Вплив ОФК на функціональний стан організму людини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</a:t>
            </a:r>
            <a:r>
              <a:rPr lang="ru-RU" dirty="0" err="1" smtClean="0"/>
              <a:t>розвитком</a:t>
            </a:r>
            <a:r>
              <a:rPr lang="ru-RU" dirty="0" smtClean="0"/>
              <a:t>: </a:t>
            </a:r>
          </a:p>
          <a:p>
            <a:pPr algn="just"/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b="1" dirty="0" err="1" smtClean="0">
                <a:solidFill>
                  <a:srgbClr val="00B050"/>
                </a:solidFill>
              </a:rPr>
              <a:t>специфічного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ефекту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(</a:t>
            </a:r>
            <a:r>
              <a:rPr lang="ru-RU" dirty="0" err="1" smtClean="0"/>
              <a:t>адаптації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 smtClean="0"/>
              <a:t>навантажень</a:t>
            </a:r>
            <a:r>
              <a:rPr lang="ru-RU" dirty="0" smtClean="0"/>
              <a:t>), </a:t>
            </a:r>
          </a:p>
          <a:p>
            <a:pPr algn="just"/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b="1" dirty="0" err="1" smtClean="0">
                <a:solidFill>
                  <a:srgbClr val="00B050"/>
                </a:solidFill>
              </a:rPr>
              <a:t>додаткового</a:t>
            </a:r>
            <a:r>
              <a:rPr lang="ru-RU" b="1" dirty="0" smtClean="0">
                <a:solidFill>
                  <a:srgbClr val="00B050"/>
                </a:solidFill>
              </a:rPr>
              <a:t>, </a:t>
            </a:r>
            <a:r>
              <a:rPr lang="ru-RU" b="1" dirty="0" err="1" smtClean="0">
                <a:solidFill>
                  <a:srgbClr val="00B050"/>
                </a:solidFill>
              </a:rPr>
              <a:t>неспецифічного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 smtClean="0">
                <a:solidFill>
                  <a:srgbClr val="00B050"/>
                </a:solidFill>
              </a:rPr>
              <a:t>ефекту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/>
              <a:t>-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до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несприятливих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зовнішнього</a:t>
            </a:r>
            <a:r>
              <a:rPr lang="ru-RU" dirty="0"/>
              <a:t> </a:t>
            </a:r>
            <a:r>
              <a:rPr lang="ru-RU" dirty="0" err="1" smtClean="0"/>
              <a:t>середовища</a:t>
            </a:r>
            <a:r>
              <a:rPr lang="ru-RU" dirty="0"/>
              <a:t> (Люди, </a:t>
            </a:r>
            <a:r>
              <a:rPr lang="ru-RU" dirty="0" err="1"/>
              <a:t>які</a:t>
            </a:r>
            <a:r>
              <a:rPr lang="ru-RU" dirty="0"/>
              <a:t> систематично </a:t>
            </a:r>
            <a:r>
              <a:rPr lang="ru-RU" dirty="0" err="1"/>
              <a:t>займаються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вправами</a:t>
            </a:r>
            <a:r>
              <a:rPr lang="ru-RU" dirty="0"/>
              <a:t> (Не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/>
              <a:t>6-8 годин на </a:t>
            </a:r>
            <a:r>
              <a:rPr lang="ru-RU" dirty="0" err="1"/>
              <a:t>тиждень</a:t>
            </a:r>
            <a:r>
              <a:rPr lang="ru-RU" dirty="0"/>
              <a:t>), </a:t>
            </a:r>
            <a:r>
              <a:rPr lang="ru-RU" dirty="0" err="1" smtClean="0"/>
              <a:t>рідше</a:t>
            </a:r>
            <a:r>
              <a:rPr lang="ru-RU" dirty="0" smtClean="0"/>
              <a:t> </a:t>
            </a:r>
            <a:r>
              <a:rPr lang="ru-RU" dirty="0" err="1"/>
              <a:t>хворіють</a:t>
            </a:r>
            <a:r>
              <a:rPr lang="ru-RU" dirty="0"/>
              <a:t>, </a:t>
            </a:r>
            <a:r>
              <a:rPr lang="ru-RU" dirty="0" err="1"/>
              <a:t>легше</a:t>
            </a:r>
            <a:r>
              <a:rPr lang="ru-RU" dirty="0"/>
              <a:t> </a:t>
            </a:r>
            <a:r>
              <a:rPr lang="ru-RU" dirty="0" err="1"/>
              <a:t>переносять</a:t>
            </a:r>
            <a:r>
              <a:rPr lang="ru-RU" dirty="0"/>
              <a:t> </a:t>
            </a:r>
            <a:r>
              <a:rPr lang="ru-RU" dirty="0" err="1"/>
              <a:t>інфекційні</a:t>
            </a:r>
            <a:r>
              <a:rPr lang="ru-RU" dirty="0"/>
              <a:t> </a:t>
            </a:r>
            <a:r>
              <a:rPr lang="ru-RU" dirty="0" err="1" smtClean="0"/>
              <a:t>захворювання</a:t>
            </a:r>
            <a:r>
              <a:rPr lang="ru-RU" dirty="0" smtClean="0"/>
              <a:t>).</a:t>
            </a:r>
          </a:p>
          <a:p>
            <a:pPr algn="just"/>
            <a:r>
              <a:rPr lang="ru-RU" dirty="0" smtClean="0"/>
              <a:t>У </a:t>
            </a:r>
            <a:r>
              <a:rPr lang="ru-RU" dirty="0" err="1" smtClean="0"/>
              <a:t>тренованих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 </a:t>
            </a:r>
            <a:r>
              <a:rPr lang="ru-RU" dirty="0" err="1"/>
              <a:t>підвищується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до </a:t>
            </a:r>
            <a:r>
              <a:rPr lang="ru-RU" dirty="0" err="1"/>
              <a:t>перегрівання</a:t>
            </a:r>
            <a:r>
              <a:rPr lang="ru-RU" dirty="0"/>
              <a:t> і </a:t>
            </a:r>
            <a:r>
              <a:rPr lang="ru-RU" dirty="0" err="1" smtClean="0"/>
              <a:t>переохолодження</a:t>
            </a:r>
            <a:r>
              <a:rPr lang="ru-RU" dirty="0" smtClean="0"/>
              <a:t>, </a:t>
            </a:r>
            <a:r>
              <a:rPr lang="ru-RU" dirty="0"/>
              <a:t>до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проникаючої</a:t>
            </a:r>
            <a:r>
              <a:rPr lang="ru-RU" dirty="0"/>
              <a:t> </a:t>
            </a:r>
            <a:r>
              <a:rPr lang="ru-RU" dirty="0" err="1"/>
              <a:t>радіації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 smtClean="0"/>
              <a:t>знижується</a:t>
            </a:r>
            <a:r>
              <a:rPr lang="ru-RU" dirty="0" smtClean="0"/>
              <a:t> </a:t>
            </a:r>
            <a:r>
              <a:rPr lang="ru-RU" dirty="0" err="1"/>
              <a:t>переносимість</a:t>
            </a:r>
            <a:r>
              <a:rPr lang="ru-RU" dirty="0"/>
              <a:t> </a:t>
            </a:r>
            <a:r>
              <a:rPr lang="ru-RU" dirty="0" err="1" smtClean="0"/>
              <a:t>голодування</a:t>
            </a:r>
            <a:r>
              <a:rPr lang="ru-RU" dirty="0" smtClean="0"/>
              <a:t>).</a:t>
            </a:r>
          </a:p>
          <a:p>
            <a:pPr algn="just"/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аеробні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нижче</a:t>
            </a:r>
            <a:r>
              <a:rPr lang="ru-RU" dirty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/>
              <a:t>смертності</a:t>
            </a:r>
            <a:r>
              <a:rPr lang="ru-RU" dirty="0"/>
              <a:t>. При </a:t>
            </a:r>
            <a:r>
              <a:rPr lang="ru-RU" dirty="0" err="1"/>
              <a:t>підвищенні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величин </a:t>
            </a:r>
            <a:r>
              <a:rPr lang="ru-RU" dirty="0" err="1"/>
              <a:t>відносного</a:t>
            </a:r>
            <a:r>
              <a:rPr lang="ru-RU" dirty="0"/>
              <a:t> </a:t>
            </a:r>
            <a:r>
              <a:rPr lang="ru-RU" dirty="0" smtClean="0"/>
              <a:t>МСК </a:t>
            </a:r>
            <a:r>
              <a:rPr lang="ru-RU" dirty="0"/>
              <a:t>в 2 рази у </a:t>
            </a:r>
            <a:r>
              <a:rPr lang="ru-RU" dirty="0" err="1" smtClean="0"/>
              <a:t>чоловіків</a:t>
            </a:r>
            <a:r>
              <a:rPr lang="ru-RU" dirty="0" smtClean="0"/>
              <a:t>, </a:t>
            </a:r>
            <a:r>
              <a:rPr lang="ru-RU" dirty="0" err="1" smtClean="0"/>
              <a:t>смертність</a:t>
            </a:r>
            <a:r>
              <a:rPr lang="ru-RU" dirty="0" smtClean="0"/>
              <a:t> </a:t>
            </a:r>
            <a:r>
              <a:rPr lang="ru-RU" dirty="0" err="1"/>
              <a:t>знижується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в 3 рази, ау </a:t>
            </a:r>
            <a:r>
              <a:rPr lang="ru-RU" dirty="0" err="1"/>
              <a:t>жінок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smtClean="0"/>
              <a:t>МСК </a:t>
            </a:r>
            <a:r>
              <a:rPr lang="ru-RU" dirty="0"/>
              <a:t>в 1,5 </a:t>
            </a:r>
            <a:r>
              <a:rPr lang="ru-RU" dirty="0" smtClean="0"/>
              <a:t>рази, </a:t>
            </a:r>
            <a:r>
              <a:rPr lang="ru-RU" dirty="0" err="1" smtClean="0"/>
              <a:t>знижує</a:t>
            </a:r>
            <a:r>
              <a:rPr lang="ru-RU" dirty="0" smtClean="0"/>
              <a:t> </a:t>
            </a:r>
            <a:r>
              <a:rPr lang="ru-RU" dirty="0" err="1"/>
              <a:t>смертність</a:t>
            </a:r>
            <a:r>
              <a:rPr lang="ru-RU" dirty="0"/>
              <a:t> в 2 рази.</a:t>
            </a:r>
          </a:p>
        </p:txBody>
      </p:sp>
    </p:spTree>
    <p:extLst>
      <p:ext uri="{BB962C8B-B14F-4D97-AF65-F5344CB8AC3E}">
        <p14:creationId xmlns:p14="http://schemas.microsoft.com/office/powerpoint/2010/main" val="2339735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FF0000"/>
                </a:solidFill>
              </a:rPr>
              <a:t>Вплив ОФК на функціональний стан організму людини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800" b="1" i="1" dirty="0" err="1" smtClean="0">
                <a:solidFill>
                  <a:srgbClr val="FFC000"/>
                </a:solidFill>
              </a:rPr>
              <a:t>Найбільший</a:t>
            </a:r>
            <a:r>
              <a:rPr lang="ru-RU" sz="3800" b="1" i="1" dirty="0" smtClean="0">
                <a:solidFill>
                  <a:srgbClr val="FFC000"/>
                </a:solidFill>
              </a:rPr>
              <a:t> </a:t>
            </a:r>
            <a:r>
              <a:rPr lang="ru-RU" sz="3800" b="1" i="1" dirty="0" err="1" smtClean="0">
                <a:solidFill>
                  <a:srgbClr val="FFC000"/>
                </a:solidFill>
              </a:rPr>
              <a:t>оздоровчий</a:t>
            </a:r>
            <a:r>
              <a:rPr lang="ru-RU" sz="3800" b="1" i="1" dirty="0" smtClean="0">
                <a:solidFill>
                  <a:srgbClr val="FFC000"/>
                </a:solidFill>
              </a:rPr>
              <a:t> </a:t>
            </a:r>
            <a:r>
              <a:rPr lang="ru-RU" sz="3800" b="1" i="1" dirty="0" err="1" smtClean="0">
                <a:solidFill>
                  <a:srgbClr val="FFC000"/>
                </a:solidFill>
              </a:rPr>
              <a:t>ефект</a:t>
            </a:r>
            <a:r>
              <a:rPr lang="ru-RU" sz="3800" b="1" i="1" dirty="0" smtClean="0">
                <a:solidFill>
                  <a:srgbClr val="FFC000"/>
                </a:solidFill>
              </a:rPr>
              <a:t> </a:t>
            </a:r>
            <a:r>
              <a:rPr lang="ru-RU" sz="3800" b="1" i="1" dirty="0" err="1" smtClean="0">
                <a:solidFill>
                  <a:srgbClr val="FFC000"/>
                </a:solidFill>
              </a:rPr>
              <a:t>досягається</a:t>
            </a:r>
            <a:r>
              <a:rPr lang="ru-RU" sz="3800" b="1" i="1" dirty="0" smtClean="0">
                <a:solidFill>
                  <a:srgbClr val="FFC000"/>
                </a:solidFill>
              </a:rPr>
              <a:t> коли: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</a:rPr>
              <a:t>оптимальний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обсяг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фізичного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навантаження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за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кількістю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годин на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тиждень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становить: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u="sng" dirty="0"/>
              <a:t>для </a:t>
            </a:r>
            <a:r>
              <a:rPr lang="ru-RU" u="sng" dirty="0" err="1" smtClean="0"/>
              <a:t>дітей</a:t>
            </a:r>
            <a:r>
              <a:rPr lang="ru-RU" u="sng" dirty="0" smtClean="0"/>
              <a:t> 6-8 </a:t>
            </a:r>
            <a:r>
              <a:rPr lang="ru-RU" u="sng" dirty="0"/>
              <a:t>років-13-14</a:t>
            </a:r>
            <a:r>
              <a:rPr lang="ru-RU" u="sng" dirty="0" smtClean="0"/>
              <a:t>,</a:t>
            </a:r>
          </a:p>
          <a:p>
            <a:pPr marL="0" indent="0" algn="just">
              <a:buNone/>
            </a:pPr>
            <a:r>
              <a:rPr lang="ru-RU" u="sng" dirty="0" smtClean="0"/>
              <a:t>9-12 </a:t>
            </a:r>
            <a:r>
              <a:rPr lang="ru-RU" u="sng" dirty="0" err="1"/>
              <a:t>років</a:t>
            </a:r>
            <a:r>
              <a:rPr lang="ru-RU" u="sng" dirty="0"/>
              <a:t>- 12-13</a:t>
            </a:r>
            <a:r>
              <a:rPr lang="ru-RU" u="sng" dirty="0" smtClean="0"/>
              <a:t>,</a:t>
            </a:r>
          </a:p>
          <a:p>
            <a:pPr marL="0" indent="0" algn="just">
              <a:buNone/>
            </a:pPr>
            <a:r>
              <a:rPr lang="ru-RU" u="sng" dirty="0" smtClean="0"/>
              <a:t>13-15 </a:t>
            </a:r>
            <a:r>
              <a:rPr lang="ru-RU" u="sng" dirty="0" err="1"/>
              <a:t>років</a:t>
            </a:r>
            <a:r>
              <a:rPr lang="ru-RU" u="sng" dirty="0"/>
              <a:t> - 11-12, </a:t>
            </a:r>
            <a:endParaRPr lang="ru-RU" u="sng" dirty="0" smtClean="0"/>
          </a:p>
          <a:p>
            <a:pPr marL="0" indent="0" algn="just">
              <a:buNone/>
            </a:pPr>
            <a:r>
              <a:rPr lang="ru-RU" u="sng" dirty="0" smtClean="0"/>
              <a:t>16-20 </a:t>
            </a:r>
            <a:r>
              <a:rPr lang="ru-RU" u="sng" dirty="0" err="1"/>
              <a:t>років</a:t>
            </a:r>
            <a:r>
              <a:rPr lang="ru-RU" u="sng" dirty="0"/>
              <a:t> - 8-9, </a:t>
            </a:r>
            <a:endParaRPr lang="ru-RU" u="sng" dirty="0" smtClean="0"/>
          </a:p>
          <a:p>
            <a:pPr marL="0" indent="0" algn="just">
              <a:buNone/>
            </a:pPr>
            <a:r>
              <a:rPr lang="ru-RU" u="sng" dirty="0" smtClean="0"/>
              <a:t>24- </a:t>
            </a:r>
            <a:r>
              <a:rPr lang="ru-RU" u="sng" dirty="0"/>
              <a:t>30-років - 7-8, </a:t>
            </a:r>
            <a:endParaRPr lang="ru-RU" u="sng" dirty="0" smtClean="0"/>
          </a:p>
          <a:p>
            <a:pPr marL="0" indent="0" algn="just">
              <a:buNone/>
            </a:pPr>
            <a:r>
              <a:rPr lang="ru-RU" u="sng" dirty="0" smtClean="0"/>
              <a:t>30-60 </a:t>
            </a:r>
            <a:r>
              <a:rPr lang="ru-RU" u="sng" dirty="0" err="1"/>
              <a:t>років</a:t>
            </a:r>
            <a:r>
              <a:rPr lang="ru-RU" u="sng" dirty="0"/>
              <a:t> - 5-6, </a:t>
            </a:r>
            <a:endParaRPr lang="ru-RU" u="sng" dirty="0" smtClean="0"/>
          </a:p>
          <a:p>
            <a:pPr marL="0" indent="0" algn="just">
              <a:buNone/>
            </a:pPr>
            <a:r>
              <a:rPr lang="ru-RU" u="sng" dirty="0" smtClean="0"/>
              <a:t>Людей </a:t>
            </a:r>
            <a:r>
              <a:rPr lang="ru-RU" u="sng" dirty="0" err="1" smtClean="0"/>
              <a:t>похилого</a:t>
            </a:r>
            <a:r>
              <a:rPr lang="ru-RU" u="sng" dirty="0" smtClean="0"/>
              <a:t> </a:t>
            </a:r>
            <a:r>
              <a:rPr lang="ru-RU" u="sng" dirty="0" err="1" smtClean="0"/>
              <a:t>віку</a:t>
            </a:r>
            <a:r>
              <a:rPr lang="ru-RU" u="sng" dirty="0" smtClean="0"/>
              <a:t> - </a:t>
            </a:r>
            <a:r>
              <a:rPr lang="ru-RU" u="sng" dirty="0"/>
              <a:t>8-10 </a:t>
            </a:r>
            <a:r>
              <a:rPr lang="ru-RU" u="sng" dirty="0" smtClean="0"/>
              <a:t>годин.</a:t>
            </a:r>
          </a:p>
          <a:p>
            <a:pPr algn="just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2.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</a:rPr>
              <a:t>фізичні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</a:rPr>
              <a:t>навантаження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</a:rPr>
              <a:t>виконуються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 з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</a:rPr>
              <a:t>інтенсивністю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при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якій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відбувається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підвищення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функціональних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можливостей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4">
                    <a:lumMod val="75000"/>
                  </a:schemeClr>
                </a:solidFill>
              </a:rPr>
              <a:t>організму</a:t>
            </a:r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■ (220-вік) (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). </a:t>
            </a:r>
            <a:endParaRPr lang="ru-RU" dirty="0" smtClean="0"/>
          </a:p>
          <a:p>
            <a:pPr algn="just"/>
            <a:r>
              <a:rPr lang="ru-RU" dirty="0" err="1" smtClean="0"/>
              <a:t>Оптимальне</a:t>
            </a:r>
            <a:r>
              <a:rPr lang="ru-RU" dirty="0" smtClean="0"/>
              <a:t> </a:t>
            </a:r>
            <a:r>
              <a:rPr lang="ru-RU" dirty="0" err="1" smtClean="0"/>
              <a:t>фізичне</a:t>
            </a:r>
            <a:r>
              <a:rPr lang="ru-RU" dirty="0" smtClean="0"/>
              <a:t> </a:t>
            </a:r>
            <a:r>
              <a:rPr lang="ru-RU" dirty="0" err="1" smtClean="0"/>
              <a:t>навантаження</a:t>
            </a:r>
            <a:r>
              <a:rPr lang="ru-RU" dirty="0" smtClean="0"/>
              <a:t> </a:t>
            </a:r>
            <a:r>
              <a:rPr lang="ru-RU" dirty="0" err="1"/>
              <a:t>виконується</a:t>
            </a:r>
            <a:r>
              <a:rPr lang="ru-RU" dirty="0"/>
              <a:t> при ЧСС </a:t>
            </a:r>
            <a:r>
              <a:rPr lang="ru-RU" dirty="0" err="1"/>
              <a:t>від</a:t>
            </a:r>
            <a:r>
              <a:rPr lang="ru-RU" dirty="0"/>
              <a:t> 65% до 85%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максимальної</a:t>
            </a:r>
            <a:r>
              <a:rPr lang="ru-RU" dirty="0"/>
              <a:t> </a:t>
            </a:r>
            <a:r>
              <a:rPr lang="ru-RU" dirty="0" smtClean="0"/>
              <a:t>ЧСС.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841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b="1" dirty="0">
                <a:solidFill>
                  <a:srgbClr val="FF0000"/>
                </a:solidFill>
              </a:rPr>
              <a:t>Загальні рекомендації для занять </a:t>
            </a:r>
            <a:r>
              <a:rPr lang="uk-UA" sz="2400" b="1" dirty="0" smtClean="0">
                <a:solidFill>
                  <a:srgbClr val="FF0000"/>
                </a:solidFill>
              </a:rPr>
              <a:t>ОФК </a:t>
            </a:r>
            <a:r>
              <a:rPr lang="ru-RU" sz="2400" b="1" dirty="0">
                <a:solidFill>
                  <a:srgbClr val="FF0000"/>
                </a:solidFill>
              </a:rPr>
              <a:t>для </a:t>
            </a:r>
            <a:r>
              <a:rPr lang="ru-RU" sz="2400" b="1" dirty="0" err="1">
                <a:solidFill>
                  <a:srgbClr val="FF0000"/>
                </a:solidFill>
              </a:rPr>
              <a:t>розвитку</a:t>
            </a:r>
            <a:r>
              <a:rPr lang="ru-RU" sz="2400" b="1" dirty="0">
                <a:solidFill>
                  <a:srgbClr val="FF0000"/>
                </a:solidFill>
              </a:rPr>
              <a:t> та </a:t>
            </a:r>
            <a:r>
              <a:rPr lang="ru-RU" sz="2400" b="1" dirty="0" err="1">
                <a:solidFill>
                  <a:srgbClr val="FF0000"/>
                </a:solidFill>
              </a:rPr>
              <a:t>підтримки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кардіореспіраторних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функцій</a:t>
            </a:r>
            <a:r>
              <a:rPr lang="ru-RU" sz="2400" b="1" dirty="0">
                <a:solidFill>
                  <a:srgbClr val="FF0000"/>
                </a:solidFill>
              </a:rPr>
              <a:t>, складу </a:t>
            </a:r>
            <a:r>
              <a:rPr lang="ru-RU" sz="2400" b="1" dirty="0" err="1">
                <a:solidFill>
                  <a:srgbClr val="FF0000"/>
                </a:solidFill>
              </a:rPr>
              <a:t>тіла</a:t>
            </a:r>
            <a:r>
              <a:rPr lang="ru-RU" sz="2400" b="1" dirty="0">
                <a:solidFill>
                  <a:srgbClr val="FF0000"/>
                </a:solidFill>
              </a:rPr>
              <a:t>, </a:t>
            </a:r>
            <a:r>
              <a:rPr lang="ru-RU" sz="2400" b="1" dirty="0" err="1">
                <a:solidFill>
                  <a:srgbClr val="FF0000"/>
                </a:solidFill>
              </a:rPr>
              <a:t>м'язової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сили</a:t>
            </a:r>
            <a:r>
              <a:rPr lang="ru-RU" sz="2400" b="1" dirty="0">
                <a:solidFill>
                  <a:srgbClr val="FF0000"/>
                </a:solidFill>
              </a:rPr>
              <a:t> і </a:t>
            </a:r>
            <a:r>
              <a:rPr lang="ru-RU" sz="2400" b="1" dirty="0" err="1">
                <a:solidFill>
                  <a:srgbClr val="FF0000"/>
                </a:solidFill>
              </a:rPr>
              <a:t>витривалості</a:t>
            </a:r>
            <a:r>
              <a:rPr lang="ru-RU" sz="2400" b="1" dirty="0">
                <a:solidFill>
                  <a:srgbClr val="FF0000"/>
                </a:solidFill>
              </a:rPr>
              <a:t> у </a:t>
            </a:r>
            <a:r>
              <a:rPr lang="ru-RU" sz="2400" b="1" dirty="0" err="1">
                <a:solidFill>
                  <a:srgbClr val="FF0000"/>
                </a:solidFill>
              </a:rPr>
              <a:t>дорослих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здорових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осіб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Частота </a:t>
            </a:r>
            <a:r>
              <a:rPr lang="ru-RU" dirty="0" err="1"/>
              <a:t>тренувальних</a:t>
            </a:r>
            <a:r>
              <a:rPr lang="ru-RU" dirty="0"/>
              <a:t> занять - 3-5 </a:t>
            </a:r>
            <a:r>
              <a:rPr lang="ru-RU" dirty="0" err="1"/>
              <a:t>днів</a:t>
            </a:r>
            <a:r>
              <a:rPr lang="ru-RU" dirty="0"/>
              <a:t> на </a:t>
            </a:r>
            <a:r>
              <a:rPr lang="ru-RU" dirty="0" err="1"/>
              <a:t>тиждень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Інтенсивність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- 65% -85%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максимальної</a:t>
            </a:r>
            <a:r>
              <a:rPr lang="ru-RU" dirty="0"/>
              <a:t> ЧСС </a:t>
            </a:r>
            <a:r>
              <a:rPr lang="ru-RU" dirty="0" err="1"/>
              <a:t>або</a:t>
            </a:r>
            <a:r>
              <a:rPr lang="ru-RU" dirty="0"/>
              <a:t> 50-85%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smtClean="0"/>
              <a:t>МСК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Тривалість</a:t>
            </a:r>
            <a:r>
              <a:rPr lang="ru-RU" dirty="0"/>
              <a:t> занять - 20-60 </a:t>
            </a:r>
            <a:r>
              <a:rPr lang="ru-RU" dirty="0" err="1"/>
              <a:t>хвилин</a:t>
            </a:r>
            <a:r>
              <a:rPr lang="ru-RU" dirty="0"/>
              <a:t> </a:t>
            </a:r>
            <a:r>
              <a:rPr lang="ru-RU" dirty="0" err="1"/>
              <a:t>безперервної</a:t>
            </a:r>
            <a:r>
              <a:rPr lang="ru-RU" dirty="0"/>
              <a:t> </a:t>
            </a:r>
            <a:r>
              <a:rPr lang="ru-RU" dirty="0" err="1" smtClean="0"/>
              <a:t>аеробної</a:t>
            </a:r>
            <a:r>
              <a:rPr lang="ru-RU" dirty="0" smtClean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інтенсивності</a:t>
            </a:r>
            <a:r>
              <a:rPr lang="ru-RU" dirty="0"/>
              <a:t> (</a:t>
            </a:r>
            <a:r>
              <a:rPr lang="ru-RU" dirty="0" err="1"/>
              <a:t>допускається</a:t>
            </a:r>
            <a:r>
              <a:rPr lang="ru-RU" dirty="0"/>
              <a:t> 2-3 </a:t>
            </a:r>
            <a:r>
              <a:rPr lang="ru-RU" dirty="0" err="1" smtClean="0"/>
              <a:t>піки</a:t>
            </a:r>
            <a:r>
              <a:rPr lang="ru-RU" dirty="0" smtClean="0"/>
              <a:t> </a:t>
            </a:r>
            <a:r>
              <a:rPr lang="ru-RU" dirty="0" err="1"/>
              <a:t>навантаження</a:t>
            </a:r>
            <a:r>
              <a:rPr lang="ru-RU" dirty="0"/>
              <a:t> по 1 -2 </a:t>
            </a:r>
            <a:r>
              <a:rPr lang="ru-RU" dirty="0" err="1"/>
              <a:t>хв</a:t>
            </a:r>
            <a:r>
              <a:rPr lang="ru-RU" dirty="0"/>
              <a:t> з ЧСС до 90-100%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максимальної</a:t>
            </a:r>
            <a:r>
              <a:rPr lang="ru-RU" dirty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smtClean="0"/>
              <a:t>МСК</a:t>
            </a:r>
            <a:r>
              <a:rPr lang="ru-RU" dirty="0"/>
              <a:t>).</a:t>
            </a:r>
          </a:p>
          <a:p>
            <a:pPr algn="just"/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вправ</a:t>
            </a:r>
            <a:r>
              <a:rPr lang="ru-RU" dirty="0" smtClean="0"/>
              <a:t> – будь-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аеробні</a:t>
            </a:r>
            <a:r>
              <a:rPr lang="ru-RU" dirty="0" smtClean="0"/>
              <a:t> </a:t>
            </a:r>
            <a:r>
              <a:rPr lang="ru-RU" dirty="0" err="1" smtClean="0"/>
              <a:t>вправи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 smtClean="0"/>
              <a:t>залученням</a:t>
            </a:r>
            <a:r>
              <a:rPr lang="ru-RU" dirty="0" smtClean="0"/>
              <a:t> великих </a:t>
            </a:r>
            <a:r>
              <a:rPr lang="ru-RU" dirty="0" err="1"/>
              <a:t>м'язових</a:t>
            </a:r>
            <a:r>
              <a:rPr lang="ru-RU" dirty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/>
              <a:t>Вправи</a:t>
            </a:r>
            <a:r>
              <a:rPr lang="ru-RU" dirty="0"/>
              <a:t> з </a:t>
            </a:r>
            <a:r>
              <a:rPr lang="ru-RU" dirty="0" err="1" smtClean="0"/>
              <a:t>обтяженням</a:t>
            </a:r>
            <a:r>
              <a:rPr lang="ru-RU" dirty="0" smtClean="0"/>
              <a:t> </a:t>
            </a:r>
            <a:r>
              <a:rPr lang="ru-RU" dirty="0" err="1" smtClean="0"/>
              <a:t>помірної</a:t>
            </a:r>
            <a:r>
              <a:rPr lang="ru-RU" dirty="0" smtClean="0"/>
              <a:t> </a:t>
            </a:r>
            <a:r>
              <a:rPr lang="ru-RU" dirty="0" err="1"/>
              <a:t>інтенсивності</a:t>
            </a:r>
            <a:r>
              <a:rPr lang="ru-RU" dirty="0"/>
              <a:t>, </a:t>
            </a:r>
            <a:r>
              <a:rPr lang="ru-RU" dirty="0" err="1"/>
              <a:t>ефективні</a:t>
            </a:r>
            <a:r>
              <a:rPr lang="ru-RU" dirty="0"/>
              <a:t> для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анаеробних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,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/>
              <a:t>маси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 і </a:t>
            </a:r>
            <a:r>
              <a:rPr lang="ru-RU" dirty="0" err="1"/>
              <a:t>міцності</a:t>
            </a:r>
            <a:r>
              <a:rPr lang="ru-RU" dirty="0"/>
              <a:t> </a:t>
            </a:r>
            <a:r>
              <a:rPr lang="ru-RU" dirty="0" err="1"/>
              <a:t>кісток</a:t>
            </a:r>
            <a:r>
              <a:rPr lang="ru-RU" dirty="0"/>
              <a:t> - 8-10 </a:t>
            </a:r>
            <a:r>
              <a:rPr lang="ru-RU" dirty="0" err="1"/>
              <a:t>вправ</a:t>
            </a:r>
            <a:r>
              <a:rPr lang="ru-RU" dirty="0"/>
              <a:t> на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м'язові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не </a:t>
            </a:r>
            <a:r>
              <a:rPr lang="ru-RU" dirty="0" err="1"/>
              <a:t>менше</a:t>
            </a:r>
            <a:r>
              <a:rPr lang="ru-RU" dirty="0"/>
              <a:t> 2 </a:t>
            </a:r>
            <a:r>
              <a:rPr lang="ru-RU" dirty="0" err="1"/>
              <a:t>днів</a:t>
            </a:r>
            <a:r>
              <a:rPr lang="ru-RU" dirty="0"/>
              <a:t> на </a:t>
            </a:r>
            <a:r>
              <a:rPr lang="ru-RU" dirty="0" err="1"/>
              <a:t>тиждень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317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дорослої</a:t>
            </a:r>
            <a:r>
              <a:rPr lang="ru-RU" dirty="0"/>
              <a:t> </a:t>
            </a:r>
            <a:r>
              <a:rPr lang="ru-RU" dirty="0" err="1"/>
              <a:t>здорової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b="1" i="1" dirty="0" err="1"/>
              <a:t>добовий</a:t>
            </a:r>
            <a:r>
              <a:rPr lang="ru-RU" b="1" i="1" dirty="0"/>
              <a:t> </a:t>
            </a:r>
            <a:r>
              <a:rPr lang="ru-RU" b="1" i="1" dirty="0" err="1"/>
              <a:t>показник</a:t>
            </a:r>
            <a:r>
              <a:rPr lang="ru-RU" b="1" i="1" dirty="0"/>
              <a:t> </a:t>
            </a:r>
            <a:r>
              <a:rPr lang="ru-RU" b="1" i="1" dirty="0" err="1"/>
              <a:t>кількості</a:t>
            </a:r>
            <a:r>
              <a:rPr lang="ru-RU" b="1" i="1" dirty="0"/>
              <a:t> </a:t>
            </a:r>
            <a:r>
              <a:rPr lang="ru-RU" b="1" i="1" dirty="0" err="1"/>
              <a:t>кроків</a:t>
            </a:r>
            <a:r>
              <a:rPr lang="ru-RU" b="1" i="1" dirty="0"/>
              <a:t>. </a:t>
            </a:r>
            <a:endParaRPr lang="ru-RU" b="1" i="1" dirty="0" smtClean="0"/>
          </a:p>
          <a:p>
            <a:pPr algn="just"/>
            <a:r>
              <a:rPr lang="ru-RU" u="sng" dirty="0" smtClean="0"/>
              <a:t>10 000 </a:t>
            </a:r>
            <a:r>
              <a:rPr lang="ru-RU" u="sng" dirty="0" err="1"/>
              <a:t>кроків</a:t>
            </a:r>
            <a:r>
              <a:rPr lang="ru-RU" u="sng" dirty="0"/>
              <a:t> в 1 день </a:t>
            </a:r>
            <a:r>
              <a:rPr lang="ru-RU" u="sng" dirty="0" err="1"/>
              <a:t>забезпечують</a:t>
            </a:r>
            <a:r>
              <a:rPr lang="ru-RU" u="sng" dirty="0"/>
              <a:t> </a:t>
            </a:r>
            <a:r>
              <a:rPr lang="ru-RU" u="sng" dirty="0" err="1"/>
              <a:t>середній</a:t>
            </a:r>
            <a:r>
              <a:rPr lang="ru-RU" u="sng" dirty="0"/>
              <a:t> </a:t>
            </a:r>
            <a:r>
              <a:rPr lang="ru-RU" u="sng" dirty="0" err="1"/>
              <a:t>рівень</a:t>
            </a:r>
            <a:r>
              <a:rPr lang="ru-RU" u="sng" dirty="0"/>
              <a:t> </a:t>
            </a:r>
            <a:r>
              <a:rPr lang="ru-RU" u="sng" dirty="0" err="1"/>
              <a:t>енерговитрат</a:t>
            </a:r>
            <a:r>
              <a:rPr lang="ru-RU" u="sng" dirty="0"/>
              <a:t> 2200-2400 ккал на </a:t>
            </a:r>
            <a:r>
              <a:rPr lang="ru-RU" u="sng" dirty="0" err="1" smtClean="0"/>
              <a:t>добу</a:t>
            </a:r>
            <a:r>
              <a:rPr lang="ru-RU" u="sng" dirty="0" smtClean="0"/>
              <a:t>. </a:t>
            </a:r>
          </a:p>
          <a:p>
            <a:pPr algn="just"/>
            <a:r>
              <a:rPr lang="ru-RU" b="1" dirty="0" err="1">
                <a:solidFill>
                  <a:srgbClr val="FF0000"/>
                </a:solidFill>
              </a:rPr>
              <a:t>Гіпокінезія</a:t>
            </a:r>
            <a:r>
              <a:rPr lang="ru-RU" b="1" dirty="0">
                <a:solidFill>
                  <a:srgbClr val="FF0000"/>
                </a:solidFill>
              </a:rPr>
              <a:t> -</a:t>
            </a:r>
            <a:r>
              <a:rPr lang="ru-RU" b="1" dirty="0"/>
              <a:t> </a:t>
            </a:r>
            <a:r>
              <a:rPr lang="ru-RU" dirty="0" err="1" smtClean="0"/>
              <a:t>знижена</a:t>
            </a:r>
            <a:r>
              <a:rPr lang="ru-RU" dirty="0" smtClean="0"/>
              <a:t> </a:t>
            </a:r>
            <a:r>
              <a:rPr lang="ru-RU" dirty="0" err="1"/>
              <a:t>рухова</a:t>
            </a:r>
            <a:r>
              <a:rPr lang="ru-RU" dirty="0"/>
              <a:t> </a:t>
            </a:r>
            <a:r>
              <a:rPr lang="ru-RU" dirty="0" err="1"/>
              <a:t>активність</a:t>
            </a:r>
            <a:r>
              <a:rPr lang="ru-RU" dirty="0"/>
              <a:t>. Вона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пов'язана</a:t>
            </a:r>
            <a:r>
              <a:rPr lang="ru-RU" dirty="0"/>
              <a:t> з </a:t>
            </a:r>
            <a:r>
              <a:rPr lang="ru-RU" dirty="0" err="1" smtClean="0"/>
              <a:t>фізіологічною</a:t>
            </a:r>
            <a:r>
              <a:rPr lang="ru-RU" dirty="0" smtClean="0"/>
              <a:t> </a:t>
            </a:r>
            <a:r>
              <a:rPr lang="ru-RU" dirty="0" err="1"/>
              <a:t>незрілістю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з </a:t>
            </a:r>
            <a:r>
              <a:rPr lang="ru-RU" dirty="0" err="1"/>
              <a:t>особливими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обмеженому</a:t>
            </a:r>
            <a:r>
              <a:rPr lang="ru-RU" dirty="0"/>
              <a:t> </a:t>
            </a:r>
            <a:r>
              <a:rPr lang="ru-RU" dirty="0" err="1"/>
              <a:t>просторі</a:t>
            </a:r>
            <a:r>
              <a:rPr lang="ru-RU" dirty="0"/>
              <a:t>, з </a:t>
            </a:r>
            <a:r>
              <a:rPr lang="ru-RU" dirty="0" err="1"/>
              <a:t>деякими</a:t>
            </a:r>
            <a:r>
              <a:rPr lang="ru-RU" dirty="0"/>
              <a:t> </a:t>
            </a:r>
            <a:r>
              <a:rPr lang="ru-RU" dirty="0" err="1"/>
              <a:t>захворюваннями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Гіподинамія</a:t>
            </a:r>
            <a:r>
              <a:rPr lang="ru-RU" b="1" dirty="0" smtClean="0">
                <a:solidFill>
                  <a:srgbClr val="FF0000"/>
                </a:solidFill>
              </a:rPr>
              <a:t> –</a:t>
            </a:r>
            <a:r>
              <a:rPr lang="ru-RU" dirty="0" smtClean="0"/>
              <a:t> </a:t>
            </a:r>
            <a:r>
              <a:rPr lang="ru-RU" dirty="0" err="1" smtClean="0"/>
              <a:t>зниження</a:t>
            </a:r>
            <a:r>
              <a:rPr lang="ru-RU" dirty="0" smtClean="0"/>
              <a:t> </a:t>
            </a:r>
            <a:r>
              <a:rPr lang="ru-RU" dirty="0" err="1"/>
              <a:t>м'язових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, коли </a:t>
            </a:r>
            <a:r>
              <a:rPr lang="ru-RU" dirty="0" err="1" smtClean="0"/>
              <a:t>рух</a:t>
            </a:r>
            <a:r>
              <a:rPr lang="ru-RU" dirty="0" smtClean="0"/>
              <a:t> </a:t>
            </a:r>
            <a:r>
              <a:rPr lang="ru-RU" dirty="0" err="1"/>
              <a:t>здійснюються</a:t>
            </a:r>
            <a:r>
              <a:rPr lang="ru-RU" dirty="0"/>
              <a:t>, але </a:t>
            </a:r>
            <a:r>
              <a:rPr lang="ru-RU" dirty="0" smtClean="0"/>
              <a:t>при </a:t>
            </a:r>
            <a:r>
              <a:rPr lang="ru-RU" dirty="0" err="1" smtClean="0"/>
              <a:t>малих</a:t>
            </a:r>
            <a:r>
              <a:rPr lang="ru-RU" dirty="0" smtClean="0"/>
              <a:t> </a:t>
            </a:r>
            <a:r>
              <a:rPr lang="ru-RU" dirty="0" err="1"/>
              <a:t>навантаженнях</a:t>
            </a:r>
            <a:r>
              <a:rPr lang="ru-RU" dirty="0"/>
              <a:t> на </a:t>
            </a:r>
            <a:r>
              <a:rPr lang="ru-RU" dirty="0" err="1"/>
              <a:t>м'язовий</a:t>
            </a:r>
            <a:r>
              <a:rPr lang="ru-RU" dirty="0"/>
              <a:t> </a:t>
            </a:r>
            <a:r>
              <a:rPr lang="ru-RU" dirty="0" err="1"/>
              <a:t>апарат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91584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Вплив </a:t>
            </a:r>
            <a:r>
              <a:rPr lang="uk-UA" sz="3600" b="1" dirty="0" err="1" smtClean="0">
                <a:solidFill>
                  <a:srgbClr val="FF0000"/>
                </a:solidFill>
              </a:rPr>
              <a:t>гіпокінезії</a:t>
            </a:r>
            <a:r>
              <a:rPr lang="uk-UA" sz="3600" b="1" dirty="0" smtClean="0">
                <a:solidFill>
                  <a:srgbClr val="FF0000"/>
                </a:solidFill>
              </a:rPr>
              <a:t> та гіподинамії на організм людини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dirty="0"/>
              <a:t>У </a:t>
            </a:r>
            <a:r>
              <a:rPr lang="ru-RU" sz="2000" b="1" u="sng" dirty="0" smtClean="0">
                <a:solidFill>
                  <a:srgbClr val="FF0000"/>
                </a:solidFill>
              </a:rPr>
              <a:t>ЦНС</a:t>
            </a:r>
            <a:r>
              <a:rPr lang="ru-RU" sz="2000" dirty="0" smtClean="0"/>
              <a:t> </a:t>
            </a:r>
            <a:r>
              <a:rPr lang="ru-RU" sz="2000" dirty="0" err="1"/>
              <a:t>гіпокінезія</a:t>
            </a:r>
            <a:r>
              <a:rPr lang="ru-RU" sz="2000" dirty="0"/>
              <a:t> і </a:t>
            </a:r>
            <a:r>
              <a:rPr lang="ru-RU" sz="2000" dirty="0" err="1"/>
              <a:t>гіподинамія</a:t>
            </a:r>
            <a:r>
              <a:rPr lang="ru-RU" sz="2000" dirty="0"/>
              <a:t> </a:t>
            </a:r>
            <a:r>
              <a:rPr lang="ru-RU" sz="2000" dirty="0" err="1"/>
              <a:t>викликають</a:t>
            </a:r>
            <a:r>
              <a:rPr lang="ru-RU" sz="2000" dirty="0"/>
              <a:t> </a:t>
            </a:r>
            <a:r>
              <a:rPr lang="ru-RU" sz="2000" dirty="0" err="1"/>
              <a:t>втрату</a:t>
            </a:r>
            <a:r>
              <a:rPr lang="ru-RU" sz="2000" dirty="0"/>
              <a:t> </a:t>
            </a:r>
            <a:r>
              <a:rPr lang="ru-RU" sz="2000" dirty="0" err="1"/>
              <a:t>багатьох</a:t>
            </a:r>
            <a:r>
              <a:rPr lang="ru-RU" sz="2000" dirty="0"/>
              <a:t> </a:t>
            </a:r>
            <a:r>
              <a:rPr lang="ru-RU" sz="2000" dirty="0" err="1"/>
              <a:t>межцентральних</a:t>
            </a:r>
            <a:r>
              <a:rPr lang="ru-RU" sz="2000" dirty="0"/>
              <a:t> </a:t>
            </a:r>
            <a:r>
              <a:rPr lang="ru-RU" sz="2000" dirty="0" err="1"/>
              <a:t>взаємозв'язків</a:t>
            </a:r>
            <a:r>
              <a:rPr lang="ru-RU" sz="2000" dirty="0"/>
              <a:t>, </a:t>
            </a:r>
            <a:r>
              <a:rPr lang="ru-RU" sz="2000" dirty="0" smtClean="0"/>
              <a:t>через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збудження</a:t>
            </a:r>
            <a:r>
              <a:rPr lang="ru-RU" sz="2000" dirty="0"/>
              <a:t> в </a:t>
            </a:r>
            <a:r>
              <a:rPr lang="ru-RU" sz="2000" dirty="0" err="1"/>
              <a:t>міжнейронних</a:t>
            </a:r>
            <a:r>
              <a:rPr lang="ru-RU" sz="2000" dirty="0"/>
              <a:t> </a:t>
            </a:r>
            <a:r>
              <a:rPr lang="ru-RU" sz="2000" dirty="0" smtClean="0"/>
              <a:t>синапсах </a:t>
            </a:r>
            <a:r>
              <a:rPr lang="ru-RU" sz="2000" dirty="0" err="1" smtClean="0"/>
              <a:t>розвиток</a:t>
            </a:r>
            <a:r>
              <a:rPr lang="ru-RU" sz="2000" dirty="0" smtClean="0"/>
              <a:t> </a:t>
            </a:r>
            <a:r>
              <a:rPr lang="ru-RU" sz="2000" dirty="0" err="1" smtClean="0"/>
              <a:t>асинапсії</a:t>
            </a:r>
            <a:r>
              <a:rPr lang="ru-RU" sz="2000" dirty="0" smtClean="0"/>
              <a:t>. </a:t>
            </a:r>
          </a:p>
          <a:p>
            <a:pPr algn="just"/>
            <a:r>
              <a:rPr lang="ru-RU" sz="2000" dirty="0" err="1" smtClean="0"/>
              <a:t>Змінюється</a:t>
            </a:r>
            <a:r>
              <a:rPr lang="ru-RU" sz="2000" dirty="0" smtClean="0"/>
              <a:t>  </a:t>
            </a:r>
            <a:r>
              <a:rPr lang="ru-RU" sz="2000" dirty="0" err="1" smtClean="0"/>
              <a:t>психічна</a:t>
            </a:r>
            <a:r>
              <a:rPr lang="ru-RU" sz="2000" dirty="0" smtClean="0"/>
              <a:t> та </a:t>
            </a:r>
            <a:r>
              <a:rPr lang="ru-RU" sz="2000" dirty="0" err="1"/>
              <a:t>емоційна</a:t>
            </a:r>
            <a:r>
              <a:rPr lang="ru-RU" sz="2000" dirty="0"/>
              <a:t> сфера, </a:t>
            </a:r>
            <a:r>
              <a:rPr lang="ru-RU" sz="2000" dirty="0" err="1"/>
              <a:t>погіршується</a:t>
            </a:r>
            <a:r>
              <a:rPr lang="ru-RU" sz="2000" dirty="0"/>
              <a:t> </a:t>
            </a:r>
            <a:r>
              <a:rPr lang="ru-RU" sz="2000" dirty="0" err="1" smtClean="0"/>
              <a:t>функціонування</a:t>
            </a:r>
            <a:r>
              <a:rPr lang="ru-RU" sz="2000" dirty="0" smtClean="0"/>
              <a:t> </a:t>
            </a:r>
            <a:r>
              <a:rPr lang="ru-RU" sz="2000" dirty="0" err="1"/>
              <a:t>сенсорних</a:t>
            </a:r>
            <a:r>
              <a:rPr lang="ru-RU" sz="2000" dirty="0"/>
              <a:t> </a:t>
            </a:r>
            <a:r>
              <a:rPr lang="ru-RU" sz="2000" dirty="0" smtClean="0"/>
              <a:t>систем.</a:t>
            </a:r>
          </a:p>
          <a:p>
            <a:pPr algn="just"/>
            <a:r>
              <a:rPr lang="uk-UA" sz="2000" dirty="0"/>
              <a:t>На рівні </a:t>
            </a:r>
            <a:r>
              <a:rPr lang="uk-UA" sz="2000" b="1" u="sng" dirty="0">
                <a:solidFill>
                  <a:srgbClr val="FF0000"/>
                </a:solidFill>
              </a:rPr>
              <a:t>ОРА</a:t>
            </a:r>
            <a:r>
              <a:rPr lang="uk-UA" sz="2000" dirty="0"/>
              <a:t> </a:t>
            </a:r>
            <a:r>
              <a:rPr lang="uk-UA" sz="2000" dirty="0" smtClean="0"/>
              <a:t>відзначаються дегенеративні </a:t>
            </a:r>
            <a:r>
              <a:rPr lang="uk-UA" sz="2000" dirty="0"/>
              <a:t>явища, що відображають атрофію м'язових </a:t>
            </a:r>
            <a:r>
              <a:rPr lang="uk-UA" sz="2000" dirty="0" smtClean="0"/>
              <a:t>волокон – зниження </a:t>
            </a:r>
            <a:r>
              <a:rPr lang="uk-UA" sz="2000" dirty="0"/>
              <a:t>маси і об'єму м'язів, їх скорочувальних властивостей. </a:t>
            </a:r>
            <a:r>
              <a:rPr lang="uk-UA" sz="2000" dirty="0" smtClean="0"/>
              <a:t>Погіршується кровопостачання </a:t>
            </a:r>
            <a:r>
              <a:rPr lang="uk-UA" sz="2000" dirty="0"/>
              <a:t>м'язів, </a:t>
            </a:r>
            <a:r>
              <a:rPr lang="uk-UA" sz="2000" dirty="0" err="1"/>
              <a:t>енергообмін</a:t>
            </a:r>
            <a:r>
              <a:rPr lang="uk-UA" sz="2000" dirty="0"/>
              <a:t>. </a:t>
            </a:r>
            <a:r>
              <a:rPr lang="uk-UA" sz="2000" dirty="0" smtClean="0"/>
              <a:t>Знижується м'язова сила, швидкість </a:t>
            </a:r>
            <a:r>
              <a:rPr lang="uk-UA" sz="2000" dirty="0"/>
              <a:t>і </a:t>
            </a:r>
            <a:r>
              <a:rPr lang="uk-UA" sz="2000" dirty="0" smtClean="0"/>
              <a:t>витривалість.</a:t>
            </a:r>
          </a:p>
          <a:p>
            <a:pPr algn="just"/>
            <a:r>
              <a:rPr lang="uk-UA" sz="2000" b="1" u="sng" dirty="0">
                <a:solidFill>
                  <a:srgbClr val="FF0000"/>
                </a:solidFill>
              </a:rPr>
              <a:t>Дихання</a:t>
            </a:r>
            <a:r>
              <a:rPr lang="uk-UA" sz="2000" dirty="0">
                <a:solidFill>
                  <a:srgbClr val="FF0000"/>
                </a:solidFill>
              </a:rPr>
              <a:t> </a:t>
            </a:r>
            <a:r>
              <a:rPr lang="uk-UA" sz="2000" dirty="0"/>
              <a:t>при недостатній руховій активності характеризується зменшенням ЖЕЛ, глибини дихання, хвилинного об'єму дихання і максимальної легеневої вентиляції. </a:t>
            </a:r>
            <a:r>
              <a:rPr lang="uk-UA" sz="2000" dirty="0" smtClean="0"/>
              <a:t>Збільшується кисневий </a:t>
            </a:r>
            <a:r>
              <a:rPr lang="uk-UA" sz="2000" dirty="0"/>
              <a:t>запит і кисневий борг при роботі. </a:t>
            </a:r>
            <a:endParaRPr lang="uk-UA" sz="2000" dirty="0" smtClean="0"/>
          </a:p>
          <a:p>
            <a:pPr algn="just"/>
            <a:r>
              <a:rPr lang="uk-UA" sz="2000" b="1" u="sng" dirty="0" smtClean="0">
                <a:solidFill>
                  <a:srgbClr val="FF0000"/>
                </a:solidFill>
              </a:rPr>
              <a:t>ССС.</a:t>
            </a:r>
            <a:r>
              <a:rPr lang="uk-UA" sz="2000" dirty="0" smtClean="0"/>
              <a:t> Виникає </a:t>
            </a:r>
            <a:r>
              <a:rPr lang="uk-UA" sz="2000" dirty="0"/>
              <a:t>атрофія серцевого м'яза, погіршується </a:t>
            </a:r>
            <a:r>
              <a:rPr lang="uk-UA" sz="2000" dirty="0" smtClean="0"/>
              <a:t>кровопостачання </a:t>
            </a:r>
            <a:r>
              <a:rPr lang="uk-UA" sz="2000" dirty="0"/>
              <a:t>міокарда. В результаті розвивається </a:t>
            </a:r>
            <a:r>
              <a:rPr lang="uk-UA" sz="2000" dirty="0" smtClean="0"/>
              <a:t>ІХС. </a:t>
            </a:r>
          </a:p>
          <a:p>
            <a:pPr algn="just"/>
            <a:r>
              <a:rPr lang="uk-UA" sz="2000" dirty="0" smtClean="0"/>
              <a:t>Зменшення об'єму  </a:t>
            </a:r>
            <a:r>
              <a:rPr lang="uk-UA" sz="2000" dirty="0"/>
              <a:t>серця призводить до </a:t>
            </a:r>
            <a:r>
              <a:rPr lang="uk-UA" sz="2000" dirty="0" smtClean="0"/>
              <a:t>зниження серцевого </a:t>
            </a:r>
            <a:r>
              <a:rPr lang="uk-UA" sz="2000" dirty="0"/>
              <a:t>викиду (зменшення систолічного і хвилинного обсягів крові). </a:t>
            </a:r>
            <a:endParaRPr lang="uk-UA" sz="2000" dirty="0" smtClean="0"/>
          </a:p>
          <a:p>
            <a:pPr algn="just"/>
            <a:r>
              <a:rPr lang="uk-UA" sz="2000" dirty="0" smtClean="0"/>
              <a:t>Частота </a:t>
            </a:r>
            <a:r>
              <a:rPr lang="uk-UA" sz="2000" dirty="0"/>
              <a:t>серцевих скорочень при цьому підвищується як у спокої, так і при фізичних навантаженнях.</a:t>
            </a:r>
            <a:endParaRPr 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2217423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62074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Монотонність діяльності та її вплив на організм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458605" cy="5184576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err="1">
                <a:solidFill>
                  <a:srgbClr val="FF0000"/>
                </a:solidFill>
              </a:rPr>
              <a:t>Монотонія</a:t>
            </a:r>
            <a:r>
              <a:rPr lang="ru-RU" sz="1800" dirty="0"/>
              <a:t> - </a:t>
            </a:r>
            <a:r>
              <a:rPr lang="ru-RU" sz="1800" dirty="0" err="1"/>
              <a:t>це</a:t>
            </a:r>
            <a:r>
              <a:rPr lang="ru-RU" sz="1800" dirty="0"/>
              <a:t> стан,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викликається</a:t>
            </a:r>
            <a:r>
              <a:rPr lang="ru-RU" sz="1800" dirty="0"/>
              <a:t> </a:t>
            </a:r>
            <a:r>
              <a:rPr lang="ru-RU" sz="1800" dirty="0" err="1"/>
              <a:t>одноманітністю</a:t>
            </a:r>
            <a:r>
              <a:rPr lang="ru-RU" sz="1800" dirty="0"/>
              <a:t> </a:t>
            </a:r>
            <a:r>
              <a:rPr lang="ru-RU" sz="1800" dirty="0" err="1"/>
              <a:t>роботи</a:t>
            </a:r>
            <a:r>
              <a:rPr lang="ru-RU" sz="1800" dirty="0"/>
              <a:t> при </a:t>
            </a:r>
            <a:r>
              <a:rPr lang="ru-RU" sz="1800" dirty="0" err="1"/>
              <a:t>великій</a:t>
            </a:r>
            <a:r>
              <a:rPr lang="ru-RU" sz="1800" dirty="0"/>
              <a:t> </a:t>
            </a:r>
            <a:r>
              <a:rPr lang="ru-RU" sz="1800" dirty="0" err="1"/>
              <a:t>кількості</a:t>
            </a:r>
            <a:r>
              <a:rPr lang="ru-RU" sz="1800" dirty="0"/>
              <a:t> </a:t>
            </a:r>
            <a:r>
              <a:rPr lang="ru-RU" sz="1800" dirty="0" err="1"/>
              <a:t>простих</a:t>
            </a:r>
            <a:r>
              <a:rPr lang="ru-RU" sz="1800" dirty="0"/>
              <a:t> </a:t>
            </a:r>
            <a:r>
              <a:rPr lang="ru-RU" sz="1800" dirty="0" err="1"/>
              <a:t>стереотипних</a:t>
            </a:r>
            <a:r>
              <a:rPr lang="ru-RU" sz="1800" dirty="0"/>
              <a:t> </a:t>
            </a:r>
            <a:r>
              <a:rPr lang="ru-RU" sz="1800" dirty="0" err="1"/>
              <a:t>рухів</a:t>
            </a:r>
            <a:r>
              <a:rPr lang="ru-RU" sz="1800" dirty="0"/>
              <a:t>. </a:t>
            </a:r>
            <a:r>
              <a:rPr lang="ru-RU" sz="1800" dirty="0" err="1"/>
              <a:t>Така</a:t>
            </a:r>
            <a:r>
              <a:rPr lang="ru-RU" sz="1800" dirty="0"/>
              <a:t> робота </a:t>
            </a:r>
            <a:r>
              <a:rPr lang="ru-RU" sz="1800" dirty="0" err="1"/>
              <a:t>викликає</a:t>
            </a:r>
            <a:r>
              <a:rPr lang="ru-RU" sz="1800" dirty="0"/>
              <a:t> у </a:t>
            </a:r>
            <a:r>
              <a:rPr lang="ru-RU" sz="1800" dirty="0" err="1"/>
              <a:t>людини</a:t>
            </a:r>
            <a:r>
              <a:rPr lang="ru-RU" sz="1800" dirty="0"/>
              <a:t> стан </a:t>
            </a:r>
            <a:r>
              <a:rPr lang="ru-RU" sz="1800" dirty="0" err="1"/>
              <a:t>зниженої</a:t>
            </a:r>
            <a:r>
              <a:rPr lang="ru-RU" sz="1800" dirty="0"/>
              <a:t> </a:t>
            </a:r>
            <a:r>
              <a:rPr lang="ru-RU" sz="1800" dirty="0" err="1"/>
              <a:t>психічної</a:t>
            </a:r>
            <a:r>
              <a:rPr lang="ru-RU" sz="1800" dirty="0"/>
              <a:t> </a:t>
            </a:r>
            <a:r>
              <a:rPr lang="ru-RU" sz="1800" dirty="0" err="1"/>
              <a:t>активності</a:t>
            </a:r>
            <a:r>
              <a:rPr lang="ru-RU" sz="1800" dirty="0"/>
              <a:t>, </a:t>
            </a:r>
            <a:r>
              <a:rPr lang="ru-RU" sz="1800" dirty="0" err="1"/>
              <a:t>почуття</a:t>
            </a:r>
            <a:r>
              <a:rPr lang="ru-RU" sz="1800" dirty="0"/>
              <a:t> </a:t>
            </a:r>
            <a:r>
              <a:rPr lang="ru-RU" sz="1800" dirty="0" err="1"/>
              <a:t>байдужості</a:t>
            </a:r>
            <a:r>
              <a:rPr lang="ru-RU" sz="1800" dirty="0"/>
              <a:t>, </a:t>
            </a:r>
            <a:r>
              <a:rPr lang="ru-RU" sz="1800" dirty="0" err="1"/>
              <a:t>втоми</a:t>
            </a:r>
            <a:r>
              <a:rPr lang="ru-RU" sz="1800" dirty="0"/>
              <a:t>, </a:t>
            </a:r>
            <a:r>
              <a:rPr lang="ru-RU" sz="1800" dirty="0" err="1"/>
              <a:t>сонливості</a:t>
            </a:r>
            <a:r>
              <a:rPr lang="ru-RU" sz="1800" dirty="0"/>
              <a:t>, </a:t>
            </a:r>
            <a:r>
              <a:rPr lang="ru-RU" sz="1800" dirty="0" err="1"/>
              <a:t>зниження</a:t>
            </a:r>
            <a:r>
              <a:rPr lang="ru-RU" sz="1800" dirty="0"/>
              <a:t> </a:t>
            </a:r>
            <a:r>
              <a:rPr lang="ru-RU" sz="1800" dirty="0" err="1"/>
              <a:t>частоти</a:t>
            </a:r>
            <a:r>
              <a:rPr lang="ru-RU" sz="1800" dirty="0"/>
              <a:t> </a:t>
            </a:r>
            <a:r>
              <a:rPr lang="ru-RU" sz="1800" dirty="0" err="1"/>
              <a:t>серцевих</a:t>
            </a:r>
            <a:r>
              <a:rPr lang="ru-RU" sz="1800" dirty="0"/>
              <a:t> </a:t>
            </a:r>
            <a:r>
              <a:rPr lang="ru-RU" sz="1800" dirty="0" err="1"/>
              <a:t>скорочень</a:t>
            </a:r>
            <a:r>
              <a:rPr lang="ru-RU" sz="1800" dirty="0"/>
              <a:t> і </a:t>
            </a:r>
            <a:r>
              <a:rPr lang="ru-RU" sz="1800" dirty="0" err="1" smtClean="0"/>
              <a:t>дихання</a:t>
            </a:r>
            <a:r>
              <a:rPr lang="ru-RU" sz="1800" dirty="0" smtClean="0"/>
              <a:t>, </a:t>
            </a:r>
            <a:r>
              <a:rPr lang="uk-UA" sz="1800" dirty="0" smtClean="0"/>
              <a:t>зниження</a:t>
            </a:r>
            <a:r>
              <a:rPr lang="ru-RU" sz="1800" dirty="0" smtClean="0"/>
              <a:t> </a:t>
            </a:r>
            <a:r>
              <a:rPr lang="ru-RU" sz="1800" dirty="0" err="1"/>
              <a:t>працездатності</a:t>
            </a:r>
            <a:r>
              <a:rPr lang="ru-RU" sz="1800" dirty="0" smtClean="0"/>
              <a:t>.</a:t>
            </a:r>
            <a:endParaRPr lang="en-US" sz="1800" dirty="0" smtClean="0"/>
          </a:p>
          <a:p>
            <a:pPr algn="just"/>
            <a:r>
              <a:rPr lang="ru-RU" sz="1800" dirty="0" smtClean="0"/>
              <a:t>Одним </a:t>
            </a:r>
            <a:r>
              <a:rPr lang="ru-RU" sz="1800" dirty="0" err="1" smtClean="0"/>
              <a:t>із</a:t>
            </a:r>
            <a:r>
              <a:rPr lang="ru-RU" sz="1800" dirty="0" smtClean="0"/>
              <a:t> </a:t>
            </a:r>
            <a:r>
              <a:rPr lang="ru-RU" sz="1800" dirty="0" err="1"/>
              <a:t>механізмів</a:t>
            </a:r>
            <a:r>
              <a:rPr lang="ru-RU" sz="1800" dirty="0"/>
              <a:t> </a:t>
            </a:r>
            <a:r>
              <a:rPr lang="ru-RU" sz="1800" dirty="0" err="1"/>
              <a:t>виникнення</a:t>
            </a:r>
            <a:r>
              <a:rPr lang="ru-RU" sz="1800" dirty="0"/>
              <a:t> стану </a:t>
            </a:r>
            <a:r>
              <a:rPr lang="ru-RU" sz="1800" dirty="0" err="1" smtClean="0"/>
              <a:t>монотонності</a:t>
            </a:r>
            <a:r>
              <a:rPr lang="ru-RU" sz="1800" dirty="0" smtClean="0"/>
              <a:t> </a:t>
            </a:r>
            <a:r>
              <a:rPr lang="ru-RU" sz="1800" dirty="0"/>
              <a:t>є </a:t>
            </a:r>
            <a:r>
              <a:rPr lang="ru-RU" sz="1800" dirty="0" err="1"/>
              <a:t>звикання</a:t>
            </a:r>
            <a:r>
              <a:rPr lang="ru-RU" sz="1800" dirty="0"/>
              <a:t>. </a:t>
            </a:r>
            <a:r>
              <a:rPr lang="ru-RU" sz="1800" dirty="0" err="1"/>
              <a:t>Якщо</a:t>
            </a:r>
            <a:r>
              <a:rPr lang="ru-RU" sz="1800" dirty="0"/>
              <a:t> один і той же стимул </a:t>
            </a:r>
            <a:r>
              <a:rPr lang="ru-RU" sz="1800" dirty="0" err="1"/>
              <a:t>багаторазово</a:t>
            </a:r>
            <a:r>
              <a:rPr lang="ru-RU" sz="1800" dirty="0"/>
              <a:t> </a:t>
            </a:r>
            <a:r>
              <a:rPr lang="ru-RU" sz="1800" dirty="0" err="1"/>
              <a:t>повторюється</a:t>
            </a:r>
            <a:r>
              <a:rPr lang="ru-RU" sz="1800" dirty="0"/>
              <a:t>, то </a:t>
            </a:r>
            <a:r>
              <a:rPr lang="ru-RU" sz="1800" dirty="0" err="1"/>
              <a:t>увага</a:t>
            </a:r>
            <a:r>
              <a:rPr lang="ru-RU" sz="1800" dirty="0"/>
              <a:t> до </a:t>
            </a:r>
            <a:r>
              <a:rPr lang="ru-RU" sz="1800" dirty="0" err="1"/>
              <a:t>нього</a:t>
            </a:r>
            <a:r>
              <a:rPr lang="ru-RU" sz="1800" dirty="0"/>
              <a:t> </a:t>
            </a:r>
            <a:r>
              <a:rPr lang="ru-RU" sz="1800" dirty="0" err="1"/>
              <a:t>послаблюється</a:t>
            </a:r>
            <a:r>
              <a:rPr lang="ru-RU" sz="1800" dirty="0"/>
              <a:t>, </a:t>
            </a:r>
            <a:r>
              <a:rPr lang="ru-RU" sz="1800" dirty="0" err="1"/>
              <a:t>реакції</a:t>
            </a:r>
            <a:r>
              <a:rPr lang="ru-RU" sz="1800" dirty="0"/>
              <a:t> </a:t>
            </a:r>
            <a:r>
              <a:rPr lang="ru-RU" sz="1800" dirty="0" err="1"/>
              <a:t>знижуються</a:t>
            </a:r>
            <a:r>
              <a:rPr lang="ru-RU" sz="1800" dirty="0"/>
              <a:t>, </a:t>
            </a:r>
            <a:r>
              <a:rPr lang="ru-RU" sz="1800" dirty="0" err="1" smtClean="0"/>
              <a:t>активуються</a:t>
            </a:r>
            <a:r>
              <a:rPr lang="ru-RU" sz="1800" dirty="0" smtClean="0"/>
              <a:t> </a:t>
            </a:r>
            <a:r>
              <a:rPr lang="ru-RU" sz="1800" dirty="0" err="1"/>
              <a:t>неспецифічні</a:t>
            </a:r>
            <a:r>
              <a:rPr lang="ru-RU" sz="1800" dirty="0"/>
              <a:t> </a:t>
            </a:r>
            <a:r>
              <a:rPr lang="ru-RU" sz="1800" dirty="0" err="1"/>
              <a:t>гальмівні</a:t>
            </a:r>
            <a:r>
              <a:rPr lang="ru-RU" sz="1800" dirty="0"/>
              <a:t> </a:t>
            </a:r>
            <a:r>
              <a:rPr lang="ru-RU" sz="1800" dirty="0" err="1"/>
              <a:t>відділи</a:t>
            </a:r>
            <a:r>
              <a:rPr lang="ru-RU" sz="1800" dirty="0"/>
              <a:t> </a:t>
            </a:r>
            <a:r>
              <a:rPr lang="ru-RU" sz="1800" dirty="0" err="1"/>
              <a:t>стовбура</a:t>
            </a:r>
            <a:r>
              <a:rPr lang="ru-RU" sz="1800" dirty="0"/>
              <a:t> головного </a:t>
            </a:r>
            <a:r>
              <a:rPr lang="ru-RU" sz="1800" dirty="0" err="1"/>
              <a:t>мозку</a:t>
            </a:r>
            <a:r>
              <a:rPr lang="ru-RU" sz="1800" dirty="0"/>
              <a:t>, </a:t>
            </a:r>
            <a:r>
              <a:rPr lang="ru-RU" sz="1800" dirty="0" err="1" smtClean="0"/>
              <a:t>які</a:t>
            </a:r>
            <a:r>
              <a:rPr lang="ru-RU" sz="1800" dirty="0" smtClean="0"/>
              <a:t> </a:t>
            </a:r>
            <a:r>
              <a:rPr lang="ru-RU" sz="1800" dirty="0" err="1" smtClean="0"/>
              <a:t>викликають</a:t>
            </a:r>
            <a:r>
              <a:rPr lang="ru-RU" sz="1800" dirty="0" smtClean="0"/>
              <a:t> </a:t>
            </a:r>
            <a:r>
              <a:rPr lang="ru-RU" sz="1800" dirty="0" err="1"/>
              <a:t>зниження</a:t>
            </a:r>
            <a:r>
              <a:rPr lang="ru-RU" sz="1800" dirty="0"/>
              <a:t> </a:t>
            </a:r>
            <a:r>
              <a:rPr lang="ru-RU" sz="1800" dirty="0" err="1"/>
              <a:t>активності</a:t>
            </a:r>
            <a:r>
              <a:rPr lang="ru-RU" sz="1800" dirty="0"/>
              <a:t> </a:t>
            </a:r>
            <a:r>
              <a:rPr lang="ru-RU" sz="1800" dirty="0" err="1"/>
              <a:t>вищих</a:t>
            </a:r>
            <a:r>
              <a:rPr lang="ru-RU" sz="1800" dirty="0"/>
              <a:t> </a:t>
            </a:r>
            <a:r>
              <a:rPr lang="ru-RU" sz="1800" dirty="0" err="1"/>
              <a:t>відділів</a:t>
            </a:r>
            <a:r>
              <a:rPr lang="ru-RU" sz="1800" dirty="0"/>
              <a:t> </a:t>
            </a:r>
            <a:r>
              <a:rPr lang="ru-RU" sz="1800" dirty="0" err="1"/>
              <a:t>мозку</a:t>
            </a:r>
            <a:r>
              <a:rPr lang="ru-RU" sz="1800" dirty="0"/>
              <a:t>. </a:t>
            </a:r>
            <a:endParaRPr lang="ru-RU" sz="1800" dirty="0" smtClean="0"/>
          </a:p>
          <a:p>
            <a:pPr algn="just"/>
            <a:r>
              <a:rPr lang="ru-RU" sz="1800" dirty="0" smtClean="0"/>
              <a:t>В </a:t>
            </a:r>
            <a:r>
              <a:rPr lang="ru-RU" sz="1800" dirty="0" err="1" smtClean="0"/>
              <a:t>умовах</a:t>
            </a:r>
            <a:r>
              <a:rPr lang="ru-RU" sz="1800" dirty="0" smtClean="0"/>
              <a:t> </a:t>
            </a:r>
            <a:r>
              <a:rPr lang="ru-RU" sz="1800" dirty="0" err="1" smtClean="0"/>
              <a:t>монотонної</a:t>
            </a:r>
            <a:r>
              <a:rPr lang="ru-RU" sz="1800" dirty="0" smtClean="0"/>
              <a:t> </a:t>
            </a:r>
            <a:r>
              <a:rPr lang="ru-RU" sz="1800" dirty="0" err="1"/>
              <a:t>діяльності</a:t>
            </a:r>
            <a:r>
              <a:rPr lang="ru-RU" sz="1800" dirty="0"/>
              <a:t> </a:t>
            </a:r>
            <a:r>
              <a:rPr lang="ru-RU" sz="1800" dirty="0" err="1"/>
              <a:t>змінюється</a:t>
            </a:r>
            <a:r>
              <a:rPr lang="ru-RU" sz="1800" dirty="0"/>
              <a:t> </a:t>
            </a:r>
            <a:r>
              <a:rPr lang="ru-RU" sz="1800" dirty="0" smtClean="0"/>
              <a:t>роль </a:t>
            </a:r>
            <a:r>
              <a:rPr lang="ru-RU" sz="1800" dirty="0" err="1" smtClean="0"/>
              <a:t>лівої</a:t>
            </a:r>
            <a:r>
              <a:rPr lang="ru-RU" sz="1800" dirty="0" smtClean="0"/>
              <a:t> </a:t>
            </a:r>
            <a:r>
              <a:rPr lang="ru-RU" sz="1800" dirty="0"/>
              <a:t>і </a:t>
            </a:r>
            <a:r>
              <a:rPr lang="ru-RU" sz="1800" dirty="0" err="1"/>
              <a:t>правої</a:t>
            </a:r>
            <a:r>
              <a:rPr lang="ru-RU" sz="1800" dirty="0"/>
              <a:t> </a:t>
            </a:r>
            <a:r>
              <a:rPr lang="ru-RU" sz="1800" dirty="0" err="1"/>
              <a:t>півкулі</a:t>
            </a:r>
            <a:r>
              <a:rPr lang="ru-RU" sz="1800" dirty="0"/>
              <a:t> в </a:t>
            </a:r>
            <a:r>
              <a:rPr lang="ru-RU" sz="1800" dirty="0" err="1"/>
              <a:t>управлінні</a:t>
            </a:r>
            <a:r>
              <a:rPr lang="ru-RU" sz="1800" dirty="0"/>
              <a:t> </a:t>
            </a:r>
            <a:r>
              <a:rPr lang="ru-RU" sz="1800" dirty="0" err="1"/>
              <a:t>рухами</a:t>
            </a:r>
            <a:r>
              <a:rPr lang="ru-RU" sz="1800" dirty="0"/>
              <a:t>. У </a:t>
            </a:r>
            <a:r>
              <a:rPr lang="ru-RU" sz="1800" dirty="0" err="1"/>
              <a:t>спортсменів-правшів</a:t>
            </a:r>
            <a:r>
              <a:rPr lang="ru-RU" sz="1800" dirty="0"/>
              <a:t> </a:t>
            </a:r>
            <a:r>
              <a:rPr lang="ru-RU" sz="1800" dirty="0" err="1" smtClean="0"/>
              <a:t>визначено</a:t>
            </a:r>
            <a:r>
              <a:rPr lang="ru-RU" sz="1800" dirty="0" smtClean="0"/>
              <a:t> </a:t>
            </a:r>
            <a:r>
              <a:rPr lang="ru-RU" sz="1800" dirty="0" err="1"/>
              <a:t>зниження</a:t>
            </a:r>
            <a:r>
              <a:rPr lang="ru-RU" sz="1800" dirty="0"/>
              <a:t> </a:t>
            </a:r>
            <a:r>
              <a:rPr lang="ru-RU" sz="1800" dirty="0" err="1"/>
              <a:t>активності</a:t>
            </a:r>
            <a:r>
              <a:rPr lang="ru-RU" sz="1800" dirty="0"/>
              <a:t> </a:t>
            </a:r>
            <a:r>
              <a:rPr lang="ru-RU" sz="1800" dirty="0" err="1" smtClean="0"/>
              <a:t>лівої</a:t>
            </a:r>
            <a:r>
              <a:rPr lang="ru-RU" sz="1800" dirty="0" smtClean="0"/>
              <a:t> </a:t>
            </a:r>
            <a:r>
              <a:rPr lang="ru-RU" sz="1800" dirty="0" err="1" smtClean="0"/>
              <a:t>домінуючої</a:t>
            </a:r>
            <a:r>
              <a:rPr lang="ru-RU" sz="1800" dirty="0" smtClean="0"/>
              <a:t> </a:t>
            </a:r>
            <a:r>
              <a:rPr lang="ru-RU" sz="1800" dirty="0" err="1"/>
              <a:t>півкулі</a:t>
            </a:r>
            <a:r>
              <a:rPr lang="ru-RU" sz="1800" dirty="0"/>
              <a:t> </a:t>
            </a:r>
            <a:r>
              <a:rPr lang="ru-RU" sz="1800" dirty="0" smtClean="0"/>
              <a:t>головного </a:t>
            </a:r>
            <a:r>
              <a:rPr lang="ru-RU" sz="1800" dirty="0" err="1"/>
              <a:t>мозку</a:t>
            </a:r>
            <a:r>
              <a:rPr lang="ru-RU" sz="1800" dirty="0"/>
              <a:t> і </a:t>
            </a:r>
            <a:r>
              <a:rPr lang="ru-RU" sz="1800" dirty="0" err="1"/>
              <a:t>підвищення</a:t>
            </a:r>
            <a:r>
              <a:rPr lang="ru-RU" sz="1800" dirty="0"/>
              <a:t> </a:t>
            </a:r>
            <a:r>
              <a:rPr lang="ru-RU" sz="1800" dirty="0" err="1"/>
              <a:t>ролі</a:t>
            </a:r>
            <a:r>
              <a:rPr lang="ru-RU" sz="1800" dirty="0"/>
              <a:t> </a:t>
            </a:r>
            <a:r>
              <a:rPr lang="ru-RU" sz="1800" dirty="0" err="1" smtClean="0"/>
              <a:t>правої</a:t>
            </a:r>
            <a:r>
              <a:rPr lang="ru-RU" sz="1800" dirty="0" smtClean="0"/>
              <a:t>. </a:t>
            </a:r>
            <a:r>
              <a:rPr lang="ru-RU" sz="1800" dirty="0" err="1" smtClean="0"/>
              <a:t>Це</a:t>
            </a:r>
            <a:r>
              <a:rPr lang="ru-RU" sz="1800" dirty="0" smtClean="0"/>
              <a:t> </a:t>
            </a:r>
            <a:r>
              <a:rPr lang="ru-RU" sz="1800" dirty="0" err="1"/>
              <a:t>дозволяє</a:t>
            </a:r>
            <a:r>
              <a:rPr lang="ru-RU" sz="1800" dirty="0"/>
              <a:t> </a:t>
            </a:r>
            <a:r>
              <a:rPr lang="ru-RU" sz="1800" dirty="0" err="1"/>
              <a:t>продовжувати</a:t>
            </a:r>
            <a:r>
              <a:rPr lang="ru-RU" sz="1800" dirty="0"/>
              <a:t> роботу, але </a:t>
            </a:r>
            <a:r>
              <a:rPr lang="ru-RU" sz="1800" dirty="0" err="1"/>
              <a:t>робить</a:t>
            </a:r>
            <a:r>
              <a:rPr lang="ru-RU" sz="1800" dirty="0"/>
              <a:t> </a:t>
            </a:r>
            <a:r>
              <a:rPr lang="ru-RU" sz="1800" dirty="0" err="1"/>
              <a:t>її</a:t>
            </a:r>
            <a:r>
              <a:rPr lang="ru-RU" sz="1800" dirty="0"/>
              <a:t> </a:t>
            </a:r>
            <a:r>
              <a:rPr lang="ru-RU" sz="1800" dirty="0" err="1"/>
              <a:t>менш</a:t>
            </a:r>
            <a:r>
              <a:rPr lang="ru-RU" sz="1800" dirty="0"/>
              <a:t> </a:t>
            </a:r>
            <a:r>
              <a:rPr lang="ru-RU" sz="1800" dirty="0" err="1"/>
              <a:t>ефективною</a:t>
            </a:r>
            <a:r>
              <a:rPr lang="ru-RU" sz="1800" dirty="0"/>
              <a:t>. </a:t>
            </a:r>
            <a:endParaRPr lang="ru-RU" sz="1800" dirty="0" smtClean="0"/>
          </a:p>
          <a:p>
            <a:pPr algn="just"/>
            <a:r>
              <a:rPr lang="ru-RU" sz="1800" dirty="0" err="1" smtClean="0"/>
              <a:t>Головним</a:t>
            </a:r>
            <a:r>
              <a:rPr lang="ru-RU" sz="1800" dirty="0" smtClean="0"/>
              <a:t> </a:t>
            </a:r>
            <a:r>
              <a:rPr lang="ru-RU" sz="1800" dirty="0" err="1" smtClean="0"/>
              <a:t>чинником</a:t>
            </a:r>
            <a:r>
              <a:rPr lang="ru-RU" sz="1800" dirty="0" smtClean="0"/>
              <a:t> </a:t>
            </a:r>
            <a:r>
              <a:rPr lang="ru-RU" sz="1800" dirty="0" err="1"/>
              <a:t>опірності</a:t>
            </a:r>
            <a:r>
              <a:rPr lang="ru-RU" sz="1800" dirty="0"/>
              <a:t> </a:t>
            </a:r>
            <a:r>
              <a:rPr lang="ru-RU" sz="1800" dirty="0" err="1" smtClean="0"/>
              <a:t>монотонії</a:t>
            </a:r>
            <a:r>
              <a:rPr lang="ru-RU" sz="1800" dirty="0" smtClean="0"/>
              <a:t> </a:t>
            </a:r>
            <a:r>
              <a:rPr lang="ru-RU" sz="1800" dirty="0"/>
              <a:t>є </a:t>
            </a:r>
            <a:r>
              <a:rPr lang="ru-RU" sz="1800" dirty="0" err="1"/>
              <a:t>вроджені</a:t>
            </a:r>
            <a:r>
              <a:rPr lang="ru-RU" sz="1800" dirty="0"/>
              <a:t> </a:t>
            </a:r>
            <a:r>
              <a:rPr lang="ru-RU" sz="1800" dirty="0" err="1"/>
              <a:t>властивості</a:t>
            </a:r>
            <a:r>
              <a:rPr lang="ru-RU" sz="1800" dirty="0"/>
              <a:t> </a:t>
            </a:r>
            <a:r>
              <a:rPr lang="ru-RU" sz="1800" dirty="0" err="1"/>
              <a:t>нервової</a:t>
            </a:r>
            <a:r>
              <a:rPr lang="ru-RU" sz="1800" dirty="0"/>
              <a:t> </a:t>
            </a:r>
            <a:r>
              <a:rPr lang="ru-RU" sz="1800" dirty="0" err="1"/>
              <a:t>системи</a:t>
            </a:r>
            <a:r>
              <a:rPr lang="ru-RU" sz="1800" dirty="0"/>
              <a:t>. </a:t>
            </a:r>
            <a:r>
              <a:rPr lang="ru-RU" sz="1800" dirty="0" err="1"/>
              <a:t>Успішніше</a:t>
            </a:r>
            <a:r>
              <a:rPr lang="ru-RU" sz="1800" dirty="0"/>
              <a:t> </a:t>
            </a:r>
            <a:r>
              <a:rPr lang="ru-RU" sz="1800" dirty="0" err="1"/>
              <a:t>працюють</a:t>
            </a:r>
            <a:r>
              <a:rPr lang="ru-RU" sz="1800" dirty="0"/>
              <a:t> в </a:t>
            </a:r>
            <a:r>
              <a:rPr lang="ru-RU" sz="1800" dirty="0" err="1"/>
              <a:t>цих</a:t>
            </a:r>
            <a:r>
              <a:rPr lang="ru-RU" sz="1800" dirty="0"/>
              <a:t> </a:t>
            </a:r>
            <a:r>
              <a:rPr lang="ru-RU" sz="1800" dirty="0" err="1"/>
              <a:t>умовах</a:t>
            </a:r>
            <a:r>
              <a:rPr lang="ru-RU" sz="1800" dirty="0"/>
              <a:t> </a:t>
            </a:r>
            <a:r>
              <a:rPr lang="ru-RU" sz="1800" dirty="0" err="1"/>
              <a:t>спортсмени</a:t>
            </a:r>
            <a:r>
              <a:rPr lang="ru-RU" sz="1800" dirty="0"/>
              <a:t> з </a:t>
            </a:r>
            <a:r>
              <a:rPr lang="ru-RU" sz="1800" dirty="0" err="1"/>
              <a:t>сильними</a:t>
            </a:r>
            <a:r>
              <a:rPr lang="ru-RU" sz="1800" dirty="0"/>
              <a:t> </a:t>
            </a:r>
            <a:r>
              <a:rPr lang="ru-RU" sz="1800" dirty="0" err="1"/>
              <a:t>врівноваженими</a:t>
            </a:r>
            <a:r>
              <a:rPr lang="ru-RU" sz="1800" dirty="0"/>
              <a:t> </a:t>
            </a:r>
            <a:r>
              <a:rPr lang="ru-RU" sz="1800" dirty="0" err="1"/>
              <a:t>нервовими</a:t>
            </a:r>
            <a:r>
              <a:rPr lang="ru-RU" sz="1800" dirty="0"/>
              <a:t> </a:t>
            </a:r>
            <a:r>
              <a:rPr lang="ru-RU" sz="1800" dirty="0" err="1"/>
              <a:t>процесами</a:t>
            </a:r>
            <a:r>
              <a:rPr lang="ru-RU" sz="1800" dirty="0"/>
              <a:t> і </a:t>
            </a:r>
            <a:r>
              <a:rPr lang="ru-RU" sz="1800" dirty="0" err="1"/>
              <a:t>невисокою</a:t>
            </a:r>
            <a:r>
              <a:rPr lang="ru-RU" sz="1800" dirty="0"/>
              <a:t> </a:t>
            </a:r>
            <a:r>
              <a:rPr lang="ru-RU" sz="1800" dirty="0" err="1"/>
              <a:t>їх</a:t>
            </a:r>
            <a:r>
              <a:rPr lang="ru-RU" sz="1800" dirty="0"/>
              <a:t> </a:t>
            </a:r>
            <a:r>
              <a:rPr lang="ru-RU" sz="1800" dirty="0" err="1"/>
              <a:t>рухливістю</a:t>
            </a:r>
            <a:r>
              <a:rPr lang="ru-RU" sz="1800" dirty="0"/>
              <a:t> - флегматики.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470500"/>
            <a:ext cx="1810274" cy="13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1326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816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ФІЗІОЛОГІЧНІ ОСНОВИ ОЗДОРОВЧОЇ ФІЗИЧНОЇ КУЛЬТУРИ</vt:lpstr>
      <vt:lpstr>Форми оздоровчої фізичної культури</vt:lpstr>
      <vt:lpstr>Вплив ОФК на функціональний стан організму людини</vt:lpstr>
      <vt:lpstr>Вплив ОФК на функціональний стан організму людини</vt:lpstr>
      <vt:lpstr>Загальні рекомендації для занять ОФК для розвитку та підтримки кардіореспіраторних функцій, складу тіла, м'язової сили і витривалості у дорослих здорових осіб</vt:lpstr>
      <vt:lpstr>Презентация PowerPoint</vt:lpstr>
      <vt:lpstr>Вплив гіпокінезії та гіподинамії на організм людини </vt:lpstr>
      <vt:lpstr>Монотонність діяльності та її вплив на організм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ФІЗІОЛОГІЧНІ ОСНОВИ ТРУДОВОЇ ДІЯЛЬНОСТІ</dc:title>
  <cp:lastModifiedBy>Skibinski</cp:lastModifiedBy>
  <cp:revision>12</cp:revision>
  <dcterms:modified xsi:type="dcterms:W3CDTF">2015-05-24T16:28:55Z</dcterms:modified>
</cp:coreProperties>
</file>