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6" r:id="rId2"/>
    <p:sldId id="276" r:id="rId3"/>
    <p:sldId id="324" r:id="rId4"/>
    <p:sldId id="323" r:id="rId5"/>
    <p:sldId id="344" r:id="rId6"/>
    <p:sldId id="345" r:id="rId7"/>
    <p:sldId id="346" r:id="rId8"/>
    <p:sldId id="354" r:id="rId9"/>
    <p:sldId id="355" r:id="rId10"/>
    <p:sldId id="325" r:id="rId11"/>
    <p:sldId id="326" r:id="rId12"/>
    <p:sldId id="327" r:id="rId13"/>
    <p:sldId id="328" r:id="rId14"/>
    <p:sldId id="329" r:id="rId15"/>
    <p:sldId id="332" r:id="rId16"/>
    <p:sldId id="351" r:id="rId17"/>
    <p:sldId id="333" r:id="rId18"/>
    <p:sldId id="334" r:id="rId19"/>
    <p:sldId id="337" r:id="rId20"/>
    <p:sldId id="347" r:id="rId21"/>
    <p:sldId id="338" r:id="rId22"/>
    <p:sldId id="339" r:id="rId23"/>
    <p:sldId id="335" r:id="rId24"/>
    <p:sldId id="336" r:id="rId25"/>
    <p:sldId id="340" r:id="rId26"/>
    <p:sldId id="341" r:id="rId27"/>
    <p:sldId id="342" r:id="rId28"/>
    <p:sldId id="331" r:id="rId29"/>
    <p:sldId id="348" r:id="rId30"/>
    <p:sldId id="349" r:id="rId31"/>
    <p:sldId id="343" r:id="rId32"/>
    <p:sldId id="350" r:id="rId33"/>
    <p:sldId id="352" r:id="rId34"/>
    <p:sldId id="353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-105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79F7A-650F-407D-8496-FA613290A116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58067-FBB2-4A21-9DEB-98449347A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1D0CD-B87C-44B9-8CE1-4ADC9455B6B4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4F4C8-C1B2-4FB8-8933-B20E74027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62B32-E8D9-4DF2-9036-668117C5A21E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0A4B7-DA36-41F5-9650-8F4C38B662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9D29D-43ED-4B60-9E16-CD9CD602D7F3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DB682-FA13-45D3-95C9-B0DF11FEC0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B516-4002-47DA-8820-F94CA2B68A1B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D5B5B-2F51-4EEA-BC37-B0E5760CA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85F63-F3E2-4898-AA65-D3CBF004A9EC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BB414-5A29-454E-A7E2-76CD5BA88A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8A8C2-EB3B-4149-8BBC-4857571FFBEE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036C8-86FA-4894-B2FC-5FF78F61CF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5484E-1EE4-4C2F-86A8-277138DC1BDC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FC25D-7A7E-43EA-9A6A-F4F97C5FC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BE43B-3649-4D56-A5B2-FA8E101DC15A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EBFA7-386D-416A-9CE3-2004D63934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6BC9D-15B4-47D6-9E5F-46436F4B04A0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DDC11-F2F4-4EB4-AFB8-6C0C473CF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36471-20ED-4DAB-90F0-F1ABCF66ED5B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CB6BA-0A53-4A78-B77B-650150220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D2612-9470-4135-B3A3-C6526A58CEAC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57C44-07DB-4CEC-9297-3FA6E52D49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2FF0B3-DD8F-4F5C-9C2E-7C53BA98288A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B0774F-FE93-41A1-8553-E282F1545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6525" y="708025"/>
            <a:ext cx="8770938" cy="1074738"/>
          </a:xfrm>
        </p:spPr>
        <p:txBody>
          <a:bodyPr anchor="b"/>
          <a:lstStyle/>
          <a:p>
            <a:pPr algn="ctr" eaLnBrk="1" hangingPunct="1">
              <a:lnSpc>
                <a:spcPct val="75000"/>
              </a:lnSpc>
            </a:pPr>
            <a:r>
              <a:rPr lang="uk-UA" sz="4000" b="1" u="sng" smtClean="0"/>
              <a:t>Санітарно-гігієнічні вимоги </a:t>
            </a:r>
            <a:r>
              <a:rPr lang="ru-RU" sz="4000" b="1" u="sng" smtClean="0"/>
              <a:t>до організації освітнього процесу</a:t>
            </a:r>
          </a:p>
        </p:txBody>
      </p:sp>
      <p:sp>
        <p:nvSpPr>
          <p:cNvPr id="14338" name="Rectangle 9"/>
          <p:cNvSpPr>
            <a:spLocks noChangeArrowheads="1"/>
          </p:cNvSpPr>
          <p:nvPr/>
        </p:nvSpPr>
        <p:spPr bwMode="auto">
          <a:xfrm>
            <a:off x="0" y="3276600"/>
            <a:ext cx="69500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/>
            <a:endParaRPr lang="uk-UA" sz="2800">
              <a:solidFill>
                <a:schemeClr val="tx1"/>
              </a:solidFill>
            </a:endParaRPr>
          </a:p>
          <a:p>
            <a:pPr indent="449263" algn="ctr"/>
            <a:endParaRPr lang="ru-RU" sz="3200">
              <a:solidFill>
                <a:schemeClr val="tx1"/>
              </a:solidFill>
            </a:endParaRP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112713" y="1927225"/>
            <a:ext cx="4765675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/>
            <a:r>
              <a:rPr lang="uk-UA" altLang="ru-RU" sz="2400">
                <a:solidFill>
                  <a:schemeClr val="tx1"/>
                </a:solidFill>
              </a:rPr>
              <a:t>П</a:t>
            </a:r>
            <a:r>
              <a:rPr lang="ru-RU" altLang="ru-RU" sz="2400">
                <a:solidFill>
                  <a:schemeClr val="tx1"/>
                </a:solidFill>
              </a:rPr>
              <a:t>лан</a:t>
            </a:r>
            <a:endParaRPr lang="uk-UA" altLang="ru-RU" sz="2400">
              <a:solidFill>
                <a:schemeClr val="tx1"/>
              </a:solidFill>
            </a:endParaRPr>
          </a:p>
          <a:p>
            <a:pPr marL="342900" indent="-342900"/>
            <a:endParaRPr lang="ru-RU" altLang="ru-RU" sz="800">
              <a:solidFill>
                <a:schemeClr val="tx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uk-UA" altLang="ru-RU" sz="2400">
                <a:solidFill>
                  <a:schemeClr val="tx1"/>
                </a:solidFill>
              </a:rPr>
              <a:t>Складові </a:t>
            </a:r>
            <a:r>
              <a:rPr lang="uk-UA" sz="2400">
                <a:solidFill>
                  <a:schemeClr val="tx1"/>
                </a:solidFill>
              </a:rPr>
              <a:t>гігієнічної оцінки організації навчального процесу в школі.</a:t>
            </a:r>
          </a:p>
          <a:p>
            <a:pPr marL="342900" indent="-342900"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 Основні елементи санітарно-гігієнічного нагляду за розкладом занять у школі.</a:t>
            </a:r>
          </a:p>
          <a:p>
            <a:pPr marL="342900" indent="-342900">
              <a:buFontTx/>
              <a:buAutoNum type="arabicPeriod"/>
            </a:pPr>
            <a:r>
              <a:rPr lang="uk-UA" altLang="ru-RU" sz="2400">
                <a:solidFill>
                  <a:schemeClr val="tx1"/>
                </a:solidFill>
              </a:rPr>
              <a:t>Складові </a:t>
            </a:r>
            <a:r>
              <a:rPr lang="uk-UA" sz="2400">
                <a:solidFill>
                  <a:schemeClr val="tx1"/>
                </a:solidFill>
              </a:rPr>
              <a:t>гігієнічної оцінки уроку.</a:t>
            </a:r>
          </a:p>
          <a:p>
            <a:pPr marL="342900" indent="-342900"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Гігієнічна оцінка шкільних підручників</a:t>
            </a:r>
            <a:r>
              <a:rPr lang="ru-RU" sz="24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7575" y="1855788"/>
            <a:ext cx="4416425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5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pic>
        <p:nvPicPr>
          <p:cNvPr id="29698" name="Picture 4" descr="5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913" y="257175"/>
            <a:ext cx="8221662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0" y="4754563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Рис. 1.</a:t>
            </a:r>
            <a:r>
              <a:rPr lang="uk-UA" sz="1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Фізіологічна крива працездатності</a:t>
            </a:r>
            <a:endParaRPr lang="ru-RU" sz="1800">
              <a:solidFill>
                <a:schemeClr val="tx1"/>
              </a:solidFill>
            </a:endParaRPr>
          </a:p>
          <a:p>
            <a:pPr algn="ctr" eaLnBrk="0" hangingPunct="0"/>
            <a:r>
              <a:rPr lang="uk-UA" sz="1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(I </a:t>
            </a:r>
            <a:r>
              <a:rPr lang="uk-UA" sz="1800" i="1">
                <a:solidFill>
                  <a:schemeClr val="tx1"/>
                </a:solidFill>
                <a:cs typeface="Times New Roman" pitchFamily="18" charset="0"/>
              </a:rPr>
              <a:t>–</a:t>
            </a:r>
            <a:r>
              <a:rPr lang="uk-UA" sz="1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період утягнення в роботу; II </a:t>
            </a:r>
            <a:r>
              <a:rPr lang="uk-UA" sz="1800" i="1">
                <a:solidFill>
                  <a:schemeClr val="tx1"/>
                </a:solidFill>
                <a:cs typeface="Times New Roman" pitchFamily="18" charset="0"/>
              </a:rPr>
              <a:t>–</a:t>
            </a:r>
            <a:r>
              <a:rPr lang="uk-UA" sz="1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період високої стійкої працездатності, III </a:t>
            </a:r>
            <a:r>
              <a:rPr lang="uk-UA" sz="1800" i="1">
                <a:solidFill>
                  <a:schemeClr val="tx1"/>
                </a:solidFill>
                <a:cs typeface="Times New Roman" pitchFamily="18" charset="0"/>
              </a:rPr>
              <a:t>–</a:t>
            </a:r>
            <a:r>
              <a:rPr lang="uk-UA" sz="1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період зниження працездатності; а </a:t>
            </a:r>
            <a:r>
              <a:rPr lang="uk-UA" sz="1800" i="1">
                <a:solidFill>
                  <a:schemeClr val="tx1"/>
                </a:solidFill>
                <a:cs typeface="Times New Roman" pitchFamily="18" charset="0"/>
              </a:rPr>
              <a:t>–</a:t>
            </a:r>
            <a:r>
              <a:rPr lang="uk-UA" sz="1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зона неповної компенсації; б </a:t>
            </a:r>
            <a:r>
              <a:rPr lang="uk-UA" sz="1800" i="1">
                <a:solidFill>
                  <a:schemeClr val="tx1"/>
                </a:solidFill>
                <a:cs typeface="Times New Roman" pitchFamily="18" charset="0"/>
              </a:rPr>
              <a:t>–</a:t>
            </a:r>
            <a:r>
              <a:rPr lang="uk-UA" sz="1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зона кінцевого пориву; в </a:t>
            </a:r>
            <a:r>
              <a:rPr lang="uk-UA" sz="1800" i="1">
                <a:solidFill>
                  <a:schemeClr val="tx1"/>
                </a:solidFill>
                <a:cs typeface="Times New Roman" pitchFamily="18" charset="0"/>
              </a:rPr>
              <a:t>–</a:t>
            </a:r>
            <a:r>
              <a:rPr lang="uk-UA" sz="1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зона прогресивного падіння працездатності)</a:t>
            </a:r>
            <a:endParaRPr lang="uk-UA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" y="401638"/>
            <a:ext cx="8593138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/>
          </p:cNvSpPr>
          <p:nvPr>
            <p:ph type="title"/>
          </p:nvPr>
        </p:nvSpPr>
        <p:spPr>
          <a:xfrm>
            <a:off x="0" y="163513"/>
            <a:ext cx="9144000" cy="166370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uk-UA" sz="2800" u="sng" smtClean="0"/>
              <a:t>Рангова шкала важкості шкільних предметів</a:t>
            </a:r>
            <a:r>
              <a:rPr lang="uk-UA" sz="2800" smtClean="0"/>
              <a:t> для учнів 1-4 класів загальноосвітніх навчальних закладів (Гозак С.В., Шумак О.В., Єлізарова О.Т., Парац А.М., Рудківська О.П., Філоненко О.О., 2014 р.)</a:t>
            </a:r>
            <a:endParaRPr lang="ru-RU" sz="2800" smtClean="0"/>
          </a:p>
        </p:txBody>
      </p:sp>
      <p:graphicFrame>
        <p:nvGraphicFramePr>
          <p:cNvPr id="81450" name="Group 554"/>
          <p:cNvGraphicFramePr>
            <a:graphicFrameLocks noGrp="1"/>
          </p:cNvGraphicFramePr>
          <p:nvPr>
            <p:ph idx="1"/>
          </p:nvPr>
        </p:nvGraphicFramePr>
        <p:xfrm>
          <a:off x="180975" y="1825625"/>
          <a:ext cx="8845550" cy="4664075"/>
        </p:xfrm>
        <a:graphic>
          <a:graphicData uri="http://schemas.openxmlformats.org/drawingml/2006/table">
            <a:tbl>
              <a:tblPr/>
              <a:tblGrid>
                <a:gridCol w="3487738"/>
                <a:gridCol w="1382712"/>
                <a:gridCol w="1381125"/>
                <a:gridCol w="1382713"/>
                <a:gridCol w="1211262"/>
              </a:tblGrid>
              <a:tr h="185738">
                <a:tc rowSpan="2"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Навчальні предмети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Навчальні класи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Англійська мова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Письмо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Російська мова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Читання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Навколишній світ  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і Україна  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Громадська освіта  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Основи здоров'я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Етика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Інформатика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Образотворче мистецтво  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Трудове навчання  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Фізичне виховання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228600" marR="0" lvl="0" indent="-228600" algn="justLow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Музика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73038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>
          <a:xfrm>
            <a:off x="161925" y="258763"/>
            <a:ext cx="8745538" cy="65992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b="1" i="1" u="sng" smtClean="0"/>
              <a:t>Початок  навчального  дня</a:t>
            </a:r>
            <a:r>
              <a:rPr lang="ru-RU" smtClean="0"/>
              <a:t>  не  повинен  бути раніше  8:00  години,  початок занять  у  другу зміну – не пізніше  14:00  години (для здобувачів освіти за вечірньою формою –  не пізніше 16:00 години). У закладах освіти, які працюють у  дві  зміни, навчання учнів початкових класів, а також  класів  з  інклюзивним навчанням усіх вікових груп повинно бути організовано у першу зміну.</a:t>
            </a:r>
          </a:p>
          <a:p>
            <a:pPr>
              <a:lnSpc>
                <a:spcPct val="80000"/>
              </a:lnSpc>
            </a:pPr>
            <a:r>
              <a:rPr lang="ru-RU" b="1" i="1" u="sng" smtClean="0"/>
              <a:t>Тривалість навчальних занять</a:t>
            </a:r>
            <a:r>
              <a:rPr lang="ru-RU" smtClean="0"/>
              <a:t> становить:  у  1 -му  класі  –  35  хв.,  2-4-х класах  –  40  хв.,  5-11  (12)-х  класах–  45  хв.  </a:t>
            </a:r>
          </a:p>
          <a:p>
            <a:pPr>
              <a:lnSpc>
                <a:spcPct val="80000"/>
              </a:lnSpc>
            </a:pPr>
            <a:r>
              <a:rPr lang="ru-RU" u="sng" smtClean="0"/>
              <a:t>Формування  занять  за  модульним принципом,  організація  здвоєних  уроків,  навчання  за  новими  педагогічними технологіями</a:t>
            </a:r>
            <a:r>
              <a:rPr lang="ru-RU" smtClean="0"/>
              <a:t>,  використання  інших  форм  організації  освітнього  процесу допускається  за  рішенням  педагогічної  ради  закладу  освіти  та  повинні відповідати морфофункціональним та віковим особливостям дітей.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0" y="160338"/>
            <a:ext cx="8743950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84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>
          <a:xfrm>
            <a:off x="180975" y="354013"/>
            <a:ext cx="8764588" cy="5822950"/>
          </a:xfrm>
        </p:spPr>
        <p:txBody>
          <a:bodyPr/>
          <a:lstStyle/>
          <a:p>
            <a:r>
              <a:rPr lang="ru-RU" sz="3200" b="1" smtClean="0"/>
              <a:t>У  групах  продовженого  дня  учнів  початкової  школи  прогулянка  на відкритому повітрі повинна становити  не менше ніж 1,5 години  протягом дня (за умов зовнішньої температури повітря не нижче  - 10 °С).</a:t>
            </a:r>
          </a:p>
          <a:p>
            <a:r>
              <a:rPr lang="ru-RU" sz="3200" b="1" smtClean="0"/>
              <a:t>Тривалість виконання завдань для самопідготовки  учнів  у позанавчальний  час  не  рекомендується  більше  1  години  у  3–5  класах  та  1,5 години  у  6-9  класах,  2  години  –  у  10-12  класах.  Учням  1–2  класів  не рекомендуються  обов’язкові  завдання  для  самопідготовки  у  позанавчальний час.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>
          <a:xfrm>
            <a:off x="628650" y="117475"/>
            <a:ext cx="7886700" cy="9207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254000" y="500063"/>
            <a:ext cx="8645525" cy="6226175"/>
          </a:xfrm>
        </p:spPr>
        <p:txBody>
          <a:bodyPr/>
          <a:lstStyle/>
          <a:p>
            <a:r>
              <a:rPr lang="ru-RU" sz="3200" b="1" smtClean="0"/>
              <a:t>При використанні технічних засобів навчання під час проведення уроку потрібно  чергувати  види  навчальної  діяльності.  </a:t>
            </a:r>
          </a:p>
          <a:p>
            <a:r>
              <a:rPr lang="ru-RU" sz="3200" b="1" smtClean="0"/>
              <a:t>Безперервна  тривалість навчальної діяльності з ТЗН упродовж уроку повинна бути: для учнів 1 класів  – не більше 10 хвилин; для учнів  2-4 класів –  не більше 15 хвилин; для учнів 5-7  класів  –  не  більше  20  хвилин.  </a:t>
            </a:r>
          </a:p>
          <a:p>
            <a:r>
              <a:rPr lang="ru-RU" sz="3200" b="1" smtClean="0"/>
              <a:t>Після  занять  із  застосуванням  ТЗН  проводиться  фізкультхвилинка  та гімнастика для очей.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153988" y="146050"/>
            <a:ext cx="8990012" cy="338138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uk-UA" sz="2400" b="1" u="sng" smtClean="0"/>
              <a:t>Санітарно-гігієнічна характеристика підручника включає:</a:t>
            </a:r>
            <a:endParaRPr lang="ru-RU" sz="2400" b="1" u="sng" smtClean="0"/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>
          <a:xfrm>
            <a:off x="290513" y="544513"/>
            <a:ext cx="8683625" cy="6107112"/>
          </a:xfrm>
        </p:spPr>
        <p:txBody>
          <a:bodyPr/>
          <a:lstStyle/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b="1" smtClean="0"/>
              <a:t>1. Назва підручника</a:t>
            </a:r>
            <a:r>
              <a:rPr lang="uk-UA" sz="2000" smtClean="0"/>
              <a:t> та його короткий опис (автор, назва, видавництво, місце і рік видання, тираж, для якого класу (віку) призначений).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Якість обкладинки (матеріал, тверда, м'яка, на тканинній основі)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Скріплення (клейове, дротяне, ниткове)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Розміри.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Маса.</a:t>
            </a:r>
            <a:endParaRPr lang="uk-UA" sz="2000" b="1" smtClean="0"/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b="1" smtClean="0"/>
              <a:t>2. Видимість тексту:</a:t>
            </a:r>
            <a:endParaRPr lang="uk-UA" sz="2000" smtClean="0"/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2. 1. Якість паперу (колір, просвічуваність, гладкість).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2.2. Якість друку (контрастність літер і фону, насиченість, колір, міцність фарби).</a:t>
            </a:r>
            <a:endParaRPr lang="uk-UA" sz="2000" b="1" smtClean="0"/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b="1" smtClean="0"/>
              <a:t>3. Легкість для читання</a:t>
            </a:r>
            <a:endParaRPr lang="uk-UA" sz="2000" smtClean="0"/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Гарнітура шрифту.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Кегль шрифту.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Висота малої літери "н", мм.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Товщина основних штрихів, мм.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Товщина з'єднувальних штрихів, мм.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Довжина рядка, мм.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Формат видання, мм.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Щільність набору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Кількість переносів.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Інтерліньяж (віддаль між рядками, розмірами полів), мм.</a:t>
            </a:r>
          </a:p>
          <a:p>
            <a:pPr marL="533400" indent="-533400">
              <a:lnSpc>
                <a:spcPct val="70000"/>
              </a:lnSpc>
              <a:spcBef>
                <a:spcPts val="500"/>
              </a:spcBef>
            </a:pPr>
            <a:r>
              <a:rPr lang="uk-UA" sz="2000" smtClean="0"/>
              <a:t>Апрош (віддаль між літерами і словами у рядку), мм.</a:t>
            </a:r>
            <a:endParaRPr lang="ru-RU" sz="200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628650" y="146050"/>
            <a:ext cx="7886700" cy="45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3200" b="1" i="1" smtClean="0"/>
              <a:t>Вимоги до шкільних підручників</a:t>
            </a:r>
            <a:endParaRPr lang="ru-RU" sz="3200" b="1" i="1" smtClean="0"/>
          </a:p>
        </p:txBody>
      </p:sp>
      <p:graphicFrame>
        <p:nvGraphicFramePr>
          <p:cNvPr id="89668" name="Group 580"/>
          <p:cNvGraphicFramePr>
            <a:graphicFrameLocks noGrp="1"/>
          </p:cNvGraphicFramePr>
          <p:nvPr>
            <p:ph idx="1"/>
          </p:nvPr>
        </p:nvGraphicFramePr>
        <p:xfrm>
          <a:off x="153988" y="612775"/>
          <a:ext cx="8990012" cy="6010275"/>
        </p:xfrm>
        <a:graphic>
          <a:graphicData uri="http://schemas.openxmlformats.org/drawingml/2006/table">
            <a:tbl>
              <a:tblPr/>
              <a:tblGrid>
                <a:gridCol w="773112"/>
                <a:gridCol w="993775"/>
                <a:gridCol w="885825"/>
                <a:gridCol w="641350"/>
                <a:gridCol w="874713"/>
                <a:gridCol w="627062"/>
                <a:gridCol w="182563"/>
                <a:gridCol w="436562"/>
                <a:gridCol w="182563"/>
                <a:gridCol w="712787"/>
                <a:gridCol w="742950"/>
                <a:gridCol w="698500"/>
                <a:gridCol w="619125"/>
                <a:gridCol w="619125"/>
              </a:tblGrid>
              <a:tr h="1160463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Підручники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Гарнітура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шрифту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Кегль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шрифту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Висота</a:t>
                      </a:r>
                      <a:endParaRPr kumimoji="0" lang="uk-UA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малої </a:t>
                      </a:r>
                      <a:endParaRPr kumimoji="0" lang="uk-UA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Літери</a:t>
                      </a:r>
                      <a:endParaRPr kumimoji="0" lang="uk-UA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„</a:t>
                      </a: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н</a:t>
                      </a: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”</a:t>
                      </a: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,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мм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Товщина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основних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штрихів, мм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Товщина</a:t>
                      </a:r>
                      <a:endParaRPr kumimoji="0" lang="uk-UA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з</a:t>
                      </a: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’</a:t>
                      </a: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єднувальних</a:t>
                      </a:r>
                      <a:endParaRPr kumimoji="0" lang="uk-UA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 штрихів, мм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Довжина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рядка, мм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Форма</a:t>
                      </a: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видання, мм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Формат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смуги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набору, мм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Інтерліньяж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Апрош між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словами, мм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Апрош між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буквами, мм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Букварі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Букварна абетка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Журнальна рублена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Нові літери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48, 36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Основний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текст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28-20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8,0-6,0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4,5-3,5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1,5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1,2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130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168х215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130х172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Не менше 2,8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4-11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0900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I  клас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Букварна абетка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Журнальна рублена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18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2,8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0,45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126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126х176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163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ІІ клас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Шкільна Літературна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16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2,5-2,3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0,3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0,15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163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ІІІ-ІУ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Шкільна Літературна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14,12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2,3-2,0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0,3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0,15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126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168х215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126х172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126х176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3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600"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V- VІІ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Шкільна Літературна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1,75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0,25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0,15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113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143х215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143х200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113х180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113-167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Не менше 2,7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2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108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143х200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108-162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863"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VІІІ-Х (ХІ)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Шкільна Літературна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1,75-1,7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0,25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0,15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98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128х200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98-162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95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128х200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CYR"/>
                          <a:cs typeface="Times New Roman" pitchFamily="18" charset="0"/>
                        </a:rPr>
                        <a:t>95-162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0213"/>
            <a:ext cx="8027988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>
          <a:xfrm>
            <a:off x="115888" y="365125"/>
            <a:ext cx="9028112" cy="420688"/>
          </a:xfrm>
        </p:spPr>
        <p:txBody>
          <a:bodyPr/>
          <a:lstStyle/>
          <a:p>
            <a:r>
              <a:rPr lang="ru-RU" sz="4000" smtClean="0"/>
              <a:t>ЗАБЕЗПЕЧЕННЯ ХАРЧУВАННЯ</a:t>
            </a: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>
          <a:xfrm>
            <a:off x="198438" y="820738"/>
            <a:ext cx="8802687" cy="5894387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sz="2400" smtClean="0"/>
              <a:t>Для дотримання правил особистої гігієни в приміщенні їдальні /буфету або  перед  ним  встановлюються  умивальники  із  розрахунку  один  на  40  місць. </a:t>
            </a:r>
          </a:p>
          <a:p>
            <a:pPr>
              <a:lnSpc>
                <a:spcPct val="70000"/>
              </a:lnSpc>
            </a:pPr>
            <a:r>
              <a:rPr lang="ru-RU" sz="2400" smtClean="0"/>
              <a:t>Поряд  з  умивальниками  встановлюються  диспенсери з рідким милом та паперовими рушниками (або електрорушники).</a:t>
            </a:r>
          </a:p>
          <a:p>
            <a:pPr>
              <a:lnSpc>
                <a:spcPct val="70000"/>
              </a:lnSpc>
            </a:pPr>
            <a:r>
              <a:rPr lang="ru-RU" sz="2400" smtClean="0"/>
              <a:t>Відстань  між  столами  і  роздачею  чи  вікном  (дверима) для  прийому брудного посуду повинна бути не менше 200 см; між рядами столів 100 см; між столами і стіною 40 см. </a:t>
            </a:r>
          </a:p>
          <a:p>
            <a:pPr>
              <a:lnSpc>
                <a:spcPct val="70000"/>
              </a:lnSpc>
            </a:pPr>
            <a:r>
              <a:rPr lang="ru-RU" sz="2400" smtClean="0"/>
              <a:t>Для учнів початкових класів висота столів та стільців повинна відповідати їхньому зросту. Меблі для  них встановлюються окремо від обідніх меблів для середніх та старших класів.</a:t>
            </a:r>
          </a:p>
          <a:p>
            <a:pPr>
              <a:lnSpc>
                <a:spcPct val="70000"/>
              </a:lnSpc>
            </a:pPr>
            <a:r>
              <a:rPr lang="ru-RU" sz="2400" smtClean="0"/>
              <a:t>Столи повинні мати гігієнічне покриття, що легко миється, стійке до дії гарячої води і дезінфекційних засобів. Столи щодня миються гарячою водою з кальцинованою  содою  та  милом,  а  після  кожного  прийому  їжі  протирають вологими і чистими серветками.</a:t>
            </a:r>
          </a:p>
          <a:p>
            <a:pPr>
              <a:lnSpc>
                <a:spcPct val="70000"/>
              </a:lnSpc>
            </a:pPr>
            <a:r>
              <a:rPr lang="ru-RU" sz="2400" smtClean="0"/>
              <a:t>Забороняється  використовувати  емальований,  алюмінієвий  і пластмасовий посуд багаторазового використання та пощерблений посуд.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>
          <a:xfrm>
            <a:off x="163513" y="190500"/>
            <a:ext cx="8980487" cy="557213"/>
          </a:xfrm>
        </p:spPr>
        <p:txBody>
          <a:bodyPr/>
          <a:lstStyle/>
          <a:p>
            <a:r>
              <a:rPr lang="ru-RU" sz="3600" b="1" smtClean="0"/>
              <a:t>Організація харчування</a:t>
            </a:r>
          </a:p>
        </p:txBody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>
          <a:xfrm>
            <a:off x="161925" y="793750"/>
            <a:ext cx="8829675" cy="5884863"/>
          </a:xfrm>
        </p:spPr>
        <p:txBody>
          <a:bodyPr/>
          <a:lstStyle/>
          <a:p>
            <a:r>
              <a:rPr lang="ru-RU" sz="2400" smtClean="0"/>
              <a:t>забезпечити  учнів безпечною,  якісною,  повноцінною  та  корисною  їжею  відповідно  до  Норм фізіологічних  потреб  учнів  в  основних  харчових  речовинах  і  енергії  для відповідних  вікових  груп,  створити  умови  для  харчування  учнів  в  закладах освіти  відповідно  до  </a:t>
            </a:r>
          </a:p>
          <a:p>
            <a:r>
              <a:rPr lang="ru-RU" sz="2400" smtClean="0"/>
              <a:t>постанови  Кабінету  Міністрів  України  від  22  листопада 2004  року  №  1591  «Про  затвердження  норм  харчування  у  навчальних  та дитячих  закладах  оздоровлення  та  відпочинку»,  </a:t>
            </a:r>
          </a:p>
          <a:p>
            <a:r>
              <a:rPr lang="ru-RU" sz="2400" smtClean="0"/>
              <a:t>наказу  Міністерства  охорони здоров’я  України  та  Міністерства  освіти  і  науки  України  від  01  червня 2005  року  № 242/329 «Про затвердження Порядку організації харчування дітей у навчальних та оздоровчих закладах», зареєстрованого у Міністерстві юстиції України від 15 червня 2005 року за № 661/10941.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>
          <a:xfrm>
            <a:off x="163513" y="119063"/>
            <a:ext cx="8820150" cy="885825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ru-RU" sz="3200" i="1" u="sng" smtClean="0"/>
              <a:t>Вимоги до організації харчування та харчових продуктів, які використовуються</a:t>
            </a:r>
            <a:r>
              <a:rPr lang="ru-RU" sz="2800" smtClean="0"/>
              <a:t> 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>
          <a:xfrm>
            <a:off x="0" y="938213"/>
            <a:ext cx="9144000" cy="5805487"/>
          </a:xfrm>
        </p:spPr>
        <p:txBody>
          <a:bodyPr/>
          <a:lstStyle/>
          <a:p>
            <a:pPr marL="457200" indent="-457200">
              <a:lnSpc>
                <a:spcPct val="7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/>
              <a:t>Щоденне харчування має бути різноманітним і включати продукти харчування, які походять з різних груп харчових продуктів. </a:t>
            </a:r>
          </a:p>
          <a:p>
            <a:pPr marL="457200" indent="-457200">
              <a:lnSpc>
                <a:spcPct val="7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/>
              <a:t>Харчування (сніданок, обід, вечеря) включають в себе продукти наступних груп продуктів: зернові продукти та/або картопля, фруктів та/або овочів, молока та/або молочних та кисломолочних продуктів, м'яса, риби, яєць, горіхів, бобових, насіння, а також жирів. </a:t>
            </a:r>
          </a:p>
          <a:p>
            <a:pPr marL="457200" indent="-457200">
              <a:lnSpc>
                <a:spcPct val="7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/>
              <a:t>В харчуванні учнів використовувати свіжоприготовлені страви, що не піддаються повторній термічній обробці. Не допускається повторення одних і тих же страв або кулінарних виробів в один і той же день або в наступні 2-3 дні. </a:t>
            </a:r>
          </a:p>
          <a:p>
            <a:pPr marL="457200" indent="-457200">
              <a:lnSpc>
                <a:spcPct val="7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/>
              <a:t>Сніданок повинен складатися з закуски, гарячого блюда і гарячого напою, доцільно також включати овочі і фрукти.</a:t>
            </a:r>
          </a:p>
          <a:p>
            <a:pPr marL="457200" indent="-457200">
              <a:lnSpc>
                <a:spcPct val="7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/>
              <a:t>Обід повинен включати закуску, перше, друге (основне гаряче блюдо з м'яса, риби або птиці) і напій, доцільно включати овочі і фрукти. </a:t>
            </a:r>
          </a:p>
          <a:p>
            <a:pPr marL="457200" indent="-457200">
              <a:lnSpc>
                <a:spcPct val="7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/>
              <a:t>В меню полуденка повинен бути напій, молоко, кисломолочні продукти та/ або фрукти. </a:t>
            </a:r>
          </a:p>
          <a:p>
            <a:pPr marL="457200" indent="-457200">
              <a:lnSpc>
                <a:spcPct val="7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ru-RU" sz="2400" b="1" smtClean="0"/>
              <a:t>Вечеря повинна складатися з овочевих або сирної страви або каші; основного ін. блюда (м'ясо, риби або птиці), напою. Додатково доцільно включати фрукти або кисломолочні продукти.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261938" y="173038"/>
            <a:ext cx="8720137" cy="1736725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ru-RU" sz="3600" b="1" smtClean="0">
                <a:solidFill>
                  <a:schemeClr val="hlink"/>
                </a:solidFill>
              </a:rPr>
              <a:t>«Санітарний регламент для закладів загальної середньої освіти»</a:t>
            </a:r>
            <a:r>
              <a:rPr lang="ru-RU" sz="3200" smtClean="0">
                <a:solidFill>
                  <a:schemeClr val="hlink"/>
                </a:solidFill>
              </a:rPr>
              <a:t> (2020)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xfrm>
            <a:off x="153988" y="1925638"/>
            <a:ext cx="8728075" cy="4791075"/>
          </a:xfrm>
        </p:spPr>
        <p:txBody>
          <a:bodyPr/>
          <a:lstStyle/>
          <a:p>
            <a:r>
              <a:rPr lang="ru-RU" sz="4000" b="1" smtClean="0"/>
              <a:t>Організація освітнього процесу не повинна призводити до перевантаження учнів та має забезпечувати безпечні та нешкідливі умови здобуття освіти.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>
          <a:xfrm>
            <a:off x="254000" y="144463"/>
            <a:ext cx="8755063" cy="931862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ru-RU" sz="3200" b="1" smtClean="0"/>
              <a:t>При створенні меню необхідно враховувати наступне:</a:t>
            </a:r>
            <a:r>
              <a:rPr lang="ru-RU" sz="3200" smtClean="0"/>
              <a:t> </a:t>
            </a:r>
          </a:p>
        </p:txBody>
      </p:sp>
      <p:graphicFrame>
        <p:nvGraphicFramePr>
          <p:cNvPr id="54420" name="Group 148"/>
          <p:cNvGraphicFramePr>
            <a:graphicFrameLocks noGrp="1"/>
          </p:cNvGraphicFramePr>
          <p:nvPr>
            <p:ph idx="1"/>
          </p:nvPr>
        </p:nvGraphicFramePr>
        <p:xfrm>
          <a:off x="134938" y="1143000"/>
          <a:ext cx="8864600" cy="5359400"/>
        </p:xfrm>
        <a:graphic>
          <a:graphicData uri="http://schemas.openxmlformats.org/drawingml/2006/table">
            <a:tbl>
              <a:tblPr/>
              <a:tblGrid>
                <a:gridCol w="2955925"/>
                <a:gridCol w="2952750"/>
                <a:gridCol w="2955925"/>
              </a:tblGrid>
              <a:tr h="212725">
                <a:tc row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Групи продуктів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Частота використання в харчуванні учнів (разів)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2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	На день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Протягом тижня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Зернові продукти та/або картопля (оброблені)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Кожен прийом їжі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Овочі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менше 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менше 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Фрукти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менше 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менше 3 порцій свіжих фруктів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М'ясо, риба, яйця, горіхи, бобові та насіння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менше 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Риба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 менше 1 порції на тиждень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Молоко та молочні продукти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менше 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3500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>
          <a:xfrm>
            <a:off x="207963" y="271463"/>
            <a:ext cx="8728075" cy="63992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mtClean="0"/>
              <a:t>При приготуванні їжі дозволяється використовувати такі харчові жири: рослинна олія, вершкове масло. </a:t>
            </a:r>
          </a:p>
          <a:p>
            <a:pPr>
              <a:lnSpc>
                <a:spcPct val="80000"/>
              </a:lnSpc>
            </a:pPr>
            <a:r>
              <a:rPr lang="ru-RU" smtClean="0"/>
              <a:t>Приготування страв із м’яса, риби, птиці, овочів слід здійснювати методом тушкування, варіння або запікання у духовці. </a:t>
            </a:r>
          </a:p>
          <a:p>
            <a:pPr>
              <a:lnSpc>
                <a:spcPct val="80000"/>
              </a:lnSpc>
            </a:pPr>
            <a:r>
              <a:rPr lang="ru-RU" smtClean="0"/>
              <a:t>Не слід включати більше однієї порції смаженої їжі із зернових продуктів (млинці) та/або картоплі (обробленої) (зрази) - не більше 1-ї порції на тиждень. </a:t>
            </a:r>
          </a:p>
          <a:p>
            <a:pPr>
              <a:lnSpc>
                <a:spcPct val="80000"/>
              </a:lnSpc>
            </a:pPr>
            <a:r>
              <a:rPr lang="ru-RU" smtClean="0"/>
              <a:t>Смаження слід здійснювати на рафінованій олії, що містить більше 50% мононенасичених жирів і менш ніж 40% поліненасичених жирив. </a:t>
            </a:r>
          </a:p>
          <a:p>
            <a:pPr>
              <a:lnSpc>
                <a:spcPct val="80000"/>
              </a:lnSpc>
            </a:pPr>
            <a:r>
              <a:rPr lang="ru-RU" smtClean="0"/>
              <a:t>Вміст солі в стравах, що реалізуються для основного харчування учнів має становити не більше 0,12 г натрію або еквівалентну кількість солі на 100 г/мл або еквівалентна кількість солі знижена не менш ніж на 25% в порівнянні з аналогічною продукцією.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/>
          </p:nvPr>
        </p:nvSpPr>
        <p:spPr>
          <a:xfrm>
            <a:off x="144463" y="165100"/>
            <a:ext cx="8883650" cy="922338"/>
          </a:xfrm>
        </p:spPr>
        <p:txBody>
          <a:bodyPr/>
          <a:lstStyle/>
          <a:p>
            <a:r>
              <a:rPr lang="ru-RU" sz="2400" u="sng" smtClean="0"/>
              <a:t>Перелік продуктів харчування, які забороняється замовляти, приймати та використовувати при забезпеченні харчування у закладах загальної середньої освіти:</a:t>
            </a:r>
            <a:r>
              <a:rPr lang="ru-RU" sz="2400" smtClean="0"/>
              <a:t> </a:t>
            </a:r>
          </a:p>
        </p:txBody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>
          <a:xfrm>
            <a:off x="161925" y="1149350"/>
            <a:ext cx="8810625" cy="5708650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1. М’ясо та риба, які не пройшли ветеринарного контролю;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2. м’ясо та яйця водоплавної птиці;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3. м’ясні обрізки;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4. субпродукти (діафрагму, кров, легені, нирки, голови тощо), за винятком печінки та язика; жирну свинину; свинячі баки;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5. низькосортні (нижче І сорту) м’ясні вироби;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6. річкову та копчену рибу;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7. гриби;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8. майонез, соуси не призначені для харчування дітей;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9. вироби у фритюрі;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10.вироби швидкого приготування;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11.вершково-рослинні масла та спреди;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12.масла з додаванням будь-якої іншої сировини (риби, морепродуктів тощо);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13.молоковмісні сирні продукти;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14.напої газовані, зокрема солодкі газовані напої;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15.квас;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16.натуральну каву;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17.арахіс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18.вироби з кремом; </a:t>
            </a:r>
          </a:p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sz="2000" b="1" smtClean="0"/>
              <a:t>19.продукти, що містять синтетичні барвники, синтетичні ароматизатори, підсолоджувачі, підсилювачі смаку, консерванти (в т.ч. чіпси, снеки, сухарики, поп-корн);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319088" y="365125"/>
            <a:ext cx="8824912" cy="1325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3600" b="1" i="1" u="sng" smtClean="0">
                <a:solidFill>
                  <a:schemeClr val="hlink"/>
                </a:solidFill>
              </a:rPr>
              <a:t>Гігієнічна оцінка організації навчального процесу в школі передбачає:</a:t>
            </a:r>
            <a:r>
              <a:rPr lang="uk-UA" sz="4000" smtClean="0"/>
              <a:t> </a:t>
            </a:r>
            <a:endParaRPr lang="ru-RU" sz="4000" smtClean="0"/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3600" b="1" smtClean="0"/>
              <a:t>вивчення навчального розпорядку (структури дня у школі); </a:t>
            </a:r>
          </a:p>
          <a:p>
            <a:r>
              <a:rPr lang="uk-UA" sz="3600" b="1" smtClean="0"/>
              <a:t>розкладу занять (змінності занять);</a:t>
            </a:r>
          </a:p>
          <a:p>
            <a:r>
              <a:rPr lang="uk-UA" sz="3600" b="1" smtClean="0"/>
              <a:t>організації уроку та перерв. </a:t>
            </a:r>
            <a:endParaRPr lang="ru-RU" sz="3600" b="1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chemeClr val="hlink"/>
                </a:solidFill>
              </a:rPr>
              <a:t>Для цього визначають:</a:t>
            </a:r>
            <a:r>
              <a:rPr lang="ru-RU" smtClean="0"/>
              <a:t> 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3600" b="1" smtClean="0"/>
              <a:t>час занять у школі, </a:t>
            </a:r>
          </a:p>
          <a:p>
            <a:r>
              <a:rPr lang="uk-UA" sz="3600" b="1" smtClean="0"/>
              <a:t>тривалість уроків, </a:t>
            </a:r>
          </a:p>
          <a:p>
            <a:r>
              <a:rPr lang="uk-UA" sz="3600" b="1" smtClean="0"/>
              <a:t>перерв між ними та змінами, </a:t>
            </a:r>
          </a:p>
          <a:p>
            <a:r>
              <a:rPr lang="uk-UA" sz="3600" b="1" smtClean="0"/>
              <a:t>відповідність кількості уроків протягом року та тижня навчальним планам. </a:t>
            </a:r>
            <a:endParaRPr lang="ru-RU" sz="3600" b="1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346075" y="365125"/>
            <a:ext cx="8643938" cy="162718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uk-UA" sz="4000" b="1" i="1" u="sng" smtClean="0">
                <a:solidFill>
                  <a:schemeClr val="hlink"/>
                </a:solidFill>
              </a:rPr>
              <a:t>Основними елементами санітарно-гігієнічного нагляду за розкладом занять є:</a:t>
            </a:r>
            <a:r>
              <a:rPr lang="ru-RU" sz="4000" smtClean="0"/>
              <a:t> 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317500" y="2163763"/>
            <a:ext cx="8709025" cy="4694237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uk-UA" sz="3200" b="1" smtClean="0"/>
              <a:t>визначення відповідності розподілу та чергування предметів впродовж навчального дня і навчального тижня стану здоров’я та морфо-функціональним можливостям організму дітей і підлітків, </a:t>
            </a:r>
          </a:p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uk-UA" sz="3200" b="1" smtClean="0"/>
              <a:t>урахування особливостей фізіологічної кривої працездатності учнів,</a:t>
            </a:r>
          </a:p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uk-UA" sz="3200" b="1" smtClean="0"/>
              <a:t>вивчення ступеня складності предметів  </a:t>
            </a:r>
          </a:p>
          <a:p>
            <a:pPr>
              <a:lnSpc>
                <a:spcPct val="85000"/>
              </a:lnSpc>
              <a:spcBef>
                <a:spcPts val="900"/>
              </a:spcBef>
            </a:pPr>
            <a:r>
              <a:rPr lang="uk-UA" sz="3200" b="1" smtClean="0"/>
              <a:t>вивчення характеру їх взаєморозташування.</a:t>
            </a:r>
            <a:endParaRPr lang="ru-RU" sz="3200" b="1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290513" y="190500"/>
            <a:ext cx="8609012" cy="687388"/>
          </a:xfrm>
        </p:spPr>
        <p:txBody>
          <a:bodyPr/>
          <a:lstStyle/>
          <a:p>
            <a:pPr algn="ctr">
              <a:lnSpc>
                <a:spcPct val="70000"/>
              </a:lnSpc>
            </a:pPr>
            <a:r>
              <a:rPr lang="ru-RU" sz="2800" b="1" u="sng" smtClean="0"/>
              <a:t>Рекомендації до складання розкладу навчальних занять (уроків)</a:t>
            </a:r>
            <a:r>
              <a:rPr lang="ru-RU" sz="2400" smtClean="0"/>
              <a:t> 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153988" y="1047750"/>
            <a:ext cx="8791575" cy="55864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smtClean="0"/>
              <a:t>Найвища активність розумової діяльності у дітей шкільного віку припадає на інтервал з 10 до 12-ої години. Цей час характеризується найбільшою ефективністю засвоєння матеріалу при найменших психофізичних затратах організму </a:t>
            </a:r>
            <a:r>
              <a:rPr lang="ru-RU" sz="2000" smtClean="0">
                <a:cs typeface="Calibri" pitchFamily="34" charset="0"/>
              </a:rPr>
              <a:t>→</a:t>
            </a:r>
            <a:r>
              <a:rPr lang="ru-RU" sz="2000" smtClean="0"/>
              <a:t> для учнів початкової школи навчальні предмети, що вимагають значного розумового напруження, рекомендовано проводити на 2-3 навчальних заняттях (уроках), а для учнів середнього і старшого віку - на 2-4 навчальних заняттях (уроках). 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Неоднакова розумова діяльність учнів і в різні дні навчального тижня: її рівень зростає до середини тижня і залишається низьким на початку (понеділок) і в кінці (п'ятниця) тижня </a:t>
            </a:r>
            <a:r>
              <a:rPr lang="ru-RU" sz="2000" smtClean="0">
                <a:cs typeface="Calibri" pitchFamily="34" charset="0"/>
              </a:rPr>
              <a:t>→</a:t>
            </a:r>
            <a:r>
              <a:rPr lang="ru-RU" sz="2000" smtClean="0"/>
              <a:t> розподіл навчального навантаження протягом тижня рекомендовано встановлювати таким чином, щоб найбільший його обсяг припадав на вівторок, середу. 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На ці дні в шкільний розклад рекомендовано виносити навчальні предмети, які потребують великого розумового напруження або ті, які не вимагають значного навантаження, але у більшій кількості, ніж в інші дні тижня.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 Вивчення нового матеріалу, контрольні роботи найкраще проводити на II-</a:t>
            </a:r>
            <a:r>
              <a:rPr lang="uk-UA" sz="2000" smtClean="0"/>
              <a:t>І</a:t>
            </a:r>
            <a:r>
              <a:rPr lang="ru-RU" sz="2000" smtClean="0"/>
              <a:t>V навчальному занятті (уроці) посеред тижня. 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Навчальні предмети, які вимагають значних затрат часу для виконання домашніх завдань, не повинні групуватися в один день у розкладі занять.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371" name="Group 243"/>
          <p:cNvGraphicFramePr>
            <a:graphicFrameLocks noGrp="1"/>
          </p:cNvGraphicFramePr>
          <p:nvPr/>
        </p:nvGraphicFramePr>
        <p:xfrm>
          <a:off x="173038" y="374650"/>
          <a:ext cx="8718550" cy="5897563"/>
        </p:xfrm>
        <a:graphic>
          <a:graphicData uri="http://schemas.openxmlformats.org/drawingml/2006/table">
            <a:tbl>
              <a:tblPr/>
              <a:tblGrid>
                <a:gridCol w="1189037"/>
                <a:gridCol w="3603625"/>
                <a:gridCol w="3925888"/>
              </a:tblGrid>
              <a:tr h="6397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Класи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Допустима сумарна кількість годин інваріантної і варіативної частин навчального плану (уроків)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2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5-денний навчальний тиждень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6-денний    навчальний тиждень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22,5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35,5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10-11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9946654</TotalTime>
  <Words>1701</Words>
  <Application>Microsoft Office PowerPoint</Application>
  <PresentationFormat>Экран (4:3)</PresentationFormat>
  <Paragraphs>345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 Light</vt:lpstr>
      <vt:lpstr>Calibri</vt:lpstr>
      <vt:lpstr>Times New Roman</vt:lpstr>
      <vt:lpstr>Times New Roman CYR</vt:lpstr>
      <vt:lpstr>Тема Office</vt:lpstr>
      <vt:lpstr>Санітарно-гігієнічні вимоги до організації освітнього процесу</vt:lpstr>
      <vt:lpstr>Слайд 2</vt:lpstr>
      <vt:lpstr>Слайд 3</vt:lpstr>
      <vt:lpstr>«Санітарний регламент для закладів загальної середньої освіти» (2020)</vt:lpstr>
      <vt:lpstr>Гігієнічна оцінка організації навчального процесу в школі передбачає: </vt:lpstr>
      <vt:lpstr>Для цього визначають: </vt:lpstr>
      <vt:lpstr>Основними елементами санітарно-гігієнічного нагляду за розкладом занять є: </vt:lpstr>
      <vt:lpstr>Рекомендації до складання розкладу навчальних занять (уроків)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Рангова шкала важкості шкільних предметів для учнів 1-4 класів загальноосвітніх навчальних закладів (Гозак С.В., Шумак О.В., Єлізарова О.Т., Парац А.М., Рудківська О.П., Філоненко О.О., 2014 р.)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Санітарно-гігієнічна характеристика підручника включає:</vt:lpstr>
      <vt:lpstr>Вимоги до шкільних підручників</vt:lpstr>
      <vt:lpstr>Слайд 35</vt:lpstr>
      <vt:lpstr>Слайд 36</vt:lpstr>
      <vt:lpstr>ЗАБЕЗПЕЧЕННЯ ХАРЧУВАННЯ</vt:lpstr>
      <vt:lpstr>Організація харчування</vt:lpstr>
      <vt:lpstr>Вимоги до організації харчування та харчових продуктів, які використовуються </vt:lpstr>
      <vt:lpstr>При створенні меню необхідно враховувати наступне: </vt:lpstr>
      <vt:lpstr>Слайд 41</vt:lpstr>
      <vt:lpstr>Перелік продуктів харчування, які забороняється замовляти, приймати та використовувати при забезпеченні харчування у закладах загальної середньої освіти: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1</cp:lastModifiedBy>
  <cp:revision>45</cp:revision>
  <dcterms:created xsi:type="dcterms:W3CDTF">2016-11-12T15:02:45Z</dcterms:created>
  <dcterms:modified xsi:type="dcterms:W3CDTF">2021-11-08T07:12:20Z</dcterms:modified>
</cp:coreProperties>
</file>