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90" r:id="rId4"/>
    <p:sldId id="257" r:id="rId5"/>
    <p:sldId id="258" r:id="rId6"/>
    <p:sldId id="259" r:id="rId7"/>
    <p:sldId id="260" r:id="rId8"/>
    <p:sldId id="266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8B95A-3D98-BF84-3B28-8B5C7C04C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25115BF-C7C2-D55A-33DB-CB3AE92F4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4805F7-6F75-0897-F144-7772C878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E3C68D9-8128-31E5-DCD5-4AB34C1DD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42697D8-06A9-9FBD-0286-BC4F471E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3083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74213-E830-8FDE-2D89-F7043AB00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4FA362C-B2B2-FAA2-10F7-D4995BF09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12F2AF-86E9-390A-D6CB-26A7F380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D3D9938-6BA2-025B-262E-54F806284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EFB7176-C6F8-C8A7-1B43-C0F327D9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2481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A636035-9E03-F345-2C30-66B3931CF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B33F2BA-7B5D-37B5-051D-54808D78C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8B16662-B6BA-D230-7D3C-D5DA605E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4200D3C-4B3A-27FB-4041-984B7B51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0799415-B880-DB57-05E8-DFAAF961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6040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1D9E5-F2F4-5518-FC05-A2BF0CB02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2C6F99A-F4E4-ADBA-1A22-416DC4973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494C69D-333B-150B-FC59-FC06CB63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F69C7D5-128B-E21C-7D04-48438D98B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EC11C1D-92CC-0BE7-54BB-8184F372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06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1206A-12A9-3089-37C2-75390DE4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11F39E5-4383-42F9-6B08-F0EC6B0E4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6EBD88D-A9C8-F60E-0A49-4619CEAF6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42842CD-78E3-940B-92F5-BB6F98F06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83ECBC9-2C3D-A622-4929-259D13C5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3706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76F68-2831-8739-BFAF-084C71B4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53B8B5-97A0-BE50-DE45-CB0B6A56E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F24FDC5-9877-597E-D072-2DC56EE3C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D4C7549-CD1C-B27B-5274-8460DEF4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431F0EC-5D35-A1C1-61E3-B6A74949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1EC04A9-A84D-C685-D5AB-0E76A460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0003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D4FE7-DBE9-9C74-5DFA-4D6C56FC0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10A26EA-4AFB-0044-40C3-2F4E3E637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07A8529-B673-1FF0-0D8C-0CA35A823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D9DEAC55-BB66-9628-C4A3-DCBC0D6BF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B1E3CD6-6C67-23F3-44B7-D9ADD89999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7F2CBB2-051F-10A0-7BE4-FCD0C33E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B3D4DD4-C35D-BA23-9014-A7611AF7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35A094-CADE-4805-93A0-EC7E8CFD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7554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0395C5-47C4-33D3-E786-C0856F77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D1DC6069-0332-2D05-E672-465E5A45C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8107820-DC9B-4AA0-33F6-640258474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41F7AA1-66FF-FA88-615C-451EF843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8857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AEF020C-532C-A1C6-A9D9-8378B585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51E1401C-99AA-77FE-8489-6FE28277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A4955DC-D657-CE02-9992-66739CD6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3450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BD075-41A3-A6D0-0D74-A03F7467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FD8101A-12A6-6774-6769-99B4ACC93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F7B2275-0100-A1AF-AB16-E019C5900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869B659-C417-468A-AD47-3159C632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B92E7FA-27B8-37CC-9C0A-8A09A911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FA5115F-3C7A-2E7D-0A10-C493A5B9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3853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CF21D-4BE9-68B9-52FF-3D5CFD8E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D6361D7-C3E2-1286-7BA4-3AFCF82E2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0A146D6-60F4-ADB8-37FF-2FD91A6E1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1C4D90-AD74-E71F-ACC6-8FC802A9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0CC375E-1BA0-0A20-B2E6-017E4CD5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5B2818C-FFB1-C9C0-6E55-74234F18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3755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49CE6FA-B553-1CC6-3BB9-1A14A03A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5BBDF1B-DA2B-7872-92BC-8F5D1A4E3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7F6C227-8E16-8250-9A29-D4C079BB9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786B-F63E-4F51-B885-D69748564BCF}" type="datetimeFigureOut">
              <a:rPr lang="ru-UA" smtClean="0"/>
              <a:t>25.04.2023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7D7B9A3-CBC3-0DD5-5B2A-AB2F29D49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A9342EB-14A7-E679-A430-5A240E4E0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9E3C-0AFF-4F87-996E-5A6F62E1C87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7565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51FFC-BC39-A3F6-1C5E-7B1FB3766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Об'єкти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захисту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побудови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автоматизованій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системі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UA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9BB6D44-8AB9-40D5-2C71-139E1CD6B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7697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5EE7F-CCA0-D348-6A70-97182F63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захисту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повинна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задовольняти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</a:t>
            </a:r>
            <a:endParaRPr lang="ru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C39B5EF-02E1-2C39-EDA1-59543A6DA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76217"/>
            <a:ext cx="10991421" cy="416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3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BEA25-F7AD-63C5-24A6-38F6D80C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побудови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endParaRPr lang="ru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B0DED9-2123-D4D2-E62D-9349DF5FA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13878"/>
            <a:ext cx="10975990" cy="423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857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BEA25-F7AD-63C5-24A6-38F6D80C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побудови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endParaRPr lang="ru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5A8910-DE5E-D726-B6F6-80FE11FFD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799"/>
            <a:ext cx="11049416" cy="466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446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C0F92-648B-2208-9A65-0632A0170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Шляхи </a:t>
            </a:r>
            <a:r>
              <a:rPr lang="ru-RU" sz="5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захисту</a:t>
            </a:r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endParaRPr lang="ru-UA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25F1E8-3DDF-F98C-F890-C8CC3143B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08" y="1690688"/>
            <a:ext cx="10987034" cy="439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0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Прямоугольник 6"/>
          <p:cNvSpPr>
            <a:spLocks noChangeArrowheads="1"/>
          </p:cNvSpPr>
          <p:nvPr/>
        </p:nvSpPr>
        <p:spPr bwMode="auto">
          <a:xfrm>
            <a:off x="8936181" y="2433928"/>
            <a:ext cx="3048001" cy="138499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800" b="1" dirty="0"/>
              <a:t>Найслабша ланка інформаційної безпеки - людина</a:t>
            </a:r>
            <a:endParaRPr lang="ru-RU" sz="2800" dirty="0"/>
          </a:p>
        </p:txBody>
      </p:sp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429487" y="4267204"/>
            <a:ext cx="11180621" cy="16927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0363"/>
            <a:r>
              <a:rPr lang="uk-UA" sz="2600" b="1" dirty="0"/>
              <a:t>Інформаційна безпека АС залежить </a:t>
            </a:r>
            <a:r>
              <a:rPr lang="ru-RU" sz="2600" dirty="0"/>
              <a:t>не </a:t>
            </a:r>
            <a:r>
              <a:rPr lang="ru-RU" sz="2600" dirty="0" err="1"/>
              <a:t>тільки</a:t>
            </a:r>
            <a:r>
              <a:rPr lang="ru-RU" sz="2600" dirty="0"/>
              <a:t>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комп’ютерів</a:t>
            </a:r>
            <a:r>
              <a:rPr lang="ru-RU" sz="2600" dirty="0"/>
              <a:t>, </a:t>
            </a:r>
            <a:r>
              <a:rPr lang="ru-RU" sz="2600" dirty="0" err="1"/>
              <a:t>але</a:t>
            </a:r>
            <a:r>
              <a:rPr lang="ru-RU" sz="2600" dirty="0"/>
              <a:t> </a:t>
            </a:r>
            <a:r>
              <a:rPr lang="ru-RU" sz="2600" dirty="0" err="1"/>
              <a:t>й</a:t>
            </a:r>
            <a:r>
              <a:rPr lang="ru-RU" sz="2600" dirty="0"/>
              <a:t>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інфраструктури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її</a:t>
            </a:r>
            <a:r>
              <a:rPr lang="ru-RU" sz="2600" dirty="0"/>
              <a:t> </a:t>
            </a:r>
            <a:r>
              <a:rPr lang="ru-RU" sz="2600" dirty="0" err="1"/>
              <a:t>підтримує</a:t>
            </a:r>
            <a:r>
              <a:rPr lang="ru-RU" sz="2600" dirty="0"/>
              <a:t>, до </a:t>
            </a:r>
            <a:r>
              <a:rPr lang="ru-RU" sz="2600" dirty="0" err="1"/>
              <a:t>якої</a:t>
            </a:r>
            <a:r>
              <a:rPr lang="ru-RU" sz="2600" dirty="0"/>
              <a:t> </a:t>
            </a:r>
            <a:r>
              <a:rPr lang="ru-RU" sz="2600" dirty="0" err="1"/>
              <a:t>можна</a:t>
            </a:r>
            <a:r>
              <a:rPr lang="ru-RU" sz="2600" dirty="0"/>
              <a:t> </a:t>
            </a:r>
            <a:r>
              <a:rPr lang="ru-RU" sz="2600" dirty="0" err="1"/>
              <a:t>віднести</a:t>
            </a:r>
            <a:r>
              <a:rPr lang="ru-RU" sz="2600" dirty="0"/>
              <a:t> </a:t>
            </a:r>
            <a:r>
              <a:rPr lang="ru-RU" sz="2600" dirty="0" err="1"/>
              <a:t>системи</a:t>
            </a:r>
            <a:r>
              <a:rPr lang="ru-RU" sz="2600" dirty="0"/>
              <a:t> </a:t>
            </a:r>
            <a:r>
              <a:rPr lang="ru-RU" sz="2600" dirty="0" err="1"/>
              <a:t>електро</a:t>
            </a:r>
            <a:r>
              <a:rPr lang="ru-RU" sz="2600" dirty="0"/>
              <a:t>-, </a:t>
            </a:r>
            <a:r>
              <a:rPr lang="ru-RU" sz="2600" dirty="0" err="1"/>
              <a:t>водо</a:t>
            </a:r>
            <a:r>
              <a:rPr lang="ru-RU" sz="2600" dirty="0"/>
              <a:t>- </a:t>
            </a:r>
            <a:r>
              <a:rPr lang="ru-RU" sz="2600" dirty="0" err="1"/>
              <a:t>і</a:t>
            </a:r>
            <a:r>
              <a:rPr lang="ru-RU" sz="2600" dirty="0"/>
              <a:t> </a:t>
            </a:r>
            <a:r>
              <a:rPr lang="ru-RU" sz="2600" dirty="0" err="1"/>
              <a:t>теплопостачання</a:t>
            </a:r>
            <a:r>
              <a:rPr lang="ru-RU" sz="2600" dirty="0"/>
              <a:t>, </a:t>
            </a:r>
            <a:r>
              <a:rPr lang="ru-RU" sz="2600" dirty="0" err="1"/>
              <a:t>кондиціонери</a:t>
            </a:r>
            <a:r>
              <a:rPr lang="ru-RU" sz="2600" dirty="0"/>
              <a:t>, </a:t>
            </a:r>
            <a:r>
              <a:rPr lang="ru-RU" sz="2600" dirty="0" err="1"/>
              <a:t>засоби</a:t>
            </a:r>
            <a:r>
              <a:rPr lang="ru-RU" sz="2600" dirty="0"/>
              <a:t> </a:t>
            </a:r>
            <a:r>
              <a:rPr lang="ru-RU" sz="2600" dirty="0" err="1"/>
              <a:t>комунікацій</a:t>
            </a:r>
            <a:r>
              <a:rPr lang="ru-RU" sz="2600" dirty="0"/>
              <a:t> </a:t>
            </a:r>
            <a:r>
              <a:rPr lang="ru-RU" sz="2600" dirty="0" err="1"/>
              <a:t>і</a:t>
            </a:r>
            <a:r>
              <a:rPr lang="ru-RU" sz="2600" dirty="0"/>
              <a:t>, </a:t>
            </a:r>
            <a:r>
              <a:rPr lang="ru-RU" sz="2600" dirty="0" err="1"/>
              <a:t>звичайно</a:t>
            </a:r>
            <a:r>
              <a:rPr lang="ru-RU" sz="2600" dirty="0"/>
              <a:t>, </a:t>
            </a:r>
            <a:r>
              <a:rPr lang="ru-RU" sz="2600" dirty="0" err="1"/>
              <a:t>обслуговуючий</a:t>
            </a:r>
            <a:r>
              <a:rPr lang="ru-RU" sz="2600" dirty="0"/>
              <a:t> персонал.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617" y="1510146"/>
            <a:ext cx="8160328" cy="954107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chemeClr val="bg1"/>
                </a:solidFill>
              </a:rPr>
              <a:t>Для захисту інформаційних систем створюються  системи (комплекси) захисту інформації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4909" y="2642169"/>
            <a:ext cx="8146473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269875" algn="just"/>
            <a:r>
              <a:rPr lang="uk-UA" sz="2400" dirty="0">
                <a:latin typeface="Arial" pitchFamily="34" charset="0"/>
              </a:rPr>
              <a:t>Система інформаційної безпеки має свої мету, задачі, методи і засоби діяльності, що узгоджуються за місцем і часом, залежно від умов.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12617" y="218627"/>
            <a:ext cx="10799619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Захист</a:t>
            </a:r>
            <a:r>
              <a:rPr kumimoji="0" lang="uk-UA" sz="44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інформаційних систем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 advTm="1000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685" y="357172"/>
            <a:ext cx="10881114" cy="998742"/>
          </a:xfrm>
        </p:spPr>
        <p:txBody>
          <a:bodyPr>
            <a:noAutofit/>
          </a:bodyPr>
          <a:lstStyle/>
          <a:p>
            <a:r>
              <a:rPr lang="uk-U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Стратегія інформаційного захисту</a:t>
            </a:r>
            <a:endParaRPr lang="ru-RU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2685" y="1479468"/>
            <a:ext cx="4653497" cy="475332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185738" indent="214313" algn="just">
              <a:buNone/>
            </a:pPr>
            <a:r>
              <a:rPr lang="uk-UA" dirty="0"/>
              <a:t>Найважливішою особливістю загальної стратегії інформаційного захисту є </a:t>
            </a:r>
            <a:r>
              <a:rPr lang="uk-UA" b="1" i="1" dirty="0"/>
              <a:t>дослідження</a:t>
            </a:r>
            <a:r>
              <a:rPr lang="uk-UA" dirty="0"/>
              <a:t> системи безпеки. </a:t>
            </a:r>
          </a:p>
          <a:p>
            <a:pPr marL="185738" indent="214313">
              <a:buNone/>
            </a:pPr>
            <a:r>
              <a:rPr lang="uk-UA" dirty="0"/>
              <a:t>Можна виділити два основних напрямки: </a:t>
            </a:r>
            <a:endParaRPr lang="ru-RU" dirty="0"/>
          </a:p>
          <a:p>
            <a:r>
              <a:rPr lang="uk-UA" dirty="0"/>
              <a:t>аналіз засобів захисту; </a:t>
            </a:r>
            <a:endParaRPr lang="ru-RU" dirty="0"/>
          </a:p>
          <a:p>
            <a:r>
              <a:rPr lang="uk-UA" dirty="0"/>
              <a:t>визначення факту вторгнення. 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51014" y="2326842"/>
          <a:ext cx="6869950" cy="2536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602367" imgH="2780985" progId="">
                  <p:embed/>
                </p:oleObj>
              </mc:Choice>
              <mc:Fallback>
                <p:oleObj r:id="rId2" imgW="7602367" imgH="2780985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014" y="2326842"/>
                        <a:ext cx="6869950" cy="25361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47F5F-7DAF-B06E-0C11-A5A9C9E4E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Розробку</a:t>
            </a:r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концепції</a:t>
            </a:r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захисту</a:t>
            </a:r>
            <a:endParaRPr lang="ru-UA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8600523-6053-C1C8-DEA8-5294246B5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22" y="1901066"/>
            <a:ext cx="11439667" cy="422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7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656365-8266-8D3E-C08E-CA832778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протидії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загрозам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endParaRPr lang="ru-UA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746034-E841-00FF-D346-415FA1683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20" y="1589639"/>
            <a:ext cx="8122572" cy="511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1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656365-8266-8D3E-C08E-CA832778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протидії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загрозам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endParaRPr lang="ru-UA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D7DC7-D159-87EA-AA5C-389444C446AD}"/>
              </a:ext>
            </a:extLst>
          </p:cNvPr>
          <p:cNvSpPr txBox="1"/>
          <p:nvPr/>
        </p:nvSpPr>
        <p:spPr>
          <a:xfrm>
            <a:off x="838200" y="150602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Інженерно-технічні</a:t>
            </a:r>
            <a:r>
              <a:rPr lang="ru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</a:t>
            </a:r>
            <a:endParaRPr lang="ru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57E4FB-6A9E-1366-7C7B-4EFF1CBB9C5A}"/>
              </a:ext>
            </a:extLst>
          </p:cNvPr>
          <p:cNvSpPr txBox="1"/>
          <p:nvPr/>
        </p:nvSpPr>
        <p:spPr>
          <a:xfrm>
            <a:off x="838199" y="2246809"/>
            <a:ext cx="1067793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ru-UA" sz="2800" dirty="0"/>
              <a:t>установка систем</a:t>
            </a:r>
            <a:r>
              <a:rPr lang="uk-UA" sz="2800" dirty="0"/>
              <a:t> </a:t>
            </a:r>
            <a:r>
              <a:rPr lang="ru-UA" sz="2800" dirty="0" err="1"/>
              <a:t>захисту</a:t>
            </a:r>
            <a:r>
              <a:rPr lang="ru-UA" sz="2800" dirty="0"/>
              <a:t> </a:t>
            </a:r>
            <a:r>
              <a:rPr lang="ru-UA" sz="2800" dirty="0" err="1"/>
              <a:t>від</a:t>
            </a:r>
            <a:r>
              <a:rPr lang="ru-UA" sz="2800" dirty="0"/>
              <a:t> </a:t>
            </a:r>
            <a:r>
              <a:rPr lang="ru-UA" sz="2800" dirty="0" err="1"/>
              <a:t>збоїв</a:t>
            </a:r>
            <a:r>
              <a:rPr lang="ru-UA" sz="2800" dirty="0"/>
              <a:t> в</a:t>
            </a:r>
            <a:r>
              <a:rPr lang="uk-UA" sz="2800" dirty="0"/>
              <a:t> </a:t>
            </a:r>
            <a:r>
              <a:rPr lang="ru-UA" sz="2800" dirty="0" err="1"/>
              <a:t>електроживленні</a:t>
            </a:r>
            <a:endParaRPr lang="uk-UA" sz="2800" dirty="0"/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err="1"/>
              <a:t>програмні</a:t>
            </a:r>
            <a:r>
              <a:rPr lang="ru-RU" sz="2800" dirty="0"/>
              <a:t> </a:t>
            </a:r>
            <a:r>
              <a:rPr lang="ru-RU" sz="2800" dirty="0" err="1"/>
              <a:t>засоби</a:t>
            </a:r>
            <a:r>
              <a:rPr lang="ru-RU" sz="2800" dirty="0"/>
              <a:t> </a:t>
            </a:r>
            <a:r>
              <a:rPr lang="ru-RU" sz="2800" dirty="0" err="1"/>
              <a:t>боротьби</a:t>
            </a:r>
            <a:r>
              <a:rPr lang="ru-RU" sz="2800" dirty="0"/>
              <a:t> з </a:t>
            </a:r>
            <a:r>
              <a:rPr lang="ru-RU" sz="2800" dirty="0" err="1"/>
              <a:t>вірусами</a:t>
            </a:r>
            <a:endParaRPr lang="ru-RU" sz="2800" dirty="0"/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err="1"/>
              <a:t>забезпечення</a:t>
            </a:r>
            <a:r>
              <a:rPr lang="ru-RU" sz="2800" dirty="0"/>
              <a:t> </a:t>
            </a:r>
            <a:r>
              <a:rPr lang="ru-RU" sz="2800" dirty="0" err="1"/>
              <a:t>захисту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розкрадань</a:t>
            </a:r>
            <a:r>
              <a:rPr lang="ru-RU" sz="2800" dirty="0"/>
              <a:t> і </a:t>
            </a:r>
            <a:r>
              <a:rPr lang="ru-RU" sz="2800" dirty="0" err="1"/>
              <a:t>диверсій</a:t>
            </a:r>
            <a:endParaRPr lang="ru-RU" sz="2800" dirty="0"/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err="1"/>
              <a:t>резервне</a:t>
            </a:r>
            <a:r>
              <a:rPr lang="ru-RU" sz="2800" dirty="0"/>
              <a:t> </a:t>
            </a:r>
            <a:r>
              <a:rPr lang="ru-RU" sz="2800" dirty="0" err="1"/>
              <a:t>копіювання</a:t>
            </a:r>
            <a:r>
              <a:rPr lang="ru-RU" sz="2800" dirty="0"/>
              <a:t> та </a:t>
            </a:r>
            <a:r>
              <a:rPr lang="ru-RU" sz="2800" dirty="0" err="1"/>
              <a:t>архівування</a:t>
            </a:r>
            <a:r>
              <a:rPr lang="ru-RU" sz="2800" dirty="0"/>
              <a:t> особливо </a:t>
            </a:r>
            <a:r>
              <a:rPr lang="ru-RU" sz="2800" dirty="0" err="1"/>
              <a:t>важливих</a:t>
            </a:r>
            <a:r>
              <a:rPr lang="ru-RU" sz="2800" dirty="0"/>
              <a:t> </a:t>
            </a:r>
            <a:r>
              <a:rPr lang="ru-RU" sz="2800" dirty="0" err="1"/>
              <a:t>документів</a:t>
            </a:r>
            <a:endParaRPr lang="ru-RU" sz="2800" dirty="0"/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err="1"/>
              <a:t>оснащення</a:t>
            </a:r>
            <a:r>
              <a:rPr lang="ru-RU" sz="2800" dirty="0"/>
              <a:t> </a:t>
            </a:r>
            <a:r>
              <a:rPr lang="ru-RU" sz="2800" dirty="0" err="1"/>
              <a:t>приміщень</a:t>
            </a:r>
            <a:r>
              <a:rPr lang="ru-RU" sz="2800" dirty="0"/>
              <a:t> системою </a:t>
            </a:r>
            <a:r>
              <a:rPr lang="ru-RU" sz="2800" dirty="0" err="1"/>
              <a:t>охоронної</a:t>
            </a:r>
            <a:r>
              <a:rPr lang="ru-RU" sz="2800" dirty="0"/>
              <a:t> </a:t>
            </a:r>
            <a:r>
              <a:rPr lang="ru-RU" sz="2800" dirty="0" err="1"/>
              <a:t>сигналізації</a:t>
            </a:r>
            <a:endParaRPr lang="ru-RU" sz="2800" dirty="0"/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err="1"/>
              <a:t>захист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несанкціонованого</a:t>
            </a:r>
            <a:r>
              <a:rPr lang="ru-RU" sz="2800" dirty="0"/>
              <a:t> доступу до </a:t>
            </a:r>
            <a:r>
              <a:rPr lang="ru-RU" sz="2800" dirty="0" err="1"/>
              <a:t>комп'ютерної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endParaRPr lang="ru-RU" sz="2800" dirty="0"/>
          </a:p>
          <a:p>
            <a:pPr marL="800100" lvl="1" indent="-342900">
              <a:buFont typeface="+mj-lt"/>
              <a:buAutoNum type="arabicPeriod"/>
            </a:pPr>
            <a:r>
              <a:rPr lang="ru-RU" sz="2800" dirty="0" err="1"/>
              <a:t>організація</a:t>
            </a:r>
            <a:r>
              <a:rPr lang="ru-RU" sz="2800" dirty="0"/>
              <a:t> </a:t>
            </a:r>
            <a:r>
              <a:rPr lang="ru-RU" sz="2800" dirty="0" err="1"/>
              <a:t>локальних</a:t>
            </a:r>
            <a:r>
              <a:rPr lang="ru-RU" sz="2800" dirty="0"/>
              <a:t> </a:t>
            </a:r>
            <a:r>
              <a:rPr lang="ru-RU" sz="2800" dirty="0" err="1"/>
              <a:t>обчислювальних</a:t>
            </a:r>
            <a:r>
              <a:rPr lang="ru-RU" sz="2800" dirty="0"/>
              <a:t> мереж з </a:t>
            </a:r>
            <a:r>
              <a:rPr lang="ru-RU" sz="2800" dirty="0" err="1"/>
              <a:t>можливістю</a:t>
            </a:r>
            <a:r>
              <a:rPr lang="ru-RU" sz="2800" dirty="0"/>
              <a:t> </a:t>
            </a:r>
            <a:r>
              <a:rPr lang="ru-RU" sz="2800" dirty="0" err="1"/>
              <a:t>перерозподілу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, у </a:t>
            </a:r>
            <a:r>
              <a:rPr lang="ru-RU" sz="2800" dirty="0" err="1"/>
              <a:t>разі</a:t>
            </a:r>
            <a:r>
              <a:rPr lang="ru-RU" sz="2800" dirty="0"/>
              <a:t> </a:t>
            </a:r>
            <a:r>
              <a:rPr lang="ru-RU" sz="2800" dirty="0" err="1"/>
              <a:t>виходу</a:t>
            </a:r>
            <a:r>
              <a:rPr lang="ru-RU" sz="2800" dirty="0"/>
              <a:t> з ладу </a:t>
            </a:r>
            <a:r>
              <a:rPr lang="ru-RU" sz="2800" dirty="0" err="1"/>
              <a:t>окремих</a:t>
            </a:r>
            <a:r>
              <a:rPr lang="ru-RU" sz="2800" dirty="0"/>
              <a:t> ланок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135600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90CFC-3A63-6E4A-C7AA-88146EC1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протидії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загрозам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1C058E-5AEE-B8B9-CB14-292049FA6CBE}"/>
              </a:ext>
            </a:extLst>
          </p:cNvPr>
          <p:cNvSpPr txBox="1"/>
          <p:nvPr/>
        </p:nvSpPr>
        <p:spPr>
          <a:xfrm>
            <a:off x="1008822" y="1424352"/>
            <a:ext cx="35896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UA" sz="2800" b="1" dirty="0" err="1"/>
              <a:t>Програмні</a:t>
            </a:r>
            <a:r>
              <a:rPr lang="ru-UA" sz="2800" b="1" dirty="0"/>
              <a:t> </a:t>
            </a:r>
            <a:r>
              <a:rPr lang="ru-UA" sz="2800" b="1" dirty="0" err="1"/>
              <a:t>засоби</a:t>
            </a:r>
            <a:endParaRPr lang="ru-UA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4F3BC-33DF-1F02-68D4-78B8854A1E93}"/>
              </a:ext>
            </a:extLst>
          </p:cNvPr>
          <p:cNvSpPr txBox="1"/>
          <p:nvPr/>
        </p:nvSpPr>
        <p:spPr>
          <a:xfrm>
            <a:off x="7487478" y="1429078"/>
            <a:ext cx="44924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UA" sz="2800" b="1" dirty="0" err="1"/>
              <a:t>Криптографічні</a:t>
            </a:r>
            <a:r>
              <a:rPr lang="ru-UA" sz="2800" b="1" dirty="0"/>
              <a:t> </a:t>
            </a:r>
            <a:r>
              <a:rPr lang="ru-UA" sz="2800" b="1" dirty="0" err="1"/>
              <a:t>засоби</a:t>
            </a:r>
            <a:endParaRPr lang="ru-UA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D7971D-12F6-379C-C2A7-D83D2C033260}"/>
              </a:ext>
            </a:extLst>
          </p:cNvPr>
          <p:cNvSpPr txBox="1"/>
          <p:nvPr/>
        </p:nvSpPr>
        <p:spPr>
          <a:xfrm>
            <a:off x="728870" y="2048107"/>
            <a:ext cx="549965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UA" sz="2800" dirty="0" err="1"/>
              <a:t>спеціальні</a:t>
            </a:r>
            <a:r>
              <a:rPr lang="ru-UA" sz="2800" dirty="0"/>
              <a:t> </a:t>
            </a:r>
            <a:r>
              <a:rPr lang="ru-UA" sz="2800" dirty="0" err="1"/>
              <a:t>програми</a:t>
            </a:r>
            <a:r>
              <a:rPr lang="ru-UA" sz="2800" dirty="0"/>
              <a:t>,</a:t>
            </a:r>
            <a:r>
              <a:rPr lang="uk-UA" sz="2800" dirty="0"/>
              <a:t> </a:t>
            </a:r>
            <a:r>
              <a:rPr lang="ru-UA" sz="2800" dirty="0" err="1"/>
              <a:t>програмні</a:t>
            </a:r>
            <a:r>
              <a:rPr lang="ru-UA" sz="2800" dirty="0"/>
              <a:t> </a:t>
            </a:r>
            <a:r>
              <a:rPr lang="ru-UA" sz="2800" dirty="0" err="1"/>
              <a:t>комплекси</a:t>
            </a:r>
            <a:r>
              <a:rPr lang="ru-UA" sz="2800" dirty="0"/>
              <a:t> і</a:t>
            </a:r>
            <a:r>
              <a:rPr lang="uk-UA" sz="2800" dirty="0"/>
              <a:t> </a:t>
            </a:r>
            <a:r>
              <a:rPr lang="ru-UA" sz="2800" dirty="0" err="1"/>
              <a:t>системи</a:t>
            </a:r>
            <a:r>
              <a:rPr lang="ru-UA" sz="2800" dirty="0"/>
              <a:t> </a:t>
            </a:r>
            <a:r>
              <a:rPr lang="ru-UA" sz="2800" dirty="0" err="1"/>
              <a:t>захисту</a:t>
            </a:r>
            <a:r>
              <a:rPr lang="ru-UA" sz="2800" dirty="0"/>
              <a:t> </a:t>
            </a:r>
            <a:r>
              <a:rPr lang="ru-UA" sz="2800" dirty="0" err="1"/>
              <a:t>інформації</a:t>
            </a:r>
            <a:r>
              <a:rPr lang="ru-UA" sz="2800" dirty="0"/>
              <a:t> в</a:t>
            </a:r>
            <a:r>
              <a:rPr lang="uk-UA" sz="2800" dirty="0"/>
              <a:t> </a:t>
            </a:r>
            <a:r>
              <a:rPr lang="ru-UA" sz="2800" dirty="0" err="1"/>
              <a:t>інформаційних</a:t>
            </a:r>
            <a:r>
              <a:rPr lang="ru-UA" sz="2800" dirty="0"/>
              <a:t> системах</a:t>
            </a:r>
            <a:r>
              <a:rPr lang="uk-UA" sz="2800" dirty="0"/>
              <a:t> </a:t>
            </a:r>
            <a:r>
              <a:rPr lang="ru-UA" sz="2800" dirty="0" err="1"/>
              <a:t>різного</a:t>
            </a:r>
            <a:r>
              <a:rPr lang="ru-UA" sz="2800" dirty="0"/>
              <a:t> </a:t>
            </a:r>
            <a:r>
              <a:rPr lang="ru-UA" sz="2800" dirty="0" err="1"/>
              <a:t>призначення</a:t>
            </a:r>
            <a:r>
              <a:rPr lang="ru-UA" sz="2800" dirty="0"/>
              <a:t> і</a:t>
            </a:r>
            <a:r>
              <a:rPr lang="uk-UA" sz="2800" dirty="0"/>
              <a:t> </a:t>
            </a:r>
            <a:r>
              <a:rPr lang="ru-UA" sz="2800" dirty="0" err="1"/>
              <a:t>засобах</a:t>
            </a:r>
            <a:r>
              <a:rPr lang="ru-UA" sz="2800" dirty="0"/>
              <a:t> </a:t>
            </a:r>
            <a:r>
              <a:rPr lang="ru-UA" sz="2800" dirty="0" err="1"/>
              <a:t>обробки</a:t>
            </a:r>
            <a:r>
              <a:rPr lang="ru-UA" sz="2800" dirty="0"/>
              <a:t> </a:t>
            </a:r>
            <a:r>
              <a:rPr lang="ru-UA" sz="2800" dirty="0" err="1"/>
              <a:t>даних</a:t>
            </a:r>
            <a:r>
              <a:rPr lang="uk-UA" sz="2800" dirty="0"/>
              <a:t> </a:t>
            </a:r>
            <a:r>
              <a:rPr lang="ru-UA" sz="2800" dirty="0"/>
              <a:t>(</a:t>
            </a:r>
            <a:r>
              <a:rPr lang="ru-UA" sz="2800" dirty="0" err="1"/>
              <a:t>антивірусні</a:t>
            </a:r>
            <a:r>
              <a:rPr lang="ru-UA" sz="2800" dirty="0"/>
              <a:t> </a:t>
            </a:r>
            <a:r>
              <a:rPr lang="ru-UA" sz="2800" dirty="0" err="1"/>
              <a:t>програми</a:t>
            </a:r>
            <a:r>
              <a:rPr lang="ru-UA" sz="2800" dirty="0"/>
              <a:t>,</a:t>
            </a:r>
            <a:r>
              <a:rPr lang="uk-UA" sz="2800" dirty="0"/>
              <a:t> </a:t>
            </a:r>
            <a:r>
              <a:rPr lang="ru-UA" sz="2800" dirty="0" err="1"/>
              <a:t>системи</a:t>
            </a:r>
            <a:r>
              <a:rPr lang="ru-UA" sz="2800" dirty="0"/>
              <a:t> </a:t>
            </a:r>
            <a:r>
              <a:rPr lang="ru-UA" sz="2800" dirty="0" err="1"/>
              <a:t>розмежування</a:t>
            </a:r>
            <a:r>
              <a:rPr lang="uk-UA" sz="2800" dirty="0"/>
              <a:t> </a:t>
            </a:r>
            <a:r>
              <a:rPr lang="ru-UA" sz="2800" dirty="0" err="1"/>
              <a:t>повноважень</a:t>
            </a:r>
            <a:r>
              <a:rPr lang="ru-UA" sz="2800" dirty="0"/>
              <a:t>, </a:t>
            </a:r>
            <a:r>
              <a:rPr lang="ru-UA" sz="2800" dirty="0" err="1"/>
              <a:t>програмні</a:t>
            </a:r>
            <a:r>
              <a:rPr lang="uk-UA" sz="2800" dirty="0"/>
              <a:t> </a:t>
            </a:r>
            <a:r>
              <a:rPr lang="ru-UA" sz="2800" dirty="0" err="1"/>
              <a:t>засоби</a:t>
            </a:r>
            <a:r>
              <a:rPr lang="ru-UA" sz="2800" dirty="0"/>
              <a:t> контролю доступу)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B7578-0DB7-24D3-4C74-8F0C945E2464}"/>
              </a:ext>
            </a:extLst>
          </p:cNvPr>
          <p:cNvSpPr txBox="1"/>
          <p:nvPr/>
        </p:nvSpPr>
        <p:spPr>
          <a:xfrm>
            <a:off x="7202557" y="2048107"/>
            <a:ext cx="449248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UA" sz="2800" dirty="0" err="1"/>
              <a:t>спеціальні</a:t>
            </a:r>
            <a:r>
              <a:rPr lang="ru-UA" sz="2800" dirty="0"/>
              <a:t> </a:t>
            </a:r>
            <a:r>
              <a:rPr lang="ru-UA" sz="2800" dirty="0" err="1"/>
              <a:t>математичні</a:t>
            </a:r>
            <a:r>
              <a:rPr lang="ru-UA" sz="2800" dirty="0"/>
              <a:t> та</a:t>
            </a:r>
            <a:r>
              <a:rPr lang="uk-UA" sz="2800" dirty="0"/>
              <a:t> </a:t>
            </a:r>
            <a:r>
              <a:rPr lang="ru-UA" sz="2800" dirty="0" err="1"/>
              <a:t>алгоритмічні</a:t>
            </a:r>
            <a:r>
              <a:rPr lang="uk-UA" sz="2800" dirty="0"/>
              <a:t> </a:t>
            </a:r>
            <a:r>
              <a:rPr lang="ru-UA" sz="2800" dirty="0" err="1"/>
              <a:t>засоби</a:t>
            </a:r>
            <a:r>
              <a:rPr lang="ru-UA" sz="2800" dirty="0"/>
              <a:t> </a:t>
            </a:r>
            <a:r>
              <a:rPr lang="ru-UA" sz="2800" dirty="0" err="1"/>
              <a:t>захисту</a:t>
            </a:r>
            <a:r>
              <a:rPr lang="uk-UA" sz="2800" dirty="0"/>
              <a:t> </a:t>
            </a:r>
            <a:r>
              <a:rPr lang="ru-UA" sz="2800" dirty="0" err="1"/>
              <a:t>інформації</a:t>
            </a:r>
            <a:r>
              <a:rPr lang="ru-UA" sz="2800" dirty="0"/>
              <a:t>, </a:t>
            </a:r>
            <a:r>
              <a:rPr lang="ru-UA" sz="2800" dirty="0" err="1"/>
              <a:t>переданої</a:t>
            </a:r>
            <a:r>
              <a:rPr lang="ru-UA" sz="2800" dirty="0"/>
              <a:t> по</a:t>
            </a:r>
            <a:r>
              <a:rPr lang="uk-UA" sz="2800" dirty="0"/>
              <a:t> </a:t>
            </a:r>
            <a:r>
              <a:rPr lang="ru-UA" sz="2800" dirty="0"/>
              <a:t>мережах </a:t>
            </a:r>
            <a:r>
              <a:rPr lang="ru-UA" sz="2800" dirty="0" err="1"/>
              <a:t>зв'язку</a:t>
            </a:r>
            <a:r>
              <a:rPr lang="ru-UA" sz="2800" dirty="0"/>
              <a:t>, </a:t>
            </a:r>
            <a:r>
              <a:rPr lang="ru-UA" sz="2800" dirty="0" err="1"/>
              <a:t>збереженої</a:t>
            </a:r>
            <a:endParaRPr lang="ru-UA" sz="2800" dirty="0"/>
          </a:p>
          <a:p>
            <a:pPr algn="ctr"/>
            <a:r>
              <a:rPr lang="ru-UA" sz="2800" dirty="0"/>
              <a:t>та </a:t>
            </a:r>
            <a:r>
              <a:rPr lang="ru-UA" sz="2800" dirty="0" err="1"/>
              <a:t>обробленої</a:t>
            </a:r>
            <a:r>
              <a:rPr lang="ru-UA" sz="2800" dirty="0"/>
              <a:t> на</a:t>
            </a:r>
            <a:r>
              <a:rPr lang="uk-UA" sz="2800" dirty="0"/>
              <a:t> </a:t>
            </a:r>
            <a:r>
              <a:rPr lang="ru-UA" sz="2800" dirty="0" err="1"/>
              <a:t>комп'ютерах</a:t>
            </a:r>
            <a:r>
              <a:rPr lang="ru-UA" sz="2800" dirty="0"/>
              <a:t> з</a:t>
            </a:r>
            <a:r>
              <a:rPr lang="uk-UA" sz="2800" dirty="0"/>
              <a:t> </a:t>
            </a:r>
            <a:r>
              <a:rPr lang="ru-UA" sz="2800" dirty="0" err="1"/>
              <a:t>використанням</a:t>
            </a:r>
            <a:r>
              <a:rPr lang="ru-UA" sz="2800" dirty="0"/>
              <a:t> </a:t>
            </a:r>
            <a:r>
              <a:rPr lang="ru-UA" sz="2800" dirty="0" err="1"/>
              <a:t>методів</a:t>
            </a:r>
            <a:r>
              <a:rPr lang="uk-UA" sz="2800" dirty="0"/>
              <a:t> </a:t>
            </a:r>
            <a:r>
              <a:rPr lang="ru-UA" sz="2800" dirty="0" err="1"/>
              <a:t>шифрування</a:t>
            </a:r>
            <a:r>
              <a:rPr lang="ru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67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0E3AA-E6F3-D29A-0632-9A4643CA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Організаційно-технічні</a:t>
            </a:r>
            <a:r>
              <a:rPr lang="ru-RU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і </a:t>
            </a:r>
            <a:r>
              <a:rPr lang="ru-RU" b="1" i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режимні</a:t>
            </a:r>
            <a:r>
              <a:rPr lang="ru-RU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 заходи і </a:t>
            </a:r>
            <a:r>
              <a:rPr lang="ru-RU" b="1" i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методи</a:t>
            </a:r>
            <a:endParaRPr lang="ru-UA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DDE130-B32C-3ACD-7C60-7BDD4083AB9D}"/>
              </a:ext>
            </a:extLst>
          </p:cNvPr>
          <p:cNvSpPr txBox="1"/>
          <p:nvPr/>
        </p:nvSpPr>
        <p:spPr>
          <a:xfrm>
            <a:off x="838199" y="1861356"/>
            <a:ext cx="105155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0" i="0" dirty="0">
                <a:solidFill>
                  <a:srgbClr val="000000"/>
                </a:solidFill>
                <a:effectLst/>
                <a:latin typeface="Google Sans"/>
              </a:rPr>
              <a:t>Для опису технології захисту інформації конкретної інформаційної системи зазвичай будується так звана </a:t>
            </a:r>
            <a:r>
              <a:rPr lang="uk-UA" sz="2400" b="1" i="0" dirty="0">
                <a:solidFill>
                  <a:srgbClr val="000000"/>
                </a:solidFill>
                <a:effectLst/>
                <a:latin typeface="Google Sans"/>
              </a:rPr>
              <a:t>Політика інформаційної безпеки 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Google Sans"/>
              </a:rPr>
              <a:t>або Політика безпеки розглянутої інформаційної системи.</a:t>
            </a:r>
          </a:p>
          <a:p>
            <a:pPr algn="just"/>
            <a:endParaRPr lang="uk-UA" sz="2400" b="0" i="0" dirty="0">
              <a:solidFill>
                <a:srgbClr val="000000"/>
              </a:solidFill>
              <a:effectLst/>
              <a:latin typeface="Google Sans"/>
            </a:endParaRPr>
          </a:p>
          <a:p>
            <a:pPr algn="just"/>
            <a:r>
              <a:rPr lang="uk-UA" sz="2400" b="1" i="0" dirty="0">
                <a:solidFill>
                  <a:srgbClr val="000000"/>
                </a:solidFill>
                <a:effectLst/>
                <a:latin typeface="Google Sans"/>
              </a:rPr>
              <a:t>Політика безпеки (інформації в організації) 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Google Sans"/>
              </a:rPr>
              <a:t>(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Google Sans"/>
              </a:rPr>
              <a:t>англ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Google Sans"/>
              </a:rPr>
              <a:t>.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Google Sans"/>
              </a:rPr>
              <a:t>Organizational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Google Sans"/>
              </a:rPr>
              <a:t>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Google Sans"/>
              </a:rPr>
              <a:t>security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Google Sans"/>
              </a:rPr>
              <a:t>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Google Sans"/>
              </a:rPr>
              <a:t>policy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Google Sans"/>
              </a:rPr>
              <a:t>) - сукупність документованих правил, процедур, практичних прийомів або керівних принципів у галузі безпеки інформації, якими керується організація у своїй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318754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AB489-8BB1-89AF-1791-2A36D9EB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протидії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загрозам</a:t>
            </a: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A2603D-24EE-0E47-9E23-E5C9A2D14F5F}"/>
              </a:ext>
            </a:extLst>
          </p:cNvPr>
          <p:cNvSpPr txBox="1"/>
          <p:nvPr/>
        </p:nvSpPr>
        <p:spPr>
          <a:xfrm>
            <a:off x="838200" y="1546688"/>
            <a:ext cx="1037313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UA" sz="4000" b="1" dirty="0"/>
              <a:t>Система </a:t>
            </a:r>
            <a:r>
              <a:rPr lang="ru-UA" sz="4000" b="1" dirty="0" err="1"/>
              <a:t>захисту</a:t>
            </a:r>
            <a:r>
              <a:rPr lang="ru-UA" sz="4000" b="1" dirty="0"/>
              <a:t> </a:t>
            </a:r>
            <a:r>
              <a:rPr lang="ru-UA" sz="4000" b="1" dirty="0" err="1"/>
              <a:t>інформації</a:t>
            </a:r>
            <a:r>
              <a:rPr lang="ru-UA" sz="4000" b="1" dirty="0"/>
              <a:t> </a:t>
            </a:r>
            <a:r>
              <a:rPr lang="ru-UA" sz="4000" dirty="0"/>
              <a:t>– </a:t>
            </a:r>
            <a:r>
              <a:rPr lang="ru-UA" sz="4000" dirty="0" err="1"/>
              <a:t>це</a:t>
            </a:r>
            <a:r>
              <a:rPr lang="ru-UA" sz="4000" dirty="0"/>
              <a:t> </a:t>
            </a:r>
            <a:r>
              <a:rPr lang="ru-UA" sz="4000" dirty="0" err="1"/>
              <a:t>організована</a:t>
            </a:r>
            <a:r>
              <a:rPr lang="uk-UA" sz="4000" dirty="0"/>
              <a:t> </a:t>
            </a:r>
            <a:r>
              <a:rPr lang="ru-UA" sz="4000" dirty="0" err="1"/>
              <a:t>сукупність</a:t>
            </a:r>
            <a:r>
              <a:rPr lang="ru-UA" sz="4000" dirty="0"/>
              <a:t> </a:t>
            </a:r>
            <a:r>
              <a:rPr lang="ru-UA" sz="4000" dirty="0" err="1"/>
              <a:t>спеціальних</a:t>
            </a:r>
            <a:r>
              <a:rPr lang="ru-UA" sz="4000" dirty="0"/>
              <a:t> </a:t>
            </a:r>
            <a:r>
              <a:rPr lang="ru-UA" sz="4000" dirty="0" err="1"/>
              <a:t>установ</a:t>
            </a:r>
            <a:r>
              <a:rPr lang="ru-UA" sz="4000" dirty="0"/>
              <a:t>, </a:t>
            </a:r>
            <a:r>
              <a:rPr lang="ru-UA" sz="4000" dirty="0" err="1"/>
              <a:t>засобів</a:t>
            </a:r>
            <a:r>
              <a:rPr lang="ru-UA" sz="4000" dirty="0"/>
              <a:t>, </a:t>
            </a:r>
            <a:r>
              <a:rPr lang="ru-UA" sz="4000" dirty="0" err="1"/>
              <a:t>методів</a:t>
            </a:r>
            <a:r>
              <a:rPr lang="ru-UA" sz="4000" dirty="0"/>
              <a:t> і</a:t>
            </a:r>
            <a:r>
              <a:rPr lang="uk-UA" sz="4000" dirty="0"/>
              <a:t> </a:t>
            </a:r>
            <a:r>
              <a:rPr lang="ru-UA" sz="4000" dirty="0" err="1"/>
              <a:t>заходів</a:t>
            </a:r>
            <a:r>
              <a:rPr lang="ru-UA" sz="4000" dirty="0"/>
              <a:t>, </a:t>
            </a:r>
            <a:r>
              <a:rPr lang="ru-UA" sz="4000" dirty="0" err="1"/>
              <a:t>що</a:t>
            </a:r>
            <a:r>
              <a:rPr lang="ru-UA" sz="4000" dirty="0"/>
              <a:t> </a:t>
            </a:r>
            <a:r>
              <a:rPr lang="ru-UA" sz="4000" dirty="0" err="1"/>
              <a:t>забезпечують</a:t>
            </a:r>
            <a:r>
              <a:rPr lang="ru-UA" sz="4000" dirty="0"/>
              <a:t> </a:t>
            </a:r>
            <a:r>
              <a:rPr lang="ru-UA" sz="4000" dirty="0" err="1"/>
              <a:t>захис</a:t>
            </a:r>
            <a:r>
              <a:rPr lang="uk-UA" sz="4000" dirty="0"/>
              <a:t> </a:t>
            </a:r>
            <a:r>
              <a:rPr lang="ru-UA" sz="4000" dirty="0"/>
              <a:t> </a:t>
            </a:r>
            <a:r>
              <a:rPr lang="ru-UA" sz="4000" dirty="0" err="1"/>
              <a:t>інформації</a:t>
            </a:r>
            <a:r>
              <a:rPr lang="ru-UA" sz="4000" dirty="0"/>
              <a:t> </a:t>
            </a:r>
            <a:r>
              <a:rPr lang="ru-UA" sz="4000" dirty="0" err="1"/>
              <a:t>від</a:t>
            </a:r>
            <a:r>
              <a:rPr lang="uk-UA" sz="4000" dirty="0"/>
              <a:t> </a:t>
            </a:r>
            <a:r>
              <a:rPr lang="ru-UA" sz="4000" dirty="0" err="1"/>
              <a:t>внутрішніх</a:t>
            </a:r>
            <a:r>
              <a:rPr lang="ru-UA" sz="4000" dirty="0"/>
              <a:t> і </a:t>
            </a:r>
            <a:r>
              <a:rPr lang="ru-UA" sz="4000" dirty="0" err="1"/>
              <a:t>зовнішніх</a:t>
            </a:r>
            <a:r>
              <a:rPr lang="ru-UA" sz="4000" dirty="0"/>
              <a:t> </a:t>
            </a:r>
            <a:r>
              <a:rPr lang="ru-UA" sz="4000" dirty="0" err="1"/>
              <a:t>загроз</a:t>
            </a:r>
            <a:r>
              <a:rPr lang="ru-UA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1641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373</Words>
  <Application>Microsoft Office PowerPoint</Application>
  <PresentationFormat>Широкий екран</PresentationFormat>
  <Paragraphs>38</Paragraphs>
  <Slides>13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0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Google Sans</vt:lpstr>
      <vt:lpstr>Тема Office</vt:lpstr>
      <vt:lpstr>Об'єкти захисту. Основні принципи побудови системи безпеки інформації в автоматизованій системі.</vt:lpstr>
      <vt:lpstr>Презентація PowerPoint</vt:lpstr>
      <vt:lpstr>Стратегія інформаційного захисту</vt:lpstr>
      <vt:lpstr>Розробку концепції захисту</vt:lpstr>
      <vt:lpstr>Види заходів протидії загрозам безпеки</vt:lpstr>
      <vt:lpstr>Види заходів протидії загрозам безпеки</vt:lpstr>
      <vt:lpstr>Види заходів протидії загрозам безпеки</vt:lpstr>
      <vt:lpstr>Організаційно-технічні і режимні заходи і методи</vt:lpstr>
      <vt:lpstr>Види заходів протидії загрозам безпеки</vt:lpstr>
      <vt:lpstr>Система захисту інформації повинна задовольняти умови</vt:lpstr>
      <vt:lpstr>Принципи побудови системи безпеки інформації</vt:lpstr>
      <vt:lpstr>Принципи побудови системи безпеки інформації</vt:lpstr>
      <vt:lpstr>Шляхи захисту даних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Об'єкти захисту. Види заходів протидії загрозам безпеки. Переваги та недоліки різних видів заходів захисту. Основні принципи побудови системи безпеки інформації в автоматизованій системі.</dc:title>
  <dc:creator>sytni</dc:creator>
  <cp:lastModifiedBy>sytni</cp:lastModifiedBy>
  <cp:revision>10</cp:revision>
  <dcterms:created xsi:type="dcterms:W3CDTF">2023-04-24T18:24:50Z</dcterms:created>
  <dcterms:modified xsi:type="dcterms:W3CDTF">2023-04-25T05:42:52Z</dcterms:modified>
</cp:coreProperties>
</file>