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9" r:id="rId3"/>
    <p:sldId id="291" r:id="rId4"/>
    <p:sldId id="257" r:id="rId5"/>
    <p:sldId id="280" r:id="rId6"/>
    <p:sldId id="298" r:id="rId7"/>
    <p:sldId id="293" r:id="rId8"/>
    <p:sldId id="294" r:id="rId9"/>
    <p:sldId id="281" r:id="rId10"/>
    <p:sldId id="295" r:id="rId11"/>
    <p:sldId id="282" r:id="rId12"/>
    <p:sldId id="283" r:id="rId13"/>
    <p:sldId id="296" r:id="rId14"/>
    <p:sldId id="297" r:id="rId15"/>
    <p:sldId id="299" r:id="rId16"/>
    <p:sldId id="289" r:id="rId17"/>
    <p:sldId id="290" r:id="rId18"/>
    <p:sldId id="284" r:id="rId19"/>
    <p:sldId id="285" r:id="rId20"/>
    <p:sldId id="286" r:id="rId21"/>
    <p:sldId id="287"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BCA4E-36F3-4129-AC16-A4478142C33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1A491FE7-9856-4D71-BBC2-BE4714D0822D}">
      <dgm:prSet phldrT="[Текст]" custT="1"/>
      <dgm:spPr>
        <a:solidFill>
          <a:schemeClr val="accent1">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b="1" dirty="0" err="1" smtClean="0">
              <a:solidFill>
                <a:schemeClr val="bg1"/>
              </a:solidFill>
            </a:rPr>
            <a:t>Дидактичне</a:t>
          </a:r>
          <a:r>
            <a:rPr lang="ru-RU" sz="2000" b="1" dirty="0" smtClean="0">
              <a:solidFill>
                <a:schemeClr val="bg1"/>
              </a:solidFill>
            </a:rPr>
            <a:t> </a:t>
          </a:r>
          <a:r>
            <a:rPr lang="ru-RU" sz="2000" b="1" dirty="0" err="1" smtClean="0">
              <a:solidFill>
                <a:schemeClr val="bg1"/>
              </a:solidFill>
            </a:rPr>
            <a:t>завдання</a:t>
          </a:r>
          <a:r>
            <a:rPr lang="ru-RU" sz="2000" b="1" dirty="0" smtClean="0">
              <a:solidFill>
                <a:schemeClr val="bg1"/>
              </a:solidFill>
            </a:rPr>
            <a:t> </a:t>
          </a:r>
          <a:r>
            <a:rPr lang="ru-RU" sz="2000" dirty="0" err="1" smtClean="0">
              <a:solidFill>
                <a:schemeClr val="bg1"/>
              </a:solidFill>
            </a:rPr>
            <a:t>гри</a:t>
          </a:r>
          <a:r>
            <a:rPr lang="ru-RU" sz="2000" dirty="0" smtClean="0">
              <a:solidFill>
                <a:schemeClr val="bg1"/>
              </a:solidFill>
            </a:rPr>
            <a:t> </a:t>
          </a:r>
          <a:r>
            <a:rPr lang="ru-RU" sz="2000" dirty="0" err="1" smtClean="0">
              <a:solidFill>
                <a:schemeClr val="bg1"/>
              </a:solidFill>
            </a:rPr>
            <a:t>визначається</a:t>
          </a:r>
          <a:r>
            <a:rPr lang="ru-RU" sz="2000" dirty="0" smtClean="0">
              <a:solidFill>
                <a:schemeClr val="bg1"/>
              </a:solidFill>
            </a:rPr>
            <a:t> </a:t>
          </a:r>
          <a:r>
            <a:rPr lang="ru-RU" sz="2000" dirty="0" err="1" smtClean="0">
              <a:solidFill>
                <a:schemeClr val="bg1"/>
              </a:solidFill>
            </a:rPr>
            <a:t>відповідно</a:t>
          </a:r>
          <a:r>
            <a:rPr lang="ru-RU" sz="2000" dirty="0" smtClean="0">
              <a:solidFill>
                <a:schemeClr val="bg1"/>
              </a:solidFill>
            </a:rPr>
            <a:t> до </a:t>
          </a:r>
          <a:r>
            <a:rPr lang="ru-RU" sz="2000" dirty="0" err="1" smtClean="0">
              <a:solidFill>
                <a:schemeClr val="bg1"/>
              </a:solidFill>
            </a:rPr>
            <a:t>вимог</a:t>
          </a:r>
          <a:r>
            <a:rPr lang="ru-RU" sz="2000" dirty="0" smtClean="0">
              <a:solidFill>
                <a:schemeClr val="bg1"/>
              </a:solidFill>
            </a:rPr>
            <a:t> </a:t>
          </a:r>
          <a:r>
            <a:rPr lang="ru-RU" sz="2000" dirty="0" err="1" smtClean="0">
              <a:solidFill>
                <a:schemeClr val="bg1"/>
              </a:solidFill>
            </a:rPr>
            <a:t>програми</a:t>
          </a:r>
          <a:r>
            <a:rPr lang="ru-RU" sz="2000" dirty="0" smtClean="0">
              <a:solidFill>
                <a:schemeClr val="bg1"/>
              </a:solidFill>
            </a:rPr>
            <a:t> з </a:t>
          </a:r>
          <a:r>
            <a:rPr lang="ru-RU" sz="2000" dirty="0" err="1" smtClean="0">
              <a:solidFill>
                <a:schemeClr val="bg1"/>
              </a:solidFill>
            </a:rPr>
            <a:t>урахуванням</a:t>
          </a:r>
          <a:r>
            <a:rPr lang="ru-RU" sz="2000" dirty="0" smtClean="0">
              <a:solidFill>
                <a:schemeClr val="bg1"/>
              </a:solidFill>
            </a:rPr>
            <a:t> </a:t>
          </a:r>
          <a:r>
            <a:rPr lang="ru-RU" sz="2000" dirty="0" err="1" smtClean="0">
              <a:solidFill>
                <a:schemeClr val="bg1"/>
              </a:solidFill>
            </a:rPr>
            <a:t>вікових</a:t>
          </a:r>
          <a:r>
            <a:rPr lang="ru-RU" sz="2000" dirty="0" smtClean="0">
              <a:solidFill>
                <a:schemeClr val="bg1"/>
              </a:solidFill>
            </a:rPr>
            <a:t> </a:t>
          </a:r>
          <a:r>
            <a:rPr lang="ru-RU" sz="2000" dirty="0" err="1" smtClean="0">
              <a:solidFill>
                <a:schemeClr val="bg1"/>
              </a:solidFill>
            </a:rPr>
            <a:t>особливостей</a:t>
          </a:r>
          <a:r>
            <a:rPr lang="ru-RU" sz="2000" dirty="0" smtClean="0">
              <a:solidFill>
                <a:schemeClr val="bg1"/>
              </a:solidFill>
            </a:rPr>
            <a:t> </a:t>
          </a:r>
          <a:r>
            <a:rPr lang="ru-RU" sz="2000" dirty="0" err="1" smtClean="0">
              <a:solidFill>
                <a:schemeClr val="bg1"/>
              </a:solidFill>
            </a:rPr>
            <a:t>дітей</a:t>
          </a:r>
          <a:endParaRPr lang="ru-RU" sz="2000" dirty="0" smtClean="0">
            <a:solidFill>
              <a:schemeClr val="bg1"/>
            </a:solidFill>
          </a:endParaRPr>
        </a:p>
        <a:p>
          <a:pPr defTabSz="711200">
            <a:lnSpc>
              <a:spcPct val="90000"/>
            </a:lnSpc>
            <a:spcBef>
              <a:spcPct val="0"/>
            </a:spcBef>
            <a:spcAft>
              <a:spcPct val="35000"/>
            </a:spcAft>
          </a:pPr>
          <a:endParaRPr lang="ru-RU" sz="1900" dirty="0"/>
        </a:p>
      </dgm:t>
    </dgm:pt>
    <dgm:pt modelId="{02B42822-D9CC-4120-9DB1-1580CA254A0F}" type="parTrans" cxnId="{43F81052-4029-463A-A262-7786B170C00E}">
      <dgm:prSet/>
      <dgm:spPr/>
      <dgm:t>
        <a:bodyPr/>
        <a:lstStyle/>
        <a:p>
          <a:endParaRPr lang="ru-RU"/>
        </a:p>
      </dgm:t>
    </dgm:pt>
    <dgm:pt modelId="{DD1D440D-C562-4C80-92AB-132311F3625D}" type="sibTrans" cxnId="{43F81052-4029-463A-A262-7786B170C00E}">
      <dgm:prSet/>
      <dgm:spPr/>
      <dgm:t>
        <a:bodyPr/>
        <a:lstStyle/>
        <a:p>
          <a:endParaRPr lang="ru-RU"/>
        </a:p>
      </dgm:t>
    </dgm:pt>
    <dgm:pt modelId="{202014CA-B1B9-4100-82A6-1FF67AAFAA3B}">
      <dgm:prSet custT="1"/>
      <dgm:spPr>
        <a:solidFill>
          <a:schemeClr val="accent3">
            <a:lumMod val="40000"/>
            <a:lumOff val="60000"/>
          </a:schemeClr>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2000" dirty="0" err="1" smtClean="0">
              <a:solidFill>
                <a:schemeClr val="bg1"/>
              </a:solidFill>
            </a:rPr>
            <a:t>Дидактичне</a:t>
          </a:r>
          <a:r>
            <a:rPr lang="ru-RU" sz="2000" dirty="0" smtClean="0">
              <a:solidFill>
                <a:schemeClr val="bg1"/>
              </a:solidFill>
            </a:rPr>
            <a:t> </a:t>
          </a:r>
          <a:r>
            <a:rPr lang="ru-RU" sz="2000" dirty="0" err="1" smtClean="0">
              <a:solidFill>
                <a:schemeClr val="bg1"/>
              </a:solidFill>
            </a:rPr>
            <a:t>завдання</a:t>
          </a:r>
          <a:r>
            <a:rPr lang="ru-RU" sz="2000" dirty="0" smtClean="0">
              <a:solidFill>
                <a:schemeClr val="bg1"/>
              </a:solidFill>
            </a:rPr>
            <a:t> в </a:t>
          </a:r>
          <a:r>
            <a:rPr lang="ru-RU" sz="2000" dirty="0" err="1" smtClean="0">
              <a:solidFill>
                <a:schemeClr val="bg1"/>
              </a:solidFill>
            </a:rPr>
            <a:t>грі</a:t>
          </a:r>
          <a:r>
            <a:rPr lang="ru-RU" sz="2000" dirty="0" smtClean="0">
              <a:solidFill>
                <a:schemeClr val="bg1"/>
              </a:solidFill>
            </a:rPr>
            <a:t> </a:t>
          </a:r>
          <a:r>
            <a:rPr lang="ru-RU" sz="2000" dirty="0" err="1" smtClean="0">
              <a:solidFill>
                <a:schemeClr val="bg1"/>
              </a:solidFill>
            </a:rPr>
            <a:t>свідомо</a:t>
          </a:r>
          <a:r>
            <a:rPr lang="ru-RU" sz="2000" dirty="0" smtClean="0">
              <a:solidFill>
                <a:schemeClr val="bg1"/>
              </a:solidFill>
            </a:rPr>
            <a:t> </a:t>
          </a:r>
          <a:r>
            <a:rPr lang="ru-RU" sz="2000" dirty="0" err="1" smtClean="0">
              <a:solidFill>
                <a:schemeClr val="bg1"/>
              </a:solidFill>
            </a:rPr>
            <a:t>маскується</a:t>
          </a:r>
          <a:r>
            <a:rPr lang="ru-RU" sz="2000" dirty="0" smtClean="0">
              <a:solidFill>
                <a:schemeClr val="bg1"/>
              </a:solidFill>
            </a:rPr>
            <a:t>, </a:t>
          </a:r>
          <a:r>
            <a:rPr lang="ru-RU" sz="2000" dirty="0" err="1" smtClean="0">
              <a:solidFill>
                <a:schemeClr val="bg1"/>
              </a:solidFill>
            </a:rPr>
            <a:t>воно</a:t>
          </a:r>
          <a:r>
            <a:rPr lang="ru-RU" sz="2000" dirty="0" smtClean="0">
              <a:solidFill>
                <a:schemeClr val="bg1"/>
              </a:solidFill>
            </a:rPr>
            <a:t> </a:t>
          </a:r>
          <a:r>
            <a:rPr lang="ru-RU" sz="2000" dirty="0" err="1" smtClean="0">
              <a:solidFill>
                <a:schemeClr val="bg1"/>
              </a:solidFill>
            </a:rPr>
            <a:t>постає</a:t>
          </a:r>
          <a:r>
            <a:rPr lang="ru-RU" sz="2000" dirty="0" smtClean="0">
              <a:solidFill>
                <a:schemeClr val="bg1"/>
              </a:solidFill>
            </a:rPr>
            <a:t> перед </a:t>
          </a:r>
          <a:r>
            <a:rPr lang="ru-RU" sz="2000" dirty="0" err="1" smtClean="0">
              <a:solidFill>
                <a:schemeClr val="bg1"/>
              </a:solidFill>
            </a:rPr>
            <a:t>дітьми</a:t>
          </a:r>
          <a:r>
            <a:rPr lang="ru-RU" sz="2000" dirty="0" smtClean="0">
              <a:solidFill>
                <a:schemeClr val="bg1"/>
              </a:solidFill>
            </a:rPr>
            <a:t> у </a:t>
          </a:r>
          <a:r>
            <a:rPr lang="ru-RU" sz="2000" dirty="0" err="1" smtClean="0">
              <a:solidFill>
                <a:schemeClr val="bg1"/>
              </a:solidFill>
            </a:rPr>
            <a:t>вигляді</a:t>
          </a:r>
          <a:r>
            <a:rPr lang="ru-RU" sz="2000" dirty="0" smtClean="0">
              <a:solidFill>
                <a:schemeClr val="bg1"/>
              </a:solidFill>
            </a:rPr>
            <a:t> </a:t>
          </a:r>
          <a:r>
            <a:rPr lang="ru-RU" sz="2000" dirty="0" err="1" smtClean="0">
              <a:solidFill>
                <a:schemeClr val="bg1"/>
              </a:solidFill>
            </a:rPr>
            <a:t>цікавого</a:t>
          </a:r>
          <a:r>
            <a:rPr lang="ru-RU" sz="2000" dirty="0" smtClean="0">
              <a:solidFill>
                <a:schemeClr val="bg1"/>
              </a:solidFill>
            </a:rPr>
            <a:t> </a:t>
          </a:r>
          <a:r>
            <a:rPr lang="ru-RU" sz="2000" b="1" dirty="0" err="1" smtClean="0">
              <a:solidFill>
                <a:schemeClr val="bg1"/>
              </a:solidFill>
            </a:rPr>
            <a:t>ігрового</a:t>
          </a:r>
          <a:r>
            <a:rPr lang="ru-RU" sz="2000" b="1" dirty="0" smtClean="0">
              <a:solidFill>
                <a:schemeClr val="bg1"/>
              </a:solidFill>
            </a:rPr>
            <a:t> </a:t>
          </a:r>
          <a:r>
            <a:rPr lang="ru-RU" sz="2000" b="1" dirty="0" err="1" smtClean="0">
              <a:solidFill>
                <a:schemeClr val="bg1"/>
              </a:solidFill>
            </a:rPr>
            <a:t>задуму</a:t>
          </a:r>
          <a:endParaRPr lang="ru-RU" sz="2000" b="1" dirty="0" smtClean="0">
            <a:solidFill>
              <a:schemeClr val="bg1"/>
            </a:solidFill>
          </a:endParaRPr>
        </a:p>
        <a:p>
          <a:pPr algn="ctr" defTabSz="622300">
            <a:lnSpc>
              <a:spcPct val="90000"/>
            </a:lnSpc>
            <a:spcBef>
              <a:spcPct val="0"/>
            </a:spcBef>
            <a:spcAft>
              <a:spcPct val="35000"/>
            </a:spcAft>
          </a:pPr>
          <a:endParaRPr lang="ru-RU" dirty="0"/>
        </a:p>
      </dgm:t>
    </dgm:pt>
    <dgm:pt modelId="{D6947BF8-C522-42B7-8FF8-B254EEF4C96C}" type="parTrans" cxnId="{307196B4-ACFF-4946-BDFA-0B0F0F617793}">
      <dgm:prSet/>
      <dgm:spPr/>
      <dgm:t>
        <a:bodyPr/>
        <a:lstStyle/>
        <a:p>
          <a:endParaRPr lang="ru-RU"/>
        </a:p>
      </dgm:t>
    </dgm:pt>
    <dgm:pt modelId="{1FA1FEBE-8422-49B9-B960-A9FC69E10EE5}" type="sibTrans" cxnId="{307196B4-ACFF-4946-BDFA-0B0F0F617793}">
      <dgm:prSet/>
      <dgm:spPr/>
      <dgm:t>
        <a:bodyPr/>
        <a:lstStyle/>
        <a:p>
          <a:endParaRPr lang="ru-RU"/>
        </a:p>
      </dgm:t>
    </dgm:pt>
    <dgm:pt modelId="{E9B36F20-2F2B-40E7-9DBB-791A39F0ADC2}">
      <dgm:prSet custT="1"/>
      <dgm:spPr>
        <a:solidFill>
          <a:schemeClr val="accent4">
            <a:lumMod val="40000"/>
            <a:lumOff val="60000"/>
          </a:schemeClr>
        </a:solidFill>
      </dgm:spPr>
      <dgm:t>
        <a:bodyPr/>
        <a:lstStyle/>
        <a:p>
          <a:r>
            <a:rPr lang="ru-RU" sz="2000" dirty="0" smtClean="0">
              <a:solidFill>
                <a:schemeClr val="bg1"/>
              </a:solidFill>
            </a:rPr>
            <a:t>На </a:t>
          </a:r>
          <a:r>
            <a:rPr lang="ru-RU" sz="2000" dirty="0" err="1" smtClean="0">
              <a:solidFill>
                <a:schemeClr val="bg1"/>
              </a:solidFill>
            </a:rPr>
            <a:t>створення</a:t>
          </a:r>
          <a:r>
            <a:rPr lang="ru-RU" sz="2000" dirty="0" smtClean="0">
              <a:solidFill>
                <a:schemeClr val="bg1"/>
              </a:solidFill>
            </a:rPr>
            <a:t> </a:t>
          </a:r>
          <a:r>
            <a:rPr lang="ru-RU" sz="2000" dirty="0" err="1" smtClean="0">
              <a:solidFill>
                <a:schemeClr val="bg1"/>
              </a:solidFill>
            </a:rPr>
            <a:t>ігрової</a:t>
          </a:r>
          <a:r>
            <a:rPr lang="ru-RU" sz="2000" dirty="0" smtClean="0">
              <a:solidFill>
                <a:schemeClr val="bg1"/>
              </a:solidFill>
            </a:rPr>
            <a:t> </a:t>
          </a:r>
          <a:r>
            <a:rPr lang="ru-RU" sz="2000" dirty="0" err="1" smtClean="0">
              <a:solidFill>
                <a:schemeClr val="bg1"/>
              </a:solidFill>
            </a:rPr>
            <a:t>атмосфери</a:t>
          </a:r>
          <a:r>
            <a:rPr lang="ru-RU" sz="2000" dirty="0" smtClean="0">
              <a:solidFill>
                <a:schemeClr val="bg1"/>
              </a:solidFill>
            </a:rPr>
            <a:t> </a:t>
          </a:r>
          <a:r>
            <a:rPr lang="ru-RU" sz="2000" dirty="0" err="1" smtClean="0">
              <a:solidFill>
                <a:schemeClr val="bg1"/>
              </a:solidFill>
            </a:rPr>
            <a:t>істотно</a:t>
          </a:r>
          <a:r>
            <a:rPr lang="ru-RU" sz="2000" dirty="0" smtClean="0">
              <a:solidFill>
                <a:schemeClr val="bg1"/>
              </a:solidFill>
            </a:rPr>
            <a:t> </a:t>
          </a:r>
          <a:r>
            <a:rPr lang="ru-RU" sz="2000" dirty="0" err="1" smtClean="0">
              <a:solidFill>
                <a:schemeClr val="bg1"/>
              </a:solidFill>
            </a:rPr>
            <a:t>впливає</a:t>
          </a:r>
          <a:r>
            <a:rPr lang="ru-RU" sz="2000" dirty="0" smtClean="0">
              <a:solidFill>
                <a:schemeClr val="bg1"/>
              </a:solidFill>
            </a:rPr>
            <a:t> </a:t>
          </a:r>
          <a:r>
            <a:rPr lang="ru-RU" sz="2000" b="1" dirty="0" err="1" smtClean="0">
              <a:solidFill>
                <a:schemeClr val="bg1"/>
              </a:solidFill>
            </a:rPr>
            <a:t>ігровий</a:t>
          </a:r>
          <a:r>
            <a:rPr lang="ru-RU" sz="2000" b="1" dirty="0" smtClean="0">
              <a:solidFill>
                <a:schemeClr val="bg1"/>
              </a:solidFill>
            </a:rPr>
            <a:t> початок</a:t>
          </a:r>
          <a:endParaRPr lang="ru-RU" sz="2000" b="1" dirty="0">
            <a:solidFill>
              <a:schemeClr val="bg1"/>
            </a:solidFill>
          </a:endParaRPr>
        </a:p>
      </dgm:t>
    </dgm:pt>
    <dgm:pt modelId="{B902B192-570B-4F0D-8FBB-E83A324FA651}" type="parTrans" cxnId="{8CE40FE7-AA35-47E5-847B-3AFE129950E1}">
      <dgm:prSet/>
      <dgm:spPr/>
      <dgm:t>
        <a:bodyPr/>
        <a:lstStyle/>
        <a:p>
          <a:endParaRPr lang="ru-RU"/>
        </a:p>
      </dgm:t>
    </dgm:pt>
    <dgm:pt modelId="{E885631D-ACB2-4322-AAA4-7ABF85679D4F}" type="sibTrans" cxnId="{8CE40FE7-AA35-47E5-847B-3AFE129950E1}">
      <dgm:prSet/>
      <dgm:spPr/>
      <dgm:t>
        <a:bodyPr/>
        <a:lstStyle/>
        <a:p>
          <a:endParaRPr lang="ru-RU"/>
        </a:p>
      </dgm:t>
    </dgm:pt>
    <dgm:pt modelId="{C13E8AEB-A37C-4544-BF85-7E5D85118D1B}">
      <dgm:prSet custT="1"/>
      <dgm:spPr>
        <a:solidFill>
          <a:schemeClr val="accent5">
            <a:lumMod val="40000"/>
            <a:lumOff val="60000"/>
          </a:schemeClr>
        </a:solidFill>
      </dgm:spPr>
      <dgm:t>
        <a:bodyPr/>
        <a:lstStyle/>
        <a:p>
          <a:r>
            <a:rPr lang="ru-RU" sz="2000" b="1" dirty="0" smtClean="0">
              <a:solidFill>
                <a:schemeClr val="bg1"/>
              </a:solidFill>
            </a:rPr>
            <a:t>Ігрові дії – </a:t>
          </a:r>
          <a:r>
            <a:rPr lang="ru-RU" sz="2000" b="0" dirty="0" smtClean="0">
              <a:solidFill>
                <a:schemeClr val="bg1"/>
              </a:solidFill>
            </a:rPr>
            <a:t>засіб реалізації ігрового задуму і водночас здійснення поставленого педагогом завдання</a:t>
          </a:r>
          <a:endParaRPr lang="ru-RU" sz="2000" b="0" dirty="0">
            <a:solidFill>
              <a:schemeClr val="bg1"/>
            </a:solidFill>
          </a:endParaRPr>
        </a:p>
      </dgm:t>
    </dgm:pt>
    <dgm:pt modelId="{2E0F4D75-BC69-4ED8-94EB-47B6D9008787}" type="parTrans" cxnId="{C325EF8E-81A5-477E-A54E-F5F16E9DA7A7}">
      <dgm:prSet/>
      <dgm:spPr/>
      <dgm:t>
        <a:bodyPr/>
        <a:lstStyle/>
        <a:p>
          <a:endParaRPr lang="ru-RU"/>
        </a:p>
      </dgm:t>
    </dgm:pt>
    <dgm:pt modelId="{19DD138C-D1DB-4C92-86DF-6615C35EF9C7}" type="sibTrans" cxnId="{C325EF8E-81A5-477E-A54E-F5F16E9DA7A7}">
      <dgm:prSet/>
      <dgm:spPr/>
      <dgm:t>
        <a:bodyPr/>
        <a:lstStyle/>
        <a:p>
          <a:endParaRPr lang="ru-RU"/>
        </a:p>
      </dgm:t>
    </dgm:pt>
    <dgm:pt modelId="{534F4024-67AF-474E-9ECB-5CB07D89CA15}">
      <dgm:prSet custT="1"/>
      <dgm:spPr>
        <a:solidFill>
          <a:schemeClr val="accent6">
            <a:lumMod val="60000"/>
            <a:lumOff val="40000"/>
          </a:schemeClr>
        </a:solidFill>
      </dgm:spPr>
      <dgm:t>
        <a:bodyPr/>
        <a:lstStyle/>
        <a:p>
          <a:r>
            <a:rPr lang="ru-RU" sz="2000" b="1" dirty="0" smtClean="0">
              <a:solidFill>
                <a:schemeClr val="bg1"/>
              </a:solidFill>
            </a:rPr>
            <a:t>правила </a:t>
          </a:r>
          <a:r>
            <a:rPr lang="ru-RU" sz="2000" b="1" dirty="0" err="1" smtClean="0">
              <a:solidFill>
                <a:schemeClr val="bg1"/>
              </a:solidFill>
            </a:rPr>
            <a:t>гри</a:t>
          </a:r>
          <a:endParaRPr lang="ru-RU" sz="2000" b="1" dirty="0">
            <a:solidFill>
              <a:schemeClr val="bg1"/>
            </a:solidFill>
          </a:endParaRPr>
        </a:p>
      </dgm:t>
    </dgm:pt>
    <dgm:pt modelId="{2F93D9BD-AD50-4BE3-A976-11A525963715}" type="parTrans" cxnId="{18CA34D1-6796-4E87-9B07-910C2E1E6C38}">
      <dgm:prSet/>
      <dgm:spPr/>
      <dgm:t>
        <a:bodyPr/>
        <a:lstStyle/>
        <a:p>
          <a:endParaRPr lang="ru-RU"/>
        </a:p>
      </dgm:t>
    </dgm:pt>
    <dgm:pt modelId="{EDCFD699-8707-48DD-A722-BB2B19751B2B}" type="sibTrans" cxnId="{18CA34D1-6796-4E87-9B07-910C2E1E6C38}">
      <dgm:prSet/>
      <dgm:spPr/>
      <dgm:t>
        <a:bodyPr/>
        <a:lstStyle/>
        <a:p>
          <a:endParaRPr lang="ru-RU"/>
        </a:p>
      </dgm:t>
    </dgm:pt>
    <dgm:pt modelId="{21596928-6915-4DED-9493-22378F377924}">
      <dgm:prSet custT="1"/>
      <dgm:spPr>
        <a:solidFill>
          <a:schemeClr val="bg2">
            <a:lumMod val="40000"/>
            <a:lumOff val="60000"/>
          </a:schemeClr>
        </a:solidFill>
      </dgm:spPr>
      <dgm:t>
        <a:bodyPr/>
        <a:lstStyle/>
        <a:p>
          <a:r>
            <a:rPr lang="ru-RU" sz="2000" b="1" dirty="0" smtClean="0">
              <a:solidFill>
                <a:schemeClr val="bg1"/>
              </a:solidFill>
            </a:rPr>
            <a:t>підбиття підсумків</a:t>
          </a:r>
          <a:endParaRPr lang="ru-RU" sz="2000" b="1" dirty="0">
            <a:solidFill>
              <a:schemeClr val="bg1"/>
            </a:solidFill>
          </a:endParaRPr>
        </a:p>
      </dgm:t>
    </dgm:pt>
    <dgm:pt modelId="{25402A50-3EDC-4E5E-93E6-3927F20DCF01}" type="parTrans" cxnId="{44A64FEA-A3E7-4D0E-9F5C-8A3C8BBBD093}">
      <dgm:prSet/>
      <dgm:spPr/>
      <dgm:t>
        <a:bodyPr/>
        <a:lstStyle/>
        <a:p>
          <a:endParaRPr lang="ru-RU"/>
        </a:p>
      </dgm:t>
    </dgm:pt>
    <dgm:pt modelId="{B21BBC1F-A205-4D0F-B41B-078D8AADA26F}" type="sibTrans" cxnId="{44A64FEA-A3E7-4D0E-9F5C-8A3C8BBBD093}">
      <dgm:prSet/>
      <dgm:spPr/>
      <dgm:t>
        <a:bodyPr/>
        <a:lstStyle/>
        <a:p>
          <a:endParaRPr lang="ru-RU"/>
        </a:p>
      </dgm:t>
    </dgm:pt>
    <dgm:pt modelId="{34B3B510-6846-4D8D-A23F-3C91A79DF131}" type="pres">
      <dgm:prSet presAssocID="{67CBCA4E-36F3-4129-AC16-A4478142C33E}" presName="diagram" presStyleCnt="0">
        <dgm:presLayoutVars>
          <dgm:dir/>
          <dgm:resizeHandles val="exact"/>
        </dgm:presLayoutVars>
      </dgm:prSet>
      <dgm:spPr/>
      <dgm:t>
        <a:bodyPr/>
        <a:lstStyle/>
        <a:p>
          <a:endParaRPr lang="uk-UA"/>
        </a:p>
      </dgm:t>
    </dgm:pt>
    <dgm:pt modelId="{3557B2D0-5359-4716-B8AD-328CAAA61EFF}" type="pres">
      <dgm:prSet presAssocID="{1A491FE7-9856-4D71-BBC2-BE4714D0822D}" presName="node" presStyleLbl="node1" presStyleIdx="0" presStyleCnt="6">
        <dgm:presLayoutVars>
          <dgm:bulletEnabled val="1"/>
        </dgm:presLayoutVars>
      </dgm:prSet>
      <dgm:spPr/>
      <dgm:t>
        <a:bodyPr/>
        <a:lstStyle/>
        <a:p>
          <a:endParaRPr lang="uk-UA"/>
        </a:p>
      </dgm:t>
    </dgm:pt>
    <dgm:pt modelId="{816F4E8C-C873-4D7C-8489-24C64515CB62}" type="pres">
      <dgm:prSet presAssocID="{DD1D440D-C562-4C80-92AB-132311F3625D}" presName="sibTrans" presStyleCnt="0"/>
      <dgm:spPr/>
    </dgm:pt>
    <dgm:pt modelId="{13AA1C6B-1BBA-4DA0-A499-DAFA1212EB5D}" type="pres">
      <dgm:prSet presAssocID="{202014CA-B1B9-4100-82A6-1FF67AAFAA3B}" presName="node" presStyleLbl="node1" presStyleIdx="1" presStyleCnt="6" custScaleX="90892" custScaleY="97184">
        <dgm:presLayoutVars>
          <dgm:bulletEnabled val="1"/>
        </dgm:presLayoutVars>
      </dgm:prSet>
      <dgm:spPr/>
      <dgm:t>
        <a:bodyPr/>
        <a:lstStyle/>
        <a:p>
          <a:endParaRPr lang="ru-RU"/>
        </a:p>
      </dgm:t>
    </dgm:pt>
    <dgm:pt modelId="{0BED7C3B-8818-476F-B081-3D4210CAE33C}" type="pres">
      <dgm:prSet presAssocID="{1FA1FEBE-8422-49B9-B960-A9FC69E10EE5}" presName="sibTrans" presStyleCnt="0"/>
      <dgm:spPr/>
    </dgm:pt>
    <dgm:pt modelId="{F390435F-4514-48A6-A78A-81EDC99C2814}" type="pres">
      <dgm:prSet presAssocID="{E9B36F20-2F2B-40E7-9DBB-791A39F0ADC2}" presName="node" presStyleLbl="node1" presStyleIdx="2" presStyleCnt="6">
        <dgm:presLayoutVars>
          <dgm:bulletEnabled val="1"/>
        </dgm:presLayoutVars>
      </dgm:prSet>
      <dgm:spPr/>
      <dgm:t>
        <a:bodyPr/>
        <a:lstStyle/>
        <a:p>
          <a:endParaRPr lang="uk-UA"/>
        </a:p>
      </dgm:t>
    </dgm:pt>
    <dgm:pt modelId="{90F5792A-E822-4C06-8613-AF6BBCE49BBE}" type="pres">
      <dgm:prSet presAssocID="{E885631D-ACB2-4322-AAA4-7ABF85679D4F}" presName="sibTrans" presStyleCnt="0"/>
      <dgm:spPr/>
    </dgm:pt>
    <dgm:pt modelId="{ECB3F5DB-6E9F-403E-9406-9F66443033CC}" type="pres">
      <dgm:prSet presAssocID="{C13E8AEB-A37C-4544-BF85-7E5D85118D1B}" presName="node" presStyleLbl="node1" presStyleIdx="3" presStyleCnt="6">
        <dgm:presLayoutVars>
          <dgm:bulletEnabled val="1"/>
        </dgm:presLayoutVars>
      </dgm:prSet>
      <dgm:spPr/>
      <dgm:t>
        <a:bodyPr/>
        <a:lstStyle/>
        <a:p>
          <a:endParaRPr lang="uk-UA"/>
        </a:p>
      </dgm:t>
    </dgm:pt>
    <dgm:pt modelId="{61CD69B6-648E-4BE9-A3A1-C335FEC48582}" type="pres">
      <dgm:prSet presAssocID="{19DD138C-D1DB-4C92-86DF-6615C35EF9C7}" presName="sibTrans" presStyleCnt="0"/>
      <dgm:spPr/>
    </dgm:pt>
    <dgm:pt modelId="{92E9E444-F4C4-48E8-A24E-BE410DCFABB1}" type="pres">
      <dgm:prSet presAssocID="{534F4024-67AF-474E-9ECB-5CB07D89CA15}" presName="node" presStyleLbl="node1" presStyleIdx="4" presStyleCnt="6">
        <dgm:presLayoutVars>
          <dgm:bulletEnabled val="1"/>
        </dgm:presLayoutVars>
      </dgm:prSet>
      <dgm:spPr/>
      <dgm:t>
        <a:bodyPr/>
        <a:lstStyle/>
        <a:p>
          <a:endParaRPr lang="uk-UA"/>
        </a:p>
      </dgm:t>
    </dgm:pt>
    <dgm:pt modelId="{EA8EF4B1-F03A-4CB7-9300-3DF45400D5BA}" type="pres">
      <dgm:prSet presAssocID="{EDCFD699-8707-48DD-A722-BB2B19751B2B}" presName="sibTrans" presStyleCnt="0"/>
      <dgm:spPr/>
    </dgm:pt>
    <dgm:pt modelId="{6A22785A-AF05-4099-A144-F40561BDA9B7}" type="pres">
      <dgm:prSet presAssocID="{21596928-6915-4DED-9493-22378F377924}" presName="node" presStyleLbl="node1" presStyleIdx="5" presStyleCnt="6">
        <dgm:presLayoutVars>
          <dgm:bulletEnabled val="1"/>
        </dgm:presLayoutVars>
      </dgm:prSet>
      <dgm:spPr/>
      <dgm:t>
        <a:bodyPr/>
        <a:lstStyle/>
        <a:p>
          <a:endParaRPr lang="uk-UA"/>
        </a:p>
      </dgm:t>
    </dgm:pt>
  </dgm:ptLst>
  <dgm:cxnLst>
    <dgm:cxn modelId="{18CA34D1-6796-4E87-9B07-910C2E1E6C38}" srcId="{67CBCA4E-36F3-4129-AC16-A4478142C33E}" destId="{534F4024-67AF-474E-9ECB-5CB07D89CA15}" srcOrd="4" destOrd="0" parTransId="{2F93D9BD-AD50-4BE3-A976-11A525963715}" sibTransId="{EDCFD699-8707-48DD-A722-BB2B19751B2B}"/>
    <dgm:cxn modelId="{44A64FEA-A3E7-4D0E-9F5C-8A3C8BBBD093}" srcId="{67CBCA4E-36F3-4129-AC16-A4478142C33E}" destId="{21596928-6915-4DED-9493-22378F377924}" srcOrd="5" destOrd="0" parTransId="{25402A50-3EDC-4E5E-93E6-3927F20DCF01}" sibTransId="{B21BBC1F-A205-4D0F-B41B-078D8AADA26F}"/>
    <dgm:cxn modelId="{988A2BD6-846B-41A3-9F26-A8C726C37E52}" type="presOf" srcId="{1A491FE7-9856-4D71-BBC2-BE4714D0822D}" destId="{3557B2D0-5359-4716-B8AD-328CAAA61EFF}" srcOrd="0" destOrd="0" presId="urn:microsoft.com/office/officeart/2005/8/layout/default#1"/>
    <dgm:cxn modelId="{43F81052-4029-463A-A262-7786B170C00E}" srcId="{67CBCA4E-36F3-4129-AC16-A4478142C33E}" destId="{1A491FE7-9856-4D71-BBC2-BE4714D0822D}" srcOrd="0" destOrd="0" parTransId="{02B42822-D9CC-4120-9DB1-1580CA254A0F}" sibTransId="{DD1D440D-C562-4C80-92AB-132311F3625D}"/>
    <dgm:cxn modelId="{8EC53BB7-6356-4973-A02F-0BCF714408EF}" type="presOf" srcId="{C13E8AEB-A37C-4544-BF85-7E5D85118D1B}" destId="{ECB3F5DB-6E9F-403E-9406-9F66443033CC}" srcOrd="0" destOrd="0" presId="urn:microsoft.com/office/officeart/2005/8/layout/default#1"/>
    <dgm:cxn modelId="{75E3D9E5-3EF2-4A3A-808D-649A428D5BA8}" type="presOf" srcId="{534F4024-67AF-474E-9ECB-5CB07D89CA15}" destId="{92E9E444-F4C4-48E8-A24E-BE410DCFABB1}" srcOrd="0" destOrd="0" presId="urn:microsoft.com/office/officeart/2005/8/layout/default#1"/>
    <dgm:cxn modelId="{F01D3FD3-D40E-4D9E-A7BA-7581EBA28B5E}" type="presOf" srcId="{202014CA-B1B9-4100-82A6-1FF67AAFAA3B}" destId="{13AA1C6B-1BBA-4DA0-A499-DAFA1212EB5D}" srcOrd="0" destOrd="0" presId="urn:microsoft.com/office/officeart/2005/8/layout/default#1"/>
    <dgm:cxn modelId="{95106532-B19A-49A0-96DD-1034CDA000A5}" type="presOf" srcId="{67CBCA4E-36F3-4129-AC16-A4478142C33E}" destId="{34B3B510-6846-4D8D-A23F-3C91A79DF131}" srcOrd="0" destOrd="0" presId="urn:microsoft.com/office/officeart/2005/8/layout/default#1"/>
    <dgm:cxn modelId="{8CE40FE7-AA35-47E5-847B-3AFE129950E1}" srcId="{67CBCA4E-36F3-4129-AC16-A4478142C33E}" destId="{E9B36F20-2F2B-40E7-9DBB-791A39F0ADC2}" srcOrd="2" destOrd="0" parTransId="{B902B192-570B-4F0D-8FBB-E83A324FA651}" sibTransId="{E885631D-ACB2-4322-AAA4-7ABF85679D4F}"/>
    <dgm:cxn modelId="{983C774B-771C-4CA1-BB4C-F1DA1DDB972F}" type="presOf" srcId="{E9B36F20-2F2B-40E7-9DBB-791A39F0ADC2}" destId="{F390435F-4514-48A6-A78A-81EDC99C2814}" srcOrd="0" destOrd="0" presId="urn:microsoft.com/office/officeart/2005/8/layout/default#1"/>
    <dgm:cxn modelId="{C325EF8E-81A5-477E-A54E-F5F16E9DA7A7}" srcId="{67CBCA4E-36F3-4129-AC16-A4478142C33E}" destId="{C13E8AEB-A37C-4544-BF85-7E5D85118D1B}" srcOrd="3" destOrd="0" parTransId="{2E0F4D75-BC69-4ED8-94EB-47B6D9008787}" sibTransId="{19DD138C-D1DB-4C92-86DF-6615C35EF9C7}"/>
    <dgm:cxn modelId="{307196B4-ACFF-4946-BDFA-0B0F0F617793}" srcId="{67CBCA4E-36F3-4129-AC16-A4478142C33E}" destId="{202014CA-B1B9-4100-82A6-1FF67AAFAA3B}" srcOrd="1" destOrd="0" parTransId="{D6947BF8-C522-42B7-8FF8-B254EEF4C96C}" sibTransId="{1FA1FEBE-8422-49B9-B960-A9FC69E10EE5}"/>
    <dgm:cxn modelId="{BD1053E6-C11D-4937-82F3-11412889D603}" type="presOf" srcId="{21596928-6915-4DED-9493-22378F377924}" destId="{6A22785A-AF05-4099-A144-F40561BDA9B7}" srcOrd="0" destOrd="0" presId="urn:microsoft.com/office/officeart/2005/8/layout/default#1"/>
    <dgm:cxn modelId="{34AA26C2-C3C9-427A-9069-AD9FF10B1094}" type="presParOf" srcId="{34B3B510-6846-4D8D-A23F-3C91A79DF131}" destId="{3557B2D0-5359-4716-B8AD-328CAAA61EFF}" srcOrd="0" destOrd="0" presId="urn:microsoft.com/office/officeart/2005/8/layout/default#1"/>
    <dgm:cxn modelId="{59D33863-0F16-44BE-8F7F-F82E80FB81AB}" type="presParOf" srcId="{34B3B510-6846-4D8D-A23F-3C91A79DF131}" destId="{816F4E8C-C873-4D7C-8489-24C64515CB62}" srcOrd="1" destOrd="0" presId="urn:microsoft.com/office/officeart/2005/8/layout/default#1"/>
    <dgm:cxn modelId="{5385602A-8C38-4CA5-B619-90739F562B6E}" type="presParOf" srcId="{34B3B510-6846-4D8D-A23F-3C91A79DF131}" destId="{13AA1C6B-1BBA-4DA0-A499-DAFA1212EB5D}" srcOrd="2" destOrd="0" presId="urn:microsoft.com/office/officeart/2005/8/layout/default#1"/>
    <dgm:cxn modelId="{376F61FA-FD69-4C62-8055-9FDC83FEDE7C}" type="presParOf" srcId="{34B3B510-6846-4D8D-A23F-3C91A79DF131}" destId="{0BED7C3B-8818-476F-B081-3D4210CAE33C}" srcOrd="3" destOrd="0" presId="urn:microsoft.com/office/officeart/2005/8/layout/default#1"/>
    <dgm:cxn modelId="{B8FB80AF-D327-4A0C-8B34-F92AD03AC537}" type="presParOf" srcId="{34B3B510-6846-4D8D-A23F-3C91A79DF131}" destId="{F390435F-4514-48A6-A78A-81EDC99C2814}" srcOrd="4" destOrd="0" presId="urn:microsoft.com/office/officeart/2005/8/layout/default#1"/>
    <dgm:cxn modelId="{7CE83589-B7A0-4F02-BEEF-2807F39B5D48}" type="presParOf" srcId="{34B3B510-6846-4D8D-A23F-3C91A79DF131}" destId="{90F5792A-E822-4C06-8613-AF6BBCE49BBE}" srcOrd="5" destOrd="0" presId="urn:microsoft.com/office/officeart/2005/8/layout/default#1"/>
    <dgm:cxn modelId="{095D44AF-6BA3-450F-80B6-D424D29ECAA7}" type="presParOf" srcId="{34B3B510-6846-4D8D-A23F-3C91A79DF131}" destId="{ECB3F5DB-6E9F-403E-9406-9F66443033CC}" srcOrd="6" destOrd="0" presId="urn:microsoft.com/office/officeart/2005/8/layout/default#1"/>
    <dgm:cxn modelId="{568A79AB-6E49-4797-B68B-67283D83F663}" type="presParOf" srcId="{34B3B510-6846-4D8D-A23F-3C91A79DF131}" destId="{61CD69B6-648E-4BE9-A3A1-C335FEC48582}" srcOrd="7" destOrd="0" presId="urn:microsoft.com/office/officeart/2005/8/layout/default#1"/>
    <dgm:cxn modelId="{1D5F1CAE-F05E-4985-8ADE-D08B8E5EE341}" type="presParOf" srcId="{34B3B510-6846-4D8D-A23F-3C91A79DF131}" destId="{92E9E444-F4C4-48E8-A24E-BE410DCFABB1}" srcOrd="8" destOrd="0" presId="urn:microsoft.com/office/officeart/2005/8/layout/default#1"/>
    <dgm:cxn modelId="{4860E83C-0429-4D48-A1A9-0759A64560E1}" type="presParOf" srcId="{34B3B510-6846-4D8D-A23F-3C91A79DF131}" destId="{EA8EF4B1-F03A-4CB7-9300-3DF45400D5BA}" srcOrd="9" destOrd="0" presId="urn:microsoft.com/office/officeart/2005/8/layout/default#1"/>
    <dgm:cxn modelId="{9AE3D4E9-E51B-4701-B8A6-1E7CAC690312}" type="presParOf" srcId="{34B3B510-6846-4D8D-A23F-3C91A79DF131}" destId="{6A22785A-AF05-4099-A144-F40561BDA9B7}"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7B2D0-5359-4716-B8AD-328CAAA61EFF}">
      <dsp:nvSpPr>
        <dsp:cNvPr id="0" name=""/>
        <dsp:cNvSpPr/>
      </dsp:nvSpPr>
      <dsp:spPr>
        <a:xfrm>
          <a:off x="156156" y="619788"/>
          <a:ext cx="3428999" cy="2057399"/>
        </a:xfrm>
        <a:prstGeom prst="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smtClean="0">
              <a:solidFill>
                <a:schemeClr val="bg1"/>
              </a:solidFill>
            </a:rPr>
            <a:t>Дидактичне</a:t>
          </a:r>
          <a:r>
            <a:rPr lang="ru-RU" sz="2000" b="1" kern="1200" dirty="0" smtClean="0">
              <a:solidFill>
                <a:schemeClr val="bg1"/>
              </a:solidFill>
            </a:rPr>
            <a:t> </a:t>
          </a:r>
          <a:r>
            <a:rPr lang="ru-RU" sz="2000" b="1" kern="1200" dirty="0" err="1" smtClean="0">
              <a:solidFill>
                <a:schemeClr val="bg1"/>
              </a:solidFill>
            </a:rPr>
            <a:t>завдання</a:t>
          </a:r>
          <a:r>
            <a:rPr lang="ru-RU" sz="2000" b="1" kern="1200" dirty="0" smtClean="0">
              <a:solidFill>
                <a:schemeClr val="bg1"/>
              </a:solidFill>
            </a:rPr>
            <a:t> </a:t>
          </a:r>
          <a:r>
            <a:rPr lang="ru-RU" sz="2000" kern="1200" dirty="0" err="1" smtClean="0">
              <a:solidFill>
                <a:schemeClr val="bg1"/>
              </a:solidFill>
            </a:rPr>
            <a:t>гри</a:t>
          </a:r>
          <a:r>
            <a:rPr lang="ru-RU" sz="2000" kern="1200" dirty="0" smtClean="0">
              <a:solidFill>
                <a:schemeClr val="bg1"/>
              </a:solidFill>
            </a:rPr>
            <a:t> </a:t>
          </a:r>
          <a:r>
            <a:rPr lang="ru-RU" sz="2000" kern="1200" dirty="0" err="1" smtClean="0">
              <a:solidFill>
                <a:schemeClr val="bg1"/>
              </a:solidFill>
            </a:rPr>
            <a:t>визначається</a:t>
          </a:r>
          <a:r>
            <a:rPr lang="ru-RU" sz="2000" kern="1200" dirty="0" smtClean="0">
              <a:solidFill>
                <a:schemeClr val="bg1"/>
              </a:solidFill>
            </a:rPr>
            <a:t> </a:t>
          </a:r>
          <a:r>
            <a:rPr lang="ru-RU" sz="2000" kern="1200" dirty="0" err="1" smtClean="0">
              <a:solidFill>
                <a:schemeClr val="bg1"/>
              </a:solidFill>
            </a:rPr>
            <a:t>відповідно</a:t>
          </a:r>
          <a:r>
            <a:rPr lang="ru-RU" sz="2000" kern="1200" dirty="0" smtClean="0">
              <a:solidFill>
                <a:schemeClr val="bg1"/>
              </a:solidFill>
            </a:rPr>
            <a:t> до </a:t>
          </a:r>
          <a:r>
            <a:rPr lang="ru-RU" sz="2000" kern="1200" dirty="0" err="1" smtClean="0">
              <a:solidFill>
                <a:schemeClr val="bg1"/>
              </a:solidFill>
            </a:rPr>
            <a:t>вимог</a:t>
          </a:r>
          <a:r>
            <a:rPr lang="ru-RU" sz="2000" kern="1200" dirty="0" smtClean="0">
              <a:solidFill>
                <a:schemeClr val="bg1"/>
              </a:solidFill>
            </a:rPr>
            <a:t> </a:t>
          </a:r>
          <a:r>
            <a:rPr lang="ru-RU" sz="2000" kern="1200" dirty="0" err="1" smtClean="0">
              <a:solidFill>
                <a:schemeClr val="bg1"/>
              </a:solidFill>
            </a:rPr>
            <a:t>програми</a:t>
          </a:r>
          <a:r>
            <a:rPr lang="ru-RU" sz="2000" kern="1200" dirty="0" smtClean="0">
              <a:solidFill>
                <a:schemeClr val="bg1"/>
              </a:solidFill>
            </a:rPr>
            <a:t> з </a:t>
          </a:r>
          <a:r>
            <a:rPr lang="ru-RU" sz="2000" kern="1200" dirty="0" err="1" smtClean="0">
              <a:solidFill>
                <a:schemeClr val="bg1"/>
              </a:solidFill>
            </a:rPr>
            <a:t>урахуванням</a:t>
          </a:r>
          <a:r>
            <a:rPr lang="ru-RU" sz="2000" kern="1200" dirty="0" smtClean="0">
              <a:solidFill>
                <a:schemeClr val="bg1"/>
              </a:solidFill>
            </a:rPr>
            <a:t> </a:t>
          </a:r>
          <a:r>
            <a:rPr lang="ru-RU" sz="2000" kern="1200" dirty="0" err="1" smtClean="0">
              <a:solidFill>
                <a:schemeClr val="bg1"/>
              </a:solidFill>
            </a:rPr>
            <a:t>вікових</a:t>
          </a:r>
          <a:r>
            <a:rPr lang="ru-RU" sz="2000" kern="1200" dirty="0" smtClean="0">
              <a:solidFill>
                <a:schemeClr val="bg1"/>
              </a:solidFill>
            </a:rPr>
            <a:t> </a:t>
          </a:r>
          <a:r>
            <a:rPr lang="ru-RU" sz="2000" kern="1200" dirty="0" err="1" smtClean="0">
              <a:solidFill>
                <a:schemeClr val="bg1"/>
              </a:solidFill>
            </a:rPr>
            <a:t>особливостей</a:t>
          </a:r>
          <a:r>
            <a:rPr lang="ru-RU" sz="2000" kern="1200" dirty="0" smtClean="0">
              <a:solidFill>
                <a:schemeClr val="bg1"/>
              </a:solidFill>
            </a:rPr>
            <a:t> </a:t>
          </a:r>
          <a:r>
            <a:rPr lang="ru-RU" sz="2000" kern="1200" dirty="0" err="1" smtClean="0">
              <a:solidFill>
                <a:schemeClr val="bg1"/>
              </a:solidFill>
            </a:rPr>
            <a:t>дітей</a:t>
          </a:r>
          <a:endParaRPr lang="ru-RU" sz="2000" kern="1200" dirty="0" smtClean="0">
            <a:solidFill>
              <a:schemeClr val="bg1"/>
            </a:solidFill>
          </a:endParaRPr>
        </a:p>
        <a:p>
          <a:pPr lvl="0" algn="ctr" defTabSz="711200">
            <a:lnSpc>
              <a:spcPct val="90000"/>
            </a:lnSpc>
            <a:spcBef>
              <a:spcPct val="0"/>
            </a:spcBef>
            <a:spcAft>
              <a:spcPct val="35000"/>
            </a:spcAft>
          </a:pPr>
          <a:endParaRPr lang="ru-RU" sz="1900" kern="1200" dirty="0"/>
        </a:p>
      </dsp:txBody>
      <dsp:txXfrm>
        <a:off x="156156" y="619788"/>
        <a:ext cx="3428999" cy="2057399"/>
      </dsp:txXfrm>
    </dsp:sp>
    <dsp:sp modelId="{13AA1C6B-1BBA-4DA0-A499-DAFA1212EB5D}">
      <dsp:nvSpPr>
        <dsp:cNvPr id="0" name=""/>
        <dsp:cNvSpPr/>
      </dsp:nvSpPr>
      <dsp:spPr>
        <a:xfrm>
          <a:off x="3928055" y="648756"/>
          <a:ext cx="3116686" cy="1999463"/>
        </a:xfrm>
        <a:prstGeom prst="rect">
          <a:avLst/>
        </a:prstGeom>
        <a:solidFill>
          <a:schemeClr val="accent3">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000" kern="1200" dirty="0" err="1" smtClean="0">
              <a:solidFill>
                <a:schemeClr val="bg1"/>
              </a:solidFill>
            </a:rPr>
            <a:t>Дидактичне</a:t>
          </a:r>
          <a:r>
            <a:rPr lang="ru-RU" sz="2000" kern="1200" dirty="0" smtClean="0">
              <a:solidFill>
                <a:schemeClr val="bg1"/>
              </a:solidFill>
            </a:rPr>
            <a:t> </a:t>
          </a:r>
          <a:r>
            <a:rPr lang="ru-RU" sz="2000" kern="1200" dirty="0" err="1" smtClean="0">
              <a:solidFill>
                <a:schemeClr val="bg1"/>
              </a:solidFill>
            </a:rPr>
            <a:t>завдання</a:t>
          </a:r>
          <a:r>
            <a:rPr lang="ru-RU" sz="2000" kern="1200" dirty="0" smtClean="0">
              <a:solidFill>
                <a:schemeClr val="bg1"/>
              </a:solidFill>
            </a:rPr>
            <a:t> в </a:t>
          </a:r>
          <a:r>
            <a:rPr lang="ru-RU" sz="2000" kern="1200" dirty="0" err="1" smtClean="0">
              <a:solidFill>
                <a:schemeClr val="bg1"/>
              </a:solidFill>
            </a:rPr>
            <a:t>грі</a:t>
          </a:r>
          <a:r>
            <a:rPr lang="ru-RU" sz="2000" kern="1200" dirty="0" smtClean="0">
              <a:solidFill>
                <a:schemeClr val="bg1"/>
              </a:solidFill>
            </a:rPr>
            <a:t> </a:t>
          </a:r>
          <a:r>
            <a:rPr lang="ru-RU" sz="2000" kern="1200" dirty="0" err="1" smtClean="0">
              <a:solidFill>
                <a:schemeClr val="bg1"/>
              </a:solidFill>
            </a:rPr>
            <a:t>свідомо</a:t>
          </a:r>
          <a:r>
            <a:rPr lang="ru-RU" sz="2000" kern="1200" dirty="0" smtClean="0">
              <a:solidFill>
                <a:schemeClr val="bg1"/>
              </a:solidFill>
            </a:rPr>
            <a:t> </a:t>
          </a:r>
          <a:r>
            <a:rPr lang="ru-RU" sz="2000" kern="1200" dirty="0" err="1" smtClean="0">
              <a:solidFill>
                <a:schemeClr val="bg1"/>
              </a:solidFill>
            </a:rPr>
            <a:t>маскується</a:t>
          </a:r>
          <a:r>
            <a:rPr lang="ru-RU" sz="2000" kern="1200" dirty="0" smtClean="0">
              <a:solidFill>
                <a:schemeClr val="bg1"/>
              </a:solidFill>
            </a:rPr>
            <a:t>, </a:t>
          </a:r>
          <a:r>
            <a:rPr lang="ru-RU" sz="2000" kern="1200" dirty="0" err="1" smtClean="0">
              <a:solidFill>
                <a:schemeClr val="bg1"/>
              </a:solidFill>
            </a:rPr>
            <a:t>воно</a:t>
          </a:r>
          <a:r>
            <a:rPr lang="ru-RU" sz="2000" kern="1200" dirty="0" smtClean="0">
              <a:solidFill>
                <a:schemeClr val="bg1"/>
              </a:solidFill>
            </a:rPr>
            <a:t> </a:t>
          </a:r>
          <a:r>
            <a:rPr lang="ru-RU" sz="2000" kern="1200" dirty="0" err="1" smtClean="0">
              <a:solidFill>
                <a:schemeClr val="bg1"/>
              </a:solidFill>
            </a:rPr>
            <a:t>постає</a:t>
          </a:r>
          <a:r>
            <a:rPr lang="ru-RU" sz="2000" kern="1200" dirty="0" smtClean="0">
              <a:solidFill>
                <a:schemeClr val="bg1"/>
              </a:solidFill>
            </a:rPr>
            <a:t> перед </a:t>
          </a:r>
          <a:r>
            <a:rPr lang="ru-RU" sz="2000" kern="1200" dirty="0" err="1" smtClean="0">
              <a:solidFill>
                <a:schemeClr val="bg1"/>
              </a:solidFill>
            </a:rPr>
            <a:t>дітьми</a:t>
          </a:r>
          <a:r>
            <a:rPr lang="ru-RU" sz="2000" kern="1200" dirty="0" smtClean="0">
              <a:solidFill>
                <a:schemeClr val="bg1"/>
              </a:solidFill>
            </a:rPr>
            <a:t> у </a:t>
          </a:r>
          <a:r>
            <a:rPr lang="ru-RU" sz="2000" kern="1200" dirty="0" err="1" smtClean="0">
              <a:solidFill>
                <a:schemeClr val="bg1"/>
              </a:solidFill>
            </a:rPr>
            <a:t>вигляді</a:t>
          </a:r>
          <a:r>
            <a:rPr lang="ru-RU" sz="2000" kern="1200" dirty="0" smtClean="0">
              <a:solidFill>
                <a:schemeClr val="bg1"/>
              </a:solidFill>
            </a:rPr>
            <a:t> </a:t>
          </a:r>
          <a:r>
            <a:rPr lang="ru-RU" sz="2000" kern="1200" dirty="0" err="1" smtClean="0">
              <a:solidFill>
                <a:schemeClr val="bg1"/>
              </a:solidFill>
            </a:rPr>
            <a:t>цікавого</a:t>
          </a:r>
          <a:r>
            <a:rPr lang="ru-RU" sz="2000" kern="1200" dirty="0" smtClean="0">
              <a:solidFill>
                <a:schemeClr val="bg1"/>
              </a:solidFill>
            </a:rPr>
            <a:t> </a:t>
          </a:r>
          <a:r>
            <a:rPr lang="ru-RU" sz="2000" b="1" kern="1200" dirty="0" err="1" smtClean="0">
              <a:solidFill>
                <a:schemeClr val="bg1"/>
              </a:solidFill>
            </a:rPr>
            <a:t>ігрового</a:t>
          </a:r>
          <a:r>
            <a:rPr lang="ru-RU" sz="2000" b="1" kern="1200" dirty="0" smtClean="0">
              <a:solidFill>
                <a:schemeClr val="bg1"/>
              </a:solidFill>
            </a:rPr>
            <a:t> </a:t>
          </a:r>
          <a:r>
            <a:rPr lang="ru-RU" sz="2000" b="1" kern="1200" dirty="0" err="1" smtClean="0">
              <a:solidFill>
                <a:schemeClr val="bg1"/>
              </a:solidFill>
            </a:rPr>
            <a:t>задуму</a:t>
          </a:r>
          <a:endParaRPr lang="ru-RU" sz="2000" b="1" kern="1200" dirty="0" smtClean="0">
            <a:solidFill>
              <a:schemeClr val="bg1"/>
            </a:solidFill>
          </a:endParaRPr>
        </a:p>
        <a:p>
          <a:pPr lvl="0" algn="ctr" defTabSz="622300">
            <a:lnSpc>
              <a:spcPct val="90000"/>
            </a:lnSpc>
            <a:spcBef>
              <a:spcPct val="0"/>
            </a:spcBef>
            <a:spcAft>
              <a:spcPct val="35000"/>
            </a:spcAft>
          </a:pPr>
          <a:endParaRPr lang="ru-RU" kern="1200" dirty="0"/>
        </a:p>
      </dsp:txBody>
      <dsp:txXfrm>
        <a:off x="3928055" y="648756"/>
        <a:ext cx="3116686" cy="1999463"/>
      </dsp:txXfrm>
    </dsp:sp>
    <dsp:sp modelId="{F390435F-4514-48A6-A78A-81EDC99C2814}">
      <dsp:nvSpPr>
        <dsp:cNvPr id="0" name=""/>
        <dsp:cNvSpPr/>
      </dsp:nvSpPr>
      <dsp:spPr>
        <a:xfrm>
          <a:off x="7387641" y="619788"/>
          <a:ext cx="3428999" cy="2057399"/>
        </a:xfrm>
        <a:prstGeom prst="rect">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На </a:t>
          </a:r>
          <a:r>
            <a:rPr lang="ru-RU" sz="2000" kern="1200" dirty="0" err="1" smtClean="0">
              <a:solidFill>
                <a:schemeClr val="bg1"/>
              </a:solidFill>
            </a:rPr>
            <a:t>створення</a:t>
          </a:r>
          <a:r>
            <a:rPr lang="ru-RU" sz="2000" kern="1200" dirty="0" smtClean="0">
              <a:solidFill>
                <a:schemeClr val="bg1"/>
              </a:solidFill>
            </a:rPr>
            <a:t> </a:t>
          </a:r>
          <a:r>
            <a:rPr lang="ru-RU" sz="2000" kern="1200" dirty="0" err="1" smtClean="0">
              <a:solidFill>
                <a:schemeClr val="bg1"/>
              </a:solidFill>
            </a:rPr>
            <a:t>ігрової</a:t>
          </a:r>
          <a:r>
            <a:rPr lang="ru-RU" sz="2000" kern="1200" dirty="0" smtClean="0">
              <a:solidFill>
                <a:schemeClr val="bg1"/>
              </a:solidFill>
            </a:rPr>
            <a:t> </a:t>
          </a:r>
          <a:r>
            <a:rPr lang="ru-RU" sz="2000" kern="1200" dirty="0" err="1" smtClean="0">
              <a:solidFill>
                <a:schemeClr val="bg1"/>
              </a:solidFill>
            </a:rPr>
            <a:t>атмосфери</a:t>
          </a:r>
          <a:r>
            <a:rPr lang="ru-RU" sz="2000" kern="1200" dirty="0" smtClean="0">
              <a:solidFill>
                <a:schemeClr val="bg1"/>
              </a:solidFill>
            </a:rPr>
            <a:t> </a:t>
          </a:r>
          <a:r>
            <a:rPr lang="ru-RU" sz="2000" kern="1200" dirty="0" err="1" smtClean="0">
              <a:solidFill>
                <a:schemeClr val="bg1"/>
              </a:solidFill>
            </a:rPr>
            <a:t>істотно</a:t>
          </a:r>
          <a:r>
            <a:rPr lang="ru-RU" sz="2000" kern="1200" dirty="0" smtClean="0">
              <a:solidFill>
                <a:schemeClr val="bg1"/>
              </a:solidFill>
            </a:rPr>
            <a:t> </a:t>
          </a:r>
          <a:r>
            <a:rPr lang="ru-RU" sz="2000" kern="1200" dirty="0" err="1" smtClean="0">
              <a:solidFill>
                <a:schemeClr val="bg1"/>
              </a:solidFill>
            </a:rPr>
            <a:t>впливає</a:t>
          </a:r>
          <a:r>
            <a:rPr lang="ru-RU" sz="2000" kern="1200" dirty="0" smtClean="0">
              <a:solidFill>
                <a:schemeClr val="bg1"/>
              </a:solidFill>
            </a:rPr>
            <a:t> </a:t>
          </a:r>
          <a:r>
            <a:rPr lang="ru-RU" sz="2000" b="1" kern="1200" dirty="0" err="1" smtClean="0">
              <a:solidFill>
                <a:schemeClr val="bg1"/>
              </a:solidFill>
            </a:rPr>
            <a:t>ігровий</a:t>
          </a:r>
          <a:r>
            <a:rPr lang="ru-RU" sz="2000" b="1" kern="1200" dirty="0" smtClean="0">
              <a:solidFill>
                <a:schemeClr val="bg1"/>
              </a:solidFill>
            </a:rPr>
            <a:t> початок</a:t>
          </a:r>
          <a:endParaRPr lang="ru-RU" sz="2000" b="1" kern="1200" dirty="0">
            <a:solidFill>
              <a:schemeClr val="bg1"/>
            </a:solidFill>
          </a:endParaRPr>
        </a:p>
      </dsp:txBody>
      <dsp:txXfrm>
        <a:off x="7387641" y="619788"/>
        <a:ext cx="3428999" cy="2057399"/>
      </dsp:txXfrm>
    </dsp:sp>
    <dsp:sp modelId="{ECB3F5DB-6E9F-403E-9406-9F66443033CC}">
      <dsp:nvSpPr>
        <dsp:cNvPr id="0" name=""/>
        <dsp:cNvSpPr/>
      </dsp:nvSpPr>
      <dsp:spPr>
        <a:xfrm>
          <a:off x="0" y="3020087"/>
          <a:ext cx="3428999" cy="2057399"/>
        </a:xfrm>
        <a:prstGeom prst="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Ігрові дії – </a:t>
          </a:r>
          <a:r>
            <a:rPr lang="ru-RU" sz="2000" b="0" kern="1200" dirty="0" smtClean="0">
              <a:solidFill>
                <a:schemeClr val="bg1"/>
              </a:solidFill>
            </a:rPr>
            <a:t>засіб реалізації ігрового задуму і водночас здійснення поставленого педагогом завдання</a:t>
          </a:r>
          <a:endParaRPr lang="ru-RU" sz="2000" b="0" kern="1200" dirty="0">
            <a:solidFill>
              <a:schemeClr val="bg1"/>
            </a:solidFill>
          </a:endParaRPr>
        </a:p>
      </dsp:txBody>
      <dsp:txXfrm>
        <a:off x="0" y="3020087"/>
        <a:ext cx="3428999" cy="2057399"/>
      </dsp:txXfrm>
    </dsp:sp>
    <dsp:sp modelId="{92E9E444-F4C4-48E8-A24E-BE410DCFABB1}">
      <dsp:nvSpPr>
        <dsp:cNvPr id="0" name=""/>
        <dsp:cNvSpPr/>
      </dsp:nvSpPr>
      <dsp:spPr>
        <a:xfrm>
          <a:off x="3771899" y="3020087"/>
          <a:ext cx="3428999" cy="2057399"/>
        </a:xfrm>
        <a:prstGeom prst="rect">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правила </a:t>
          </a:r>
          <a:r>
            <a:rPr lang="ru-RU" sz="2000" b="1" kern="1200" dirty="0" err="1" smtClean="0">
              <a:solidFill>
                <a:schemeClr val="bg1"/>
              </a:solidFill>
            </a:rPr>
            <a:t>гри</a:t>
          </a:r>
          <a:endParaRPr lang="ru-RU" sz="2000" b="1" kern="1200" dirty="0">
            <a:solidFill>
              <a:schemeClr val="bg1"/>
            </a:solidFill>
          </a:endParaRPr>
        </a:p>
      </dsp:txBody>
      <dsp:txXfrm>
        <a:off x="3771899" y="3020087"/>
        <a:ext cx="3428999" cy="2057399"/>
      </dsp:txXfrm>
    </dsp:sp>
    <dsp:sp modelId="{6A22785A-AF05-4099-A144-F40561BDA9B7}">
      <dsp:nvSpPr>
        <dsp:cNvPr id="0" name=""/>
        <dsp:cNvSpPr/>
      </dsp:nvSpPr>
      <dsp:spPr>
        <a:xfrm>
          <a:off x="7543798" y="3020087"/>
          <a:ext cx="3428999" cy="2057399"/>
        </a:xfrm>
        <a:prstGeom prst="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rPr>
            <a:t>підбиття підсумків</a:t>
          </a:r>
          <a:endParaRPr lang="ru-RU" sz="2000" b="1" kern="1200" dirty="0">
            <a:solidFill>
              <a:schemeClr val="bg1"/>
            </a:solidFill>
          </a:endParaRPr>
        </a:p>
      </dsp:txBody>
      <dsp:txXfrm>
        <a:off x="7543798" y="3020087"/>
        <a:ext cx="3428999" cy="2057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50850-59EB-44DF-96E7-5686B8828BE9}" type="datetimeFigureOut">
              <a:rPr lang="uk-UA" smtClean="0"/>
              <a:t>10.09.2023</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C0C97-82A6-4C4F-B6B1-EEF24D2BAF42}"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6DEB647-B494-444F-9C72-D23BDD098277}" type="slidenum">
              <a:rPr lang="uk-UA" smtClean="0"/>
              <a:pPr/>
              <a:t>8</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6DEB647-B494-444F-9C72-D23BDD098277}" type="slidenum">
              <a:rPr lang="uk-UA" smtClean="0"/>
              <a:pPr/>
              <a:t>13</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6DEB647-B494-444F-9C72-D23BDD098277}" type="slidenum">
              <a:rPr lang="uk-UA" smtClean="0"/>
              <a:pPr/>
              <a:t>14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9/10/2023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4503" y="2340684"/>
            <a:ext cx="8825658" cy="3329581"/>
          </a:xfrm>
        </p:spPr>
        <p:txBody>
          <a:bodyPr/>
          <a:lstStyle/>
          <a:p>
            <a:pPr algn="ctr"/>
            <a:r>
              <a:rPr lang="ru-RU" dirty="0" err="1"/>
              <a:t>Ігрові</a:t>
            </a:r>
            <a:r>
              <a:rPr lang="ru-RU" dirty="0"/>
              <a:t>  </a:t>
            </a:r>
            <a:r>
              <a:rPr lang="ru-RU" dirty="0" err="1"/>
              <a:t>технології</a:t>
            </a:r>
            <a:r>
              <a:rPr lang="ru-RU" dirty="0"/>
              <a:t> </a:t>
            </a:r>
            <a:r>
              <a:rPr lang="ru-RU" dirty="0" err="1"/>
              <a:t>навчання</a:t>
            </a:r>
            <a:r>
              <a:rPr lang="ru-RU" dirty="0"/>
              <a:t> в </a:t>
            </a:r>
            <a:r>
              <a:rPr lang="ru-RU" dirty="0" err="1"/>
              <a:t>мовно-літературній</a:t>
            </a:r>
            <a:r>
              <a:rPr lang="ru-RU" dirty="0"/>
              <a:t> </a:t>
            </a:r>
            <a:r>
              <a:rPr lang="ru-RU" dirty="0" err="1"/>
              <a:t>освітній</a:t>
            </a:r>
            <a:r>
              <a:rPr lang="ru-RU" dirty="0"/>
              <a:t> </a:t>
            </a:r>
            <a:r>
              <a:rPr lang="ru-RU" dirty="0" err="1"/>
              <a:t>галузі</a:t>
            </a:r>
            <a:endParaRPr lang="ru-RU" dirty="0"/>
          </a:p>
        </p:txBody>
      </p:sp>
    </p:spTree>
    <p:extLst>
      <p:ext uri="{BB962C8B-B14F-4D97-AF65-F5344CB8AC3E}">
        <p14:creationId xmlns:p14="http://schemas.microsoft.com/office/powerpoint/2010/main" xmlns="" val="394278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6">
            <a:extLst>
              <a:ext uri="{FF2B5EF4-FFF2-40B4-BE49-F238E27FC236}">
                <a16:creationId xmlns="" xmlns:a16="http://schemas.microsoft.com/office/drawing/2014/main" id="{E7CE8066-2C50-4BDD-97C8-BBE761066BBC}"/>
              </a:ext>
            </a:extLst>
          </p:cNvPr>
          <p:cNvSpPr/>
          <p:nvPr/>
        </p:nvSpPr>
        <p:spPr>
          <a:xfrm rot="3600000" flipV="1">
            <a:off x="5868379" y="2459271"/>
            <a:ext cx="77725" cy="77963"/>
          </a:xfrm>
          <a:custGeom>
            <a:avLst/>
            <a:gdLst/>
            <a:ahLst/>
            <a:cxnLst/>
            <a:rect l="l" t="t" r="r" b="b"/>
            <a:pathLst>
              <a:path w="431252" h="266261">
                <a:moveTo>
                  <a:pt x="261032" y="0"/>
                </a:moveTo>
                <a:lnTo>
                  <a:pt x="431252" y="266261"/>
                </a:lnTo>
                <a:lnTo>
                  <a:pt x="0" y="150707"/>
                </a:lnTo>
                <a:close/>
              </a:path>
            </a:pathLst>
          </a:custGeom>
          <a:solidFill>
            <a:schemeClr val="accent1">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Isosceles Triangle 6">
            <a:extLst>
              <a:ext uri="{FF2B5EF4-FFF2-40B4-BE49-F238E27FC236}">
                <a16:creationId xmlns="" xmlns:a16="http://schemas.microsoft.com/office/drawing/2014/main" id="{5AD76CAE-C774-491B-B466-ABE0E72B40BA}"/>
              </a:ext>
            </a:extLst>
          </p:cNvPr>
          <p:cNvSpPr/>
          <p:nvPr/>
        </p:nvSpPr>
        <p:spPr>
          <a:xfrm rot="18000000">
            <a:off x="5743440" y="4559744"/>
            <a:ext cx="215626" cy="133131"/>
          </a:xfrm>
          <a:custGeom>
            <a:avLst/>
            <a:gdLst/>
            <a:ahLst/>
            <a:cxnLst/>
            <a:rect l="l" t="t" r="r" b="b"/>
            <a:pathLst>
              <a:path w="431252" h="266261">
                <a:moveTo>
                  <a:pt x="261032" y="0"/>
                </a:moveTo>
                <a:lnTo>
                  <a:pt x="431252" y="266261"/>
                </a:lnTo>
                <a:lnTo>
                  <a:pt x="0" y="150707"/>
                </a:lnTo>
                <a:close/>
              </a:path>
            </a:pathLst>
          </a:custGeom>
          <a:solidFill>
            <a:schemeClr val="accent4">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4">
            <a:extLst>
              <a:ext uri="{FF2B5EF4-FFF2-40B4-BE49-F238E27FC236}">
                <a16:creationId xmlns="" xmlns:a16="http://schemas.microsoft.com/office/drawing/2014/main" id="{4E191D03-53A3-45E7-A6BF-D36C2FEAB066}"/>
              </a:ext>
            </a:extLst>
          </p:cNvPr>
          <p:cNvSpPr/>
          <p:nvPr/>
        </p:nvSpPr>
        <p:spPr>
          <a:xfrm>
            <a:off x="1046499" y="3652775"/>
            <a:ext cx="4788000" cy="1980000"/>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ltLang="ko-KR" b="1" dirty="0" smtClean="0">
                <a:solidFill>
                  <a:schemeClr val="accent4">
                    <a:lumMod val="50000"/>
                  </a:schemeClr>
                </a:solidFill>
                <a:effectLst>
                  <a:outerShdw blurRad="38100" dist="38100" dir="2700000" algn="tl">
                    <a:srgbClr val="000000">
                      <a:alpha val="43137"/>
                    </a:srgbClr>
                  </a:outerShdw>
                </a:effectLst>
              </a:rPr>
              <a:t>Вона неодмінно  </a:t>
            </a:r>
          </a:p>
          <a:p>
            <a:r>
              <a:rPr lang="uk-UA" altLang="ko-KR" b="1" dirty="0" smtClean="0">
                <a:solidFill>
                  <a:schemeClr val="accent4">
                    <a:lumMod val="50000"/>
                  </a:schemeClr>
                </a:solidFill>
                <a:effectLst>
                  <a:outerShdw blurRad="38100" dist="38100" dir="2700000" algn="tl">
                    <a:srgbClr val="000000">
                      <a:alpha val="43137"/>
                    </a:srgbClr>
                  </a:outerShdw>
                </a:effectLst>
              </a:rPr>
              <a:t>проводиться в </a:t>
            </a:r>
          </a:p>
          <a:p>
            <a:r>
              <a:rPr lang="uk-UA" altLang="ko-KR" b="1" dirty="0" smtClean="0">
                <a:solidFill>
                  <a:schemeClr val="accent4">
                    <a:lumMod val="50000"/>
                  </a:schemeClr>
                </a:solidFill>
                <a:effectLst>
                  <a:outerShdw blurRad="38100" dist="38100" dir="2700000" algn="tl">
                    <a:srgbClr val="000000">
                      <a:alpha val="43137"/>
                    </a:srgbClr>
                  </a:outerShdw>
                </a:effectLst>
              </a:rPr>
              <a:t>доброзичливій, творчій атмосфері, викликає в учнів   </a:t>
            </a:r>
          </a:p>
          <a:p>
            <a:r>
              <a:rPr lang="uk-UA" altLang="ko-KR" b="1" dirty="0" smtClean="0">
                <a:solidFill>
                  <a:schemeClr val="accent4">
                    <a:lumMod val="50000"/>
                  </a:schemeClr>
                </a:solidFill>
                <a:effectLst>
                  <a:outerShdw blurRad="38100" dist="38100" dir="2700000" algn="tl">
                    <a:srgbClr val="000000">
                      <a:alpha val="43137"/>
                    </a:srgbClr>
                  </a:outerShdw>
                </a:effectLst>
              </a:rPr>
              <a:t>   почуття задоволення, радості</a:t>
            </a:r>
            <a:endParaRPr lang="ko-KR" altLang="en-US" b="1" dirty="0">
              <a:solidFill>
                <a:schemeClr val="accent4">
                  <a:lumMod val="50000"/>
                </a:schemeClr>
              </a:solidFill>
              <a:effectLst>
                <a:outerShdw blurRad="38100" dist="38100" dir="2700000" algn="tl">
                  <a:srgbClr val="000000">
                    <a:alpha val="43137"/>
                  </a:srgbClr>
                </a:outerShdw>
              </a:effectLst>
            </a:endParaRPr>
          </a:p>
        </p:txBody>
      </p:sp>
      <p:sp>
        <p:nvSpPr>
          <p:cNvPr id="7" name="Pentagon 34">
            <a:extLst>
              <a:ext uri="{FF2B5EF4-FFF2-40B4-BE49-F238E27FC236}">
                <a16:creationId xmlns="" xmlns:a16="http://schemas.microsoft.com/office/drawing/2014/main" id="{E04AA2DC-D97B-4894-BBC5-93BFC533AAAD}"/>
              </a:ext>
            </a:extLst>
          </p:cNvPr>
          <p:cNvSpPr/>
          <p:nvPr/>
        </p:nvSpPr>
        <p:spPr>
          <a:xfrm rot="10800000">
            <a:off x="4399165" y="3584959"/>
            <a:ext cx="1570375" cy="991548"/>
          </a:xfrm>
          <a:prstGeom prst="homePlate">
            <a:avLst/>
          </a:prstGeom>
          <a:solidFill>
            <a:schemeClr val="accent4"/>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Isosceles Triangle 6">
            <a:extLst>
              <a:ext uri="{FF2B5EF4-FFF2-40B4-BE49-F238E27FC236}">
                <a16:creationId xmlns="" xmlns:a16="http://schemas.microsoft.com/office/drawing/2014/main" id="{8704D2E6-C029-41C0-AF86-31C444879ECF}"/>
              </a:ext>
            </a:extLst>
          </p:cNvPr>
          <p:cNvSpPr/>
          <p:nvPr/>
        </p:nvSpPr>
        <p:spPr>
          <a:xfrm rot="14400000" flipV="1">
            <a:off x="6233688" y="4559745"/>
            <a:ext cx="215626" cy="133131"/>
          </a:xfrm>
          <a:custGeom>
            <a:avLst/>
            <a:gdLst/>
            <a:ahLst/>
            <a:cxnLst/>
            <a:rect l="l" t="t" r="r" b="b"/>
            <a:pathLst>
              <a:path w="431252" h="266261">
                <a:moveTo>
                  <a:pt x="261032" y="0"/>
                </a:moveTo>
                <a:lnTo>
                  <a:pt x="431252" y="266261"/>
                </a:lnTo>
                <a:lnTo>
                  <a:pt x="0" y="150707"/>
                </a:lnTo>
                <a:close/>
              </a:path>
            </a:pathLst>
          </a:custGeom>
          <a:solidFill>
            <a:schemeClr val="accent3">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7">
            <a:extLst>
              <a:ext uri="{FF2B5EF4-FFF2-40B4-BE49-F238E27FC236}">
                <a16:creationId xmlns="" xmlns:a16="http://schemas.microsoft.com/office/drawing/2014/main" id="{CFA824E4-74AA-4295-BC78-1AFE4A132058}"/>
              </a:ext>
            </a:extLst>
          </p:cNvPr>
          <p:cNvSpPr/>
          <p:nvPr/>
        </p:nvSpPr>
        <p:spPr>
          <a:xfrm rot="10800000" flipV="1">
            <a:off x="6348456" y="3652775"/>
            <a:ext cx="4788000" cy="1980000"/>
          </a:xfrm>
          <a:prstGeom prst="rect">
            <a:avLst/>
          </a:prstGeom>
          <a:solidFill>
            <a:schemeClr val="bg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ko-KR" dirty="0" smtClean="0">
                <a:solidFill>
                  <a:schemeClr val="tx1"/>
                </a:solidFill>
                <a:effectLst>
                  <a:outerShdw blurRad="38100" dist="38100" dir="2700000" algn="tl">
                    <a:srgbClr val="000000">
                      <a:alpha val="43137"/>
                    </a:srgbClr>
                  </a:outerShdw>
                </a:effectLst>
              </a:rPr>
              <a:t>                   </a:t>
            </a:r>
            <a:r>
              <a:rPr lang="uk-UA" altLang="ko-KR" b="1" dirty="0" smtClean="0">
                <a:solidFill>
                  <a:schemeClr val="accent4">
                    <a:lumMod val="50000"/>
                  </a:schemeClr>
                </a:solidFill>
                <a:effectLst>
                  <a:outerShdw blurRad="38100" dist="38100" dir="2700000" algn="tl">
                    <a:srgbClr val="000000">
                      <a:alpha val="43137"/>
                    </a:srgbClr>
                  </a:outerShdw>
                </a:effectLst>
              </a:rPr>
              <a:t>Гра організовується так,</a:t>
            </a:r>
          </a:p>
          <a:p>
            <a:pPr algn="ctr"/>
            <a:r>
              <a:rPr lang="uk-UA" altLang="ko-KR" b="1" dirty="0" smtClean="0">
                <a:solidFill>
                  <a:schemeClr val="accent4">
                    <a:lumMod val="50000"/>
                  </a:schemeClr>
                </a:solidFill>
                <a:effectLst>
                  <a:outerShdw blurRad="38100" dist="38100" dir="2700000" algn="tl">
                    <a:srgbClr val="000000">
                      <a:alpha val="43137"/>
                    </a:srgbClr>
                  </a:outerShdw>
                </a:effectLst>
              </a:rPr>
              <a:t>            щоб діти могли в ній </a:t>
            </a:r>
          </a:p>
          <a:p>
            <a:pPr algn="ctr"/>
            <a:r>
              <a:rPr lang="uk-UA" altLang="ko-KR" b="1" dirty="0" smtClean="0">
                <a:solidFill>
                  <a:schemeClr val="accent4">
                    <a:lumMod val="50000"/>
                  </a:schemeClr>
                </a:solidFill>
                <a:effectLst>
                  <a:outerShdw blurRad="38100" dist="38100" dir="2700000" algn="tl">
                    <a:srgbClr val="000000">
                      <a:alpha val="43137"/>
                    </a:srgbClr>
                  </a:outerShdw>
                </a:effectLst>
              </a:rPr>
              <a:t>         активно спілкуватися, з максимальною ефективністю використовуючи вивчений матеріал</a:t>
            </a:r>
            <a:endParaRPr lang="ko-KR" altLang="en-US" b="1" dirty="0">
              <a:solidFill>
                <a:schemeClr val="accent4">
                  <a:lumMod val="50000"/>
                </a:schemeClr>
              </a:solidFill>
              <a:effectLst>
                <a:outerShdw blurRad="38100" dist="38100" dir="2700000" algn="tl">
                  <a:srgbClr val="000000">
                    <a:alpha val="43137"/>
                  </a:srgbClr>
                </a:outerShdw>
              </a:effectLst>
            </a:endParaRPr>
          </a:p>
        </p:txBody>
      </p:sp>
      <p:sp>
        <p:nvSpPr>
          <p:cNvPr id="10" name="Pentagon 37">
            <a:extLst>
              <a:ext uri="{FF2B5EF4-FFF2-40B4-BE49-F238E27FC236}">
                <a16:creationId xmlns="" xmlns:a16="http://schemas.microsoft.com/office/drawing/2014/main" id="{398E7196-C137-4119-8AA7-305C33D57361}"/>
              </a:ext>
            </a:extLst>
          </p:cNvPr>
          <p:cNvSpPr/>
          <p:nvPr/>
        </p:nvSpPr>
        <p:spPr>
          <a:xfrm flipV="1">
            <a:off x="6223217" y="3584960"/>
            <a:ext cx="1570375" cy="991548"/>
          </a:xfrm>
          <a:prstGeom prst="homePlate">
            <a:avLst/>
          </a:prstGeom>
          <a:solidFill>
            <a:schemeClr val="accent3"/>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9">
            <a:extLst>
              <a:ext uri="{FF2B5EF4-FFF2-40B4-BE49-F238E27FC236}">
                <a16:creationId xmlns="" xmlns:a16="http://schemas.microsoft.com/office/drawing/2014/main" id="{1E682433-501A-4A36-960D-23DE6CBB5DEA}"/>
              </a:ext>
            </a:extLst>
          </p:cNvPr>
          <p:cNvSpPr/>
          <p:nvPr/>
        </p:nvSpPr>
        <p:spPr>
          <a:xfrm rot="10800000" flipV="1">
            <a:off x="1108364" y="1451502"/>
            <a:ext cx="4572000" cy="1980000"/>
          </a:xfrm>
          <a:prstGeom prst="rect">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ko-KR" b="1" dirty="0" smtClean="0">
                <a:solidFill>
                  <a:schemeClr val="accent4">
                    <a:lumMod val="50000"/>
                  </a:schemeClr>
                </a:solidFill>
                <a:effectLst>
                  <a:outerShdw blurRad="38100" dist="38100" dir="2700000" algn="tl">
                    <a:srgbClr val="000000">
                      <a:alpha val="43137"/>
                    </a:srgbClr>
                  </a:outerShdw>
                </a:effectLst>
              </a:rPr>
              <a:t>Гра повинна стимулювати мотивацію навчання, викликати в учнів інтерес і бажання </a:t>
            </a:r>
          </a:p>
          <a:p>
            <a:pPr algn="ctr"/>
            <a:r>
              <a:rPr lang="uk-UA" altLang="ko-KR" b="1" dirty="0" smtClean="0">
                <a:solidFill>
                  <a:schemeClr val="accent4">
                    <a:lumMod val="50000"/>
                  </a:schemeClr>
                </a:solidFill>
                <a:effectLst>
                  <a:outerShdw blurRad="38100" dist="38100" dir="2700000" algn="tl">
                    <a:srgbClr val="000000">
                      <a:alpha val="43137"/>
                    </a:srgbClr>
                  </a:outerShdw>
                </a:effectLst>
              </a:rPr>
              <a:t>гарно виконати </a:t>
            </a:r>
          </a:p>
          <a:p>
            <a:pPr algn="ctr"/>
            <a:r>
              <a:rPr lang="uk-UA" altLang="ko-KR" b="1" dirty="0" smtClean="0">
                <a:solidFill>
                  <a:schemeClr val="accent4">
                    <a:lumMod val="50000"/>
                  </a:schemeClr>
                </a:solidFill>
                <a:effectLst>
                  <a:outerShdw blurRad="38100" dist="38100" dir="2700000" algn="tl">
                    <a:srgbClr val="000000">
                      <a:alpha val="43137"/>
                    </a:srgbClr>
                  </a:outerShdw>
                </a:effectLst>
              </a:rPr>
              <a:t>завдання </a:t>
            </a:r>
            <a:endParaRPr lang="ko-KR" altLang="en-US" b="1" dirty="0">
              <a:solidFill>
                <a:schemeClr val="accent4">
                  <a:lumMod val="50000"/>
                </a:schemeClr>
              </a:solidFill>
              <a:effectLst>
                <a:outerShdw blurRad="38100" dist="38100" dir="2700000" algn="tl">
                  <a:srgbClr val="000000">
                    <a:alpha val="43137"/>
                  </a:srgbClr>
                </a:outerShdw>
              </a:effectLst>
            </a:endParaRPr>
          </a:p>
        </p:txBody>
      </p:sp>
      <p:sp>
        <p:nvSpPr>
          <p:cNvPr id="12" name="Isosceles Triangle 6">
            <a:extLst>
              <a:ext uri="{FF2B5EF4-FFF2-40B4-BE49-F238E27FC236}">
                <a16:creationId xmlns="" xmlns:a16="http://schemas.microsoft.com/office/drawing/2014/main" id="{EB044BAF-A56B-41F6-9EF1-C7FD6F1F8476}"/>
              </a:ext>
            </a:extLst>
          </p:cNvPr>
          <p:cNvSpPr/>
          <p:nvPr/>
        </p:nvSpPr>
        <p:spPr>
          <a:xfrm rot="7200000">
            <a:off x="6228048" y="2391409"/>
            <a:ext cx="215626" cy="133131"/>
          </a:xfrm>
          <a:custGeom>
            <a:avLst/>
            <a:gdLst/>
            <a:ahLst/>
            <a:cxnLst/>
            <a:rect l="l" t="t" r="r" b="b"/>
            <a:pathLst>
              <a:path w="431252" h="266261">
                <a:moveTo>
                  <a:pt x="261032" y="0"/>
                </a:moveTo>
                <a:lnTo>
                  <a:pt x="431252" y="266261"/>
                </a:lnTo>
                <a:lnTo>
                  <a:pt x="0" y="150707"/>
                </a:lnTo>
                <a:close/>
              </a:path>
            </a:pathLst>
          </a:custGeom>
          <a:solidFill>
            <a:schemeClr val="accent2">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ectangle 11">
            <a:extLst>
              <a:ext uri="{FF2B5EF4-FFF2-40B4-BE49-F238E27FC236}">
                <a16:creationId xmlns="" xmlns:a16="http://schemas.microsoft.com/office/drawing/2014/main" id="{980189F1-9A3F-4534-B530-010EBFA915E4}"/>
              </a:ext>
            </a:extLst>
          </p:cNvPr>
          <p:cNvSpPr/>
          <p:nvPr/>
        </p:nvSpPr>
        <p:spPr>
          <a:xfrm>
            <a:off x="6342817" y="1451503"/>
            <a:ext cx="4788000" cy="1980000"/>
          </a:xfrm>
          <a:prstGeom prst="rect">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ko-KR" b="1" dirty="0" smtClean="0">
                <a:solidFill>
                  <a:schemeClr val="accent4">
                    <a:lumMod val="50000"/>
                  </a:schemeClr>
                </a:solidFill>
                <a:effectLst>
                  <a:outerShdw blurRad="38100" dist="38100" dir="2700000" algn="tl">
                    <a:srgbClr val="000000">
                      <a:alpha val="43137"/>
                    </a:srgbClr>
                  </a:outerShdw>
                </a:effectLst>
              </a:rPr>
              <a:t>Гру потрібно проводити </a:t>
            </a:r>
          </a:p>
          <a:p>
            <a:pPr algn="ctr"/>
            <a:r>
              <a:rPr lang="uk-UA" altLang="ko-KR" b="1" dirty="0" smtClean="0">
                <a:solidFill>
                  <a:schemeClr val="accent4">
                    <a:lumMod val="50000"/>
                  </a:schemeClr>
                </a:solidFill>
                <a:effectLst>
                  <a:outerShdw blurRad="38100" dist="38100" dir="2700000" algn="tl">
                    <a:srgbClr val="000000">
                      <a:alpha val="43137"/>
                    </a:srgbClr>
                  </a:outerShdw>
                </a:effectLst>
              </a:rPr>
              <a:t>      на основі реальної ситуації спілкування</a:t>
            </a:r>
            <a:endParaRPr lang="ko-KR" altLang="en-US" b="1" dirty="0">
              <a:solidFill>
                <a:schemeClr val="accent4">
                  <a:lumMod val="50000"/>
                </a:schemeClr>
              </a:solidFill>
              <a:effectLst>
                <a:outerShdw blurRad="38100" dist="38100" dir="2700000" algn="tl">
                  <a:srgbClr val="000000">
                    <a:alpha val="43137"/>
                  </a:srgbClr>
                </a:outerShdw>
              </a:effectLst>
            </a:endParaRPr>
          </a:p>
        </p:txBody>
      </p:sp>
      <p:sp>
        <p:nvSpPr>
          <p:cNvPr id="14" name="Pentagon 41">
            <a:extLst>
              <a:ext uri="{FF2B5EF4-FFF2-40B4-BE49-F238E27FC236}">
                <a16:creationId xmlns="" xmlns:a16="http://schemas.microsoft.com/office/drawing/2014/main" id="{E7F90C88-688C-48E0-9AE4-EB94B6AB5936}"/>
              </a:ext>
            </a:extLst>
          </p:cNvPr>
          <p:cNvSpPr/>
          <p:nvPr/>
        </p:nvSpPr>
        <p:spPr>
          <a:xfrm rot="10800000" flipV="1">
            <a:off x="4393525" y="2507770"/>
            <a:ext cx="1570375" cy="991548"/>
          </a:xfrm>
          <a:prstGeom prst="homePlat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Pentagon 42">
            <a:extLst>
              <a:ext uri="{FF2B5EF4-FFF2-40B4-BE49-F238E27FC236}">
                <a16:creationId xmlns="" xmlns:a16="http://schemas.microsoft.com/office/drawing/2014/main" id="{F0A45BF4-890D-4CBD-B601-20A4AD98193E}"/>
              </a:ext>
            </a:extLst>
          </p:cNvPr>
          <p:cNvSpPr/>
          <p:nvPr/>
        </p:nvSpPr>
        <p:spPr>
          <a:xfrm>
            <a:off x="6217578" y="2507771"/>
            <a:ext cx="1570375" cy="991548"/>
          </a:xfrm>
          <a:prstGeom prst="homePlat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Right Triangle 30">
            <a:extLst>
              <a:ext uri="{FF2B5EF4-FFF2-40B4-BE49-F238E27FC236}">
                <a16:creationId xmlns="" xmlns:a16="http://schemas.microsoft.com/office/drawing/2014/main" id="{F0BE880E-A1B2-441A-B69E-48CC871BCB90}"/>
              </a:ext>
            </a:extLst>
          </p:cNvPr>
          <p:cNvSpPr/>
          <p:nvPr/>
        </p:nvSpPr>
        <p:spPr>
          <a:xfrm rot="5400000">
            <a:off x="925915" y="1325828"/>
            <a:ext cx="914400" cy="914400"/>
          </a:xfrm>
          <a:prstGeom prst="rtTriangl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ight Triangle 31">
            <a:extLst>
              <a:ext uri="{FF2B5EF4-FFF2-40B4-BE49-F238E27FC236}">
                <a16:creationId xmlns="" xmlns:a16="http://schemas.microsoft.com/office/drawing/2014/main" id="{76427FF4-F2E1-480A-9AF0-9115C3ADAC7A}"/>
              </a:ext>
            </a:extLst>
          </p:cNvPr>
          <p:cNvSpPr/>
          <p:nvPr/>
        </p:nvSpPr>
        <p:spPr>
          <a:xfrm rot="16200000">
            <a:off x="10361685" y="4886818"/>
            <a:ext cx="914400" cy="914400"/>
          </a:xfrm>
          <a:prstGeom prst="rtTriangle">
            <a:avLst/>
          </a:prstGeom>
          <a:solidFill>
            <a:schemeClr val="accent3"/>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ight Triangle 32">
            <a:extLst>
              <a:ext uri="{FF2B5EF4-FFF2-40B4-BE49-F238E27FC236}">
                <a16:creationId xmlns="" xmlns:a16="http://schemas.microsoft.com/office/drawing/2014/main" id="{EFEF72E6-193C-46B3-9D28-EA9EB62AA287}"/>
              </a:ext>
            </a:extLst>
          </p:cNvPr>
          <p:cNvSpPr/>
          <p:nvPr/>
        </p:nvSpPr>
        <p:spPr>
          <a:xfrm rot="10800000">
            <a:off x="10361685" y="1325828"/>
            <a:ext cx="914400" cy="914400"/>
          </a:xfrm>
          <a:prstGeom prst="rtTriangl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Right Triangle 33">
            <a:extLst>
              <a:ext uri="{FF2B5EF4-FFF2-40B4-BE49-F238E27FC236}">
                <a16:creationId xmlns="" xmlns:a16="http://schemas.microsoft.com/office/drawing/2014/main" id="{06D22737-AF20-4D5D-B682-834C1B4205BC}"/>
              </a:ext>
            </a:extLst>
          </p:cNvPr>
          <p:cNvSpPr/>
          <p:nvPr/>
        </p:nvSpPr>
        <p:spPr>
          <a:xfrm>
            <a:off x="925915" y="4886818"/>
            <a:ext cx="914400" cy="914400"/>
          </a:xfrm>
          <a:prstGeom prst="rtTriangle">
            <a:avLst/>
          </a:prstGeom>
          <a:solidFill>
            <a:schemeClr val="accent4"/>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Прямоугольник 18"/>
          <p:cNvSpPr/>
          <p:nvPr/>
        </p:nvSpPr>
        <p:spPr>
          <a:xfrm>
            <a:off x="1118797" y="322731"/>
            <a:ext cx="9380667" cy="769441"/>
          </a:xfrm>
          <a:prstGeom prst="rect">
            <a:avLst/>
          </a:prstGeom>
        </p:spPr>
        <p:txBody>
          <a:bodyPr wrap="square">
            <a:spAutoFit/>
          </a:bodyPr>
          <a:lstStyle/>
          <a:p>
            <a:pPr algn="ctr" fontAlgn="base">
              <a:spcBef>
                <a:spcPct val="0"/>
              </a:spcBef>
              <a:spcAft>
                <a:spcPct val="0"/>
              </a:spcAft>
            </a:pPr>
            <a:r>
              <a:rPr lang="uk-UA" sz="4400" b="1" i="1" dirty="0" smtClean="0">
                <a:ln w="0"/>
                <a:effectLst>
                  <a:outerShdw blurRad="38100" dist="38100" dir="2700000" algn="tl">
                    <a:srgbClr val="000000">
                      <a:alpha val="43137"/>
                    </a:srgbClr>
                  </a:outerShdw>
                  <a:reflection blurRad="6350" stA="55000" endA="300" endPos="45500" dir="5400000" sy="-100000" algn="bl" rotWithShape="0"/>
                </a:effectLst>
              </a:rPr>
              <a:t>Вимоги до ігор на уроці</a:t>
            </a:r>
            <a:endParaRPr lang="en-US" sz="4400" cap="small" dirty="0">
              <a:effectLst>
                <a:outerShdw blurRad="25400" dist="38100" dir="2700000" algn="tl">
                  <a:srgbClr val="000000">
                    <a:alpha val="70000"/>
                  </a:srgbClr>
                </a:outerShdw>
              </a:effectLst>
              <a:latin typeface="Calibri Light" panose="020F0302020204030204" pitchFamily="34" charset="0"/>
              <a:cs typeface="Arial" pitchFamily="34" charset="0"/>
            </a:endParaRPr>
          </a:p>
        </p:txBody>
      </p:sp>
    </p:spTree>
    <p:extLst>
      <p:ext uri="{BB962C8B-B14F-4D97-AF65-F5344CB8AC3E}">
        <p14:creationId xmlns="" xmlns:p14="http://schemas.microsoft.com/office/powerpoint/2010/main" val="288403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184" y="373487"/>
            <a:ext cx="11861442" cy="5016758"/>
          </a:xfrm>
          <a:prstGeom prst="rect">
            <a:avLst/>
          </a:prstGeom>
        </p:spPr>
        <p:txBody>
          <a:bodyPr wrap="square">
            <a:spAutoFit/>
          </a:bodyPr>
          <a:lstStyle/>
          <a:p>
            <a:r>
              <a:rPr lang="ru-RU" sz="2800" dirty="0" err="1"/>
              <a:t>Усі</a:t>
            </a:r>
            <a:r>
              <a:rPr lang="ru-RU" sz="2800" dirty="0"/>
              <a:t> </a:t>
            </a:r>
            <a:r>
              <a:rPr lang="ru-RU" sz="2800" dirty="0" err="1"/>
              <a:t>ігри</a:t>
            </a:r>
            <a:r>
              <a:rPr lang="ru-RU" sz="2800" dirty="0"/>
              <a:t> </a:t>
            </a:r>
            <a:r>
              <a:rPr lang="ru-RU" sz="2800" dirty="0" err="1"/>
              <a:t>поділяють</a:t>
            </a:r>
            <a:r>
              <a:rPr lang="ru-RU" sz="2800" dirty="0"/>
              <a:t> на </a:t>
            </a:r>
            <a:r>
              <a:rPr lang="ru-RU" sz="2800" dirty="0" err="1"/>
              <a:t>дві</a:t>
            </a:r>
            <a:r>
              <a:rPr lang="ru-RU" sz="2800" dirty="0"/>
              <a:t> </a:t>
            </a:r>
            <a:r>
              <a:rPr lang="ru-RU" sz="2800" dirty="0" err="1"/>
              <a:t>системоутворювальні</a:t>
            </a:r>
            <a:r>
              <a:rPr lang="ru-RU" sz="2800" dirty="0"/>
              <a:t> </a:t>
            </a:r>
            <a:r>
              <a:rPr lang="ru-RU" sz="2800" dirty="0" err="1"/>
              <a:t>групи</a:t>
            </a:r>
            <a:r>
              <a:rPr lang="ru-RU" dirty="0"/>
              <a:t>: </a:t>
            </a:r>
            <a:r>
              <a:rPr lang="ru-RU" sz="3200" b="1" dirty="0" err="1"/>
              <a:t>творчі</a:t>
            </a:r>
            <a:r>
              <a:rPr lang="ru-RU" sz="3200" b="1" dirty="0"/>
              <a:t> </a:t>
            </a:r>
            <a:r>
              <a:rPr lang="ru-RU" sz="3200" b="1" dirty="0" err="1"/>
              <a:t>ігри</a:t>
            </a:r>
            <a:r>
              <a:rPr lang="ru-RU" sz="3200" b="1" dirty="0"/>
              <a:t> та </a:t>
            </a:r>
            <a:r>
              <a:rPr lang="ru-RU" sz="3200" b="1" dirty="0" err="1"/>
              <a:t>ігри</a:t>
            </a:r>
            <a:r>
              <a:rPr lang="ru-RU" sz="3200" b="1" dirty="0"/>
              <a:t> за правилами. </a:t>
            </a:r>
            <a:endParaRPr lang="ru-RU" sz="3200" b="1" dirty="0" smtClean="0"/>
          </a:p>
          <a:p>
            <a:r>
              <a:rPr lang="ru-RU" sz="3200" b="1" dirty="0" err="1" smtClean="0"/>
              <a:t>Творчі</a:t>
            </a:r>
            <a:r>
              <a:rPr lang="ru-RU" sz="3200" b="1" dirty="0" smtClean="0"/>
              <a:t> </a:t>
            </a:r>
            <a:r>
              <a:rPr lang="ru-RU" sz="3200" b="1" dirty="0" err="1"/>
              <a:t>ігри</a:t>
            </a:r>
            <a:r>
              <a:rPr lang="ru-RU" sz="3200" b="1" dirty="0"/>
              <a:t> </a:t>
            </a:r>
            <a:r>
              <a:rPr lang="ru-RU" dirty="0"/>
              <a:t>– </a:t>
            </a:r>
            <a:r>
              <a:rPr lang="ru-RU" sz="2800" dirty="0" err="1"/>
              <a:t>це</a:t>
            </a:r>
            <a:r>
              <a:rPr lang="ru-RU" sz="2800" dirty="0"/>
              <a:t> креативна </a:t>
            </a:r>
            <a:r>
              <a:rPr lang="ru-RU" sz="2800" dirty="0" err="1"/>
              <a:t>діяльність</a:t>
            </a:r>
            <a:r>
              <a:rPr lang="ru-RU" sz="2800" dirty="0"/>
              <a:t> </a:t>
            </a:r>
            <a:r>
              <a:rPr lang="ru-RU" sz="2800" dirty="0" err="1"/>
              <a:t>дітей</a:t>
            </a:r>
            <a:r>
              <a:rPr lang="ru-RU" sz="2800" dirty="0"/>
              <a:t>, яка </a:t>
            </a:r>
            <a:r>
              <a:rPr lang="ru-RU" sz="2800" dirty="0" err="1"/>
              <a:t>розгортається</a:t>
            </a:r>
            <a:r>
              <a:rPr lang="ru-RU" sz="2800" dirty="0"/>
              <a:t> за </a:t>
            </a:r>
            <a:r>
              <a:rPr lang="ru-RU" sz="2800" dirty="0" err="1"/>
              <a:t>їх</a:t>
            </a:r>
            <a:r>
              <a:rPr lang="ru-RU" sz="2800" dirty="0"/>
              <a:t> </a:t>
            </a:r>
            <a:r>
              <a:rPr lang="ru-RU" sz="2800" dirty="0" err="1"/>
              <a:t>власною</a:t>
            </a:r>
            <a:r>
              <a:rPr lang="ru-RU" sz="2800" dirty="0"/>
              <a:t> </a:t>
            </a:r>
            <a:r>
              <a:rPr lang="ru-RU" sz="2800" dirty="0" err="1"/>
              <a:t>ініціативою</a:t>
            </a:r>
            <a:r>
              <a:rPr lang="ru-RU" sz="2800" dirty="0"/>
              <a:t>. </a:t>
            </a:r>
            <a:endParaRPr lang="ru-RU" sz="2800" dirty="0" smtClean="0"/>
          </a:p>
          <a:p>
            <a:r>
              <a:rPr lang="ru-RU" sz="2800" dirty="0" smtClean="0"/>
              <a:t>У </a:t>
            </a:r>
            <a:r>
              <a:rPr lang="ru-RU" sz="2800" dirty="0" err="1"/>
              <a:t>початкових</a:t>
            </a:r>
            <a:r>
              <a:rPr lang="ru-RU" sz="2800" dirty="0"/>
              <a:t> школах </a:t>
            </a:r>
            <a:r>
              <a:rPr lang="ru-RU" sz="2800" dirty="0" err="1"/>
              <a:t>реалізовуються</a:t>
            </a:r>
            <a:r>
              <a:rPr lang="ru-RU" sz="2800" dirty="0"/>
              <a:t>: </a:t>
            </a:r>
          </a:p>
          <a:p>
            <a:r>
              <a:rPr lang="ru-RU" sz="2800" dirty="0"/>
              <a:t>•	сюжетно-</a:t>
            </a:r>
            <a:r>
              <a:rPr lang="ru-RU" sz="2800" dirty="0" err="1"/>
              <a:t>рольові</a:t>
            </a:r>
            <a:r>
              <a:rPr lang="ru-RU" sz="2800" dirty="0"/>
              <a:t> (</a:t>
            </a:r>
            <a:r>
              <a:rPr lang="ru-RU" sz="2800" dirty="0" err="1"/>
              <a:t>сімейні</a:t>
            </a:r>
            <a:r>
              <a:rPr lang="ru-RU" sz="2800" dirty="0"/>
              <a:t>, </a:t>
            </a:r>
            <a:r>
              <a:rPr lang="ru-RU" sz="2800" dirty="0" err="1"/>
              <a:t>побутові</a:t>
            </a:r>
            <a:r>
              <a:rPr lang="ru-RU" sz="2800" dirty="0"/>
              <a:t>, </a:t>
            </a:r>
            <a:r>
              <a:rPr lang="ru-RU" sz="2800" dirty="0" err="1"/>
              <a:t>суспільні</a:t>
            </a:r>
            <a:r>
              <a:rPr lang="ru-RU" sz="2800" dirty="0"/>
              <a:t>) </a:t>
            </a:r>
            <a:r>
              <a:rPr lang="ru-RU" sz="2800" dirty="0" err="1"/>
              <a:t>ігри</a:t>
            </a:r>
            <a:r>
              <a:rPr lang="ru-RU" sz="2800" dirty="0"/>
              <a:t>;</a:t>
            </a:r>
          </a:p>
          <a:p>
            <a:r>
              <a:rPr lang="ru-RU" sz="2800" dirty="0"/>
              <a:t>•	</a:t>
            </a:r>
            <a:r>
              <a:rPr lang="ru-RU" sz="2800" dirty="0" err="1"/>
              <a:t>ігри-драматизації</a:t>
            </a:r>
            <a:r>
              <a:rPr lang="ru-RU" sz="2800" dirty="0"/>
              <a:t> і </a:t>
            </a:r>
            <a:r>
              <a:rPr lang="ru-RU" sz="2800" dirty="0" err="1"/>
              <a:t>театралізовані</a:t>
            </a:r>
            <a:r>
              <a:rPr lang="ru-RU" sz="2800" dirty="0"/>
              <a:t> </a:t>
            </a:r>
            <a:r>
              <a:rPr lang="ru-RU" sz="2800" dirty="0" err="1"/>
              <a:t>ігри</a:t>
            </a:r>
            <a:r>
              <a:rPr lang="ru-RU" sz="2800" dirty="0"/>
              <a:t>,</a:t>
            </a:r>
          </a:p>
          <a:p>
            <a:r>
              <a:rPr lang="ru-RU" sz="2800" dirty="0"/>
              <a:t>•	конструктивно-</a:t>
            </a:r>
            <a:r>
              <a:rPr lang="ru-RU" sz="2800" dirty="0" err="1"/>
              <a:t>будівельні</a:t>
            </a:r>
            <a:r>
              <a:rPr lang="ru-RU" sz="2800" dirty="0"/>
              <a:t> </a:t>
            </a:r>
            <a:r>
              <a:rPr lang="ru-RU" sz="2800" dirty="0" err="1"/>
              <a:t>ігри</a:t>
            </a:r>
            <a:r>
              <a:rPr lang="ru-RU" sz="2800" dirty="0"/>
              <a:t>; </a:t>
            </a:r>
          </a:p>
          <a:p>
            <a:r>
              <a:rPr lang="ru-RU" sz="2800" dirty="0"/>
              <a:t>•	</a:t>
            </a:r>
            <a:r>
              <a:rPr lang="ru-RU" sz="2800" dirty="0" err="1"/>
              <a:t>ігри</a:t>
            </a:r>
            <a:r>
              <a:rPr lang="ru-RU" sz="2800" dirty="0"/>
              <a:t> з </a:t>
            </a:r>
            <a:r>
              <a:rPr lang="ru-RU" sz="2800" dirty="0" err="1"/>
              <a:t>елементами</a:t>
            </a:r>
            <a:r>
              <a:rPr lang="ru-RU" sz="2800" dirty="0"/>
              <a:t> </a:t>
            </a:r>
            <a:r>
              <a:rPr lang="ru-RU" sz="2800" dirty="0" err="1"/>
              <a:t>праці</a:t>
            </a:r>
            <a:r>
              <a:rPr lang="ru-RU" sz="2800" dirty="0"/>
              <a:t> і </a:t>
            </a:r>
            <a:r>
              <a:rPr lang="ru-RU" sz="2800" dirty="0" err="1"/>
              <a:t>художньо-творчої</a:t>
            </a:r>
            <a:r>
              <a:rPr lang="ru-RU" sz="2800" dirty="0"/>
              <a:t> </a:t>
            </a:r>
            <a:r>
              <a:rPr lang="ru-RU" sz="2800" dirty="0" err="1"/>
              <a:t>діяльності</a:t>
            </a:r>
            <a:r>
              <a:rPr lang="ru-RU" sz="2800" dirty="0"/>
              <a:t> (</a:t>
            </a:r>
            <a:r>
              <a:rPr lang="ru-RU" sz="2800" dirty="0" err="1"/>
              <a:t>драматизація</a:t>
            </a:r>
            <a:r>
              <a:rPr lang="ru-RU" sz="2800" dirty="0"/>
              <a:t>, </a:t>
            </a:r>
            <a:r>
              <a:rPr lang="ru-RU" sz="2800" dirty="0" err="1"/>
              <a:t>інсценування</a:t>
            </a:r>
            <a:r>
              <a:rPr lang="ru-RU" sz="2800" dirty="0"/>
              <a:t>);</a:t>
            </a:r>
          </a:p>
          <a:p>
            <a:r>
              <a:rPr lang="ru-RU" sz="2800" dirty="0"/>
              <a:t>•	</a:t>
            </a:r>
            <a:r>
              <a:rPr lang="ru-RU" sz="2800" dirty="0" err="1"/>
              <a:t>ігри-фантазування</a:t>
            </a:r>
            <a:r>
              <a:rPr lang="ru-RU" sz="28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65001" y="4513469"/>
            <a:ext cx="3177881" cy="2344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793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6823" y="373488"/>
            <a:ext cx="10625070" cy="3539430"/>
          </a:xfrm>
          <a:prstGeom prst="rect">
            <a:avLst/>
          </a:prstGeom>
        </p:spPr>
        <p:txBody>
          <a:bodyPr wrap="square">
            <a:spAutoFit/>
          </a:bodyPr>
          <a:lstStyle/>
          <a:p>
            <a:pPr algn="just"/>
            <a:r>
              <a:rPr lang="ru-RU" sz="2800" b="1" dirty="0" err="1" smtClean="0"/>
              <a:t>Ігри</a:t>
            </a:r>
            <a:r>
              <a:rPr lang="ru-RU" sz="2800" b="1" dirty="0" smtClean="0"/>
              <a:t> </a:t>
            </a:r>
            <a:r>
              <a:rPr lang="ru-RU" sz="2800" b="1" dirty="0"/>
              <a:t>за правилами </a:t>
            </a:r>
            <a:r>
              <a:rPr lang="ru-RU" sz="2800" dirty="0"/>
              <a:t>– </a:t>
            </a:r>
            <a:r>
              <a:rPr lang="ru-RU" sz="2800" dirty="0" err="1"/>
              <a:t>це</a:t>
            </a:r>
            <a:r>
              <a:rPr lang="ru-RU" sz="2800" dirty="0"/>
              <a:t> </a:t>
            </a:r>
            <a:r>
              <a:rPr lang="ru-RU" sz="2800" b="1" i="1" dirty="0" err="1"/>
              <a:t>рухливі</a:t>
            </a:r>
            <a:r>
              <a:rPr lang="ru-RU" sz="2800" dirty="0"/>
              <a:t> (</a:t>
            </a:r>
            <a:r>
              <a:rPr lang="ru-RU" sz="2800" dirty="0" err="1"/>
              <a:t>сюжетні</a:t>
            </a:r>
            <a:r>
              <a:rPr lang="ru-RU" sz="2800" dirty="0"/>
              <a:t> </a:t>
            </a:r>
            <a:r>
              <a:rPr lang="ru-RU" sz="2800" dirty="0" err="1"/>
              <a:t>чи</a:t>
            </a:r>
            <a:r>
              <a:rPr lang="ru-RU" sz="2800" dirty="0"/>
              <a:t> з предметами; з </a:t>
            </a:r>
            <a:r>
              <a:rPr lang="ru-RU" sz="2800" dirty="0" err="1"/>
              <a:t>переважанням</a:t>
            </a:r>
            <a:r>
              <a:rPr lang="ru-RU" sz="2800" dirty="0"/>
              <a:t> </a:t>
            </a:r>
            <a:r>
              <a:rPr lang="ru-RU" sz="2800" dirty="0" err="1"/>
              <a:t>бігу</a:t>
            </a:r>
            <a:r>
              <a:rPr lang="ru-RU" sz="2800" dirty="0"/>
              <a:t> </a:t>
            </a:r>
            <a:r>
              <a:rPr lang="ru-RU" sz="2800" dirty="0" err="1"/>
              <a:t>чи</a:t>
            </a:r>
            <a:r>
              <a:rPr lang="ru-RU" sz="2800" dirty="0"/>
              <a:t> </a:t>
            </a:r>
            <a:r>
              <a:rPr lang="ru-RU" sz="2800" dirty="0" err="1"/>
              <a:t>стрибків</a:t>
            </a:r>
            <a:r>
              <a:rPr lang="ru-RU" sz="2800" dirty="0"/>
              <a:t>, </a:t>
            </a:r>
            <a:r>
              <a:rPr lang="ru-RU" sz="2800" dirty="0" err="1"/>
              <a:t>ігри-естафети</a:t>
            </a:r>
            <a:r>
              <a:rPr lang="ru-RU" sz="2800" dirty="0"/>
              <a:t>) та </a:t>
            </a:r>
            <a:r>
              <a:rPr lang="ru-RU" sz="2800" b="1" i="1" dirty="0" err="1"/>
              <a:t>дидактичні</a:t>
            </a:r>
            <a:r>
              <a:rPr lang="ru-RU" sz="2800" b="1" i="1" dirty="0"/>
              <a:t> </a:t>
            </a:r>
            <a:r>
              <a:rPr lang="ru-RU" sz="2800" b="1" i="1" dirty="0" err="1"/>
              <a:t>ігри</a:t>
            </a:r>
            <a:r>
              <a:rPr lang="ru-RU" sz="2800" dirty="0"/>
              <a:t>. </a:t>
            </a:r>
            <a:endParaRPr lang="ru-RU" sz="2800" dirty="0" smtClean="0"/>
          </a:p>
          <a:p>
            <a:pPr algn="just"/>
            <a:endParaRPr lang="ru-RU" sz="2800" dirty="0" smtClean="0"/>
          </a:p>
          <a:p>
            <a:pPr algn="just"/>
            <a:r>
              <a:rPr lang="ru-RU" sz="2800" dirty="0" smtClean="0"/>
              <a:t>Вони </a:t>
            </a:r>
            <a:r>
              <a:rPr lang="ru-RU" sz="2800" dirty="0" err="1"/>
              <a:t>передбачають</a:t>
            </a:r>
            <a:r>
              <a:rPr lang="ru-RU" sz="2800" dirty="0"/>
              <a:t> </a:t>
            </a:r>
            <a:r>
              <a:rPr lang="ru-RU" sz="2800" dirty="0" err="1"/>
              <a:t>реалізацію</a:t>
            </a:r>
            <a:r>
              <a:rPr lang="ru-RU" sz="2800" dirty="0"/>
              <a:t> </a:t>
            </a:r>
            <a:r>
              <a:rPr lang="ru-RU" sz="2800" dirty="0" err="1"/>
              <a:t>дітьми</a:t>
            </a:r>
            <a:r>
              <a:rPr lang="ru-RU" sz="2800" dirty="0"/>
              <a:t> </a:t>
            </a:r>
            <a:r>
              <a:rPr lang="ru-RU" sz="2800" dirty="0" err="1"/>
              <a:t>попередньо</a:t>
            </a:r>
            <a:r>
              <a:rPr lang="ru-RU" sz="2800" dirty="0"/>
              <a:t> </a:t>
            </a:r>
            <a:r>
              <a:rPr lang="ru-RU" sz="2800" dirty="0" err="1"/>
              <a:t>створеної</a:t>
            </a:r>
            <a:r>
              <a:rPr lang="ru-RU" sz="2800" dirty="0"/>
              <a:t> </a:t>
            </a:r>
            <a:r>
              <a:rPr lang="ru-RU" sz="2800" dirty="0" err="1"/>
              <a:t>дорослими</a:t>
            </a:r>
            <a:r>
              <a:rPr lang="ru-RU" sz="2800" dirty="0"/>
              <a:t> </a:t>
            </a:r>
            <a:r>
              <a:rPr lang="ru-RU" sz="2800" dirty="0" err="1"/>
              <a:t>змістової</a:t>
            </a:r>
            <a:r>
              <a:rPr lang="ru-RU" sz="2800" dirty="0"/>
              <a:t> і </a:t>
            </a:r>
            <a:r>
              <a:rPr lang="ru-RU" sz="2800" dirty="0" err="1"/>
              <a:t>процесуальної</a:t>
            </a:r>
            <a:r>
              <a:rPr lang="ru-RU" sz="2800" dirty="0"/>
              <a:t> </a:t>
            </a:r>
            <a:r>
              <a:rPr lang="ru-RU" sz="2800" dirty="0" err="1"/>
              <a:t>основи</a:t>
            </a:r>
            <a:r>
              <a:rPr lang="ru-RU" sz="2800" dirty="0"/>
              <a:t>. </a:t>
            </a:r>
            <a:r>
              <a:rPr lang="ru-RU" sz="2800" dirty="0" err="1"/>
              <a:t>Дії</a:t>
            </a:r>
            <a:r>
              <a:rPr lang="ru-RU" sz="2800" dirty="0"/>
              <a:t> та </a:t>
            </a:r>
            <a:r>
              <a:rPr lang="ru-RU" sz="2800" dirty="0" err="1"/>
              <a:t>поведінка</a:t>
            </a:r>
            <a:r>
              <a:rPr lang="ru-RU" sz="2800" dirty="0"/>
              <a:t> </a:t>
            </a:r>
            <a:r>
              <a:rPr lang="ru-RU" sz="2800" dirty="0" err="1"/>
              <a:t>гравців</a:t>
            </a:r>
            <a:r>
              <a:rPr lang="ru-RU" sz="2800" dirty="0"/>
              <a:t> </a:t>
            </a:r>
            <a:r>
              <a:rPr lang="ru-RU" sz="2800" dirty="0" err="1"/>
              <a:t>обумовлюються</a:t>
            </a:r>
            <a:r>
              <a:rPr lang="ru-RU" sz="2800" dirty="0"/>
              <a:t> </a:t>
            </a:r>
            <a:r>
              <a:rPr lang="ru-RU" sz="2800" dirty="0" err="1"/>
              <a:t>ігровими</a:t>
            </a:r>
            <a:r>
              <a:rPr lang="ru-RU" sz="2800" dirty="0"/>
              <a:t> правилами.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5097" y="3491378"/>
            <a:ext cx="4354959" cy="3237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0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E:\INTERNET\pngwing.com (18).png"/>
          <p:cNvPicPr>
            <a:picLocks noChangeAspect="1" noChangeArrowheads="1"/>
          </p:cNvPicPr>
          <p:nvPr/>
        </p:nvPicPr>
        <p:blipFill>
          <a:blip r:embed="rId3" cstate="print"/>
          <a:srcRect/>
          <a:stretch>
            <a:fillRect/>
          </a:stretch>
        </p:blipFill>
        <p:spPr bwMode="auto">
          <a:xfrm>
            <a:off x="3171513" y="831849"/>
            <a:ext cx="5418667" cy="5194300"/>
          </a:xfrm>
          <a:prstGeom prst="rect">
            <a:avLst/>
          </a:prstGeom>
          <a:noFill/>
        </p:spPr>
      </p:pic>
      <p:sp>
        <p:nvSpPr>
          <p:cNvPr id="6" name="Прямоугольник 5"/>
          <p:cNvSpPr/>
          <p:nvPr/>
        </p:nvSpPr>
        <p:spPr>
          <a:xfrm>
            <a:off x="3514168" y="2183803"/>
            <a:ext cx="4848113" cy="1446550"/>
          </a:xfrm>
          <a:prstGeom prst="rect">
            <a:avLst/>
          </a:prstGeom>
        </p:spPr>
        <p:txBody>
          <a:bodyPr wrap="square">
            <a:spAutoFit/>
          </a:bodyPr>
          <a:lstStyle/>
          <a:p>
            <a:pPr algn="ctr" fontAlgn="base">
              <a:spcBef>
                <a:spcPct val="0"/>
              </a:spcBef>
              <a:spcAft>
                <a:spcPct val="0"/>
              </a:spcAft>
            </a:pPr>
            <a:r>
              <a:rPr lang="uk-UA" sz="4400" b="1" i="1" dirty="0" smtClean="0">
                <a:ln w="0"/>
                <a:solidFill>
                  <a:srgbClr val="00B0F0"/>
                </a:solidFill>
                <a:effectLst>
                  <a:reflection blurRad="6350" stA="55000" endA="300" endPos="45500" dir="5400000" sy="-100000" algn="bl" rotWithShape="0"/>
                </a:effectLst>
              </a:rPr>
              <a:t>Ігри для навиків читання</a:t>
            </a:r>
          </a:p>
        </p:txBody>
      </p:sp>
      <p:sp>
        <p:nvSpPr>
          <p:cNvPr id="12" name="TextBox 11"/>
          <p:cNvSpPr txBox="1"/>
          <p:nvPr/>
        </p:nvSpPr>
        <p:spPr>
          <a:xfrm>
            <a:off x="1018389" y="925159"/>
            <a:ext cx="7061763" cy="523220"/>
          </a:xfrm>
          <a:prstGeom prst="rect">
            <a:avLst/>
          </a:prstGeom>
          <a:noFill/>
        </p:spPr>
        <p:txBody>
          <a:bodyPr wrap="square" rtlCol="0">
            <a:spAutoFit/>
          </a:bodyPr>
          <a:lstStyle/>
          <a:p>
            <a:r>
              <a:rPr lang="uk-UA" sz="2800" b="1" i="1" dirty="0" err="1" smtClean="0">
                <a:effectLst>
                  <a:outerShdw blurRad="38100" dist="38100" dir="2700000" algn="tl">
                    <a:srgbClr val="000000">
                      <a:alpha val="43137"/>
                    </a:srgbClr>
                  </a:outerShdw>
                </a:effectLst>
              </a:rPr>
              <a:t>“Крокуй</a:t>
            </a:r>
            <a:r>
              <a:rPr lang="uk-UA" sz="2800" b="1" i="1" dirty="0" smtClean="0">
                <a:effectLst>
                  <a:outerShdw blurRad="38100" dist="38100" dir="2700000" algn="tl">
                    <a:srgbClr val="000000">
                      <a:alpha val="43137"/>
                    </a:srgbClr>
                  </a:outerShdw>
                </a:effectLst>
              </a:rPr>
              <a:t> і </a:t>
            </a:r>
            <a:r>
              <a:rPr lang="uk-UA" sz="2800" b="1" i="1" dirty="0" err="1" smtClean="0">
                <a:effectLst>
                  <a:outerShdw blurRad="38100" dist="38100" dir="2700000" algn="tl">
                    <a:srgbClr val="000000">
                      <a:alpha val="43137"/>
                    </a:srgbClr>
                  </a:outerShdw>
                </a:effectLst>
              </a:rPr>
              <a:t>думай”</a:t>
            </a:r>
            <a:endParaRPr lang="uk-UA" sz="2800" b="1" i="1" dirty="0">
              <a:effectLst>
                <a:outerShdw blurRad="38100" dist="38100" dir="2700000" algn="tl">
                  <a:srgbClr val="000000">
                    <a:alpha val="43137"/>
                  </a:srgbClr>
                </a:outerShdw>
              </a:effectLst>
            </a:endParaRPr>
          </a:p>
        </p:txBody>
      </p:sp>
      <p:sp>
        <p:nvSpPr>
          <p:cNvPr id="13" name="TextBox 12"/>
          <p:cNvSpPr txBox="1"/>
          <p:nvPr/>
        </p:nvSpPr>
        <p:spPr>
          <a:xfrm>
            <a:off x="3071907" y="5585015"/>
            <a:ext cx="4394152" cy="523220"/>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“Фантастичні</a:t>
            </a:r>
            <a:r>
              <a:rPr lang="uk-UA" sz="2800" b="1" i="1" dirty="0" smtClean="0">
                <a:effectLst>
                  <a:outerShdw blurRad="38100" dist="38100" dir="2700000" algn="tl">
                    <a:srgbClr val="000000">
                      <a:alpha val="43137"/>
                    </a:srgbClr>
                  </a:outerShdw>
                </a:effectLst>
              </a:rPr>
              <a:t> </a:t>
            </a:r>
            <a:r>
              <a:rPr lang="uk-UA" sz="2800" b="1" i="1" dirty="0" err="1" smtClean="0">
                <a:effectLst>
                  <a:outerShdw blurRad="38100" dist="38100" dir="2700000" algn="tl">
                    <a:srgbClr val="000000">
                      <a:alpha val="43137"/>
                    </a:srgbClr>
                  </a:outerShdw>
                </a:effectLst>
              </a:rPr>
              <a:t>гіпотези”</a:t>
            </a:r>
            <a:endParaRPr lang="uk-UA" sz="2800" b="1" i="1" dirty="0">
              <a:effectLst>
                <a:outerShdw blurRad="38100" dist="38100" dir="2700000" algn="tl">
                  <a:srgbClr val="000000">
                    <a:alpha val="43137"/>
                  </a:srgbClr>
                </a:outerShdw>
              </a:effectLst>
            </a:endParaRPr>
          </a:p>
        </p:txBody>
      </p:sp>
      <p:sp>
        <p:nvSpPr>
          <p:cNvPr id="14" name="TextBox 13"/>
          <p:cNvSpPr txBox="1"/>
          <p:nvPr/>
        </p:nvSpPr>
        <p:spPr>
          <a:xfrm>
            <a:off x="8852350" y="4218793"/>
            <a:ext cx="2287806" cy="954107"/>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“Роз</a:t>
            </a:r>
            <a:r>
              <a:rPr lang="en-US" sz="2800" b="1" i="1" dirty="0" smtClean="0">
                <a:effectLst>
                  <a:outerShdw blurRad="38100" dist="38100" dir="2700000" algn="tl">
                    <a:srgbClr val="000000">
                      <a:alpha val="43137"/>
                    </a:srgbClr>
                  </a:outerShdw>
                </a:effectLst>
              </a:rPr>
              <a:t>’</a:t>
            </a:r>
            <a:r>
              <a:rPr lang="uk-UA" sz="2800" b="1" i="1" dirty="0" smtClean="0">
                <a:effectLst>
                  <a:outerShdw blurRad="38100" dist="38100" dir="2700000" algn="tl">
                    <a:srgbClr val="000000">
                      <a:alpha val="43137"/>
                    </a:srgbClr>
                  </a:outerShdw>
                </a:effectLst>
              </a:rPr>
              <a:t>єднай </a:t>
            </a:r>
          </a:p>
          <a:p>
            <a:r>
              <a:rPr lang="uk-UA" sz="2800" b="1" i="1" dirty="0" smtClean="0">
                <a:effectLst>
                  <a:outerShdw blurRad="38100" dist="38100" dir="2700000" algn="tl">
                    <a:srgbClr val="000000">
                      <a:alpha val="43137"/>
                    </a:srgbClr>
                  </a:outerShdw>
                </a:effectLst>
              </a:rPr>
              <a:t>     </a:t>
            </a:r>
            <a:r>
              <a:rPr lang="uk-UA" sz="2800" b="1" i="1" dirty="0" err="1" smtClean="0">
                <a:effectLst>
                  <a:outerShdw blurRad="38100" dist="38100" dir="2700000" algn="tl">
                    <a:srgbClr val="000000">
                      <a:alpha val="43137"/>
                    </a:srgbClr>
                  </a:outerShdw>
                </a:effectLst>
              </a:rPr>
              <a:t>слова”</a:t>
            </a:r>
            <a:endParaRPr lang="uk-UA" sz="2800" b="1" i="1" dirty="0">
              <a:effectLst>
                <a:outerShdw blurRad="38100" dist="38100" dir="2700000" algn="tl">
                  <a:srgbClr val="000000">
                    <a:alpha val="43137"/>
                  </a:srgbClr>
                </a:outerShdw>
              </a:effectLst>
            </a:endParaRPr>
          </a:p>
        </p:txBody>
      </p:sp>
      <p:sp>
        <p:nvSpPr>
          <p:cNvPr id="15" name="TextBox 14"/>
          <p:cNvSpPr txBox="1"/>
          <p:nvPr/>
        </p:nvSpPr>
        <p:spPr>
          <a:xfrm>
            <a:off x="705222" y="3713183"/>
            <a:ext cx="2140330" cy="954107"/>
          </a:xfrm>
          <a:prstGeom prst="rect">
            <a:avLst/>
          </a:prstGeom>
          <a:noFill/>
        </p:spPr>
        <p:txBody>
          <a:bodyPr wrap="none" rtlCol="0">
            <a:spAutoFit/>
          </a:bodyPr>
          <a:lstStyle/>
          <a:p>
            <a:r>
              <a:rPr lang="uk-UA" sz="2800" i="1" dirty="0" smtClean="0">
                <a:effectLst>
                  <a:outerShdw blurRad="38100" dist="38100" dir="2700000" algn="tl">
                    <a:srgbClr val="000000">
                      <a:alpha val="43137"/>
                    </a:srgbClr>
                  </a:outerShdw>
                </a:effectLst>
              </a:rPr>
              <a:t>   </a:t>
            </a:r>
            <a:r>
              <a:rPr lang="uk-UA" sz="2800" b="1" i="1" dirty="0" smtClean="0">
                <a:effectLst>
                  <a:outerShdw blurRad="38100" dist="38100" dir="2700000" algn="tl">
                    <a:srgbClr val="000000">
                      <a:alpha val="43137"/>
                    </a:srgbClr>
                  </a:outerShdw>
                </a:effectLst>
              </a:rPr>
              <a:t>Метод </a:t>
            </a:r>
          </a:p>
          <a:p>
            <a:r>
              <a:rPr lang="uk-UA" sz="2800" b="1" i="1" dirty="0" err="1" smtClean="0">
                <a:effectLst>
                  <a:outerShdw blurRad="38100" dist="38100" dir="2700000" algn="tl">
                    <a:srgbClr val="000000">
                      <a:alpha val="43137"/>
                    </a:srgbClr>
                  </a:outerShdw>
                </a:effectLst>
              </a:rPr>
              <a:t>“Помилок”</a:t>
            </a:r>
            <a:endParaRPr lang="uk-UA" sz="2800" b="1" i="1" dirty="0">
              <a:effectLst>
                <a:outerShdw blurRad="38100" dist="38100" dir="2700000" algn="tl">
                  <a:srgbClr val="000000">
                    <a:alpha val="43137"/>
                  </a:srgbClr>
                </a:outerShdw>
              </a:effectLst>
            </a:endParaRPr>
          </a:p>
        </p:txBody>
      </p:sp>
      <p:sp>
        <p:nvSpPr>
          <p:cNvPr id="17" name="TextBox 16"/>
          <p:cNvSpPr txBox="1"/>
          <p:nvPr/>
        </p:nvSpPr>
        <p:spPr>
          <a:xfrm>
            <a:off x="8123220" y="1434356"/>
            <a:ext cx="3183885" cy="523220"/>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“Салат</a:t>
            </a:r>
            <a:r>
              <a:rPr lang="uk-UA" sz="2800" b="1" i="1" dirty="0" smtClean="0">
                <a:effectLst>
                  <a:outerShdw blurRad="38100" dist="38100" dir="2700000" algn="tl">
                    <a:srgbClr val="000000">
                      <a:alpha val="43137"/>
                    </a:srgbClr>
                  </a:outerShdw>
                </a:effectLst>
              </a:rPr>
              <a:t> із </a:t>
            </a:r>
            <a:r>
              <a:rPr lang="uk-UA" sz="2800" b="1" i="1" dirty="0" err="1" smtClean="0">
                <a:effectLst>
                  <a:outerShdw blurRad="38100" dist="38100" dir="2700000" algn="tl">
                    <a:srgbClr val="000000">
                      <a:alpha val="43137"/>
                    </a:srgbClr>
                  </a:outerShdw>
                </a:effectLst>
              </a:rPr>
              <a:t>казок”</a:t>
            </a:r>
            <a:endParaRPr lang="uk-UA" sz="2800" b="1" i="1" dirty="0">
              <a:effectLst>
                <a:outerShdw blurRad="38100" dist="38100" dir="2700000" algn="tl">
                  <a:srgbClr val="000000">
                    <a:alpha val="43137"/>
                  </a:srgbClr>
                </a:outerShdw>
              </a:effectLst>
            </a:endParaRPr>
          </a:p>
        </p:txBody>
      </p:sp>
      <p:sp>
        <p:nvSpPr>
          <p:cNvPr id="10" name="TextBox 9"/>
          <p:cNvSpPr txBox="1"/>
          <p:nvPr/>
        </p:nvSpPr>
        <p:spPr>
          <a:xfrm>
            <a:off x="8437892" y="2780857"/>
            <a:ext cx="3121367" cy="954107"/>
          </a:xfrm>
          <a:prstGeom prst="rect">
            <a:avLst/>
          </a:prstGeom>
          <a:noFill/>
        </p:spPr>
        <p:txBody>
          <a:bodyPr wrap="none" rtlCol="0">
            <a:spAutoFit/>
          </a:bodyPr>
          <a:lstStyle/>
          <a:p>
            <a:r>
              <a:rPr lang="uk-UA" sz="2800" b="1" i="1" dirty="0" smtClean="0">
                <a:effectLst>
                  <a:outerShdw blurRad="38100" dist="38100" dir="2700000" algn="tl">
                    <a:srgbClr val="000000">
                      <a:alpha val="43137"/>
                    </a:srgbClr>
                  </a:outerShdw>
                </a:effectLst>
              </a:rPr>
              <a:t>Ігровий прийом </a:t>
            </a:r>
          </a:p>
          <a:p>
            <a:r>
              <a:rPr lang="uk-UA" sz="2800" b="1" i="1" dirty="0" err="1" smtClean="0">
                <a:effectLst>
                  <a:outerShdw blurRad="38100" dist="38100" dir="2700000" algn="tl">
                    <a:srgbClr val="000000">
                      <a:alpha val="43137"/>
                    </a:srgbClr>
                  </a:outerShdw>
                </a:effectLst>
              </a:rPr>
              <a:t>“Перевтілення”</a:t>
            </a:r>
            <a:endParaRPr lang="uk-UA" sz="2800" b="1" i="1" dirty="0" smtClean="0">
              <a:effectLst>
                <a:outerShdw blurRad="38100" dist="38100" dir="2700000" algn="tl">
                  <a:srgbClr val="000000">
                    <a:alpha val="43137"/>
                  </a:srgbClr>
                </a:outerShdw>
              </a:effectLst>
            </a:endParaRPr>
          </a:p>
        </p:txBody>
      </p:sp>
      <p:sp>
        <p:nvSpPr>
          <p:cNvPr id="18" name="TextBox 17"/>
          <p:cNvSpPr txBox="1"/>
          <p:nvPr/>
        </p:nvSpPr>
        <p:spPr>
          <a:xfrm>
            <a:off x="487680" y="2239385"/>
            <a:ext cx="7061763" cy="523220"/>
          </a:xfrm>
          <a:prstGeom prst="rect">
            <a:avLst/>
          </a:prstGeom>
          <a:noFill/>
        </p:spPr>
        <p:txBody>
          <a:bodyPr wrap="square" rtlCol="0">
            <a:spAutoFit/>
          </a:bodyPr>
          <a:lstStyle/>
          <a:p>
            <a:r>
              <a:rPr lang="uk-UA" sz="2800" i="1" dirty="0" err="1" smtClean="0">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Рольові</a:t>
            </a:r>
            <a:r>
              <a:rPr lang="uk-UA" sz="2800" b="1" i="1" dirty="0" smtClean="0">
                <a:effectLst>
                  <a:outerShdw blurRad="38100" dist="38100" dir="2700000" algn="tl">
                    <a:srgbClr val="000000">
                      <a:alpha val="43137"/>
                    </a:srgbClr>
                  </a:outerShdw>
                </a:effectLst>
              </a:rPr>
              <a:t> </a:t>
            </a:r>
            <a:r>
              <a:rPr lang="uk-UA" sz="2800" b="1" i="1" dirty="0" err="1" smtClean="0">
                <a:effectLst>
                  <a:outerShdw blurRad="38100" dist="38100" dir="2700000" algn="tl">
                    <a:srgbClr val="000000">
                      <a:alpha val="43137"/>
                    </a:srgbClr>
                  </a:outerShdw>
                </a:effectLst>
              </a:rPr>
              <a:t>ігри”</a:t>
            </a:r>
            <a:endParaRPr lang="uk-UA"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E:\INTERNET\pngwing.com (18).png"/>
          <p:cNvPicPr>
            <a:picLocks noChangeAspect="1" noChangeArrowheads="1"/>
          </p:cNvPicPr>
          <p:nvPr/>
        </p:nvPicPr>
        <p:blipFill>
          <a:blip r:embed="rId3" cstate="print"/>
          <a:srcRect/>
          <a:stretch>
            <a:fillRect/>
          </a:stretch>
        </p:blipFill>
        <p:spPr bwMode="auto">
          <a:xfrm>
            <a:off x="3171513" y="831849"/>
            <a:ext cx="5418667" cy="5194300"/>
          </a:xfrm>
          <a:prstGeom prst="rect">
            <a:avLst/>
          </a:prstGeom>
          <a:noFill/>
        </p:spPr>
      </p:pic>
      <p:sp>
        <p:nvSpPr>
          <p:cNvPr id="6" name="Прямоугольник 5"/>
          <p:cNvSpPr/>
          <p:nvPr/>
        </p:nvSpPr>
        <p:spPr>
          <a:xfrm>
            <a:off x="3514169" y="2538804"/>
            <a:ext cx="4848113" cy="769441"/>
          </a:xfrm>
          <a:prstGeom prst="rect">
            <a:avLst/>
          </a:prstGeom>
        </p:spPr>
        <p:txBody>
          <a:bodyPr wrap="square">
            <a:spAutoFit/>
          </a:bodyPr>
          <a:lstStyle/>
          <a:p>
            <a:pPr algn="ctr" fontAlgn="base">
              <a:spcBef>
                <a:spcPct val="0"/>
              </a:spcBef>
              <a:spcAft>
                <a:spcPct val="0"/>
              </a:spcAft>
            </a:pPr>
            <a:r>
              <a:rPr lang="uk-UA" sz="4400" b="1" i="1" dirty="0" smtClean="0">
                <a:ln w="0"/>
                <a:solidFill>
                  <a:srgbClr val="3A1953"/>
                </a:solidFill>
                <a:effectLst>
                  <a:reflection blurRad="6350" stA="55000" endA="300" endPos="45500" dir="5400000" sy="-100000" algn="bl" rotWithShape="0"/>
                </a:effectLst>
              </a:rPr>
              <a:t>Мовознавчі ігри</a:t>
            </a:r>
          </a:p>
        </p:txBody>
      </p:sp>
      <p:sp>
        <p:nvSpPr>
          <p:cNvPr id="12" name="TextBox 11"/>
          <p:cNvSpPr txBox="1"/>
          <p:nvPr/>
        </p:nvSpPr>
        <p:spPr>
          <a:xfrm>
            <a:off x="1619219" y="928670"/>
            <a:ext cx="7061763" cy="523220"/>
          </a:xfrm>
          <a:prstGeom prst="rect">
            <a:avLst/>
          </a:prstGeom>
          <a:noFill/>
        </p:spPr>
        <p:txBody>
          <a:bodyPr wrap="square" rtlCol="0">
            <a:spAutoFit/>
          </a:bodyPr>
          <a:lstStyle/>
          <a:p>
            <a:r>
              <a:rPr lang="uk-UA" sz="2800" b="1" i="1" dirty="0" err="1" smtClean="0">
                <a:effectLst>
                  <a:outerShdw blurRad="38100" dist="38100" dir="2700000" algn="tl">
                    <a:srgbClr val="000000">
                      <a:alpha val="43137"/>
                    </a:srgbClr>
                  </a:outerShdw>
                </a:effectLst>
              </a:rPr>
              <a:t>“Мовознайко”</a:t>
            </a:r>
            <a:endParaRPr lang="uk-UA" sz="2800" b="1" i="1" dirty="0">
              <a:effectLst>
                <a:outerShdw blurRad="38100" dist="38100" dir="2700000" algn="tl">
                  <a:srgbClr val="000000">
                    <a:alpha val="43137"/>
                  </a:srgbClr>
                </a:outerShdw>
              </a:effectLst>
            </a:endParaRPr>
          </a:p>
        </p:txBody>
      </p:sp>
      <p:sp>
        <p:nvSpPr>
          <p:cNvPr id="13" name="TextBox 12"/>
          <p:cNvSpPr txBox="1"/>
          <p:nvPr/>
        </p:nvSpPr>
        <p:spPr>
          <a:xfrm>
            <a:off x="518756" y="4864252"/>
            <a:ext cx="3754554" cy="523220"/>
          </a:xfrm>
          <a:prstGeom prst="rect">
            <a:avLst/>
          </a:prstGeom>
          <a:noFill/>
        </p:spPr>
        <p:txBody>
          <a:bodyPr wrap="none" rtlCol="0">
            <a:spAutoFit/>
          </a:bodyPr>
          <a:lstStyle/>
          <a:p>
            <a:r>
              <a:rPr lang="uk-UA" sz="2800" i="1" dirty="0" err="1" smtClean="0">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Сховане</a:t>
            </a:r>
            <a:r>
              <a:rPr lang="uk-UA" sz="2800" b="1" i="1" dirty="0" smtClean="0">
                <a:effectLst>
                  <a:outerShdw blurRad="38100" dist="38100" dir="2700000" algn="tl">
                    <a:srgbClr val="000000">
                      <a:alpha val="43137"/>
                    </a:srgbClr>
                  </a:outerShdw>
                </a:effectLst>
              </a:rPr>
              <a:t> </a:t>
            </a:r>
            <a:r>
              <a:rPr lang="uk-UA" sz="2800" b="1" i="1" dirty="0" err="1" smtClean="0">
                <a:effectLst>
                  <a:outerShdw blurRad="38100" dist="38100" dir="2700000" algn="tl">
                    <a:srgbClr val="000000">
                      <a:alpha val="43137"/>
                    </a:srgbClr>
                  </a:outerShdw>
                </a:effectLst>
              </a:rPr>
              <a:t>правило”</a:t>
            </a:r>
            <a:endParaRPr lang="uk-UA" sz="2800" b="1" i="1" dirty="0">
              <a:effectLst>
                <a:outerShdw blurRad="38100" dist="38100" dir="2700000" algn="tl">
                  <a:srgbClr val="000000">
                    <a:alpha val="43137"/>
                  </a:srgbClr>
                </a:outerShdw>
              </a:effectLst>
            </a:endParaRPr>
          </a:p>
        </p:txBody>
      </p:sp>
      <p:sp>
        <p:nvSpPr>
          <p:cNvPr id="14" name="TextBox 13"/>
          <p:cNvSpPr txBox="1"/>
          <p:nvPr/>
        </p:nvSpPr>
        <p:spPr>
          <a:xfrm>
            <a:off x="8852349" y="4218792"/>
            <a:ext cx="1435008" cy="523220"/>
          </a:xfrm>
          <a:prstGeom prst="rect">
            <a:avLst/>
          </a:prstGeom>
          <a:noFill/>
        </p:spPr>
        <p:txBody>
          <a:bodyPr wrap="none" rtlCol="0">
            <a:spAutoFit/>
          </a:bodyPr>
          <a:lstStyle/>
          <a:p>
            <a:r>
              <a:rPr lang="uk-UA" sz="2800" b="1" i="1" dirty="0" err="1" smtClean="0">
                <a:solidFill>
                  <a:schemeClr val="accent4">
                    <a:lumMod val="50000"/>
                  </a:schemeClr>
                </a:solidFill>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Лото”</a:t>
            </a:r>
            <a:endParaRPr lang="uk-UA" sz="2800" b="1" i="1" dirty="0">
              <a:effectLst>
                <a:outerShdw blurRad="38100" dist="38100" dir="2700000" algn="tl">
                  <a:srgbClr val="000000">
                    <a:alpha val="43137"/>
                  </a:srgbClr>
                </a:outerShdw>
              </a:effectLst>
            </a:endParaRPr>
          </a:p>
        </p:txBody>
      </p:sp>
      <p:sp>
        <p:nvSpPr>
          <p:cNvPr id="15" name="TextBox 14"/>
          <p:cNvSpPr txBox="1"/>
          <p:nvPr/>
        </p:nvSpPr>
        <p:spPr>
          <a:xfrm>
            <a:off x="3530897" y="5789409"/>
            <a:ext cx="3565400" cy="523220"/>
          </a:xfrm>
          <a:prstGeom prst="rect">
            <a:avLst/>
          </a:prstGeom>
          <a:noFill/>
        </p:spPr>
        <p:txBody>
          <a:bodyPr wrap="none" rtlCol="0">
            <a:spAutoFit/>
          </a:bodyPr>
          <a:lstStyle/>
          <a:p>
            <a:r>
              <a:rPr lang="uk-UA" sz="2800" b="1" i="1" dirty="0" err="1" smtClean="0">
                <a:solidFill>
                  <a:schemeClr val="accent4">
                    <a:lumMod val="50000"/>
                  </a:schemeClr>
                </a:solidFill>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Завдання-жарти”</a:t>
            </a:r>
            <a:endParaRPr lang="uk-UA" sz="2800" b="1" i="1" dirty="0">
              <a:effectLst>
                <a:outerShdw blurRad="38100" dist="38100" dir="2700000" algn="tl">
                  <a:srgbClr val="000000">
                    <a:alpha val="43137"/>
                  </a:srgbClr>
                </a:outerShdw>
              </a:effectLst>
            </a:endParaRPr>
          </a:p>
        </p:txBody>
      </p:sp>
      <p:sp>
        <p:nvSpPr>
          <p:cNvPr id="17" name="TextBox 16"/>
          <p:cNvSpPr txBox="1"/>
          <p:nvPr/>
        </p:nvSpPr>
        <p:spPr>
          <a:xfrm>
            <a:off x="8123220" y="1434356"/>
            <a:ext cx="2632452" cy="523220"/>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“Метаграми”</a:t>
            </a:r>
            <a:endParaRPr lang="uk-UA" sz="2800" b="1" i="1" dirty="0">
              <a:effectLst>
                <a:outerShdw blurRad="38100" dist="38100" dir="2700000" algn="tl">
                  <a:srgbClr val="000000">
                    <a:alpha val="43137"/>
                  </a:srgbClr>
                </a:outerShdw>
              </a:effectLst>
            </a:endParaRPr>
          </a:p>
        </p:txBody>
      </p:sp>
      <p:sp>
        <p:nvSpPr>
          <p:cNvPr id="10" name="TextBox 9"/>
          <p:cNvSpPr txBox="1"/>
          <p:nvPr/>
        </p:nvSpPr>
        <p:spPr>
          <a:xfrm>
            <a:off x="8753450" y="2748583"/>
            <a:ext cx="2553904" cy="523220"/>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“Кросворди”</a:t>
            </a:r>
            <a:endParaRPr lang="uk-UA" sz="2800" b="1" i="1" dirty="0" smtClean="0">
              <a:effectLst>
                <a:outerShdw blurRad="38100" dist="38100" dir="2700000" algn="tl">
                  <a:srgbClr val="000000">
                    <a:alpha val="43137"/>
                  </a:srgbClr>
                </a:outerShdw>
              </a:effectLst>
            </a:endParaRPr>
          </a:p>
        </p:txBody>
      </p:sp>
      <p:sp>
        <p:nvSpPr>
          <p:cNvPr id="18" name="TextBox 17"/>
          <p:cNvSpPr txBox="1"/>
          <p:nvPr/>
        </p:nvSpPr>
        <p:spPr>
          <a:xfrm>
            <a:off x="857213" y="2214554"/>
            <a:ext cx="7061763" cy="523220"/>
          </a:xfrm>
          <a:prstGeom prst="rect">
            <a:avLst/>
          </a:prstGeom>
          <a:noFill/>
        </p:spPr>
        <p:txBody>
          <a:bodyPr wrap="square" rtlCol="0">
            <a:spAutoFit/>
          </a:bodyPr>
          <a:lstStyle/>
          <a:p>
            <a:r>
              <a:rPr lang="uk-UA" sz="2800" b="1" i="1" dirty="0" err="1" smtClean="0">
                <a:solidFill>
                  <a:schemeClr val="accent4">
                    <a:lumMod val="50000"/>
                  </a:schemeClr>
                </a:solidFill>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Ребуси”</a:t>
            </a:r>
            <a:endParaRPr lang="uk-UA" sz="2800" b="1" i="1" dirty="0">
              <a:effectLst>
                <a:outerShdw blurRad="38100" dist="38100" dir="2700000" algn="tl">
                  <a:srgbClr val="000000">
                    <a:alpha val="43137"/>
                  </a:srgbClr>
                </a:outerShdw>
              </a:effectLst>
            </a:endParaRPr>
          </a:p>
        </p:txBody>
      </p:sp>
      <p:sp>
        <p:nvSpPr>
          <p:cNvPr id="11" name="TextBox 10"/>
          <p:cNvSpPr txBox="1"/>
          <p:nvPr/>
        </p:nvSpPr>
        <p:spPr>
          <a:xfrm>
            <a:off x="406400" y="3413761"/>
            <a:ext cx="2523448" cy="523220"/>
          </a:xfrm>
          <a:prstGeom prst="rect">
            <a:avLst/>
          </a:prstGeom>
          <a:noFill/>
        </p:spPr>
        <p:txBody>
          <a:bodyPr wrap="none" rtlCol="0">
            <a:spAutoFit/>
          </a:bodyPr>
          <a:lstStyle/>
          <a:p>
            <a:r>
              <a:rPr lang="uk-UA" sz="2800" i="1" dirty="0" err="1" smtClean="0">
                <a:effectLst>
                  <a:outerShdw blurRad="38100" dist="38100" dir="2700000" algn="tl">
                    <a:srgbClr val="000000">
                      <a:alpha val="43137"/>
                    </a:srgbClr>
                  </a:outerShdw>
                </a:effectLst>
              </a:rPr>
              <a:t>“</a:t>
            </a:r>
            <a:r>
              <a:rPr lang="uk-UA" sz="2800" b="1" i="1" dirty="0" err="1" smtClean="0">
                <a:effectLst>
                  <a:outerShdw blurRad="38100" dist="38100" dir="2700000" algn="tl">
                    <a:srgbClr val="000000">
                      <a:alpha val="43137"/>
                    </a:srgbClr>
                  </a:outerShdw>
                </a:effectLst>
              </a:rPr>
              <a:t>Ланцюжок”</a:t>
            </a:r>
            <a:endParaRPr lang="uk-UA" sz="2800" b="1" i="1" dirty="0">
              <a:effectLst>
                <a:outerShdw blurRad="38100" dist="38100" dir="2700000" algn="tl">
                  <a:srgbClr val="000000">
                    <a:alpha val="43137"/>
                  </a:srgbClr>
                </a:outerShdw>
              </a:effectLst>
            </a:endParaRPr>
          </a:p>
        </p:txBody>
      </p:sp>
      <p:sp>
        <p:nvSpPr>
          <p:cNvPr id="19" name="TextBox 18"/>
          <p:cNvSpPr txBox="1"/>
          <p:nvPr/>
        </p:nvSpPr>
        <p:spPr>
          <a:xfrm>
            <a:off x="8352715" y="5425442"/>
            <a:ext cx="2319866" cy="523220"/>
          </a:xfrm>
          <a:prstGeom prst="rect">
            <a:avLst/>
          </a:prstGeom>
          <a:noFill/>
        </p:spPr>
        <p:txBody>
          <a:bodyPr wrap="none" rtlCol="0">
            <a:spAutoFit/>
          </a:bodyPr>
          <a:lstStyle/>
          <a:p>
            <a:r>
              <a:rPr lang="uk-UA" sz="2800" b="1" i="1" dirty="0" err="1" smtClean="0">
                <a:effectLst>
                  <a:outerShdw blurRad="38100" dist="38100" dir="2700000" algn="tl">
                    <a:srgbClr val="000000">
                      <a:alpha val="43137"/>
                    </a:srgbClr>
                  </a:outerShdw>
                </a:effectLst>
              </a:rPr>
              <a:t>“Сходинки”</a:t>
            </a:r>
            <a:endParaRPr lang="uk-UA"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Відмінкове колесо: дидактична гра для уроків української мови - EDUC.com.ua"/>
          <p:cNvPicPr>
            <a:picLocks noChangeAspect="1" noChangeArrowheads="1"/>
          </p:cNvPicPr>
          <p:nvPr/>
        </p:nvPicPr>
        <p:blipFill>
          <a:blip r:embed="rId2"/>
          <a:srcRect/>
          <a:stretch>
            <a:fillRect/>
          </a:stretch>
        </p:blipFill>
        <p:spPr bwMode="auto">
          <a:xfrm>
            <a:off x="349539" y="401782"/>
            <a:ext cx="5076825" cy="2857500"/>
          </a:xfrm>
          <a:prstGeom prst="rect">
            <a:avLst/>
          </a:prstGeom>
          <a:noFill/>
        </p:spPr>
      </p:pic>
      <p:pic>
        <p:nvPicPr>
          <p:cNvPr id="45060" name="Picture 4" descr="Розвиваючі пазли &quot;Абетка&quot; - завантажити і роздрукувати безкоштовно"/>
          <p:cNvPicPr>
            <a:picLocks noChangeAspect="1" noChangeArrowheads="1"/>
          </p:cNvPicPr>
          <p:nvPr/>
        </p:nvPicPr>
        <p:blipFill>
          <a:blip r:embed="rId3"/>
          <a:srcRect/>
          <a:stretch>
            <a:fillRect/>
          </a:stretch>
        </p:blipFill>
        <p:spPr bwMode="auto">
          <a:xfrm>
            <a:off x="6043757" y="289934"/>
            <a:ext cx="2381250" cy="3362326"/>
          </a:xfrm>
          <a:prstGeom prst="rect">
            <a:avLst/>
          </a:prstGeom>
          <a:noFill/>
        </p:spPr>
      </p:pic>
      <p:pic>
        <p:nvPicPr>
          <p:cNvPr id="45062" name="Picture 6" descr="Віднови правило картки-розгортки з розмальовкою світлофора"/>
          <p:cNvPicPr>
            <a:picLocks noChangeAspect="1" noChangeArrowheads="1"/>
          </p:cNvPicPr>
          <p:nvPr/>
        </p:nvPicPr>
        <p:blipFill>
          <a:blip r:embed="rId4"/>
          <a:srcRect/>
          <a:stretch>
            <a:fillRect/>
          </a:stretch>
        </p:blipFill>
        <p:spPr bwMode="auto">
          <a:xfrm>
            <a:off x="1291648" y="4014356"/>
            <a:ext cx="6436589" cy="2317172"/>
          </a:xfrm>
          <a:prstGeom prst="rect">
            <a:avLst/>
          </a:prstGeom>
          <a:noFill/>
        </p:spPr>
      </p:pic>
      <p:pic>
        <p:nvPicPr>
          <p:cNvPr id="45064" name="Picture 8" descr="Зашифровані прислів'я про дружбу з розмальовкою "/>
          <p:cNvPicPr>
            <a:picLocks noChangeAspect="1" noChangeArrowheads="1"/>
          </p:cNvPicPr>
          <p:nvPr/>
        </p:nvPicPr>
        <p:blipFill>
          <a:blip r:embed="rId5"/>
          <a:srcRect/>
          <a:stretch>
            <a:fillRect/>
          </a:stretch>
        </p:blipFill>
        <p:spPr bwMode="auto">
          <a:xfrm>
            <a:off x="9116291" y="175782"/>
            <a:ext cx="2382981" cy="65159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Юля\Downloads\FB_IMG_166113815424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5473" y="257576"/>
            <a:ext cx="4493653" cy="6490832"/>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Юля\Downloads\FB_IMG_166176026424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93983" y="257576"/>
            <a:ext cx="4907119" cy="6542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732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Юля\Downloads\FB_IMG_166159919012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7271" y="101015"/>
            <a:ext cx="4483997" cy="336299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Юля\Downloads\FB_IMG_16615992021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1713" y="3482930"/>
            <a:ext cx="4335886" cy="325191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Юля\Downloads\FB_IMG_1661599215509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6342" y="3464013"/>
            <a:ext cx="4626737" cy="30965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996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89" y="103032"/>
            <a:ext cx="11539469" cy="6494085"/>
          </a:xfrm>
          <a:prstGeom prst="rect">
            <a:avLst/>
          </a:prstGeom>
        </p:spPr>
        <p:txBody>
          <a:bodyPr wrap="square">
            <a:spAutoFit/>
          </a:bodyPr>
          <a:lstStyle/>
          <a:p>
            <a:r>
              <a:rPr lang="ru-RU" sz="3200" b="1" dirty="0" err="1"/>
              <a:t>Педагогічні</a:t>
            </a:r>
            <a:r>
              <a:rPr lang="ru-RU" sz="3200" b="1" dirty="0"/>
              <a:t> </a:t>
            </a:r>
            <a:r>
              <a:rPr lang="ru-RU" sz="3200" b="1" dirty="0" err="1"/>
              <a:t>ігри</a:t>
            </a:r>
            <a:r>
              <a:rPr lang="ru-RU" sz="3200" b="1" dirty="0"/>
              <a:t> </a:t>
            </a:r>
            <a:r>
              <a:rPr lang="ru-RU" sz="2400" dirty="0" err="1"/>
              <a:t>класифікують</a:t>
            </a:r>
            <a:r>
              <a:rPr lang="ru-RU" sz="2400" dirty="0"/>
              <a:t> за такими </a:t>
            </a:r>
            <a:r>
              <a:rPr lang="ru-RU" sz="2400" dirty="0" err="1"/>
              <a:t>ознаками</a:t>
            </a:r>
            <a:r>
              <a:rPr lang="ru-RU" sz="2400" dirty="0" smtClean="0"/>
              <a:t>:</a:t>
            </a:r>
          </a:p>
          <a:p>
            <a:endParaRPr lang="ru-RU" sz="2400" dirty="0"/>
          </a:p>
          <a:p>
            <a:pPr algn="just"/>
            <a:r>
              <a:rPr lang="ru-RU" sz="2400" dirty="0"/>
              <a:t> </a:t>
            </a:r>
            <a:r>
              <a:rPr lang="ru-RU" sz="2400" dirty="0" smtClean="0"/>
              <a:t>1. </a:t>
            </a:r>
            <a:r>
              <a:rPr lang="ru-RU" sz="2400" b="1" i="1" dirty="0" smtClean="0"/>
              <a:t>За </a:t>
            </a:r>
            <a:r>
              <a:rPr lang="ru-RU" sz="2400" b="1" i="1" dirty="0" err="1"/>
              <a:t>галуззю</a:t>
            </a:r>
            <a:r>
              <a:rPr lang="ru-RU" sz="2400" b="1" i="1" dirty="0"/>
              <a:t> </a:t>
            </a:r>
            <a:r>
              <a:rPr lang="ru-RU" sz="2400" b="1" i="1" dirty="0" err="1"/>
              <a:t>діяльності</a:t>
            </a:r>
            <a:r>
              <a:rPr lang="ru-RU" sz="2400" b="1" i="1" dirty="0"/>
              <a:t> </a:t>
            </a:r>
            <a:r>
              <a:rPr lang="ru-RU" sz="2400" dirty="0" err="1"/>
              <a:t>розрізняють</a:t>
            </a:r>
            <a:r>
              <a:rPr lang="ru-RU" sz="2400" dirty="0"/>
              <a:t> </a:t>
            </a:r>
            <a:r>
              <a:rPr lang="ru-RU" sz="2400" dirty="0" err="1"/>
              <a:t>фізичні</a:t>
            </a:r>
            <a:r>
              <a:rPr lang="ru-RU" sz="2400" dirty="0"/>
              <a:t>, </a:t>
            </a:r>
            <a:r>
              <a:rPr lang="ru-RU" sz="2400" dirty="0" err="1"/>
              <a:t>інтелектуальні</a:t>
            </a:r>
            <a:r>
              <a:rPr lang="ru-RU" sz="2400" dirty="0"/>
              <a:t>, </a:t>
            </a:r>
            <a:r>
              <a:rPr lang="ru-RU" sz="2400" dirty="0" err="1"/>
              <a:t>трудові</a:t>
            </a:r>
            <a:r>
              <a:rPr lang="ru-RU" sz="2400" dirty="0"/>
              <a:t>, </a:t>
            </a:r>
            <a:r>
              <a:rPr lang="ru-RU" sz="2400" dirty="0" err="1"/>
              <a:t>соціальні</a:t>
            </a:r>
            <a:r>
              <a:rPr lang="ru-RU" sz="2400" dirty="0"/>
              <a:t>, </a:t>
            </a:r>
            <a:r>
              <a:rPr lang="ru-RU" sz="2400" dirty="0" err="1"/>
              <a:t>психологічні</a:t>
            </a:r>
            <a:r>
              <a:rPr lang="ru-RU" sz="2400" dirty="0"/>
              <a:t> </a:t>
            </a:r>
            <a:r>
              <a:rPr lang="ru-RU" sz="2400" dirty="0" smtClean="0"/>
              <a:t> </a:t>
            </a:r>
            <a:r>
              <a:rPr lang="ru-RU" sz="2400" dirty="0" err="1" smtClean="0"/>
              <a:t>ігри</a:t>
            </a:r>
            <a:r>
              <a:rPr lang="ru-RU" sz="2400" dirty="0"/>
              <a:t>. </a:t>
            </a:r>
            <a:endParaRPr lang="ru-RU" sz="2400" dirty="0" smtClean="0"/>
          </a:p>
          <a:p>
            <a:pPr algn="just"/>
            <a:endParaRPr lang="ru-RU" sz="2400" dirty="0" smtClean="0"/>
          </a:p>
          <a:p>
            <a:pPr algn="just"/>
            <a:r>
              <a:rPr lang="ru-RU" sz="2400" dirty="0" smtClean="0"/>
              <a:t>2</a:t>
            </a:r>
            <a:r>
              <a:rPr lang="ru-RU" sz="2400" b="1" i="1" dirty="0" smtClean="0"/>
              <a:t>. За </a:t>
            </a:r>
            <a:r>
              <a:rPr lang="ru-RU" sz="2400" b="1" i="1" dirty="0"/>
              <a:t>характером </a:t>
            </a:r>
            <a:r>
              <a:rPr lang="ru-RU" sz="2400" b="1" i="1" dirty="0" err="1"/>
              <a:t>педагогічного</a:t>
            </a:r>
            <a:r>
              <a:rPr lang="ru-RU" sz="2400" b="1" i="1" dirty="0"/>
              <a:t> </a:t>
            </a:r>
            <a:r>
              <a:rPr lang="ru-RU" sz="2400" b="1" i="1" dirty="0" err="1"/>
              <a:t>процесу</a:t>
            </a:r>
            <a:r>
              <a:rPr lang="ru-RU" sz="2400" b="1" i="1" dirty="0"/>
              <a:t> </a:t>
            </a:r>
            <a:r>
              <a:rPr lang="ru-RU" sz="2400" dirty="0" err="1"/>
              <a:t>виокремлюють</a:t>
            </a:r>
            <a:r>
              <a:rPr lang="ru-RU" sz="2400" dirty="0"/>
              <a:t> </a:t>
            </a:r>
            <a:r>
              <a:rPr lang="ru-RU" sz="2400" dirty="0" err="1"/>
              <a:t>навчальні</a:t>
            </a:r>
            <a:r>
              <a:rPr lang="ru-RU" sz="2400" dirty="0"/>
              <a:t>, </a:t>
            </a:r>
            <a:r>
              <a:rPr lang="ru-RU" sz="2400" dirty="0" err="1"/>
              <a:t>тренінгові</a:t>
            </a:r>
            <a:r>
              <a:rPr lang="ru-RU" sz="2400" dirty="0"/>
              <a:t>, </a:t>
            </a:r>
            <a:r>
              <a:rPr lang="ru-RU" sz="2400" dirty="0" err="1"/>
              <a:t>контролюючі</a:t>
            </a:r>
            <a:r>
              <a:rPr lang="ru-RU" sz="2400" dirty="0"/>
              <a:t>, </a:t>
            </a:r>
            <a:r>
              <a:rPr lang="ru-RU" sz="2400" dirty="0" err="1"/>
              <a:t>узагальнювальні</a:t>
            </a:r>
            <a:r>
              <a:rPr lang="ru-RU" sz="2400" dirty="0"/>
              <a:t>, </a:t>
            </a:r>
            <a:r>
              <a:rPr lang="ru-RU" sz="2400" dirty="0" err="1"/>
              <a:t>пізнавальні</a:t>
            </a:r>
            <a:r>
              <a:rPr lang="ru-RU" sz="2400" dirty="0"/>
              <a:t>, </a:t>
            </a:r>
            <a:r>
              <a:rPr lang="ru-RU" sz="2400" dirty="0" err="1"/>
              <a:t>виховні</a:t>
            </a:r>
            <a:r>
              <a:rPr lang="ru-RU" sz="2400" dirty="0"/>
              <a:t>, </a:t>
            </a:r>
            <a:r>
              <a:rPr lang="ru-RU" sz="2400" dirty="0" err="1"/>
              <a:t>розвивальні</a:t>
            </a:r>
            <a:r>
              <a:rPr lang="ru-RU" sz="2400" dirty="0"/>
              <a:t>, </a:t>
            </a:r>
            <a:r>
              <a:rPr lang="ru-RU" sz="2400" dirty="0" err="1"/>
              <a:t>репродуктивні</a:t>
            </a:r>
            <a:r>
              <a:rPr lang="ru-RU" sz="2400" dirty="0"/>
              <a:t>, </a:t>
            </a:r>
            <a:r>
              <a:rPr lang="ru-RU" sz="2400" dirty="0" err="1"/>
              <a:t>продуктивні</a:t>
            </a:r>
            <a:r>
              <a:rPr lang="ru-RU" sz="2400" dirty="0"/>
              <a:t>, </a:t>
            </a:r>
            <a:r>
              <a:rPr lang="ru-RU" sz="2400" dirty="0" err="1"/>
              <a:t>творчі</a:t>
            </a:r>
            <a:r>
              <a:rPr lang="ru-RU" sz="2400" dirty="0"/>
              <a:t> </a:t>
            </a:r>
            <a:r>
              <a:rPr lang="ru-RU" sz="2400" dirty="0" err="1"/>
              <a:t>ігри</a:t>
            </a:r>
            <a:r>
              <a:rPr lang="ru-RU" sz="2400" dirty="0" smtClean="0"/>
              <a:t>.</a:t>
            </a:r>
          </a:p>
          <a:p>
            <a:pPr algn="just"/>
            <a:endParaRPr lang="ru-RU" sz="2400" dirty="0" smtClean="0"/>
          </a:p>
          <a:p>
            <a:pPr algn="just"/>
            <a:r>
              <a:rPr lang="ru-RU" sz="2400" b="1" dirty="0" smtClean="0"/>
              <a:t>3. За </a:t>
            </a:r>
            <a:r>
              <a:rPr lang="ru-RU" sz="2400" b="1" dirty="0" err="1"/>
              <a:t>ігровою</a:t>
            </a:r>
            <a:r>
              <a:rPr lang="ru-RU" sz="2400" b="1" dirty="0"/>
              <a:t> методикою </a:t>
            </a:r>
            <a:r>
              <a:rPr lang="ru-RU" sz="2400" dirty="0" err="1"/>
              <a:t>диференціюють</a:t>
            </a:r>
            <a:r>
              <a:rPr lang="ru-RU" sz="2400" dirty="0"/>
              <a:t> </a:t>
            </a:r>
            <a:r>
              <a:rPr lang="ru-RU" sz="2400" dirty="0" err="1"/>
              <a:t>предметні</a:t>
            </a:r>
            <a:r>
              <a:rPr lang="ru-RU" sz="2400" dirty="0"/>
              <a:t>, </a:t>
            </a:r>
            <a:r>
              <a:rPr lang="ru-RU" sz="2400" dirty="0" err="1"/>
              <a:t>сюжетні</a:t>
            </a:r>
            <a:r>
              <a:rPr lang="ru-RU" sz="2400" dirty="0"/>
              <a:t>, </a:t>
            </a:r>
            <a:r>
              <a:rPr lang="ru-RU" sz="2400" dirty="0" err="1"/>
              <a:t>рольові</a:t>
            </a:r>
            <a:r>
              <a:rPr lang="ru-RU" sz="2400" dirty="0"/>
              <a:t>, </a:t>
            </a:r>
            <a:r>
              <a:rPr lang="ru-RU" sz="2400" dirty="0" err="1"/>
              <a:t>ділові</a:t>
            </a:r>
            <a:r>
              <a:rPr lang="ru-RU" sz="2400" dirty="0"/>
              <a:t>, </a:t>
            </a:r>
            <a:r>
              <a:rPr lang="ru-RU" sz="2400" dirty="0" err="1"/>
              <a:t>імітаційні</a:t>
            </a:r>
            <a:r>
              <a:rPr lang="ru-RU" sz="2400" dirty="0"/>
              <a:t>, </a:t>
            </a:r>
            <a:r>
              <a:rPr lang="ru-RU" sz="2400" dirty="0" err="1"/>
              <a:t>драматизаційні</a:t>
            </a:r>
            <a:r>
              <a:rPr lang="ru-RU" sz="2400" dirty="0"/>
              <a:t> </a:t>
            </a:r>
            <a:r>
              <a:rPr lang="ru-RU" sz="2400" dirty="0" err="1"/>
              <a:t>ігри</a:t>
            </a:r>
            <a:r>
              <a:rPr lang="ru-RU" sz="2400" dirty="0"/>
              <a:t>. </a:t>
            </a:r>
            <a:endParaRPr lang="ru-RU" sz="2400" dirty="0" smtClean="0"/>
          </a:p>
          <a:p>
            <a:pPr algn="just"/>
            <a:endParaRPr lang="ru-RU" sz="2400" dirty="0" smtClean="0"/>
          </a:p>
          <a:p>
            <a:pPr algn="just"/>
            <a:r>
              <a:rPr lang="ru-RU" sz="2400" b="1" dirty="0" smtClean="0"/>
              <a:t>4. За </a:t>
            </a:r>
            <a:r>
              <a:rPr lang="ru-RU" sz="2400" b="1" dirty="0"/>
              <a:t>предметною </a:t>
            </a:r>
            <a:r>
              <a:rPr lang="ru-RU" sz="2400" b="1" dirty="0" err="1"/>
              <a:t>галуззю</a:t>
            </a:r>
            <a:r>
              <a:rPr lang="ru-RU" sz="2400" b="1" dirty="0"/>
              <a:t> </a:t>
            </a:r>
            <a:r>
              <a:rPr lang="ru-RU" sz="2400" dirty="0" err="1"/>
              <a:t>виокремлюють</a:t>
            </a:r>
            <a:r>
              <a:rPr lang="ru-RU" sz="2400" dirty="0"/>
              <a:t> </a:t>
            </a:r>
            <a:r>
              <a:rPr lang="ru-RU" sz="2400" dirty="0" err="1"/>
              <a:t>математичні</a:t>
            </a:r>
            <a:r>
              <a:rPr lang="ru-RU" sz="2400" dirty="0"/>
              <a:t>, </a:t>
            </a:r>
            <a:r>
              <a:rPr lang="ru-RU" sz="2400" dirty="0" err="1"/>
              <a:t>хімічні</a:t>
            </a:r>
            <a:r>
              <a:rPr lang="ru-RU" sz="2400" dirty="0"/>
              <a:t>, </a:t>
            </a:r>
            <a:r>
              <a:rPr lang="ru-RU" sz="2400" dirty="0" err="1"/>
              <a:t>біологічні</a:t>
            </a:r>
            <a:r>
              <a:rPr lang="ru-RU" sz="2400" dirty="0"/>
              <a:t> </a:t>
            </a:r>
            <a:r>
              <a:rPr lang="ru-RU" sz="2400" dirty="0" err="1"/>
              <a:t>ігри</a:t>
            </a:r>
            <a:r>
              <a:rPr lang="ru-RU" sz="2400" dirty="0"/>
              <a:t> </a:t>
            </a:r>
            <a:r>
              <a:rPr lang="ru-RU" sz="2400" dirty="0" err="1"/>
              <a:t>тощо</a:t>
            </a:r>
            <a:r>
              <a:rPr lang="ru-RU" sz="2400" dirty="0"/>
              <a:t>, а </a:t>
            </a:r>
            <a:r>
              <a:rPr lang="ru-RU" sz="2400" dirty="0" err="1"/>
              <a:t>також</a:t>
            </a:r>
            <a:r>
              <a:rPr lang="ru-RU" sz="2400" dirty="0"/>
              <a:t> </a:t>
            </a:r>
            <a:r>
              <a:rPr lang="ru-RU" sz="2400" dirty="0" err="1"/>
              <a:t>фізкультурні</a:t>
            </a:r>
            <a:r>
              <a:rPr lang="ru-RU" sz="2400" dirty="0"/>
              <a:t>, </a:t>
            </a:r>
            <a:r>
              <a:rPr lang="ru-RU" sz="2400" dirty="0" err="1"/>
              <a:t>спортивні</a:t>
            </a:r>
            <a:r>
              <a:rPr lang="ru-RU" sz="2400" dirty="0"/>
              <a:t>, </a:t>
            </a:r>
            <a:r>
              <a:rPr lang="ru-RU" sz="2400" dirty="0" err="1"/>
              <a:t>народні</a:t>
            </a:r>
            <a:r>
              <a:rPr lang="ru-RU" sz="2400" dirty="0"/>
              <a:t>, </a:t>
            </a:r>
            <a:r>
              <a:rPr lang="ru-RU" sz="2400" dirty="0" err="1"/>
              <a:t>військово-прикладні</a:t>
            </a:r>
            <a:r>
              <a:rPr lang="ru-RU" sz="2400" dirty="0"/>
              <a:t>. </a:t>
            </a:r>
            <a:endParaRPr lang="ru-RU" sz="2400" dirty="0" smtClean="0"/>
          </a:p>
          <a:p>
            <a:pPr algn="just"/>
            <a:endParaRPr lang="ru-RU" sz="2400" dirty="0" smtClean="0"/>
          </a:p>
          <a:p>
            <a:pPr algn="just"/>
            <a:r>
              <a:rPr lang="ru-RU" sz="2400" b="1" dirty="0" smtClean="0"/>
              <a:t>5. За </a:t>
            </a:r>
            <a:r>
              <a:rPr lang="ru-RU" sz="2400" b="1" dirty="0"/>
              <a:t>видом </a:t>
            </a:r>
            <a:r>
              <a:rPr lang="ru-RU" sz="2400" b="1" dirty="0" err="1"/>
              <a:t>ігрового</a:t>
            </a:r>
            <a:r>
              <a:rPr lang="ru-RU" sz="2400" b="1" dirty="0"/>
              <a:t> </a:t>
            </a:r>
            <a:r>
              <a:rPr lang="ru-RU" sz="2400" b="1" dirty="0" err="1"/>
              <a:t>середовища</a:t>
            </a:r>
            <a:r>
              <a:rPr lang="ru-RU" sz="2400" b="1" dirty="0"/>
              <a:t> </a:t>
            </a:r>
            <a:r>
              <a:rPr lang="ru-RU" sz="2400" dirty="0" err="1"/>
              <a:t>ігри</a:t>
            </a:r>
            <a:r>
              <a:rPr lang="ru-RU" sz="2400" dirty="0"/>
              <a:t> </a:t>
            </a:r>
            <a:r>
              <a:rPr lang="ru-RU" sz="2400" dirty="0" err="1"/>
              <a:t>поділяються</a:t>
            </a:r>
            <a:r>
              <a:rPr lang="ru-RU" sz="2400" dirty="0"/>
              <a:t> на </a:t>
            </a:r>
            <a:r>
              <a:rPr lang="ru-RU" sz="2400" dirty="0" err="1"/>
              <a:t>комп’ютерні</a:t>
            </a:r>
            <a:r>
              <a:rPr lang="ru-RU" sz="2400" dirty="0"/>
              <a:t>, </a:t>
            </a:r>
            <a:r>
              <a:rPr lang="ru-RU" sz="2400" dirty="0" err="1"/>
              <a:t>телевізійні</a:t>
            </a:r>
            <a:r>
              <a:rPr lang="ru-RU" sz="2400" dirty="0"/>
              <a:t>, </a:t>
            </a:r>
            <a:r>
              <a:rPr lang="ru-RU" sz="2400" dirty="0" err="1"/>
              <a:t>настільні</a:t>
            </a:r>
            <a:r>
              <a:rPr lang="ru-RU" sz="2400" dirty="0"/>
              <a:t>, </a:t>
            </a:r>
            <a:r>
              <a:rPr lang="ru-RU" sz="2400" dirty="0" err="1"/>
              <a:t>кімнатні</a:t>
            </a:r>
            <a:r>
              <a:rPr lang="ru-RU" sz="2400" dirty="0"/>
              <a:t>, </a:t>
            </a:r>
            <a:r>
              <a:rPr lang="ru-RU" sz="2400" dirty="0" err="1"/>
              <a:t>вуличні</a:t>
            </a:r>
            <a:r>
              <a:rPr lang="ru-RU" sz="2400" dirty="0"/>
              <a:t>, на </a:t>
            </a:r>
            <a:r>
              <a:rPr lang="ru-RU" sz="2400" dirty="0" err="1"/>
              <a:t>місцевості</a:t>
            </a:r>
            <a:r>
              <a:rPr lang="ru-RU" sz="2400" dirty="0"/>
              <a:t>.</a:t>
            </a:r>
          </a:p>
        </p:txBody>
      </p:sp>
    </p:spTree>
    <p:extLst>
      <p:ext uri="{BB962C8B-B14F-4D97-AF65-F5344CB8AC3E}">
        <p14:creationId xmlns:p14="http://schemas.microsoft.com/office/powerpoint/2010/main" xmlns="" val="138095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425" y="90152"/>
            <a:ext cx="11513713" cy="6894855"/>
          </a:xfrm>
          <a:prstGeom prst="rect">
            <a:avLst/>
          </a:prstGeom>
        </p:spPr>
        <p:txBody>
          <a:bodyPr wrap="square">
            <a:spAutoFit/>
          </a:bodyPr>
          <a:lstStyle/>
          <a:p>
            <a:pPr algn="ctr"/>
            <a:r>
              <a:rPr lang="ru-RU" sz="2800" dirty="0" err="1"/>
              <a:t>Ігрова</a:t>
            </a:r>
            <a:r>
              <a:rPr lang="ru-RU" sz="2800" dirty="0"/>
              <a:t> </a:t>
            </a:r>
            <a:r>
              <a:rPr lang="ru-RU" sz="2800" dirty="0" err="1"/>
              <a:t>технологія</a:t>
            </a:r>
            <a:r>
              <a:rPr lang="ru-RU" sz="2800" dirty="0"/>
              <a:t> , на думку Г. </a:t>
            </a:r>
            <a:r>
              <a:rPr lang="ru-RU" sz="2800" dirty="0" err="1"/>
              <a:t>Селевко</a:t>
            </a:r>
            <a:r>
              <a:rPr lang="ru-RU" sz="2800" dirty="0"/>
              <a:t>, </a:t>
            </a:r>
            <a:r>
              <a:rPr lang="ru-RU" sz="2800" dirty="0" err="1" smtClean="0"/>
              <a:t>містить</a:t>
            </a:r>
            <a:endParaRPr lang="ru-RU" sz="2800" dirty="0" smtClean="0"/>
          </a:p>
          <a:p>
            <a:pPr algn="ctr"/>
            <a:r>
              <a:rPr lang="ru-RU" sz="2800" dirty="0" smtClean="0"/>
              <a:t> </a:t>
            </a:r>
            <a:r>
              <a:rPr lang="ru-RU" sz="2800" dirty="0"/>
              <a:t>спектр </a:t>
            </a:r>
            <a:r>
              <a:rPr lang="ru-RU" sz="2800" b="1" dirty="0" err="1"/>
              <a:t>цільових</a:t>
            </a:r>
            <a:r>
              <a:rPr lang="ru-RU" sz="2800" b="1" dirty="0"/>
              <a:t> </a:t>
            </a:r>
            <a:r>
              <a:rPr lang="ru-RU" sz="2800" b="1" dirty="0" err="1"/>
              <a:t>орієнтацій</a:t>
            </a:r>
            <a:r>
              <a:rPr lang="ru-RU" sz="2800" b="1" dirty="0"/>
              <a:t>:</a:t>
            </a:r>
          </a:p>
          <a:p>
            <a:pPr marL="457200" indent="-457200" algn="just">
              <a:buFont typeface="Wingdings" panose="05000000000000000000" pitchFamily="2" charset="2"/>
              <a:buChar char="v"/>
            </a:pPr>
            <a:r>
              <a:rPr lang="ru-RU" sz="2800" dirty="0"/>
              <a:t>	</a:t>
            </a:r>
            <a:r>
              <a:rPr lang="ru-RU" sz="2800" b="1" u="sng" dirty="0" err="1" smtClean="0"/>
              <a:t>дидактичні</a:t>
            </a:r>
            <a:r>
              <a:rPr lang="ru-RU" sz="2800" b="1" u="sng" dirty="0" smtClean="0"/>
              <a:t>:</a:t>
            </a:r>
            <a:r>
              <a:rPr lang="ru-RU" sz="2800" dirty="0" smtClean="0"/>
              <a:t> </a:t>
            </a:r>
            <a:r>
              <a:rPr lang="ru-RU" sz="2400" dirty="0" err="1" smtClean="0"/>
              <a:t>розширення</a:t>
            </a:r>
            <a:r>
              <a:rPr lang="ru-RU" sz="2400" dirty="0" smtClean="0"/>
              <a:t> </a:t>
            </a:r>
            <a:r>
              <a:rPr lang="ru-RU" sz="2400" dirty="0"/>
              <a:t>кругозору, </a:t>
            </a:r>
            <a:r>
              <a:rPr lang="ru-RU" sz="2400" dirty="0" err="1"/>
              <a:t>пізнавальна</a:t>
            </a:r>
            <a:r>
              <a:rPr lang="ru-RU" sz="2400" dirty="0"/>
              <a:t> </a:t>
            </a:r>
            <a:r>
              <a:rPr lang="ru-RU" sz="2400" dirty="0" err="1"/>
              <a:t>діяльність</a:t>
            </a:r>
            <a:r>
              <a:rPr lang="ru-RU" sz="2400" dirty="0"/>
              <a:t>; </a:t>
            </a:r>
            <a:r>
              <a:rPr lang="ru-RU" sz="2400" dirty="0" err="1"/>
              <a:t>застосування</a:t>
            </a:r>
            <a:r>
              <a:rPr lang="ru-RU" sz="2400" dirty="0"/>
              <a:t> </a:t>
            </a:r>
            <a:r>
              <a:rPr lang="ru-RU" sz="2400" dirty="0" err="1"/>
              <a:t>знань</a:t>
            </a:r>
            <a:r>
              <a:rPr lang="ru-RU" sz="2400" dirty="0"/>
              <a:t>, </a:t>
            </a:r>
            <a:r>
              <a:rPr lang="ru-RU" sz="2400" dirty="0" err="1"/>
              <a:t>умінь</a:t>
            </a:r>
            <a:r>
              <a:rPr lang="ru-RU" sz="2400" dirty="0"/>
              <a:t>, </a:t>
            </a:r>
            <a:r>
              <a:rPr lang="ru-RU" sz="2400" dirty="0" err="1"/>
              <a:t>навичок</a:t>
            </a:r>
            <a:r>
              <a:rPr lang="ru-RU" sz="2400" dirty="0"/>
              <a:t> у </a:t>
            </a:r>
            <a:r>
              <a:rPr lang="ru-RU" sz="2400" dirty="0" err="1"/>
              <a:t>практичній</a:t>
            </a:r>
            <a:r>
              <a:rPr lang="ru-RU" sz="2400" dirty="0"/>
              <a:t> </a:t>
            </a:r>
            <a:r>
              <a:rPr lang="ru-RU" sz="2400" dirty="0" err="1"/>
              <a:t>діяльності</a:t>
            </a:r>
            <a:r>
              <a:rPr lang="ru-RU" sz="2400" dirty="0"/>
              <a:t>; </a:t>
            </a:r>
            <a:r>
              <a:rPr lang="ru-RU" sz="2400" dirty="0" err="1"/>
              <a:t>формування</a:t>
            </a:r>
            <a:r>
              <a:rPr lang="ru-RU" sz="2400" dirty="0"/>
              <a:t> </a:t>
            </a:r>
            <a:r>
              <a:rPr lang="ru-RU" sz="2400" dirty="0" err="1"/>
              <a:t>умінь</a:t>
            </a:r>
            <a:r>
              <a:rPr lang="ru-RU" sz="2400" dirty="0"/>
              <a:t> і </a:t>
            </a:r>
            <a:r>
              <a:rPr lang="ru-RU" sz="2400" dirty="0" err="1"/>
              <a:t>навичок</a:t>
            </a:r>
            <a:r>
              <a:rPr lang="ru-RU" sz="2400" dirty="0"/>
              <a:t>, </a:t>
            </a:r>
            <a:r>
              <a:rPr lang="ru-RU" sz="2400" dirty="0" err="1"/>
              <a:t>необхідних</a:t>
            </a:r>
            <a:r>
              <a:rPr lang="ru-RU" sz="2400" dirty="0"/>
              <a:t> у </a:t>
            </a:r>
            <a:r>
              <a:rPr lang="ru-RU" sz="2400" dirty="0" err="1"/>
              <a:t>практичній</a:t>
            </a:r>
            <a:r>
              <a:rPr lang="ru-RU" sz="2400" dirty="0"/>
              <a:t> </a:t>
            </a:r>
            <a:r>
              <a:rPr lang="ru-RU" sz="2400" dirty="0" err="1"/>
              <a:t>діяльності</a:t>
            </a:r>
            <a:r>
              <a:rPr lang="ru-RU" sz="2400" dirty="0"/>
              <a:t>; </a:t>
            </a:r>
            <a:r>
              <a:rPr lang="ru-RU" sz="2400" dirty="0" err="1"/>
              <a:t>розвиток</a:t>
            </a:r>
            <a:r>
              <a:rPr lang="ru-RU" sz="2400" dirty="0"/>
              <a:t> </a:t>
            </a:r>
            <a:r>
              <a:rPr lang="ru-RU" sz="2400" dirty="0" err="1"/>
              <a:t>трудових</a:t>
            </a:r>
            <a:r>
              <a:rPr lang="ru-RU" sz="2400" dirty="0"/>
              <a:t> </a:t>
            </a:r>
            <a:r>
              <a:rPr lang="ru-RU" sz="2400" dirty="0" err="1"/>
              <a:t>навичок</a:t>
            </a:r>
            <a:r>
              <a:rPr lang="ru-RU" sz="2400" dirty="0" smtClean="0"/>
              <a:t>;</a:t>
            </a:r>
          </a:p>
          <a:p>
            <a:pPr marL="457200" indent="-457200" algn="just">
              <a:buFont typeface="Wingdings" panose="05000000000000000000" pitchFamily="2" charset="2"/>
              <a:buChar char="v"/>
            </a:pPr>
            <a:endParaRPr lang="ru-RU" sz="2400" dirty="0"/>
          </a:p>
          <a:p>
            <a:pPr marL="457200" indent="-457200" algn="just">
              <a:buFont typeface="Wingdings" panose="05000000000000000000" pitchFamily="2" charset="2"/>
              <a:buChar char="v"/>
            </a:pPr>
            <a:r>
              <a:rPr lang="ru-RU" sz="2800" b="1" u="sng" dirty="0" err="1" smtClean="0"/>
              <a:t>виховні</a:t>
            </a:r>
            <a:r>
              <a:rPr lang="ru-RU" sz="2800" b="1" u="sng" dirty="0"/>
              <a:t>:</a:t>
            </a:r>
            <a:r>
              <a:rPr lang="ru-RU" sz="2800" dirty="0"/>
              <a:t> </a:t>
            </a:r>
            <a:r>
              <a:rPr lang="ru-RU" sz="2400" dirty="0" err="1"/>
              <a:t>виховання</a:t>
            </a:r>
            <a:r>
              <a:rPr lang="ru-RU" sz="2400" dirty="0"/>
              <a:t> </a:t>
            </a:r>
            <a:r>
              <a:rPr lang="ru-RU" sz="2400" dirty="0" err="1"/>
              <a:t>самостійності</a:t>
            </a:r>
            <a:r>
              <a:rPr lang="ru-RU" sz="2400" dirty="0"/>
              <a:t>, </a:t>
            </a:r>
            <a:r>
              <a:rPr lang="ru-RU" sz="2400" dirty="0" err="1"/>
              <a:t>формування</a:t>
            </a:r>
            <a:r>
              <a:rPr lang="ru-RU" sz="2400" dirty="0"/>
              <a:t> </a:t>
            </a:r>
            <a:r>
              <a:rPr lang="ru-RU" sz="2400" dirty="0" err="1"/>
              <a:t>певних</a:t>
            </a:r>
            <a:r>
              <a:rPr lang="ru-RU" sz="2400" dirty="0"/>
              <a:t> </a:t>
            </a:r>
            <a:r>
              <a:rPr lang="ru-RU" sz="2400" dirty="0" err="1"/>
              <a:t>підходів</a:t>
            </a:r>
            <a:r>
              <a:rPr lang="ru-RU" sz="2400" dirty="0"/>
              <a:t>, </a:t>
            </a:r>
            <a:r>
              <a:rPr lang="ru-RU" sz="2400" dirty="0" err="1"/>
              <a:t>позицій</a:t>
            </a:r>
            <a:r>
              <a:rPr lang="ru-RU" sz="2400" dirty="0"/>
              <a:t>, </a:t>
            </a:r>
            <a:r>
              <a:rPr lang="ru-RU" sz="2400" dirty="0" err="1"/>
              <a:t>етичних</a:t>
            </a:r>
            <a:r>
              <a:rPr lang="ru-RU" sz="2400" dirty="0"/>
              <a:t>, </a:t>
            </a:r>
            <a:r>
              <a:rPr lang="ru-RU" sz="2400" dirty="0" err="1"/>
              <a:t>естетичних</a:t>
            </a:r>
            <a:r>
              <a:rPr lang="ru-RU" sz="2400" dirty="0"/>
              <a:t> і </a:t>
            </a:r>
            <a:r>
              <a:rPr lang="ru-RU" sz="2400" dirty="0" err="1"/>
              <a:t>світоглядних</a:t>
            </a:r>
            <a:r>
              <a:rPr lang="ru-RU" sz="2400" dirty="0"/>
              <a:t> установок; </a:t>
            </a:r>
            <a:r>
              <a:rPr lang="ru-RU" sz="2400" dirty="0" err="1"/>
              <a:t>виховання</a:t>
            </a:r>
            <a:r>
              <a:rPr lang="ru-RU" sz="2400" dirty="0"/>
              <a:t> </a:t>
            </a:r>
            <a:r>
              <a:rPr lang="ru-RU" sz="2400" dirty="0" err="1"/>
              <a:t>колективізму</a:t>
            </a:r>
            <a:r>
              <a:rPr lang="ru-RU" sz="2400" dirty="0"/>
              <a:t>, </a:t>
            </a:r>
            <a:r>
              <a:rPr lang="ru-RU" sz="2400" dirty="0" err="1"/>
              <a:t>комунікативності</a:t>
            </a:r>
            <a:r>
              <a:rPr lang="ru-RU" sz="2400" dirty="0" smtClean="0"/>
              <a:t>;</a:t>
            </a:r>
          </a:p>
          <a:p>
            <a:pPr marL="457200" indent="-457200" algn="just">
              <a:buFont typeface="Wingdings" panose="05000000000000000000" pitchFamily="2" charset="2"/>
              <a:buChar char="v"/>
            </a:pPr>
            <a:endParaRPr lang="ru-RU" sz="2400" dirty="0"/>
          </a:p>
          <a:p>
            <a:pPr marL="457200" indent="-457200" algn="just">
              <a:buFont typeface="Wingdings" panose="05000000000000000000" pitchFamily="2" charset="2"/>
              <a:buChar char="v"/>
            </a:pPr>
            <a:r>
              <a:rPr lang="ru-RU" sz="2800" b="1" u="sng" dirty="0" err="1" smtClean="0"/>
              <a:t>розвивальні</a:t>
            </a:r>
            <a:r>
              <a:rPr lang="ru-RU" sz="2800" dirty="0"/>
              <a:t>: </a:t>
            </a:r>
            <a:r>
              <a:rPr lang="ru-RU" sz="2400" dirty="0" err="1"/>
              <a:t>розвиток</a:t>
            </a:r>
            <a:r>
              <a:rPr lang="ru-RU" sz="2400" dirty="0"/>
              <a:t> </a:t>
            </a:r>
            <a:r>
              <a:rPr lang="ru-RU" sz="2400" dirty="0" err="1"/>
              <a:t>уваги</a:t>
            </a:r>
            <a:r>
              <a:rPr lang="ru-RU" sz="2400" dirty="0"/>
              <a:t>, </a:t>
            </a:r>
            <a:r>
              <a:rPr lang="ru-RU" sz="2400" dirty="0" err="1"/>
              <a:t>пам’яті</a:t>
            </a:r>
            <a:r>
              <a:rPr lang="ru-RU" sz="2400" dirty="0"/>
              <a:t>, </a:t>
            </a:r>
            <a:r>
              <a:rPr lang="ru-RU" sz="2400" dirty="0" err="1"/>
              <a:t>мови</a:t>
            </a:r>
            <a:r>
              <a:rPr lang="ru-RU" sz="2400" dirty="0"/>
              <a:t>, </a:t>
            </a:r>
            <a:r>
              <a:rPr lang="ru-RU" sz="2400" dirty="0" err="1"/>
              <a:t>мислення</a:t>
            </a:r>
            <a:r>
              <a:rPr lang="ru-RU" sz="2400" dirty="0"/>
              <a:t>, </a:t>
            </a:r>
            <a:r>
              <a:rPr lang="ru-RU" sz="2400" dirty="0" err="1"/>
              <a:t>умінь</a:t>
            </a:r>
            <a:r>
              <a:rPr lang="ru-RU" sz="2400" dirty="0"/>
              <a:t> </a:t>
            </a:r>
            <a:r>
              <a:rPr lang="ru-RU" sz="2400" dirty="0" err="1"/>
              <a:t>порівнювати</a:t>
            </a:r>
            <a:r>
              <a:rPr lang="ru-RU" sz="2400" dirty="0"/>
              <a:t>, </a:t>
            </a:r>
            <a:r>
              <a:rPr lang="ru-RU" sz="2400" dirty="0" err="1"/>
              <a:t>зіставляти</a:t>
            </a:r>
            <a:r>
              <a:rPr lang="ru-RU" sz="2400" dirty="0"/>
              <a:t>, </a:t>
            </a:r>
            <a:r>
              <a:rPr lang="ru-RU" sz="2400" dirty="0" err="1"/>
              <a:t>уяви</a:t>
            </a:r>
            <a:r>
              <a:rPr lang="ru-RU" sz="2400" dirty="0"/>
              <a:t>, </a:t>
            </a:r>
            <a:r>
              <a:rPr lang="ru-RU" sz="2400" dirty="0" err="1"/>
              <a:t>фантазії</a:t>
            </a:r>
            <a:r>
              <a:rPr lang="ru-RU" sz="2400" dirty="0"/>
              <a:t>, </a:t>
            </a:r>
            <a:r>
              <a:rPr lang="ru-RU" sz="2400" dirty="0" err="1"/>
              <a:t>творчих</a:t>
            </a:r>
            <a:r>
              <a:rPr lang="ru-RU" sz="2400" dirty="0"/>
              <a:t> </a:t>
            </a:r>
            <a:r>
              <a:rPr lang="ru-RU" sz="2400" dirty="0" err="1"/>
              <a:t>здібностей</a:t>
            </a:r>
            <a:r>
              <a:rPr lang="ru-RU" sz="2400" dirty="0"/>
              <a:t>, </a:t>
            </a:r>
            <a:r>
              <a:rPr lang="ru-RU" sz="2400" dirty="0" err="1"/>
              <a:t>емпатії</a:t>
            </a:r>
            <a:r>
              <a:rPr lang="ru-RU" sz="2400" dirty="0"/>
              <a:t>, </a:t>
            </a:r>
            <a:r>
              <a:rPr lang="ru-RU" sz="2400" dirty="0" err="1"/>
              <a:t>рефлексії</a:t>
            </a:r>
            <a:r>
              <a:rPr lang="ru-RU" sz="2400" dirty="0"/>
              <a:t>, </a:t>
            </a:r>
            <a:r>
              <a:rPr lang="ru-RU" sz="2400" dirty="0" err="1"/>
              <a:t>уміння</a:t>
            </a:r>
            <a:r>
              <a:rPr lang="ru-RU" sz="2400" dirty="0"/>
              <a:t> </a:t>
            </a:r>
            <a:r>
              <a:rPr lang="ru-RU" sz="2400" dirty="0" err="1"/>
              <a:t>знаходити</a:t>
            </a:r>
            <a:r>
              <a:rPr lang="ru-RU" sz="2400" dirty="0"/>
              <a:t> </a:t>
            </a:r>
            <a:r>
              <a:rPr lang="ru-RU" sz="2400" dirty="0" err="1"/>
              <a:t>оптимальні</a:t>
            </a:r>
            <a:r>
              <a:rPr lang="ru-RU" sz="2400" dirty="0"/>
              <a:t> </a:t>
            </a:r>
            <a:r>
              <a:rPr lang="ru-RU" sz="2400" dirty="0" err="1"/>
              <a:t>рішення</a:t>
            </a:r>
            <a:r>
              <a:rPr lang="ru-RU" sz="2400" dirty="0" smtClean="0"/>
              <a:t>;</a:t>
            </a:r>
          </a:p>
          <a:p>
            <a:pPr marL="457200" indent="-457200" algn="just">
              <a:buFont typeface="Wingdings" panose="05000000000000000000" pitchFamily="2" charset="2"/>
              <a:buChar char="v"/>
            </a:pPr>
            <a:endParaRPr lang="ru-RU" sz="2400" dirty="0"/>
          </a:p>
          <a:p>
            <a:pPr marL="457200" indent="-457200" algn="just">
              <a:buFont typeface="Wingdings" panose="05000000000000000000" pitchFamily="2" charset="2"/>
              <a:buChar char="v"/>
            </a:pPr>
            <a:r>
              <a:rPr lang="ru-RU" sz="2800" b="1" u="sng" dirty="0" err="1" smtClean="0"/>
              <a:t>соціалізуючі</a:t>
            </a:r>
            <a:r>
              <a:rPr lang="ru-RU" sz="2800" b="1" u="sng" dirty="0" smtClean="0"/>
              <a:t>: </a:t>
            </a:r>
            <a:r>
              <a:rPr lang="ru-RU" sz="2400" dirty="0" err="1" smtClean="0"/>
              <a:t>залучення</a:t>
            </a:r>
            <a:r>
              <a:rPr lang="ru-RU" sz="2400" dirty="0" smtClean="0"/>
              <a:t> </a:t>
            </a:r>
            <a:r>
              <a:rPr lang="ru-RU" sz="2400" dirty="0"/>
              <a:t>до норм і </a:t>
            </a:r>
            <a:r>
              <a:rPr lang="ru-RU" sz="2400" dirty="0" err="1"/>
              <a:t>цінностей</a:t>
            </a:r>
            <a:r>
              <a:rPr lang="ru-RU" sz="2400" dirty="0"/>
              <a:t> </a:t>
            </a:r>
            <a:r>
              <a:rPr lang="ru-RU" sz="2400" dirty="0" err="1"/>
              <a:t>суспільства</a:t>
            </a:r>
            <a:r>
              <a:rPr lang="ru-RU" sz="2400" dirty="0"/>
              <a:t>; </a:t>
            </a:r>
            <a:r>
              <a:rPr lang="ru-RU" sz="2400" dirty="0" err="1"/>
              <a:t>пристосовування</a:t>
            </a:r>
            <a:r>
              <a:rPr lang="ru-RU" sz="2400" dirty="0"/>
              <a:t> до умов </a:t>
            </a:r>
            <a:r>
              <a:rPr lang="ru-RU" sz="2400" dirty="0" err="1"/>
              <a:t>середовища</a:t>
            </a:r>
            <a:r>
              <a:rPr lang="ru-RU" sz="2400" dirty="0"/>
              <a:t>; </a:t>
            </a:r>
            <a:r>
              <a:rPr lang="ru-RU" sz="2400" dirty="0" err="1"/>
              <a:t>саморегуляція</a:t>
            </a:r>
            <a:r>
              <a:rPr lang="ru-RU" sz="2400" dirty="0"/>
              <a:t>.</a:t>
            </a:r>
          </a:p>
        </p:txBody>
      </p:sp>
    </p:spTree>
    <p:extLst>
      <p:ext uri="{BB962C8B-B14F-4D97-AF65-F5344CB8AC3E}">
        <p14:creationId xmlns:p14="http://schemas.microsoft.com/office/powerpoint/2010/main" xmlns="" val="3529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487" y="154546"/>
            <a:ext cx="11088710" cy="4401205"/>
          </a:xfrm>
          <a:prstGeom prst="rect">
            <a:avLst/>
          </a:prstGeom>
        </p:spPr>
        <p:txBody>
          <a:bodyPr wrap="square">
            <a:spAutoFit/>
          </a:bodyPr>
          <a:lstStyle/>
          <a:p>
            <a:pPr algn="ctr"/>
            <a:r>
              <a:rPr lang="ru-RU" sz="2800" b="1" dirty="0"/>
              <a:t>План</a:t>
            </a:r>
          </a:p>
          <a:p>
            <a:pPr algn="just"/>
            <a:r>
              <a:rPr lang="ru-RU" sz="2800" dirty="0"/>
              <a:t>1.	</a:t>
            </a:r>
            <a:r>
              <a:rPr lang="ru-RU" sz="2800" dirty="0" err="1"/>
              <a:t>Поняття</a:t>
            </a:r>
            <a:r>
              <a:rPr lang="ru-RU" sz="2800" dirty="0"/>
              <a:t> </a:t>
            </a:r>
            <a:r>
              <a:rPr lang="ru-RU" sz="2800" dirty="0" err="1"/>
              <a:t>гри</a:t>
            </a:r>
            <a:r>
              <a:rPr lang="ru-RU" sz="2800" dirty="0"/>
              <a:t> та </a:t>
            </a:r>
            <a:r>
              <a:rPr lang="ru-RU" sz="2800" dirty="0" err="1"/>
              <a:t>ігрових</a:t>
            </a:r>
            <a:r>
              <a:rPr lang="ru-RU" sz="2800" dirty="0"/>
              <a:t> </a:t>
            </a:r>
            <a:r>
              <a:rPr lang="ru-RU" sz="2800" dirty="0" err="1"/>
              <a:t>технологій</a:t>
            </a:r>
            <a:r>
              <a:rPr lang="ru-RU" sz="2800" dirty="0"/>
              <a:t>.</a:t>
            </a:r>
          </a:p>
          <a:p>
            <a:pPr algn="just"/>
            <a:r>
              <a:rPr lang="ru-RU" sz="2800" dirty="0"/>
              <a:t>2.	</a:t>
            </a:r>
            <a:r>
              <a:rPr lang="ru-RU" sz="2800" dirty="0" err="1"/>
              <a:t>Функції</a:t>
            </a:r>
            <a:r>
              <a:rPr lang="ru-RU" sz="2800" dirty="0"/>
              <a:t> та </a:t>
            </a:r>
            <a:r>
              <a:rPr lang="ru-RU" sz="2800" dirty="0" err="1"/>
              <a:t>види</a:t>
            </a:r>
            <a:r>
              <a:rPr lang="ru-RU" sz="2800" dirty="0"/>
              <a:t> </a:t>
            </a:r>
            <a:r>
              <a:rPr lang="ru-RU" sz="2800" dirty="0" err="1"/>
              <a:t>ігор</a:t>
            </a:r>
            <a:r>
              <a:rPr lang="ru-RU" sz="2800" dirty="0"/>
              <a:t>.</a:t>
            </a:r>
          </a:p>
          <a:p>
            <a:pPr algn="just"/>
            <a:r>
              <a:rPr lang="ru-RU" sz="2800" dirty="0"/>
              <a:t>3.	</a:t>
            </a:r>
            <a:r>
              <a:rPr lang="ru-RU" sz="2800" dirty="0" err="1"/>
              <a:t>Значення</a:t>
            </a:r>
            <a:r>
              <a:rPr lang="ru-RU" sz="2800" dirty="0"/>
              <a:t> </a:t>
            </a:r>
            <a:r>
              <a:rPr lang="ru-RU" sz="2800" dirty="0" err="1"/>
              <a:t>ігрових</a:t>
            </a:r>
            <a:r>
              <a:rPr lang="ru-RU" sz="2800" dirty="0"/>
              <a:t> </a:t>
            </a:r>
            <a:r>
              <a:rPr lang="ru-RU" sz="2800" dirty="0" err="1"/>
              <a:t>технологій</a:t>
            </a:r>
            <a:r>
              <a:rPr lang="ru-RU" sz="2800" dirty="0"/>
              <a:t> у </a:t>
            </a:r>
            <a:r>
              <a:rPr lang="ru-RU" sz="2800" dirty="0" err="1"/>
              <a:t>навчанні</a:t>
            </a:r>
            <a:r>
              <a:rPr lang="ru-RU" sz="2800" dirty="0"/>
              <a:t> </a:t>
            </a:r>
            <a:r>
              <a:rPr lang="ru-RU" sz="2800" dirty="0" err="1"/>
              <a:t>молодших</a:t>
            </a:r>
            <a:r>
              <a:rPr lang="ru-RU" sz="2800" dirty="0"/>
              <a:t> </a:t>
            </a:r>
            <a:r>
              <a:rPr lang="ru-RU" sz="2800" dirty="0" err="1"/>
              <a:t>школярів</a:t>
            </a:r>
            <a:r>
              <a:rPr lang="ru-RU" sz="2800" dirty="0"/>
              <a:t>.</a:t>
            </a:r>
          </a:p>
          <a:p>
            <a:pPr algn="just"/>
            <a:r>
              <a:rPr lang="ru-RU" sz="2800" dirty="0"/>
              <a:t>4.	Мета, </a:t>
            </a:r>
            <a:r>
              <a:rPr lang="ru-RU" sz="2800" dirty="0" err="1"/>
              <a:t>завдання</a:t>
            </a:r>
            <a:r>
              <a:rPr lang="ru-RU" sz="2800" dirty="0"/>
              <a:t> та </a:t>
            </a:r>
            <a:r>
              <a:rPr lang="ru-RU" sz="2800" dirty="0" err="1"/>
              <a:t>функції</a:t>
            </a:r>
            <a:r>
              <a:rPr lang="ru-RU" sz="2800" dirty="0"/>
              <a:t> </a:t>
            </a:r>
            <a:r>
              <a:rPr lang="ru-RU" sz="2800" dirty="0" err="1"/>
              <a:t>дидактичної</a:t>
            </a:r>
            <a:r>
              <a:rPr lang="ru-RU" sz="2800" dirty="0"/>
              <a:t> </a:t>
            </a:r>
            <a:r>
              <a:rPr lang="ru-RU" sz="2800" dirty="0" err="1"/>
              <a:t>гри</a:t>
            </a:r>
            <a:r>
              <a:rPr lang="ru-RU" sz="2800" dirty="0"/>
              <a:t> в </a:t>
            </a:r>
            <a:r>
              <a:rPr lang="ru-RU" sz="2800" dirty="0" err="1"/>
              <a:t>навчальному</a:t>
            </a:r>
            <a:r>
              <a:rPr lang="ru-RU" sz="2800" dirty="0"/>
              <a:t> </a:t>
            </a:r>
            <a:r>
              <a:rPr lang="ru-RU" sz="2800" dirty="0" err="1"/>
              <a:t>процесі</a:t>
            </a:r>
            <a:r>
              <a:rPr lang="ru-RU" sz="2800" dirty="0"/>
              <a:t>. </a:t>
            </a:r>
          </a:p>
          <a:p>
            <a:pPr algn="just"/>
            <a:r>
              <a:rPr lang="ru-RU" sz="2800" dirty="0"/>
              <a:t>5.	</a:t>
            </a:r>
            <a:r>
              <a:rPr lang="ru-RU" sz="2800" dirty="0" err="1"/>
              <a:t>Різні</a:t>
            </a:r>
            <a:r>
              <a:rPr lang="ru-RU" sz="2800" dirty="0"/>
              <a:t> </a:t>
            </a:r>
            <a:r>
              <a:rPr lang="ru-RU" sz="2800" dirty="0" err="1"/>
              <a:t>підходи</a:t>
            </a:r>
            <a:r>
              <a:rPr lang="ru-RU" sz="2800" dirty="0"/>
              <a:t> до </a:t>
            </a:r>
            <a:r>
              <a:rPr lang="ru-RU" sz="2800" dirty="0" err="1"/>
              <a:t>класифікації</a:t>
            </a:r>
            <a:r>
              <a:rPr lang="ru-RU" sz="2800" dirty="0"/>
              <a:t> </a:t>
            </a:r>
            <a:r>
              <a:rPr lang="ru-RU" sz="2800" dirty="0" err="1"/>
              <a:t>дидактичних</a:t>
            </a:r>
            <a:r>
              <a:rPr lang="ru-RU" sz="2800" dirty="0"/>
              <a:t> </a:t>
            </a:r>
            <a:r>
              <a:rPr lang="ru-RU" sz="2800" dirty="0" err="1"/>
              <a:t>ігор</a:t>
            </a:r>
            <a:r>
              <a:rPr lang="ru-RU" sz="2800" dirty="0"/>
              <a:t>. </a:t>
            </a:r>
          </a:p>
          <a:p>
            <a:pPr algn="just"/>
            <a:r>
              <a:rPr lang="ru-RU" sz="2800" dirty="0"/>
              <a:t>6.	</a:t>
            </a:r>
            <a:r>
              <a:rPr lang="ru-RU" sz="2800" dirty="0" err="1"/>
              <a:t>Ігрові</a:t>
            </a:r>
            <a:r>
              <a:rPr lang="ru-RU" sz="2800" dirty="0"/>
              <a:t>  </a:t>
            </a:r>
            <a:r>
              <a:rPr lang="ru-RU" sz="2800" dirty="0" err="1"/>
              <a:t>навчальні</a:t>
            </a:r>
            <a:r>
              <a:rPr lang="ru-RU" sz="2800" dirty="0"/>
              <a:t> </a:t>
            </a:r>
            <a:r>
              <a:rPr lang="ru-RU" sz="2800" dirty="0" err="1"/>
              <a:t>технології</a:t>
            </a:r>
            <a:r>
              <a:rPr lang="ru-RU" sz="2800" dirty="0"/>
              <a:t>  на уроках </a:t>
            </a:r>
            <a:r>
              <a:rPr lang="ru-RU" sz="2800" dirty="0" err="1"/>
              <a:t>української</a:t>
            </a:r>
            <a:r>
              <a:rPr lang="ru-RU" sz="2800" dirty="0"/>
              <a:t> </a:t>
            </a:r>
            <a:r>
              <a:rPr lang="ru-RU" sz="2800" dirty="0" err="1"/>
              <a:t>мови</a:t>
            </a:r>
            <a:r>
              <a:rPr lang="ru-RU" sz="2800" dirty="0"/>
              <a:t> й </a:t>
            </a:r>
            <a:r>
              <a:rPr lang="ru-RU" sz="2800" dirty="0" err="1"/>
              <a:t>літературного</a:t>
            </a:r>
            <a:r>
              <a:rPr lang="ru-RU" sz="2800" dirty="0"/>
              <a:t> </a:t>
            </a:r>
            <a:r>
              <a:rPr lang="ru-RU" sz="2800" dirty="0" err="1"/>
              <a:t>читання</a:t>
            </a:r>
            <a:r>
              <a:rPr lang="ru-RU" sz="28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17842" y="4140541"/>
            <a:ext cx="4015816" cy="252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157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336" y="515156"/>
            <a:ext cx="11436440" cy="6401753"/>
          </a:xfrm>
          <a:prstGeom prst="rect">
            <a:avLst/>
          </a:prstGeom>
        </p:spPr>
        <p:txBody>
          <a:bodyPr wrap="square">
            <a:spAutoFit/>
          </a:bodyPr>
          <a:lstStyle/>
          <a:p>
            <a:pPr algn="just"/>
            <a:r>
              <a:rPr lang="ru-RU" sz="2800" b="1" dirty="0" err="1"/>
              <a:t>Дидактичні</a:t>
            </a:r>
            <a:r>
              <a:rPr lang="ru-RU" sz="2800" b="1" dirty="0"/>
              <a:t> </a:t>
            </a:r>
            <a:r>
              <a:rPr lang="ru-RU" sz="2800" b="1" dirty="0" err="1"/>
              <a:t>ігри</a:t>
            </a:r>
            <a:r>
              <a:rPr lang="ru-RU" sz="2800" b="1" dirty="0"/>
              <a:t> </a:t>
            </a:r>
            <a:r>
              <a:rPr lang="ru-RU" sz="2800" dirty="0"/>
              <a:t>– </a:t>
            </a:r>
            <a:r>
              <a:rPr lang="ru-RU" sz="2800" dirty="0" err="1"/>
              <a:t>різновид</a:t>
            </a:r>
            <a:r>
              <a:rPr lang="ru-RU" sz="2800" dirty="0"/>
              <a:t> </a:t>
            </a:r>
            <a:r>
              <a:rPr lang="ru-RU" sz="2800" dirty="0" err="1"/>
              <a:t>ігор</a:t>
            </a:r>
            <a:r>
              <a:rPr lang="ru-RU" sz="2800" dirty="0"/>
              <a:t> за правилами</a:t>
            </a:r>
            <a:r>
              <a:rPr lang="ru-RU" sz="2800" dirty="0" smtClean="0"/>
              <a:t>.</a:t>
            </a:r>
          </a:p>
          <a:p>
            <a:pPr algn="just"/>
            <a:endParaRPr lang="ru-RU" sz="2800" dirty="0" smtClean="0"/>
          </a:p>
          <a:p>
            <a:pPr algn="just"/>
            <a:r>
              <a:rPr lang="ru-RU" sz="2800" dirty="0" err="1" smtClean="0"/>
              <a:t>Виконують</a:t>
            </a:r>
            <a:r>
              <a:rPr lang="ru-RU" sz="2800" dirty="0" smtClean="0"/>
              <a:t> </a:t>
            </a:r>
            <a:r>
              <a:rPr lang="ru-RU" sz="2800" dirty="0" err="1"/>
              <a:t>різні</a:t>
            </a:r>
            <a:r>
              <a:rPr lang="ru-RU" sz="2800" dirty="0"/>
              <a:t> </a:t>
            </a:r>
            <a:r>
              <a:rPr lang="ru-RU" sz="2800" b="1" dirty="0" err="1"/>
              <a:t>функції</a:t>
            </a:r>
            <a:r>
              <a:rPr lang="ru-RU" sz="2800" b="1" dirty="0"/>
              <a:t>: </a:t>
            </a:r>
            <a:endParaRPr lang="ru-RU" sz="2800" b="1" dirty="0" smtClean="0"/>
          </a:p>
          <a:p>
            <a:pPr marL="457200" indent="-457200" algn="just">
              <a:buFont typeface="Wingdings" panose="05000000000000000000" pitchFamily="2" charset="2"/>
              <a:buChar char="q"/>
            </a:pPr>
            <a:r>
              <a:rPr lang="ru-RU" sz="2800" dirty="0" err="1" smtClean="0"/>
              <a:t>активізують</a:t>
            </a:r>
            <a:r>
              <a:rPr lang="ru-RU" sz="2800" dirty="0" smtClean="0"/>
              <a:t> </a:t>
            </a:r>
            <a:r>
              <a:rPr lang="ru-RU" sz="2800" dirty="0" err="1"/>
              <a:t>інтерес</a:t>
            </a:r>
            <a:r>
              <a:rPr lang="ru-RU" sz="2800" dirty="0"/>
              <a:t> та </a:t>
            </a:r>
            <a:r>
              <a:rPr lang="ru-RU" sz="2800" dirty="0" err="1"/>
              <a:t>увагу</a:t>
            </a:r>
            <a:r>
              <a:rPr lang="ru-RU" sz="2800" dirty="0"/>
              <a:t> </a:t>
            </a:r>
            <a:r>
              <a:rPr lang="ru-RU" sz="2800" dirty="0" err="1"/>
              <a:t>дітей</a:t>
            </a:r>
            <a:r>
              <a:rPr lang="ru-RU" sz="2800" dirty="0"/>
              <a:t>, </a:t>
            </a:r>
            <a:endParaRPr lang="ru-RU" sz="2800" dirty="0" smtClean="0"/>
          </a:p>
          <a:p>
            <a:pPr marL="457200" indent="-457200" algn="just">
              <a:buFont typeface="Wingdings" panose="05000000000000000000" pitchFamily="2" charset="2"/>
              <a:buChar char="q"/>
            </a:pPr>
            <a:r>
              <a:rPr lang="ru-RU" sz="2800" dirty="0" err="1" smtClean="0"/>
              <a:t>розвивають</a:t>
            </a:r>
            <a:r>
              <a:rPr lang="ru-RU" sz="2800" dirty="0" smtClean="0"/>
              <a:t> </a:t>
            </a:r>
            <a:r>
              <a:rPr lang="ru-RU" sz="2800" dirty="0" err="1"/>
              <a:t>пізнавальні</a:t>
            </a:r>
            <a:r>
              <a:rPr lang="ru-RU" sz="2800" dirty="0"/>
              <a:t> </a:t>
            </a:r>
            <a:r>
              <a:rPr lang="ru-RU" sz="2800" dirty="0" err="1"/>
              <a:t>здібності</a:t>
            </a:r>
            <a:r>
              <a:rPr lang="ru-RU" sz="2800" dirty="0"/>
              <a:t>, </a:t>
            </a:r>
            <a:endParaRPr lang="ru-RU" sz="2800" dirty="0" smtClean="0"/>
          </a:p>
          <a:p>
            <a:pPr marL="457200" indent="-457200" algn="just">
              <a:buFont typeface="Wingdings" panose="05000000000000000000" pitchFamily="2" charset="2"/>
              <a:buChar char="q"/>
            </a:pPr>
            <a:r>
              <a:rPr lang="ru-RU" sz="2800" dirty="0" err="1" smtClean="0"/>
              <a:t>кмітливість</a:t>
            </a:r>
            <a:r>
              <a:rPr lang="ru-RU" sz="2800" dirty="0"/>
              <a:t>, </a:t>
            </a:r>
            <a:r>
              <a:rPr lang="ru-RU" sz="2800" dirty="0" err="1"/>
              <a:t>уяву</a:t>
            </a:r>
            <a:r>
              <a:rPr lang="ru-RU" sz="2800" dirty="0"/>
              <a:t>, </a:t>
            </a:r>
            <a:endParaRPr lang="ru-RU" sz="2800" dirty="0" smtClean="0"/>
          </a:p>
          <a:p>
            <a:pPr marL="457200" indent="-457200" algn="just">
              <a:buFont typeface="Wingdings" panose="05000000000000000000" pitchFamily="2" charset="2"/>
              <a:buChar char="q"/>
            </a:pPr>
            <a:r>
              <a:rPr lang="ru-RU" sz="2800" dirty="0" err="1" smtClean="0"/>
              <a:t>закріплюють</a:t>
            </a:r>
            <a:r>
              <a:rPr lang="ru-RU" sz="2800" dirty="0" smtClean="0"/>
              <a:t> </a:t>
            </a:r>
            <a:r>
              <a:rPr lang="ru-RU" sz="2800" dirty="0" err="1"/>
              <a:t>знання</a:t>
            </a:r>
            <a:r>
              <a:rPr lang="ru-RU" sz="2800" dirty="0"/>
              <a:t>, </a:t>
            </a:r>
            <a:r>
              <a:rPr lang="ru-RU" sz="2800" dirty="0" err="1"/>
              <a:t>вміння</a:t>
            </a:r>
            <a:r>
              <a:rPr lang="ru-RU" sz="2800" dirty="0"/>
              <a:t> і </a:t>
            </a:r>
            <a:r>
              <a:rPr lang="ru-RU" sz="2800" dirty="0" err="1"/>
              <a:t>навички</a:t>
            </a:r>
            <a:r>
              <a:rPr lang="ru-RU" sz="2800" dirty="0"/>
              <a:t>, </a:t>
            </a:r>
            <a:endParaRPr lang="ru-RU" sz="2800" dirty="0" smtClean="0"/>
          </a:p>
          <a:p>
            <a:pPr marL="457200" indent="-457200" algn="just">
              <a:buFont typeface="Wingdings" panose="05000000000000000000" pitchFamily="2" charset="2"/>
              <a:buChar char="q"/>
            </a:pPr>
            <a:r>
              <a:rPr lang="ru-RU" sz="2800" dirty="0" err="1" smtClean="0"/>
              <a:t>тренують</a:t>
            </a:r>
            <a:r>
              <a:rPr lang="ru-RU" sz="2800" dirty="0" smtClean="0"/>
              <a:t> </a:t>
            </a:r>
            <a:r>
              <a:rPr lang="ru-RU" sz="2800" dirty="0" err="1"/>
              <a:t>сенсорні</a:t>
            </a:r>
            <a:r>
              <a:rPr lang="ru-RU" sz="2800" dirty="0"/>
              <a:t> </a:t>
            </a:r>
            <a:r>
              <a:rPr lang="ru-RU" sz="2800" dirty="0" err="1"/>
              <a:t>вміння</a:t>
            </a:r>
            <a:r>
              <a:rPr lang="ru-RU" sz="2800" dirty="0"/>
              <a:t>, </a:t>
            </a:r>
            <a:r>
              <a:rPr lang="ru-RU" sz="2800" dirty="0" err="1"/>
              <a:t>навички</a:t>
            </a:r>
            <a:r>
              <a:rPr lang="ru-RU" sz="2800" dirty="0" smtClean="0"/>
              <a:t>.</a:t>
            </a:r>
          </a:p>
          <a:p>
            <a:pPr algn="just"/>
            <a:endParaRPr lang="ru-RU" sz="2800" dirty="0" smtClean="0"/>
          </a:p>
          <a:p>
            <a:pPr algn="just"/>
            <a:r>
              <a:rPr lang="uk-UA" sz="2800" b="1" dirty="0"/>
              <a:t> </a:t>
            </a:r>
            <a:r>
              <a:rPr lang="ru-RU" sz="2800" b="1" dirty="0" err="1"/>
              <a:t>Дидактичні</a:t>
            </a:r>
            <a:r>
              <a:rPr lang="ru-RU" sz="2800" b="1" dirty="0"/>
              <a:t> </a:t>
            </a:r>
            <a:r>
              <a:rPr lang="ru-RU" sz="2800" b="1" dirty="0" err="1"/>
              <a:t>ігри</a:t>
            </a:r>
            <a:r>
              <a:rPr lang="ru-RU" sz="2800" b="1" dirty="0"/>
              <a:t> </a:t>
            </a:r>
            <a:r>
              <a:rPr lang="ru-RU" sz="2800" b="1" dirty="0" err="1"/>
              <a:t>можуть</a:t>
            </a:r>
            <a:r>
              <a:rPr lang="ru-RU" sz="2800" b="1" dirty="0"/>
              <a:t>: </a:t>
            </a:r>
          </a:p>
          <a:p>
            <a:pPr algn="just"/>
            <a:r>
              <a:rPr lang="ru-RU" sz="2800" dirty="0"/>
              <a:t>- бути </a:t>
            </a:r>
            <a:r>
              <a:rPr lang="ru-RU" sz="2800" dirty="0" err="1"/>
              <a:t>тільки</a:t>
            </a:r>
            <a:r>
              <a:rPr lang="ru-RU" sz="2800" dirty="0"/>
              <a:t> в </a:t>
            </a:r>
            <a:r>
              <a:rPr lang="ru-RU" sz="2800" dirty="0" err="1"/>
              <a:t>словесній</a:t>
            </a:r>
            <a:r>
              <a:rPr lang="ru-RU" sz="2800" dirty="0"/>
              <a:t> </a:t>
            </a:r>
            <a:r>
              <a:rPr lang="ru-RU" sz="2800" dirty="0" err="1"/>
              <a:t>формі</a:t>
            </a:r>
            <a:r>
              <a:rPr lang="ru-RU" sz="2800" dirty="0"/>
              <a:t>; </a:t>
            </a:r>
          </a:p>
          <a:p>
            <a:pPr algn="just"/>
            <a:r>
              <a:rPr lang="ru-RU" sz="2800" dirty="0"/>
              <a:t>- </a:t>
            </a:r>
            <a:r>
              <a:rPr lang="ru-RU" sz="2800" dirty="0" err="1"/>
              <a:t>поєднувати</a:t>
            </a:r>
            <a:r>
              <a:rPr lang="ru-RU" sz="2800" dirty="0"/>
              <a:t> слово й </a:t>
            </a:r>
            <a:r>
              <a:rPr lang="ru-RU" sz="2800" dirty="0" err="1"/>
              <a:t>практичні</a:t>
            </a:r>
            <a:r>
              <a:rPr lang="ru-RU" sz="2800" dirty="0"/>
              <a:t> </a:t>
            </a:r>
            <a:r>
              <a:rPr lang="ru-RU" sz="2800" dirty="0" err="1"/>
              <a:t>дії</a:t>
            </a:r>
            <a:r>
              <a:rPr lang="ru-RU" sz="2800" dirty="0"/>
              <a:t>; </a:t>
            </a:r>
          </a:p>
          <a:p>
            <a:pPr algn="just"/>
            <a:r>
              <a:rPr lang="ru-RU" sz="2800" dirty="0"/>
              <a:t>- </a:t>
            </a:r>
            <a:r>
              <a:rPr lang="ru-RU" sz="2800" dirty="0" err="1"/>
              <a:t>поєднувати</a:t>
            </a:r>
            <a:r>
              <a:rPr lang="ru-RU" sz="2800" dirty="0"/>
              <a:t> слово й </a:t>
            </a:r>
            <a:r>
              <a:rPr lang="ru-RU" sz="2800" dirty="0" err="1"/>
              <a:t>наочність</a:t>
            </a:r>
            <a:r>
              <a:rPr lang="ru-RU" sz="2800" dirty="0"/>
              <a:t>; </a:t>
            </a:r>
          </a:p>
          <a:p>
            <a:pPr algn="just"/>
            <a:r>
              <a:rPr lang="ru-RU" sz="2800" dirty="0"/>
              <a:t>- </a:t>
            </a:r>
            <a:r>
              <a:rPr lang="ru-RU" sz="2800" dirty="0" err="1"/>
              <a:t>поєднувати</a:t>
            </a:r>
            <a:r>
              <a:rPr lang="ru-RU" sz="2800" dirty="0"/>
              <a:t> слово і </a:t>
            </a:r>
            <a:r>
              <a:rPr lang="ru-RU" sz="2800" dirty="0" err="1"/>
              <a:t>реальні</a:t>
            </a:r>
            <a:r>
              <a:rPr lang="ru-RU" sz="2800" dirty="0"/>
              <a:t> </a:t>
            </a:r>
            <a:r>
              <a:rPr lang="ru-RU" sz="2800" dirty="0" err="1"/>
              <a:t>предмети</a:t>
            </a:r>
            <a:endParaRPr lang="ru-RU" sz="2800" dirty="0"/>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19775" y="1026263"/>
            <a:ext cx="4413250" cy="514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381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2220021981"/>
              </p:ext>
            </p:extLst>
          </p:nvPr>
        </p:nvGraphicFramePr>
        <p:xfrm>
          <a:off x="927280" y="986859"/>
          <a:ext cx="10972798" cy="5697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099256" y="283335"/>
            <a:ext cx="8152327" cy="523220"/>
          </a:xfrm>
          <a:prstGeom prst="rect">
            <a:avLst/>
          </a:prstGeom>
        </p:spPr>
        <p:txBody>
          <a:bodyPr wrap="square">
            <a:spAutoFit/>
          </a:bodyPr>
          <a:lstStyle/>
          <a:p>
            <a:pPr algn="ctr"/>
            <a:r>
              <a:rPr lang="ru-RU" sz="2800" b="1" dirty="0" err="1"/>
              <a:t>Структурні</a:t>
            </a:r>
            <a:r>
              <a:rPr lang="ru-RU" sz="2800" b="1" dirty="0"/>
              <a:t> </a:t>
            </a:r>
            <a:r>
              <a:rPr lang="ru-RU" sz="2800" b="1" dirty="0" err="1"/>
              <a:t>складові</a:t>
            </a:r>
            <a:r>
              <a:rPr lang="ru-RU" sz="2800" b="1" dirty="0"/>
              <a:t> </a:t>
            </a:r>
            <a:r>
              <a:rPr lang="ru-RU" sz="2800" b="1" dirty="0" err="1"/>
              <a:t>дидактичної</a:t>
            </a:r>
            <a:r>
              <a:rPr lang="ru-RU" sz="2800" b="1" dirty="0"/>
              <a:t> </a:t>
            </a:r>
            <a:r>
              <a:rPr lang="ru-RU" sz="2800" b="1" dirty="0" err="1"/>
              <a:t>гри</a:t>
            </a:r>
            <a:r>
              <a:rPr lang="ru-RU" sz="2800" b="1" dirty="0"/>
              <a:t> </a:t>
            </a:r>
          </a:p>
        </p:txBody>
      </p:sp>
    </p:spTree>
    <p:extLst>
      <p:ext uri="{BB962C8B-B14F-4D97-AF65-F5344CB8AC3E}">
        <p14:creationId xmlns:p14="http://schemas.microsoft.com/office/powerpoint/2010/main" xmlns="" val="4257835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980" y="309093"/>
            <a:ext cx="9182637" cy="523220"/>
          </a:xfrm>
          <a:prstGeom prst="rect">
            <a:avLst/>
          </a:prstGeom>
        </p:spPr>
        <p:txBody>
          <a:bodyPr wrap="square">
            <a:spAutoFit/>
          </a:bodyPr>
          <a:lstStyle/>
          <a:p>
            <a:pPr algn="ctr"/>
            <a:r>
              <a:rPr lang="ru-RU" sz="2800" b="1" dirty="0" err="1"/>
              <a:t>Різні</a:t>
            </a:r>
            <a:r>
              <a:rPr lang="ru-RU" sz="2800" b="1" dirty="0"/>
              <a:t> </a:t>
            </a:r>
            <a:r>
              <a:rPr lang="ru-RU" sz="2800" b="1" dirty="0" err="1"/>
              <a:t>підходи</a:t>
            </a:r>
            <a:r>
              <a:rPr lang="ru-RU" sz="2800" b="1" dirty="0"/>
              <a:t> до </a:t>
            </a:r>
            <a:r>
              <a:rPr lang="ru-RU" sz="2800" b="1" dirty="0" err="1"/>
              <a:t>класифікації</a:t>
            </a:r>
            <a:r>
              <a:rPr lang="ru-RU" sz="2800" b="1" dirty="0"/>
              <a:t> </a:t>
            </a:r>
            <a:r>
              <a:rPr lang="ru-RU" sz="2800" b="1" dirty="0" err="1"/>
              <a:t>дидактичних</a:t>
            </a:r>
            <a:r>
              <a:rPr lang="ru-RU" sz="2800" b="1" dirty="0"/>
              <a:t> </a:t>
            </a:r>
            <a:r>
              <a:rPr lang="ru-RU" sz="2800" b="1" dirty="0" err="1"/>
              <a:t>ігор</a:t>
            </a:r>
            <a:endParaRPr lang="ru-RU" sz="2800" b="1" dirty="0"/>
          </a:p>
        </p:txBody>
      </p:sp>
      <p:sp>
        <p:nvSpPr>
          <p:cNvPr id="3" name="Прямоугольник 2"/>
          <p:cNvSpPr/>
          <p:nvPr/>
        </p:nvSpPr>
        <p:spPr>
          <a:xfrm>
            <a:off x="528034" y="1184856"/>
            <a:ext cx="7959143" cy="4401205"/>
          </a:xfrm>
          <a:prstGeom prst="rect">
            <a:avLst/>
          </a:prstGeom>
        </p:spPr>
        <p:txBody>
          <a:bodyPr wrap="square">
            <a:spAutoFit/>
          </a:bodyPr>
          <a:lstStyle/>
          <a:p>
            <a:pPr algn="just"/>
            <a:r>
              <a:rPr lang="ru-RU" sz="2800" dirty="0"/>
              <a:t>О. Я. Савченко у </a:t>
            </a:r>
            <a:r>
              <a:rPr lang="ru-RU" sz="2800" dirty="0" err="1"/>
              <a:t>роботі</a:t>
            </a:r>
            <a:r>
              <a:rPr lang="ru-RU" sz="2800" dirty="0"/>
              <a:t> «Дидактика </a:t>
            </a:r>
            <a:r>
              <a:rPr lang="ru-RU" sz="2800" dirty="0" err="1"/>
              <a:t>початкової</a:t>
            </a:r>
            <a:r>
              <a:rPr lang="ru-RU" sz="2800" dirty="0"/>
              <a:t> </a:t>
            </a:r>
            <a:r>
              <a:rPr lang="ru-RU" sz="2800" dirty="0" err="1"/>
              <a:t>школи</a:t>
            </a:r>
            <a:r>
              <a:rPr lang="ru-RU" sz="2800" dirty="0"/>
              <a:t>» наводить </a:t>
            </a:r>
            <a:r>
              <a:rPr lang="ru-RU" sz="2800" dirty="0" err="1"/>
              <a:t>таку</a:t>
            </a:r>
            <a:r>
              <a:rPr lang="ru-RU" sz="2800" dirty="0"/>
              <a:t> </a:t>
            </a:r>
            <a:r>
              <a:rPr lang="ru-RU" sz="2800" dirty="0" err="1"/>
              <a:t>класифікацію</a:t>
            </a:r>
            <a:r>
              <a:rPr lang="ru-RU" sz="2800" dirty="0"/>
              <a:t> </a:t>
            </a:r>
            <a:r>
              <a:rPr lang="ru-RU" sz="2800" dirty="0" err="1"/>
              <a:t>дидактичних</a:t>
            </a:r>
            <a:r>
              <a:rPr lang="ru-RU" sz="2800" dirty="0"/>
              <a:t> </a:t>
            </a:r>
            <a:r>
              <a:rPr lang="ru-RU" sz="2800" dirty="0" err="1"/>
              <a:t>ігор</a:t>
            </a:r>
            <a:r>
              <a:rPr lang="ru-RU" sz="2800" dirty="0"/>
              <a:t>: </a:t>
            </a:r>
            <a:r>
              <a:rPr lang="ru-RU" sz="2800" b="1" u="sng" dirty="0"/>
              <a:t>сюжетно-</a:t>
            </a:r>
            <a:r>
              <a:rPr lang="ru-RU" sz="2800" b="1" u="sng" dirty="0" err="1"/>
              <a:t>рольові</a:t>
            </a:r>
            <a:r>
              <a:rPr lang="ru-RU" sz="2800" b="1" u="sng" dirty="0"/>
              <a:t>; </a:t>
            </a:r>
            <a:r>
              <a:rPr lang="ru-RU" sz="2800" b="1" u="sng" dirty="0" err="1"/>
              <a:t>ігри-драматизації</a:t>
            </a:r>
            <a:r>
              <a:rPr lang="ru-RU" sz="2800" b="1" u="sng" dirty="0"/>
              <a:t>; </a:t>
            </a:r>
            <a:r>
              <a:rPr lang="ru-RU" sz="2800" b="1" u="sng" dirty="0" err="1"/>
              <a:t>ігри-конструювання</a:t>
            </a:r>
            <a:r>
              <a:rPr lang="ru-RU" sz="2800" b="1" u="sng" dirty="0"/>
              <a:t>. </a:t>
            </a:r>
            <a:endParaRPr lang="ru-RU" sz="2800" b="1" u="sng" dirty="0" smtClean="0"/>
          </a:p>
          <a:p>
            <a:pPr algn="just"/>
            <a:endParaRPr lang="uk-UA" sz="2800" b="1" u="sng" dirty="0"/>
          </a:p>
          <a:p>
            <a:pPr algn="just"/>
            <a:endParaRPr lang="ru-RU" sz="2800" b="1" u="sng" dirty="0"/>
          </a:p>
          <a:p>
            <a:pPr algn="just"/>
            <a:r>
              <a:rPr lang="ru-RU" sz="2800" dirty="0"/>
              <a:t>Г. І. </a:t>
            </a:r>
            <a:r>
              <a:rPr lang="ru-RU" sz="2800" dirty="0" err="1"/>
              <a:t>Сорокіна</a:t>
            </a:r>
            <a:r>
              <a:rPr lang="ru-RU" sz="2800" dirty="0"/>
              <a:t> </a:t>
            </a:r>
            <a:r>
              <a:rPr lang="ru-RU" sz="2800" dirty="0" err="1"/>
              <a:t>пропонує</a:t>
            </a:r>
            <a:r>
              <a:rPr lang="ru-RU" sz="2800" dirty="0"/>
              <a:t> </a:t>
            </a:r>
            <a:r>
              <a:rPr lang="ru-RU" sz="2800" dirty="0" err="1"/>
              <a:t>таку</a:t>
            </a:r>
            <a:r>
              <a:rPr lang="ru-RU" sz="2800" b="1" u="sng" dirty="0"/>
              <a:t>: </a:t>
            </a:r>
            <a:r>
              <a:rPr lang="ru-RU" sz="2800" b="1" u="sng" dirty="0" err="1"/>
              <a:t>ігри-подорожі</a:t>
            </a:r>
            <a:r>
              <a:rPr lang="ru-RU" sz="2800" b="1" u="sng" dirty="0"/>
              <a:t>; </a:t>
            </a:r>
            <a:r>
              <a:rPr lang="ru-RU" sz="2800" b="1" u="sng" dirty="0" err="1"/>
              <a:t>ігри-дорученння</a:t>
            </a:r>
            <a:r>
              <a:rPr lang="ru-RU" sz="2800" b="1" u="sng" dirty="0"/>
              <a:t>; </a:t>
            </a:r>
            <a:r>
              <a:rPr lang="ru-RU" sz="2800" b="1" u="sng" dirty="0" err="1"/>
              <a:t>ігри-передбачення</a:t>
            </a:r>
            <a:r>
              <a:rPr lang="ru-RU" sz="2800" b="1" u="sng" dirty="0"/>
              <a:t>; </a:t>
            </a:r>
            <a:r>
              <a:rPr lang="ru-RU" sz="2800" b="1" u="sng" dirty="0" err="1"/>
              <a:t>ігри</a:t>
            </a:r>
            <a:r>
              <a:rPr lang="ru-RU" sz="2800" b="1" u="sng" dirty="0"/>
              <a:t>-загадки; </a:t>
            </a:r>
            <a:r>
              <a:rPr lang="ru-RU" sz="2800" b="1" u="sng" dirty="0" err="1"/>
              <a:t>ігри-бесіди</a:t>
            </a:r>
            <a:r>
              <a:rPr lang="ru-RU" sz="2800" dirty="0"/>
              <a:t>.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50817" y="1050925"/>
            <a:ext cx="3116687" cy="476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480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7" y="1122218"/>
            <a:ext cx="10958945" cy="2308324"/>
          </a:xfrm>
          <a:prstGeom prst="rect">
            <a:avLst/>
          </a:prstGeom>
        </p:spPr>
        <p:txBody>
          <a:bodyPr wrap="square">
            <a:spAutoFit/>
          </a:bodyPr>
          <a:lstStyle/>
          <a:p>
            <a:pPr algn="just"/>
            <a:r>
              <a:rPr lang="uk-UA" sz="2000" b="1" dirty="0" smtClean="0"/>
              <a:t>Гра </a:t>
            </a:r>
            <a:r>
              <a:rPr lang="uk-UA" sz="2000" b="1" dirty="0" smtClean="0"/>
              <a:t>– це величезне світле вікно, крізь яке в духовний світ дитини вливається життєдайний потік уявлень, понять про навколишній світ. Гра – це іскра, що засвічує вогник допитливості. То що ж страшного в тому, що дитина вчиться писати граючись, що на якомусь етапі інтелектуального розвитку гра поєднується з працею, і вчитель не так уже часто говорить дітям: «Ну, пограли, а тепер будемо </a:t>
            </a:r>
            <a:r>
              <a:rPr lang="uk-UA" sz="2000" b="1" dirty="0" smtClean="0"/>
              <a:t>трудитися.</a:t>
            </a:r>
          </a:p>
          <a:p>
            <a:r>
              <a:rPr lang="uk-UA" dirty="0" smtClean="0"/>
              <a:t>                                                                                              </a:t>
            </a:r>
            <a:r>
              <a:rPr lang="uk-UA" sz="2400" b="1" dirty="0" smtClean="0"/>
              <a:t>В.О. Сухомлинський</a:t>
            </a:r>
            <a:endParaRPr lang="uk-UA" sz="2400" b="1" dirty="0"/>
          </a:p>
        </p:txBody>
      </p:sp>
      <p:sp>
        <p:nvSpPr>
          <p:cNvPr id="1026" name="AutoShape 2" descr="Гра як основна діяльність дит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028" name="AutoShape 4" descr="Гра як основна діяльність дити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030" name="Picture 6" descr="Гра як основна діяльність дитини"/>
          <p:cNvPicPr>
            <a:picLocks noChangeAspect="1" noChangeArrowheads="1"/>
          </p:cNvPicPr>
          <p:nvPr/>
        </p:nvPicPr>
        <p:blipFill>
          <a:blip r:embed="rId2"/>
          <a:srcRect/>
          <a:stretch>
            <a:fillRect/>
          </a:stretch>
        </p:blipFill>
        <p:spPr bwMode="auto">
          <a:xfrm>
            <a:off x="3328266" y="3213022"/>
            <a:ext cx="4347152" cy="34653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1" y="360218"/>
            <a:ext cx="8783782" cy="6248400"/>
          </a:xfrm>
        </p:spPr>
        <p:txBody>
          <a:bodyPr>
            <a:normAutofit fontScale="92500" lnSpcReduction="20000"/>
          </a:bodyPr>
          <a:lstStyle/>
          <a:p>
            <a:pPr algn="just"/>
            <a:r>
              <a:rPr lang="uk-UA" sz="2400" dirty="0" smtClean="0"/>
              <a:t>Реалізація концепції </a:t>
            </a:r>
            <a:r>
              <a:rPr lang="uk-UA" sz="2400" b="1" dirty="0" smtClean="0"/>
              <a:t>Нової української школи </a:t>
            </a:r>
            <a:r>
              <a:rPr lang="uk-UA" sz="2400" dirty="0" smtClean="0"/>
              <a:t>вимагає пошуку </a:t>
            </a:r>
            <a:r>
              <a:rPr lang="uk-UA" sz="2400" b="1" dirty="0" smtClean="0"/>
              <a:t>нетрадиційних форм і методів </a:t>
            </a:r>
            <a:r>
              <a:rPr lang="uk-UA" sz="2400" dirty="0" smtClean="0"/>
              <a:t>організації освітнього процесу. Відтак, актуалізується проблема впровадження інноваційних методик навчання, зокрема </a:t>
            </a:r>
            <a:r>
              <a:rPr lang="uk-UA" sz="2400" b="1" dirty="0" smtClean="0"/>
              <a:t>навчально-ігрових технологій, </a:t>
            </a:r>
            <a:r>
              <a:rPr lang="uk-UA" sz="2400" dirty="0" smtClean="0"/>
              <a:t>які дозволяють надати нової якості організації та здійсненню освітнього процесу в початковій школі.</a:t>
            </a:r>
          </a:p>
          <a:p>
            <a:pPr algn="just"/>
            <a:r>
              <a:rPr lang="uk-UA" sz="2400" dirty="0" smtClean="0"/>
              <a:t>Наразі </a:t>
            </a:r>
            <a:r>
              <a:rPr lang="uk-UA" sz="2400" b="1" dirty="0" smtClean="0"/>
              <a:t>ігрова діяльність є однією з найбільш перспективних методів навчання</a:t>
            </a:r>
            <a:r>
              <a:rPr lang="uk-UA" sz="2400" dirty="0" smtClean="0"/>
              <a:t>. Її використовують для розвитку творчого мислення учнів, формування практичних умінь та навичок. Ігрова діяльність дає змогу стимулювати увагу і підвищувати інтерес до завдань, активізувати сприймання навчального матеріалу.</a:t>
            </a:r>
          </a:p>
          <a:p>
            <a:pPr algn="just"/>
            <a:r>
              <a:rPr lang="uk-UA" sz="2400" dirty="0" smtClean="0"/>
              <a:t>На переконання О. Савченко, вихідним для вчителя має бути прагнення досягти того, щоб усі учні неодноразово пережили почуття справжнього успіху. Саме під час гри легко створити запрограмовану ситуацію успіху для дітей, яким важко навчатися. Систематична повторюваність ситуації запрограмованого успіху сприяє зародженню пізнавальної активності</a:t>
            </a:r>
            <a:endParaRPr lang="uk-UA" sz="2400" dirty="0"/>
          </a:p>
        </p:txBody>
      </p:sp>
      <p:pic>
        <p:nvPicPr>
          <p:cNvPr id="13314" name="Picture 2" descr="Ділова гра - Конотопський дошкільний навчальний заклад (ясла - садок) №5  &quot;Сніжок&quot;"/>
          <p:cNvPicPr>
            <a:picLocks noChangeAspect="1" noChangeArrowheads="1"/>
          </p:cNvPicPr>
          <p:nvPr/>
        </p:nvPicPr>
        <p:blipFill>
          <a:blip r:embed="rId2"/>
          <a:srcRect/>
          <a:stretch>
            <a:fillRect/>
          </a:stretch>
        </p:blipFill>
        <p:spPr bwMode="auto">
          <a:xfrm>
            <a:off x="9337967" y="286994"/>
            <a:ext cx="2632362" cy="2135492"/>
          </a:xfrm>
          <a:prstGeom prst="rect">
            <a:avLst/>
          </a:prstGeom>
          <a:noFill/>
        </p:spPr>
      </p:pic>
      <p:pic>
        <p:nvPicPr>
          <p:cNvPr id="13316" name="Picture 4" descr="Ділова гра «Командний дух» | Інші методичні матеріали. Психологія"/>
          <p:cNvPicPr>
            <a:picLocks noChangeAspect="1" noChangeArrowheads="1"/>
          </p:cNvPicPr>
          <p:nvPr/>
        </p:nvPicPr>
        <p:blipFill>
          <a:blip r:embed="rId3"/>
          <a:srcRect/>
          <a:stretch>
            <a:fillRect/>
          </a:stretch>
        </p:blipFill>
        <p:spPr bwMode="auto">
          <a:xfrm>
            <a:off x="9285722" y="2757055"/>
            <a:ext cx="2731893" cy="1380402"/>
          </a:xfrm>
          <a:prstGeom prst="rect">
            <a:avLst/>
          </a:prstGeom>
          <a:noFill/>
        </p:spPr>
      </p:pic>
      <p:pic>
        <p:nvPicPr>
          <p:cNvPr id="13318" name="Picture 6" descr="Методист: ДІЛОВА ГРА «ЛІДЕР»"/>
          <p:cNvPicPr>
            <a:picLocks noChangeAspect="1" noChangeArrowheads="1"/>
          </p:cNvPicPr>
          <p:nvPr/>
        </p:nvPicPr>
        <p:blipFill>
          <a:blip r:embed="rId4"/>
          <a:srcRect/>
          <a:stretch>
            <a:fillRect/>
          </a:stretch>
        </p:blipFill>
        <p:spPr bwMode="auto">
          <a:xfrm>
            <a:off x="9493539" y="4682837"/>
            <a:ext cx="2286000" cy="1905000"/>
          </a:xfrm>
          <a:prstGeom prst="rect">
            <a:avLst/>
          </a:prstGeom>
          <a:noFill/>
        </p:spPr>
      </p:pic>
    </p:spTree>
    <p:extLst>
      <p:ext uri="{BB962C8B-B14F-4D97-AF65-F5344CB8AC3E}">
        <p14:creationId xmlns:p14="http://schemas.microsoft.com/office/powerpoint/2010/main" xmlns="" val="80182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792" y="437882"/>
            <a:ext cx="11111735" cy="5693866"/>
          </a:xfrm>
          <a:prstGeom prst="rect">
            <a:avLst/>
          </a:prstGeom>
        </p:spPr>
        <p:txBody>
          <a:bodyPr wrap="square">
            <a:spAutoFit/>
          </a:bodyPr>
          <a:lstStyle/>
          <a:p>
            <a:pPr algn="just"/>
            <a:r>
              <a:rPr lang="ru-RU" sz="2800" b="1" dirty="0" err="1"/>
              <a:t>Гра</a:t>
            </a:r>
            <a:r>
              <a:rPr lang="ru-RU" sz="2400" b="1" dirty="0"/>
              <a:t> </a:t>
            </a:r>
            <a:r>
              <a:rPr lang="ru-RU" sz="2400" dirty="0"/>
              <a:t>– </a:t>
            </a:r>
            <a:r>
              <a:rPr lang="ru-RU" sz="2400" dirty="0" err="1"/>
              <a:t>це</a:t>
            </a:r>
            <a:r>
              <a:rPr lang="ru-RU" sz="2400" dirty="0"/>
              <a:t> </a:t>
            </a:r>
            <a:r>
              <a:rPr lang="ru-RU" sz="2400" dirty="0" err="1"/>
              <a:t>підпорядковане</a:t>
            </a:r>
            <a:r>
              <a:rPr lang="ru-RU" sz="2400" dirty="0"/>
              <a:t> </a:t>
            </a:r>
            <a:r>
              <a:rPr lang="ru-RU" sz="2400" dirty="0" err="1"/>
              <a:t>сукупності</a:t>
            </a:r>
            <a:r>
              <a:rPr lang="ru-RU" sz="2400" dirty="0"/>
              <a:t> правил, </a:t>
            </a:r>
            <a:r>
              <a:rPr lang="ru-RU" sz="2400" dirty="0" err="1"/>
              <a:t>прийомів</a:t>
            </a:r>
            <a:r>
              <a:rPr lang="ru-RU" sz="2400" dirty="0"/>
              <a:t> </a:t>
            </a:r>
            <a:r>
              <a:rPr lang="ru-RU" sz="2400" dirty="0" err="1"/>
              <a:t>або</a:t>
            </a:r>
            <a:r>
              <a:rPr lang="ru-RU" sz="2400" dirty="0"/>
              <a:t> </a:t>
            </a:r>
            <a:r>
              <a:rPr lang="ru-RU" sz="2400" dirty="0" err="1"/>
              <a:t>засноване</a:t>
            </a:r>
            <a:r>
              <a:rPr lang="ru-RU" sz="2400" dirty="0"/>
              <a:t> на </a:t>
            </a:r>
            <a:r>
              <a:rPr lang="ru-RU" sz="2400" dirty="0" err="1"/>
              <a:t>певних</a:t>
            </a:r>
            <a:r>
              <a:rPr lang="ru-RU" sz="2400" dirty="0"/>
              <a:t> </a:t>
            </a:r>
            <a:r>
              <a:rPr lang="ru-RU" sz="2400" dirty="0" err="1"/>
              <a:t>умовах</a:t>
            </a:r>
            <a:r>
              <a:rPr lang="ru-RU" sz="2400" dirty="0"/>
              <a:t> </a:t>
            </a:r>
            <a:r>
              <a:rPr lang="ru-RU" sz="2400" dirty="0" err="1"/>
              <a:t>заняття</a:t>
            </a:r>
            <a:r>
              <a:rPr lang="ru-RU" sz="2400" dirty="0"/>
              <a:t>, </a:t>
            </a:r>
            <a:r>
              <a:rPr lang="ru-RU" sz="2400" dirty="0" err="1"/>
              <a:t>що</a:t>
            </a:r>
            <a:r>
              <a:rPr lang="ru-RU" sz="2400" dirty="0"/>
              <a:t> є </a:t>
            </a:r>
            <a:r>
              <a:rPr lang="ru-RU" sz="2400" dirty="0" err="1"/>
              <a:t>розвагою</a:t>
            </a:r>
            <a:r>
              <a:rPr lang="ru-RU" sz="2400" dirty="0"/>
              <a:t> </a:t>
            </a:r>
            <a:r>
              <a:rPr lang="ru-RU" sz="2400" dirty="0" err="1"/>
              <a:t>або</a:t>
            </a:r>
            <a:r>
              <a:rPr lang="ru-RU" sz="2400" dirty="0"/>
              <a:t> </a:t>
            </a:r>
            <a:r>
              <a:rPr lang="ru-RU" sz="2400" dirty="0" err="1"/>
              <a:t>розвагою</a:t>
            </a:r>
            <a:r>
              <a:rPr lang="ru-RU" sz="2400" dirty="0"/>
              <a:t> та спортом </a:t>
            </a:r>
            <a:r>
              <a:rPr lang="ru-RU" sz="2400" dirty="0" err="1"/>
              <a:t>одночасно</a:t>
            </a:r>
            <a:r>
              <a:rPr lang="ru-RU" sz="2400" dirty="0"/>
              <a:t>. </a:t>
            </a:r>
            <a:r>
              <a:rPr lang="ru-RU" sz="2400" dirty="0" err="1"/>
              <a:t>Це</a:t>
            </a:r>
            <a:r>
              <a:rPr lang="ru-RU" sz="2400" dirty="0"/>
              <a:t> низка </a:t>
            </a:r>
            <a:r>
              <a:rPr lang="ru-RU" sz="2400" dirty="0" err="1"/>
              <a:t>дій</a:t>
            </a:r>
            <a:r>
              <a:rPr lang="ru-RU" sz="2400" dirty="0"/>
              <a:t>, </a:t>
            </a:r>
            <a:r>
              <a:rPr lang="ru-RU" sz="2400" dirty="0" err="1"/>
              <a:t>спрямованих</a:t>
            </a:r>
            <a:r>
              <a:rPr lang="ru-RU" sz="2400" dirty="0"/>
              <a:t> на </a:t>
            </a:r>
            <a:r>
              <a:rPr lang="ru-RU" sz="2400" dirty="0" err="1"/>
              <a:t>досягнення</a:t>
            </a:r>
            <a:r>
              <a:rPr lang="ru-RU" sz="2400" dirty="0"/>
              <a:t> мети. </a:t>
            </a:r>
          </a:p>
          <a:p>
            <a:pPr algn="just"/>
            <a:r>
              <a:rPr lang="ru-RU" sz="2400" dirty="0"/>
              <a:t>Будь-яка </a:t>
            </a:r>
            <a:r>
              <a:rPr lang="ru-RU" sz="2400" dirty="0" err="1"/>
              <a:t>гра</a:t>
            </a:r>
            <a:r>
              <a:rPr lang="ru-RU" sz="2400" dirty="0"/>
              <a:t> </a:t>
            </a:r>
            <a:r>
              <a:rPr lang="ru-RU" sz="2400" dirty="0" err="1"/>
              <a:t>включає</a:t>
            </a:r>
            <a:r>
              <a:rPr lang="ru-RU" sz="2400" dirty="0"/>
              <a:t> </a:t>
            </a:r>
            <a:r>
              <a:rPr lang="ru-RU" sz="2400" b="1" dirty="0"/>
              <a:t>три </a:t>
            </a:r>
            <a:r>
              <a:rPr lang="ru-RU" sz="2400" b="1" dirty="0" err="1"/>
              <a:t>основні</a:t>
            </a:r>
            <a:r>
              <a:rPr lang="ru-RU" sz="2400" b="1" dirty="0"/>
              <a:t> </a:t>
            </a:r>
            <a:r>
              <a:rPr lang="ru-RU" sz="2400" b="1" dirty="0" err="1"/>
              <a:t>етапи</a:t>
            </a:r>
            <a:r>
              <a:rPr lang="ru-RU" sz="2400" dirty="0" smtClean="0"/>
              <a:t>:</a:t>
            </a:r>
            <a:endParaRPr lang="en-US" sz="2400" dirty="0" smtClean="0"/>
          </a:p>
          <a:p>
            <a:pPr marL="285750" indent="-285750" algn="just">
              <a:buFont typeface="Arial" panose="020B0604020202020204" pitchFamily="34" charset="0"/>
              <a:buChar char="•"/>
            </a:pPr>
            <a:r>
              <a:rPr lang="ru-RU" sz="2400" dirty="0" smtClean="0"/>
              <a:t> </a:t>
            </a:r>
            <a:r>
              <a:rPr lang="ru-RU" sz="2400" u="sng" dirty="0" err="1"/>
              <a:t>підготовчий</a:t>
            </a:r>
            <a:r>
              <a:rPr lang="ru-RU" sz="2400" u="sng" dirty="0"/>
              <a:t> </a:t>
            </a:r>
            <a:r>
              <a:rPr lang="ru-RU" sz="2400" dirty="0"/>
              <a:t>(</a:t>
            </a:r>
            <a:r>
              <a:rPr lang="ru-RU" sz="2400" dirty="0" err="1"/>
              <a:t>формулюється</a:t>
            </a:r>
            <a:r>
              <a:rPr lang="ru-RU" sz="2400" dirty="0"/>
              <a:t> мета </a:t>
            </a:r>
            <a:r>
              <a:rPr lang="ru-RU" sz="2400" dirty="0" err="1"/>
              <a:t>гри</a:t>
            </a:r>
            <a:r>
              <a:rPr lang="ru-RU" sz="2400" dirty="0"/>
              <a:t>, </a:t>
            </a:r>
            <a:r>
              <a:rPr lang="ru-RU" sz="2400" dirty="0" err="1"/>
              <a:t>відповідно</a:t>
            </a:r>
            <a:r>
              <a:rPr lang="ru-RU" sz="2400" dirty="0"/>
              <a:t> до </a:t>
            </a:r>
            <a:r>
              <a:rPr lang="ru-RU" sz="2400" dirty="0" err="1"/>
              <a:t>змісту</a:t>
            </a:r>
            <a:r>
              <a:rPr lang="ru-RU" sz="2400" dirty="0"/>
              <a:t> </a:t>
            </a:r>
            <a:r>
              <a:rPr lang="ru-RU" sz="2400" dirty="0" err="1"/>
              <a:t>навчального</a:t>
            </a:r>
            <a:r>
              <a:rPr lang="ru-RU" sz="2400" dirty="0"/>
              <a:t> </a:t>
            </a:r>
            <a:r>
              <a:rPr lang="ru-RU" sz="2400" dirty="0" err="1"/>
              <a:t>матеріалу</a:t>
            </a:r>
            <a:r>
              <a:rPr lang="ru-RU" sz="2400" dirty="0"/>
              <a:t> </a:t>
            </a:r>
            <a:r>
              <a:rPr lang="ru-RU" sz="2400" dirty="0" err="1"/>
              <a:t>розробляється</a:t>
            </a:r>
            <a:r>
              <a:rPr lang="ru-RU" sz="2400" dirty="0"/>
              <a:t> </a:t>
            </a:r>
            <a:r>
              <a:rPr lang="ru-RU" sz="2400" dirty="0" err="1"/>
              <a:t>сценарій</a:t>
            </a:r>
            <a:r>
              <a:rPr lang="ru-RU" sz="2400" dirty="0"/>
              <a:t>, </a:t>
            </a:r>
            <a:r>
              <a:rPr lang="ru-RU" sz="2400" dirty="0" err="1"/>
              <a:t>готується</a:t>
            </a:r>
            <a:r>
              <a:rPr lang="ru-RU" sz="2400" dirty="0"/>
              <a:t> </a:t>
            </a:r>
            <a:r>
              <a:rPr lang="ru-RU" sz="2400" dirty="0" err="1"/>
              <a:t>обладнання</a:t>
            </a:r>
            <a:r>
              <a:rPr lang="ru-RU" sz="2400" dirty="0"/>
              <a:t>, </a:t>
            </a:r>
            <a:r>
              <a:rPr lang="ru-RU" sz="2400" dirty="0" err="1"/>
              <a:t>розподіляються</a:t>
            </a:r>
            <a:r>
              <a:rPr lang="ru-RU" sz="2400" dirty="0"/>
              <a:t> </a:t>
            </a:r>
            <a:r>
              <a:rPr lang="ru-RU" sz="2400" dirty="0" err="1"/>
              <a:t>ролі</a:t>
            </a:r>
            <a:r>
              <a:rPr lang="ru-RU" sz="2400" dirty="0"/>
              <a:t>, проводиться </a:t>
            </a:r>
            <a:r>
              <a:rPr lang="ru-RU" sz="2400" dirty="0" err="1"/>
              <a:t>інструктування</a:t>
            </a:r>
            <a:r>
              <a:rPr lang="ru-RU" sz="2400" dirty="0"/>
              <a:t> </a:t>
            </a:r>
            <a:r>
              <a:rPr lang="ru-RU" sz="2400" dirty="0" err="1"/>
              <a:t>тощо</a:t>
            </a:r>
            <a:r>
              <a:rPr lang="ru-RU" sz="2400" dirty="0"/>
              <a:t>); </a:t>
            </a:r>
            <a:endParaRPr lang="en-US" sz="2400" dirty="0" smtClean="0"/>
          </a:p>
          <a:p>
            <a:pPr marL="285750" indent="-285750" algn="just">
              <a:buFont typeface="Arial" panose="020B0604020202020204" pitchFamily="34" charset="0"/>
              <a:buChar char="•"/>
            </a:pPr>
            <a:r>
              <a:rPr lang="ru-RU" sz="2400" u="sng" dirty="0" err="1" smtClean="0"/>
              <a:t>безпосереднє</a:t>
            </a:r>
            <a:r>
              <a:rPr lang="ru-RU" sz="2400" u="sng" dirty="0" smtClean="0"/>
              <a:t> </a:t>
            </a:r>
            <a:r>
              <a:rPr lang="ru-RU" sz="2400" u="sng" dirty="0" err="1"/>
              <a:t>проведення</a:t>
            </a:r>
            <a:r>
              <a:rPr lang="ru-RU" sz="2400" u="sng" dirty="0"/>
              <a:t> </a:t>
            </a:r>
            <a:r>
              <a:rPr lang="ru-RU" sz="2400" u="sng" dirty="0" err="1"/>
              <a:t>гри</a:t>
            </a:r>
            <a:r>
              <a:rPr lang="ru-RU" sz="2400" dirty="0"/>
              <a:t>; </a:t>
            </a:r>
            <a:endParaRPr lang="en-US" sz="2400" dirty="0" smtClean="0"/>
          </a:p>
          <a:p>
            <a:pPr marL="285750" indent="-285750" algn="just">
              <a:buFont typeface="Arial" panose="020B0604020202020204" pitchFamily="34" charset="0"/>
              <a:buChar char="•"/>
            </a:pPr>
            <a:r>
              <a:rPr lang="ru-RU" sz="2400" u="sng" dirty="0" err="1" smtClean="0"/>
              <a:t>узагальнення</a:t>
            </a:r>
            <a:r>
              <a:rPr lang="ru-RU" sz="2400" u="sng" dirty="0"/>
              <a:t>, </a:t>
            </a:r>
            <a:r>
              <a:rPr lang="ru-RU" sz="2400" u="sng" dirty="0" err="1"/>
              <a:t>аналіз</a:t>
            </a:r>
            <a:r>
              <a:rPr lang="ru-RU" sz="2400" u="sng" dirty="0"/>
              <a:t> </a:t>
            </a:r>
            <a:r>
              <a:rPr lang="ru-RU" sz="2400" u="sng" dirty="0" err="1"/>
              <a:t>результатів</a:t>
            </a:r>
            <a:r>
              <a:rPr lang="ru-RU" sz="2400" dirty="0"/>
              <a:t>. </a:t>
            </a:r>
            <a:endParaRPr lang="uk-UA" sz="2400" dirty="0" smtClean="0"/>
          </a:p>
          <a:p>
            <a:pPr algn="just"/>
            <a:endParaRPr lang="uk-UA" sz="2400" b="1" i="1" dirty="0" smtClean="0">
              <a:ln w="0"/>
              <a:effectLst>
                <a:outerShdw blurRad="38100" dist="38100" dir="2700000" algn="tl">
                  <a:srgbClr val="000000">
                    <a:alpha val="43137"/>
                  </a:srgbClr>
                </a:outerShdw>
                <a:reflection blurRad="6350" stA="55000" endA="300" endPos="45500" dir="5400000" sy="-100000" algn="bl" rotWithShape="0"/>
              </a:effectLst>
            </a:endParaRPr>
          </a:p>
          <a:p>
            <a:pPr algn="just"/>
            <a:r>
              <a:rPr lang="uk-UA" sz="1600" b="1" i="1" dirty="0" smtClean="0">
                <a:ln w="0"/>
                <a:effectLst>
                  <a:outerShdw blurRad="38100" dist="38100" dir="2700000" algn="tl">
                    <a:srgbClr val="000000">
                      <a:alpha val="43137"/>
                    </a:srgbClr>
                  </a:outerShdw>
                  <a:reflection blurRad="6350" stA="55000" endA="300" endPos="45500" dir="5400000" sy="-100000" algn="bl" rotWithShape="0"/>
                </a:effectLst>
              </a:rPr>
              <a:t> </a:t>
            </a:r>
            <a:r>
              <a:rPr lang="uk-UA" sz="2400" b="1" i="1" dirty="0" smtClean="0">
                <a:ln w="0"/>
                <a:effectLst>
                  <a:outerShdw blurRad="38100" dist="38100" dir="2700000" algn="tl">
                    <a:srgbClr val="000000">
                      <a:alpha val="43137"/>
                    </a:srgbClr>
                  </a:outerShdw>
                  <a:reflection blurRad="6350" stA="55000" endA="300" endPos="45500" dir="5400000" sy="-100000" algn="bl" rotWithShape="0"/>
                </a:effectLst>
              </a:rPr>
              <a:t>Ігрові технології навчання – </a:t>
            </a:r>
            <a:r>
              <a:rPr lang="uk-UA" sz="2400" dirty="0" smtClean="0">
                <a:ln w="0"/>
                <a:effectLst>
                  <a:reflection blurRad="6350" stA="55000" endA="300" endPos="45500" dir="5400000" sy="-100000" algn="bl" rotWithShape="0"/>
                </a:effectLst>
              </a:rPr>
              <a:t>це особливий метод навчання, який передбачає засвоєння навчального матеріалу та змісту освіти, формує взаємодію педагога і здобувача освіти за допомогою гри, а також допомагає знайти та отримати бажану ціль, тобто досягти певного результату. </a:t>
            </a:r>
            <a:endParaRPr lang="uk-UA" sz="2400" dirty="0">
              <a:effectLst>
                <a:reflection blurRad="6350" stA="55000" endA="300" endPos="45500" dir="5400000" sy="-100000" algn="bl" rotWithShape="0"/>
              </a:effectLst>
            </a:endParaRPr>
          </a:p>
        </p:txBody>
      </p:sp>
    </p:spTree>
    <p:extLst>
      <p:ext uri="{BB962C8B-B14F-4D97-AF65-F5344CB8AC3E}">
        <p14:creationId xmlns:p14="http://schemas.microsoft.com/office/powerpoint/2010/main" xmlns="" val="1955261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799" y="180110"/>
            <a:ext cx="11665527" cy="6677890"/>
          </a:xfrm>
          <a:prstGeom prst="rect">
            <a:avLst/>
          </a:prstGeom>
        </p:spPr>
        <p:txBody>
          <a:bodyPr wrap="square">
            <a:spAutoFit/>
          </a:bodyPr>
          <a:lstStyle/>
          <a:p>
            <a:pPr algn="just"/>
            <a:r>
              <a:rPr lang="uk-UA" sz="2400" dirty="0" smtClean="0"/>
              <a:t>Поняття </a:t>
            </a:r>
            <a:r>
              <a:rPr lang="uk-UA" sz="2400" b="1" dirty="0" smtClean="0"/>
              <a:t>«ігрові педагогічні технології</a:t>
            </a:r>
            <a:r>
              <a:rPr lang="uk-UA" sz="2400" dirty="0" smtClean="0"/>
              <a:t>» включає досить велику групу методів і прийомів організації педагогічного процесу у формі різних педагогічних ігор. На відміну від ігор взагалі, </a:t>
            </a:r>
            <a:r>
              <a:rPr lang="uk-UA" sz="2400" b="1" dirty="0" smtClean="0"/>
              <a:t>педагогічна гра </a:t>
            </a:r>
            <a:r>
              <a:rPr lang="uk-UA" sz="2400" dirty="0" smtClean="0"/>
              <a:t>має </a:t>
            </a:r>
            <a:r>
              <a:rPr lang="uk-UA" sz="2400" b="1" dirty="0" smtClean="0"/>
              <a:t>істотну ознаку </a:t>
            </a:r>
            <a:r>
              <a:rPr lang="uk-UA" sz="2400" dirty="0" smtClean="0"/>
              <a:t>– </a:t>
            </a:r>
            <a:r>
              <a:rPr lang="uk-UA" sz="2400" u="sng" dirty="0" smtClean="0"/>
              <a:t>чітко поставлену мету навчання й відповідні їй педагогічні результати, які можуть бути обґрунтовані, виділені в явному вигляді й характеризуються навчально-пізнавальною спрямованістю. </a:t>
            </a:r>
            <a:endParaRPr lang="uk-UA" sz="2400" u="sng" dirty="0" smtClean="0"/>
          </a:p>
          <a:p>
            <a:pPr algn="just"/>
            <a:r>
              <a:rPr lang="uk-UA" sz="2400" dirty="0" smtClean="0"/>
              <a:t>Ігрова </a:t>
            </a:r>
            <a:r>
              <a:rPr lang="uk-UA" sz="2400" dirty="0" smtClean="0"/>
              <a:t>форма занять створюється на уроках за допомогою ігрових прийомів і ситуацій, що виступають як засіб спонукання, стимулювання до навчальної діяльності.</a:t>
            </a:r>
          </a:p>
          <a:p>
            <a:pPr algn="just"/>
            <a:r>
              <a:rPr lang="uk-UA" sz="2400" b="1" dirty="0" smtClean="0"/>
              <a:t>Реалізація ігрових прийомів і ситуацій </a:t>
            </a:r>
            <a:r>
              <a:rPr lang="uk-UA" sz="2400" dirty="0" smtClean="0"/>
              <a:t>при визначеній формі занять відбувається за такими </a:t>
            </a:r>
            <a:r>
              <a:rPr lang="uk-UA" sz="2400" b="1" dirty="0" smtClean="0"/>
              <a:t>основними напрямами:</a:t>
            </a:r>
          </a:p>
          <a:p>
            <a:pPr algn="just">
              <a:buFont typeface="Wingdings" pitchFamily="2" charset="2"/>
              <a:buChar char="v"/>
            </a:pPr>
            <a:r>
              <a:rPr lang="uk-UA" sz="2400" dirty="0" smtClean="0"/>
              <a:t>дидактична мета ставиться перед учнями у формі ігрового завдання;</a:t>
            </a:r>
          </a:p>
          <a:p>
            <a:pPr algn="just">
              <a:buFont typeface="Wingdings" pitchFamily="2" charset="2"/>
              <a:buChar char="v"/>
            </a:pPr>
            <a:r>
              <a:rPr lang="uk-UA" sz="2400" dirty="0" smtClean="0"/>
              <a:t>навчальна діяльність підкоряється правилам гри;</a:t>
            </a:r>
          </a:p>
          <a:p>
            <a:pPr algn="just">
              <a:buFont typeface="Wingdings" pitchFamily="2" charset="2"/>
              <a:buChar char="v"/>
            </a:pPr>
            <a:r>
              <a:rPr lang="uk-UA" sz="2400" dirty="0" smtClean="0"/>
              <a:t>навчальний матеріал використовується в якості її засобу;</a:t>
            </a:r>
          </a:p>
          <a:p>
            <a:pPr algn="just">
              <a:buFont typeface="Wingdings" pitchFamily="2" charset="2"/>
              <a:buChar char="v"/>
            </a:pPr>
            <a:r>
              <a:rPr lang="uk-UA" sz="2400" dirty="0" smtClean="0"/>
              <a:t>у навчальну діяльність уводиться елемент змагання, що переводить дидактичне завдання в ігрове;</a:t>
            </a:r>
          </a:p>
          <a:p>
            <a:pPr algn="just">
              <a:buFont typeface="Wingdings" pitchFamily="2" charset="2"/>
              <a:buChar char="v"/>
            </a:pPr>
            <a:r>
              <a:rPr lang="uk-UA" sz="2400" dirty="0" smtClean="0"/>
              <a:t>успішне виконання дидактичного завдання пов’язується з ігровим результатом.</a:t>
            </a:r>
            <a:endParaRPr lang="uk-UA"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71725" y="2071678"/>
            <a:ext cx="8858312" cy="3539430"/>
          </a:xfrm>
          <a:prstGeom prst="rect">
            <a:avLst/>
          </a:prstGeom>
        </p:spPr>
        <p:txBody>
          <a:bodyPr wrap="square">
            <a:spAutoFit/>
          </a:bodyPr>
          <a:lstStyle/>
          <a:p>
            <a:r>
              <a:rPr lang="uk-UA" sz="3200" b="1" i="1" dirty="0" smtClean="0">
                <a:ln w="0"/>
                <a:effectLst>
                  <a:outerShdw blurRad="38100" dist="38100" dir="2700000" algn="tl">
                    <a:srgbClr val="000000">
                      <a:alpha val="43137"/>
                    </a:srgbClr>
                  </a:outerShdw>
                  <a:reflection blurRad="6350" stA="55000" endA="300" endPos="45500" dir="5400000" sy="-100000" algn="bl" rotWithShape="0"/>
                </a:effectLst>
              </a:rPr>
              <a:t>Доступність;</a:t>
            </a:r>
          </a:p>
          <a:p>
            <a:r>
              <a:rPr lang="uk-UA" sz="3200" b="1" i="1" dirty="0" smtClean="0">
                <a:ln w="0"/>
                <a:effectLst>
                  <a:outerShdw blurRad="38100" dist="38100" dir="2700000" algn="tl">
                    <a:srgbClr val="000000">
                      <a:alpha val="43137"/>
                    </a:srgbClr>
                  </a:outerShdw>
                  <a:reflection blurRad="6350" stA="55000" endA="300" endPos="45500" dir="5400000" sy="-100000" algn="bl" rotWithShape="0"/>
                </a:effectLst>
              </a:rPr>
              <a:t>Новизна;</a:t>
            </a:r>
          </a:p>
          <a:p>
            <a:r>
              <a:rPr lang="uk-UA" sz="3200" b="1" i="1" dirty="0" smtClean="0">
                <a:ln w="0"/>
                <a:effectLst>
                  <a:outerShdw blurRad="38100" dist="38100" dir="2700000" algn="tl">
                    <a:srgbClr val="000000">
                      <a:alpha val="43137"/>
                    </a:srgbClr>
                  </a:outerShdw>
                  <a:reflection blurRad="6350" stA="55000" endA="300" endPos="45500" dir="5400000" sy="-100000" algn="bl" rotWithShape="0"/>
                </a:effectLst>
              </a:rPr>
              <a:t>Поступове зростання складності;</a:t>
            </a:r>
          </a:p>
          <a:p>
            <a:r>
              <a:rPr lang="uk-UA" sz="3200" b="1" i="1" dirty="0" smtClean="0">
                <a:ln w="0"/>
                <a:effectLst>
                  <a:outerShdw blurRad="38100" dist="38100" dir="2700000" algn="tl">
                    <a:srgbClr val="000000">
                      <a:alpha val="43137"/>
                    </a:srgbClr>
                  </a:outerShdw>
                  <a:reflection blurRad="6350" stA="55000" endA="300" endPos="45500" dir="5400000" sy="-100000" algn="bl" rotWithShape="0"/>
                </a:effectLst>
              </a:rPr>
              <a:t>Урахування індивідуальних особливостей учнів;</a:t>
            </a:r>
          </a:p>
          <a:p>
            <a:r>
              <a:rPr lang="uk-UA" sz="3200" b="1" i="1" dirty="0" smtClean="0">
                <a:ln w="0"/>
                <a:effectLst>
                  <a:outerShdw blurRad="38100" dist="38100" dir="2700000" algn="tl">
                    <a:srgbClr val="000000">
                      <a:alpha val="43137"/>
                    </a:srgbClr>
                  </a:outerShdw>
                  <a:reflection blurRad="6350" stA="55000" endA="300" endPos="45500" dir="5400000" sy="-100000" algn="bl" rotWithShape="0"/>
                </a:effectLst>
              </a:rPr>
              <a:t>Зв’язок ігрової діяльності з іншими формами роботи на уроці.</a:t>
            </a:r>
          </a:p>
        </p:txBody>
      </p:sp>
      <p:sp>
        <p:nvSpPr>
          <p:cNvPr id="4" name="Прямоугольник 3"/>
          <p:cNvSpPr/>
          <p:nvPr/>
        </p:nvSpPr>
        <p:spPr>
          <a:xfrm>
            <a:off x="1118797" y="322730"/>
            <a:ext cx="10312996" cy="1446550"/>
          </a:xfrm>
          <a:prstGeom prst="rect">
            <a:avLst/>
          </a:prstGeom>
        </p:spPr>
        <p:txBody>
          <a:bodyPr wrap="square">
            <a:spAutoFit/>
          </a:bodyPr>
          <a:lstStyle/>
          <a:p>
            <a:pPr algn="ctr" fontAlgn="base">
              <a:spcBef>
                <a:spcPct val="0"/>
              </a:spcBef>
              <a:spcAft>
                <a:spcPct val="0"/>
              </a:spcAft>
            </a:pPr>
            <a:r>
              <a:rPr lang="uk-UA" sz="4400" b="1" i="1" dirty="0" smtClean="0">
                <a:ln w="0"/>
                <a:effectLst>
                  <a:outerShdw blurRad="38100" dist="38100" dir="2700000" algn="tl">
                    <a:srgbClr val="000000">
                      <a:alpha val="43137"/>
                    </a:srgbClr>
                  </a:outerShdw>
                  <a:reflection blurRad="6350" stA="55000" endA="300" endPos="45500" dir="5400000" sy="-100000" algn="bl" rotWithShape="0"/>
                </a:effectLst>
              </a:rPr>
              <a:t>Дидактичні і методичні принципи ігрової діяльності</a:t>
            </a:r>
            <a:endParaRPr lang="en-US" sz="4400" cap="small" dirty="0">
              <a:effectLst>
                <a:outerShdw blurRad="25400" dist="38100" dir="2700000" algn="tl">
                  <a:srgbClr val="000000">
                    <a:alpha val="70000"/>
                  </a:srgbClr>
                </a:outerShdw>
              </a:effectLst>
              <a:latin typeface="Calibri Light" panose="020F0302020204030204" pitchFamily="34" charset="0"/>
              <a:cs typeface="Arial" pitchFamily="34" charset="0"/>
            </a:endParaRPr>
          </a:p>
        </p:txBody>
      </p:sp>
      <p:pic>
        <p:nvPicPr>
          <p:cNvPr id="6" name="Picture 3" descr="C:\Users\Lesya\Desktop\Усі\quality-500950_1920.png"/>
          <p:cNvPicPr>
            <a:picLocks noChangeAspect="1" noChangeArrowheads="1"/>
          </p:cNvPicPr>
          <p:nvPr/>
        </p:nvPicPr>
        <p:blipFill>
          <a:blip r:embed="rId2" cstate="print"/>
          <a:srcRect/>
          <a:stretch>
            <a:fillRect/>
          </a:stretch>
        </p:blipFill>
        <p:spPr bwMode="auto">
          <a:xfrm>
            <a:off x="1619219" y="1500174"/>
            <a:ext cx="1348291" cy="1265138"/>
          </a:xfrm>
          <a:prstGeom prst="rect">
            <a:avLst/>
          </a:prstGeom>
          <a:noFill/>
        </p:spPr>
      </p:pic>
      <p:pic>
        <p:nvPicPr>
          <p:cNvPr id="7" name="Picture 3" descr="C:\Users\Lesya\Desktop\Усі\quality-500950_1920.png"/>
          <p:cNvPicPr>
            <a:picLocks noChangeAspect="1" noChangeArrowheads="1"/>
          </p:cNvPicPr>
          <p:nvPr/>
        </p:nvPicPr>
        <p:blipFill>
          <a:blip r:embed="rId2" cstate="print"/>
          <a:srcRect/>
          <a:stretch>
            <a:fillRect/>
          </a:stretch>
        </p:blipFill>
        <p:spPr bwMode="auto">
          <a:xfrm>
            <a:off x="1619219" y="2143116"/>
            <a:ext cx="1348291" cy="1265138"/>
          </a:xfrm>
          <a:prstGeom prst="rect">
            <a:avLst/>
          </a:prstGeom>
          <a:noFill/>
        </p:spPr>
      </p:pic>
      <p:pic>
        <p:nvPicPr>
          <p:cNvPr id="8" name="Picture 3" descr="C:\Users\Lesya\Desktop\Усі\quality-500950_1920.png"/>
          <p:cNvPicPr>
            <a:picLocks noChangeAspect="1" noChangeArrowheads="1"/>
          </p:cNvPicPr>
          <p:nvPr/>
        </p:nvPicPr>
        <p:blipFill>
          <a:blip r:embed="rId2" cstate="print"/>
          <a:srcRect/>
          <a:stretch>
            <a:fillRect/>
          </a:stretch>
        </p:blipFill>
        <p:spPr bwMode="auto">
          <a:xfrm>
            <a:off x="1619219" y="2786058"/>
            <a:ext cx="1348291" cy="1265138"/>
          </a:xfrm>
          <a:prstGeom prst="rect">
            <a:avLst/>
          </a:prstGeom>
          <a:noFill/>
        </p:spPr>
      </p:pic>
      <p:pic>
        <p:nvPicPr>
          <p:cNvPr id="9" name="Picture 3" descr="C:\Users\Lesya\Desktop\Усі\quality-500950_1920.png"/>
          <p:cNvPicPr>
            <a:picLocks noChangeAspect="1" noChangeArrowheads="1"/>
          </p:cNvPicPr>
          <p:nvPr/>
        </p:nvPicPr>
        <p:blipFill>
          <a:blip r:embed="rId2" cstate="print"/>
          <a:srcRect/>
          <a:stretch>
            <a:fillRect/>
          </a:stretch>
        </p:blipFill>
        <p:spPr bwMode="auto">
          <a:xfrm>
            <a:off x="1619219" y="3357562"/>
            <a:ext cx="1348291" cy="1265138"/>
          </a:xfrm>
          <a:prstGeom prst="rect">
            <a:avLst/>
          </a:prstGeom>
          <a:noFill/>
        </p:spPr>
      </p:pic>
      <p:pic>
        <p:nvPicPr>
          <p:cNvPr id="10" name="Picture 3" descr="C:\Users\Lesya\Desktop\Усі\quality-500950_1920.png"/>
          <p:cNvPicPr>
            <a:picLocks noChangeAspect="1" noChangeArrowheads="1"/>
          </p:cNvPicPr>
          <p:nvPr/>
        </p:nvPicPr>
        <p:blipFill>
          <a:blip r:embed="rId2" cstate="print"/>
          <a:srcRect/>
          <a:stretch>
            <a:fillRect/>
          </a:stretch>
        </p:blipFill>
        <p:spPr bwMode="auto">
          <a:xfrm>
            <a:off x="1619219" y="4214818"/>
            <a:ext cx="1348291" cy="12651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18797" y="322731"/>
            <a:ext cx="10312996" cy="769441"/>
          </a:xfrm>
          <a:prstGeom prst="rect">
            <a:avLst/>
          </a:prstGeom>
        </p:spPr>
        <p:txBody>
          <a:bodyPr wrap="square">
            <a:spAutoFit/>
          </a:bodyPr>
          <a:lstStyle/>
          <a:p>
            <a:pPr algn="ctr" fontAlgn="base">
              <a:spcBef>
                <a:spcPct val="0"/>
              </a:spcBef>
              <a:spcAft>
                <a:spcPct val="0"/>
              </a:spcAft>
            </a:pPr>
            <a:r>
              <a:rPr lang="uk-UA" sz="4400" b="1" i="1" dirty="0" smtClean="0">
                <a:ln w="0"/>
                <a:effectLst>
                  <a:outerShdw blurRad="38100" dist="38100" dir="2700000" algn="tl">
                    <a:srgbClr val="000000">
                      <a:alpha val="43137"/>
                    </a:srgbClr>
                  </a:outerShdw>
                  <a:reflection blurRad="6350" stA="55000" endA="300" endPos="45500" dir="5400000" sy="-100000" algn="bl" rotWithShape="0"/>
                </a:effectLst>
              </a:rPr>
              <a:t>Переваги ігрової діяльності</a:t>
            </a:r>
            <a:endParaRPr lang="en-US" sz="4400" cap="small" dirty="0">
              <a:effectLst>
                <a:outerShdw blurRad="25400" dist="38100" dir="2700000" algn="tl">
                  <a:srgbClr val="000000">
                    <a:alpha val="70000"/>
                  </a:srgbClr>
                </a:outerShdw>
              </a:effectLst>
              <a:latin typeface="Calibri Light" panose="020F0302020204030204" pitchFamily="34" charset="0"/>
              <a:cs typeface="Arial" pitchFamily="34" charset="0"/>
            </a:endParaRPr>
          </a:p>
        </p:txBody>
      </p:sp>
      <p:pic>
        <p:nvPicPr>
          <p:cNvPr id="1028" name="Picture 4" descr="E:\INTERNET\pngwing.com (21).png"/>
          <p:cNvPicPr>
            <a:picLocks noChangeAspect="1" noChangeArrowheads="1"/>
          </p:cNvPicPr>
          <p:nvPr/>
        </p:nvPicPr>
        <p:blipFill>
          <a:blip r:embed="rId3" cstate="print"/>
          <a:srcRect/>
          <a:stretch>
            <a:fillRect/>
          </a:stretch>
        </p:blipFill>
        <p:spPr bwMode="auto">
          <a:xfrm>
            <a:off x="249383" y="850752"/>
            <a:ext cx="11942618" cy="5560806"/>
          </a:xfrm>
          <a:prstGeom prst="rect">
            <a:avLst/>
          </a:prstGeom>
          <a:noFill/>
        </p:spPr>
      </p:pic>
      <p:sp>
        <p:nvSpPr>
          <p:cNvPr id="12" name="TextBox 11"/>
          <p:cNvSpPr txBox="1"/>
          <p:nvPr/>
        </p:nvSpPr>
        <p:spPr>
          <a:xfrm>
            <a:off x="1362634" y="1656681"/>
            <a:ext cx="7781387" cy="954107"/>
          </a:xfrm>
          <a:prstGeom prst="rect">
            <a:avLst/>
          </a:prstGeom>
          <a:noFill/>
        </p:spPr>
        <p:txBody>
          <a:bodyPr wrap="squar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гру можна використовувати на</a:t>
            </a:r>
          </a:p>
          <a:p>
            <a:r>
              <a:rPr lang="uk-UA" sz="2800" b="1" i="1" dirty="0" smtClean="0">
                <a:effectLst>
                  <a:outerShdw blurRad="38100" dist="38100" dir="2700000" algn="tl">
                    <a:srgbClr val="000000">
                      <a:alpha val="43137"/>
                    </a:srgbClr>
                  </a:outerShdw>
                </a:effectLst>
              </a:rPr>
              <a:t>будь-якому етапі уроку;</a:t>
            </a:r>
            <a:endParaRPr lang="uk-UA" sz="2800" b="1" i="1" dirty="0">
              <a:effectLst>
                <a:outerShdw blurRad="38100" dist="38100" dir="2700000" algn="tl">
                  <a:srgbClr val="000000">
                    <a:alpha val="43137"/>
                  </a:srgbClr>
                </a:outerShdw>
              </a:effectLst>
            </a:endParaRPr>
          </a:p>
        </p:txBody>
      </p:sp>
      <p:sp>
        <p:nvSpPr>
          <p:cNvPr id="13" name="TextBox 12"/>
          <p:cNvSpPr txBox="1"/>
          <p:nvPr/>
        </p:nvSpPr>
        <p:spPr>
          <a:xfrm>
            <a:off x="1393715" y="2626663"/>
            <a:ext cx="6237605" cy="954107"/>
          </a:xfrm>
          <a:prstGeom prst="rect">
            <a:avLst/>
          </a:prstGeom>
          <a:noFill/>
        </p:spPr>
        <p:txBody>
          <a:bodyPr wrap="non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діти фантазують та виявляють </a:t>
            </a:r>
          </a:p>
          <a:p>
            <a:r>
              <a:rPr lang="uk-UA" sz="2800" b="1" i="1" dirty="0" smtClean="0">
                <a:effectLst>
                  <a:outerShdw blurRad="38100" dist="38100" dir="2700000" algn="tl">
                    <a:srgbClr val="000000">
                      <a:alpha val="43137"/>
                    </a:srgbClr>
                  </a:outerShdw>
                </a:effectLst>
              </a:rPr>
              <a:t>спостережливість;</a:t>
            </a:r>
            <a:endParaRPr lang="uk-UA" sz="2800" b="1" i="1" dirty="0">
              <a:effectLst>
                <a:outerShdw blurRad="38100" dist="38100" dir="2700000" algn="tl">
                  <a:srgbClr val="000000">
                    <a:alpha val="43137"/>
                  </a:srgbClr>
                </a:outerShdw>
              </a:effectLst>
            </a:endParaRPr>
          </a:p>
        </p:txBody>
      </p:sp>
      <p:sp>
        <p:nvSpPr>
          <p:cNvPr id="14" name="TextBox 13"/>
          <p:cNvSpPr txBox="1"/>
          <p:nvPr/>
        </p:nvSpPr>
        <p:spPr>
          <a:xfrm>
            <a:off x="1350683" y="3476515"/>
            <a:ext cx="5468164" cy="954107"/>
          </a:xfrm>
          <a:prstGeom prst="rect">
            <a:avLst/>
          </a:prstGeom>
          <a:noFill/>
        </p:spPr>
        <p:txBody>
          <a:bodyPr wrap="non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вчаться швидко та логічно </a:t>
            </a:r>
          </a:p>
          <a:p>
            <a:r>
              <a:rPr lang="uk-UA" sz="2800" b="1" i="1" dirty="0" smtClean="0">
                <a:effectLst>
                  <a:outerShdw blurRad="38100" dist="38100" dir="2700000" algn="tl">
                    <a:srgbClr val="000000">
                      <a:alpha val="43137"/>
                    </a:srgbClr>
                  </a:outerShdw>
                </a:effectLst>
              </a:rPr>
              <a:t>мислити;</a:t>
            </a:r>
            <a:endParaRPr lang="uk-UA" sz="2800" b="1" i="1" dirty="0">
              <a:effectLst>
                <a:outerShdw blurRad="38100" dist="38100" dir="2700000" algn="tl">
                  <a:srgbClr val="000000">
                    <a:alpha val="43137"/>
                  </a:srgbClr>
                </a:outerShdw>
              </a:effectLst>
            </a:endParaRPr>
          </a:p>
        </p:txBody>
      </p:sp>
      <p:sp>
        <p:nvSpPr>
          <p:cNvPr id="15" name="TextBox 14"/>
          <p:cNvSpPr txBox="1"/>
          <p:nvPr/>
        </p:nvSpPr>
        <p:spPr>
          <a:xfrm>
            <a:off x="1408056" y="4380159"/>
            <a:ext cx="5599610" cy="954107"/>
          </a:xfrm>
          <a:prstGeom prst="rect">
            <a:avLst/>
          </a:prstGeom>
          <a:noFill/>
        </p:spPr>
        <p:txBody>
          <a:bodyPr wrap="non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у дітей посилюється увага, </a:t>
            </a:r>
          </a:p>
          <a:p>
            <a:r>
              <a:rPr lang="uk-UA" sz="2800" b="1" i="1" dirty="0" smtClean="0">
                <a:effectLst>
                  <a:outerShdw blurRad="38100" dist="38100" dir="2700000" algn="tl">
                    <a:srgbClr val="000000">
                      <a:alpha val="43137"/>
                    </a:srgbClr>
                  </a:outerShdw>
                </a:effectLst>
              </a:rPr>
              <a:t>наполегливість;</a:t>
            </a:r>
            <a:endParaRPr lang="uk-UA" sz="2800" b="1" i="1" dirty="0">
              <a:effectLst>
                <a:outerShdw blurRad="38100" dist="38100" dir="2700000" algn="tl">
                  <a:srgbClr val="000000">
                    <a:alpha val="43137"/>
                  </a:srgbClr>
                </a:outerShdw>
              </a:effectLst>
            </a:endParaRPr>
          </a:p>
        </p:txBody>
      </p:sp>
      <p:sp>
        <p:nvSpPr>
          <p:cNvPr id="16" name="TextBox 15"/>
          <p:cNvSpPr txBox="1"/>
          <p:nvPr/>
        </p:nvSpPr>
        <p:spPr>
          <a:xfrm>
            <a:off x="1367417" y="5317868"/>
            <a:ext cx="7124066" cy="954107"/>
          </a:xfrm>
          <a:prstGeom prst="rect">
            <a:avLst/>
          </a:prstGeom>
          <a:noFill/>
        </p:spPr>
        <p:txBody>
          <a:bodyPr wrap="non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виникають позитивні емоції, краще </a:t>
            </a:r>
          </a:p>
          <a:p>
            <a:r>
              <a:rPr lang="uk-UA" sz="2800" b="1" i="1" dirty="0" smtClean="0">
                <a:effectLst>
                  <a:outerShdw blurRad="38100" dist="38100" dir="2700000" algn="tl">
                    <a:srgbClr val="000000">
                      <a:alpha val="43137"/>
                    </a:srgbClr>
                  </a:outerShdw>
                </a:effectLst>
              </a:rPr>
              <a:t>засвоюється учбовий матеріал.</a:t>
            </a:r>
          </a:p>
        </p:txBody>
      </p:sp>
      <p:sp>
        <p:nvSpPr>
          <p:cNvPr id="17" name="TextBox 16"/>
          <p:cNvSpPr txBox="1"/>
          <p:nvPr/>
        </p:nvSpPr>
        <p:spPr>
          <a:xfrm>
            <a:off x="1381761" y="1165415"/>
            <a:ext cx="5578771" cy="523220"/>
          </a:xfrm>
          <a:prstGeom prst="rect">
            <a:avLst/>
          </a:prstGeom>
          <a:noFill/>
        </p:spPr>
        <p:txBody>
          <a:bodyPr wrap="none" rtlCol="0">
            <a:spAutoFit/>
          </a:bodyPr>
          <a:lstStyle/>
          <a:p>
            <a:pPr>
              <a:buFont typeface="Wingdings" pitchFamily="2" charset="2"/>
              <a:buChar char="q"/>
            </a:pPr>
            <a:r>
              <a:rPr lang="uk-UA" sz="2800" b="1" i="1" dirty="0" smtClean="0">
                <a:effectLst>
                  <a:outerShdw blurRad="38100" dist="38100" dir="2700000" algn="tl">
                    <a:srgbClr val="000000">
                      <a:alpha val="43137"/>
                    </a:srgbClr>
                  </a:outerShdw>
                </a:effectLst>
              </a:rPr>
              <a:t>граючись, діти навчаються;</a:t>
            </a:r>
            <a:endParaRPr lang="uk-UA"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279" y="824248"/>
            <a:ext cx="4353059" cy="4585871"/>
          </a:xfrm>
          <a:prstGeom prst="rect">
            <a:avLst/>
          </a:prstGeom>
        </p:spPr>
        <p:txBody>
          <a:bodyPr wrap="square">
            <a:spAutoFit/>
          </a:bodyPr>
          <a:lstStyle/>
          <a:p>
            <a:pPr algn="ctr"/>
            <a:r>
              <a:rPr lang="ru-RU" dirty="0" smtClean="0"/>
              <a:t> </a:t>
            </a:r>
            <a:r>
              <a:rPr lang="ru-RU" sz="3600" b="1" dirty="0" err="1" smtClean="0"/>
              <a:t>Функції</a:t>
            </a:r>
            <a:r>
              <a:rPr lang="ru-RU" sz="3600" b="1" dirty="0" smtClean="0"/>
              <a:t> </a:t>
            </a:r>
            <a:r>
              <a:rPr lang="ru-RU" sz="3600" b="1" dirty="0" err="1" smtClean="0"/>
              <a:t>гри</a:t>
            </a:r>
            <a:r>
              <a:rPr lang="ru-RU" sz="3600" b="1" dirty="0" smtClean="0"/>
              <a:t>: </a:t>
            </a:r>
          </a:p>
          <a:p>
            <a:pPr marL="285750" indent="-285750" algn="just">
              <a:buFont typeface="Wingdings" panose="05000000000000000000" pitchFamily="2" charset="2"/>
              <a:buChar char="v"/>
            </a:pPr>
            <a:r>
              <a:rPr lang="ru-RU" sz="3200" dirty="0" err="1"/>
              <a:t>навчальна</a:t>
            </a:r>
            <a:r>
              <a:rPr lang="ru-RU" sz="3200" dirty="0"/>
              <a:t>, </a:t>
            </a:r>
            <a:endParaRPr lang="ru-RU" sz="3200" dirty="0" smtClean="0"/>
          </a:p>
          <a:p>
            <a:pPr marL="285750" indent="-285750" algn="just">
              <a:buFont typeface="Wingdings" panose="05000000000000000000" pitchFamily="2" charset="2"/>
              <a:buChar char="v"/>
            </a:pPr>
            <a:r>
              <a:rPr lang="ru-RU" sz="3200" dirty="0" err="1" smtClean="0"/>
              <a:t>мотиваційна</a:t>
            </a:r>
            <a:r>
              <a:rPr lang="ru-RU" sz="3200" dirty="0" smtClean="0"/>
              <a:t>,</a:t>
            </a:r>
          </a:p>
          <a:p>
            <a:pPr marL="285750" indent="-285750" algn="just">
              <a:buFont typeface="Wingdings" panose="05000000000000000000" pitchFamily="2" charset="2"/>
              <a:buChar char="v"/>
            </a:pPr>
            <a:r>
              <a:rPr lang="ru-RU" sz="3200" dirty="0" smtClean="0"/>
              <a:t> </a:t>
            </a:r>
            <a:r>
              <a:rPr lang="ru-RU" sz="3200" dirty="0" err="1"/>
              <a:t>виховна</a:t>
            </a:r>
            <a:r>
              <a:rPr lang="ru-RU" sz="3200" dirty="0"/>
              <a:t>, </a:t>
            </a:r>
            <a:endParaRPr lang="ru-RU" sz="3200" dirty="0" smtClean="0"/>
          </a:p>
          <a:p>
            <a:pPr marL="285750" indent="-285750" algn="just">
              <a:buFont typeface="Wingdings" panose="05000000000000000000" pitchFamily="2" charset="2"/>
              <a:buChar char="v"/>
            </a:pPr>
            <a:r>
              <a:rPr lang="ru-RU" sz="3200" dirty="0" err="1" smtClean="0"/>
              <a:t>розвивальна</a:t>
            </a:r>
            <a:r>
              <a:rPr lang="ru-RU" sz="3200" dirty="0"/>
              <a:t>, </a:t>
            </a:r>
            <a:endParaRPr lang="ru-RU" sz="3200" dirty="0" smtClean="0"/>
          </a:p>
          <a:p>
            <a:pPr marL="285750" indent="-285750" algn="just">
              <a:buFont typeface="Wingdings" panose="05000000000000000000" pitchFamily="2" charset="2"/>
              <a:buChar char="v"/>
            </a:pPr>
            <a:r>
              <a:rPr lang="ru-RU" sz="3200" dirty="0" err="1" smtClean="0"/>
              <a:t>адаптаційна</a:t>
            </a:r>
            <a:r>
              <a:rPr lang="ru-RU" sz="3200" dirty="0"/>
              <a:t>, </a:t>
            </a:r>
            <a:endParaRPr lang="ru-RU" sz="3200" dirty="0" smtClean="0"/>
          </a:p>
          <a:p>
            <a:pPr marL="285750" indent="-285750" algn="just">
              <a:buFont typeface="Wingdings" panose="05000000000000000000" pitchFamily="2" charset="2"/>
              <a:buChar char="v"/>
            </a:pPr>
            <a:r>
              <a:rPr lang="ru-RU" sz="3200" dirty="0" smtClean="0"/>
              <a:t>креативна</a:t>
            </a:r>
            <a:r>
              <a:rPr lang="ru-RU" sz="3200" dirty="0"/>
              <a:t>, </a:t>
            </a:r>
            <a:endParaRPr lang="ru-RU" sz="3200" dirty="0" smtClean="0"/>
          </a:p>
          <a:p>
            <a:pPr marL="285750" indent="-285750" algn="just">
              <a:buFont typeface="Wingdings" panose="05000000000000000000" pitchFamily="2" charset="2"/>
              <a:buChar char="v"/>
            </a:pPr>
            <a:r>
              <a:rPr lang="ru-RU" sz="3200" dirty="0" err="1" smtClean="0"/>
              <a:t>діагностична</a:t>
            </a:r>
            <a:r>
              <a:rPr lang="ru-RU" sz="3200" dirty="0"/>
              <a:t>, </a:t>
            </a:r>
            <a:endParaRPr lang="ru-RU" sz="3200" dirty="0" smtClean="0"/>
          </a:p>
          <a:p>
            <a:pPr marL="285750" indent="-285750" algn="just">
              <a:buFont typeface="Wingdings" panose="05000000000000000000" pitchFamily="2" charset="2"/>
              <a:buChar char="v"/>
            </a:pPr>
            <a:r>
              <a:rPr lang="ru-RU" sz="3200" dirty="0" err="1" smtClean="0"/>
              <a:t>терапевтична</a:t>
            </a:r>
            <a:endParaRPr lang="ru-RU"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887" y="1080014"/>
            <a:ext cx="7547113" cy="4330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4886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240</TotalTime>
  <Words>1105</Words>
  <Application>Microsoft Office PowerPoint</Application>
  <PresentationFormat>Произвольный</PresentationFormat>
  <Paragraphs>149</Paragraphs>
  <Slides>22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Ион</vt:lpstr>
      <vt:lpstr>Ігрові  технології навчання в мовно-літературній освітній галузі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Ігрові технології та методика використання їх на уроках мови</dc:title>
  <dc:creator>Пользователь Windows</dc:creator>
  <cp:lastModifiedBy>Користувач</cp:lastModifiedBy>
  <cp:revision>17</cp:revision>
  <dcterms:created xsi:type="dcterms:W3CDTF">2020-03-25T22:32:22Z</dcterms:created>
  <dcterms:modified xsi:type="dcterms:W3CDTF">2023-09-10T13:30:20Z</dcterms:modified>
</cp:coreProperties>
</file>