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60" r:id="rId2"/>
    <p:sldId id="261" r:id="rId3"/>
    <p:sldId id="257" r:id="rId4"/>
    <p:sldId id="285" r:id="rId5"/>
    <p:sldId id="258" r:id="rId6"/>
    <p:sldId id="259" r:id="rId7"/>
    <p:sldId id="262" r:id="rId8"/>
    <p:sldId id="288" r:id="rId9"/>
    <p:sldId id="289" r:id="rId10"/>
    <p:sldId id="290" r:id="rId11"/>
    <p:sldId id="265" r:id="rId12"/>
    <p:sldId id="266" r:id="rId13"/>
    <p:sldId id="264" r:id="rId14"/>
    <p:sldId id="292" r:id="rId15"/>
    <p:sldId id="263" r:id="rId16"/>
    <p:sldId id="267" r:id="rId17"/>
    <p:sldId id="268" r:id="rId18"/>
    <p:sldId id="269" r:id="rId19"/>
    <p:sldId id="270" r:id="rId20"/>
    <p:sldId id="271" r:id="rId21"/>
    <p:sldId id="273" r:id="rId22"/>
    <p:sldId id="274" r:id="rId23"/>
    <p:sldId id="275" r:id="rId24"/>
    <p:sldId id="293" r:id="rId25"/>
    <p:sldId id="276" r:id="rId26"/>
    <p:sldId id="291" r:id="rId27"/>
    <p:sldId id="277" r:id="rId28"/>
    <p:sldId id="280" r:id="rId29"/>
    <p:sldId id="281" r:id="rId30"/>
    <p:sldId id="282" r:id="rId31"/>
    <p:sldId id="278" r:id="rId32"/>
    <p:sldId id="279" r:id="rId33"/>
    <p:sldId id="283" r:id="rId34"/>
    <p:sldId id="287" r:id="rId35"/>
  </p:sldIdLst>
  <p:sldSz cx="12192000" cy="6858000"/>
  <p:notesSz cx="6858000" cy="9144000"/>
  <p:defaultTextStyle>
    <a:defPPr>
      <a:defRPr lang="uk-U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2F1DD-BA9C-4B68-A91E-28511E2177E3}" type="datetimeFigureOut">
              <a:rPr lang="uk-UA" smtClean="0"/>
              <a:t>29.04.22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EFE67-DC7B-4F77-ABF5-283F43CA0FC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1301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EFE67-DC7B-4F77-ABF5-283F43CA0FC4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7344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83D82-F8EC-4153-9F1A-FC9D9CDC9826}" type="datetime1">
              <a:rPr lang="uk-UA" smtClean="0"/>
              <a:t>29.04.22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FB002-30B1-49FA-8BC7-AD65407FDCE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2623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C2BB4-06D6-4746-B046-72626C9DE349}" type="datetime1">
              <a:rPr lang="uk-UA" smtClean="0"/>
              <a:t>29.04.22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013B7-61D8-4131-9114-B4BFA3DED10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4106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B202E-8F40-4E80-83AC-8A1F3BE00A8D}" type="datetime1">
              <a:rPr lang="uk-UA" smtClean="0"/>
              <a:t>29.04.22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21F5D-4F0B-4FDA-9E71-D28E8C7BF15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2821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57676-394F-46CE-B74F-547199B44E6D}" type="datetime1">
              <a:rPr lang="uk-UA" smtClean="0"/>
              <a:t>29.04.22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F9943-3392-48F4-BE56-062CDC7F449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7828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8DE3D-8C17-4A37-8CCC-D4C52B137072}" type="datetime1">
              <a:rPr lang="uk-UA" smtClean="0"/>
              <a:t>29.04.22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AB886-BDD5-467A-B361-1F0FE5CF05E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1620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AC9FC-F4A1-474D-88B6-CE634EDCDDCC}" type="datetime1">
              <a:rPr lang="uk-UA" smtClean="0"/>
              <a:t>29.04.22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4AA7F-7C35-4BEB-85B2-C55A35D3906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3644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A82DB-C950-4B58-ACCC-CF8DFCDB35A5}" type="datetime1">
              <a:rPr lang="uk-UA" smtClean="0"/>
              <a:t>29.04.22</a:t>
            </a:fld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0B965-30A8-4193-B183-D4B475A4C11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75947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433AE-D6FD-4538-9F81-820C8059747C}" type="datetime1">
              <a:rPr lang="uk-UA" smtClean="0"/>
              <a:t>29.04.22</a:t>
            </a:fld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2CD7B-CFA7-4F81-BB80-BB6704CCD6A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9496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CE1EC-CC6D-465B-AF5F-23032BAE58C3}" type="datetime1">
              <a:rPr lang="uk-UA" smtClean="0"/>
              <a:t>29.04.22</a:t>
            </a:fld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D7388-ECCD-4667-B9F1-2578B5AEA33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1238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94F62-9B79-4C2E-933B-AF925049A6ED}" type="datetime1">
              <a:rPr lang="uk-UA" smtClean="0"/>
              <a:t>29.04.22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7CE9D-3FE8-4B5A-8739-DB4C01985E4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7733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E7A3B-565B-404B-9532-657CA8008685}" type="datetime1">
              <a:rPr lang="uk-UA" smtClean="0"/>
              <a:t>29.04.22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E150F-35FE-47D0-961C-C1EBF2715B2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5013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8438E0D-CFFC-4F73-9BB2-279B8F78B055}" type="datetime1">
              <a:rPr lang="uk-UA" smtClean="0"/>
              <a:t>29.04.22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3CC812E-EFF4-4DA7-9FF5-89BB1CCD3E2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40013" y="2492375"/>
            <a:ext cx="7772400" cy="15843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НУТРИЦІОЛОГІЯ</a:t>
            </a:r>
            <a:r>
              <a:rPr lang="ru-RU" dirty="0"/>
              <a:t> </a:t>
            </a:r>
            <a:br>
              <a:rPr lang="ru-RU"/>
            </a:br>
            <a:r>
              <a:rPr lang="ru-RU"/>
              <a:t>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774825" y="476250"/>
            <a:ext cx="8748713" cy="12239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3399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287713" y="5373688"/>
            <a:ext cx="5761037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endParaRPr lang="ru-RU" sz="2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3525838"/>
            <a:ext cx="1366838" cy="13652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9238"/>
            <a:ext cx="1377950" cy="1090612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19075"/>
            <a:ext cx="1366837" cy="13652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997075"/>
            <a:ext cx="1377950" cy="109220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Полоск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47313" y="0"/>
            <a:ext cx="1371600" cy="6858000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1229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180" y="1113244"/>
            <a:ext cx="10717619" cy="2565621"/>
          </a:xfr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ГМО має за мету досягнення наступних результатів для продуктів рослинного та тваринного походження:</a:t>
            </a:r>
          </a:p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Стійкість до гербіцидів,</a:t>
            </a:r>
          </a:p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Стійкість до комах,</a:t>
            </a:r>
          </a:p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Стійкість до вірусів,</a:t>
            </a:r>
          </a:p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Стійкість до грибів,</a:t>
            </a:r>
          </a:p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Стійкість до посухи</a:t>
            </a:r>
            <a:endParaRPr lang="uk-UA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36179" y="365126"/>
            <a:ext cx="10717621" cy="64496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accent1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Генетично модифікована їжа</a:t>
            </a:r>
            <a:endParaRPr lang="uk-UA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6180" y="3871655"/>
            <a:ext cx="10717618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Модифікація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харчових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технологічних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якостей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продукту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спрямована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6179" y="4526110"/>
            <a:ext cx="10717619" cy="221599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Зміна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складу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білків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амінокислот</a:t>
            </a: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композиції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жирів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жирних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</a:t>
            </a:r>
          </a:p>
          <a:p>
            <a:pPr>
              <a:lnSpc>
                <a:spcPct val="150000"/>
              </a:lnSpc>
            </a:pP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Зміна композиції вуглеводів</a:t>
            </a:r>
          </a:p>
          <a:p>
            <a:pPr>
              <a:lnSpc>
                <a:spcPct val="150000"/>
              </a:lnSpc>
            </a:pP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Зниження </a:t>
            </a:r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алергенності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детоксифікація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10</a:t>
            </a:fld>
            <a:endParaRPr lang="uk-UA"/>
          </a:p>
        </p:txBody>
      </p:sp>
      <p:pic>
        <p:nvPicPr>
          <p:cNvPr id="9" name="Picture 2" descr="http://orgzem.zo.net.ua/wp-content/uploads/2011/10/1291329113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431" y="1533507"/>
            <a:ext cx="1905000" cy="191452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45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4.bp.blogspot.com/-_UkdchkmEoY/UO1oFSkPrrI/AAAAAAAAAI0/dLprI2mtjzw/s400/Top+10+GM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514350"/>
            <a:ext cx="6624637" cy="6048375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2271713" y="539750"/>
            <a:ext cx="4810125" cy="1682750"/>
          </a:xfrm>
          <a:solidFill>
            <a:schemeClr val="bg1">
              <a:lumMod val="7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 відомих та поширених генно- модифікованих продуктів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262813" y="4775200"/>
            <a:ext cx="1681162" cy="3698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бавовняна олія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424738" y="1852613"/>
            <a:ext cx="1404937" cy="369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рапсова олія</a:t>
            </a:r>
            <a:endParaRPr lang="uk-UA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94088" y="3305175"/>
            <a:ext cx="504825" cy="3698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соя</a:t>
            </a:r>
            <a:endParaRPr lang="uk-UA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19725" y="4775200"/>
            <a:ext cx="1065213" cy="3698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картопля</a:t>
            </a:r>
            <a:endParaRPr lang="uk-UA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99350" y="3352800"/>
            <a:ext cx="641350" cy="3698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рис </a:t>
            </a:r>
            <a:endParaRPr lang="uk-UA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48313" y="3371850"/>
            <a:ext cx="1160462" cy="369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кукурудза</a:t>
            </a:r>
            <a:endParaRPr lang="uk-UA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14700" y="6103938"/>
            <a:ext cx="863600" cy="369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папайя</a:t>
            </a:r>
            <a:endParaRPr lang="uk-UA" dirty="0"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19463" y="4637088"/>
            <a:ext cx="1125537" cy="368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томати</a:t>
            </a:r>
            <a:endParaRPr lang="uk-UA" dirty="0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21288" y="6103938"/>
            <a:ext cx="1025525" cy="369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горошок</a:t>
            </a:r>
            <a:endParaRPr lang="uk-UA" dirty="0"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96075" y="6011863"/>
            <a:ext cx="2000250" cy="369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молочні продукти </a:t>
            </a:r>
            <a:endParaRPr lang="uk-UA" dirty="0">
              <a:latin typeface="+mn-lt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11</a:t>
            </a:fld>
            <a:endParaRPr lang="uk-UA"/>
          </a:p>
        </p:txBody>
      </p:sp>
      <p:pic>
        <p:nvPicPr>
          <p:cNvPr id="2050" name="Picture 2" descr="http://orgzem.zo.net.ua/wp-content/uploads/2011/10/1291329113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958" y="2037556"/>
            <a:ext cx="1905000" cy="191452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/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/>
          </a:p>
        </p:txBody>
      </p:sp>
      <p:pic>
        <p:nvPicPr>
          <p:cNvPr id="11268" name="Picture 2" descr="http://bm.img.com.ua/berlin/storage/finance/orig/d/6b/9e867406fb7127ace686e17e3c0f56b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25" y="333375"/>
            <a:ext cx="8956675" cy="610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12</a:t>
            </a:fld>
            <a:endParaRPr lang="uk-UA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295939" y="117034"/>
            <a:ext cx="11178437" cy="572111"/>
          </a:xfrm>
          <a:solidFill>
            <a:schemeClr val="bg1">
              <a:lumMod val="85000"/>
            </a:schemeClr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uk-UA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Органічні продукти</a:t>
            </a:r>
          </a:p>
        </p:txBody>
      </p:sp>
      <p:sp>
        <p:nvSpPr>
          <p:cNvPr id="921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dirty="0"/>
          </a:p>
        </p:txBody>
      </p:sp>
      <p:pic>
        <p:nvPicPr>
          <p:cNvPr id="9220" name="Picture 2" descr="http://admin.uaua.info/pictures_ckfinder/images/organic_znak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40" y="796373"/>
            <a:ext cx="2471738" cy="23145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4" descr="http://ifrut.ru/images/cms/data/organic_vegetabl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75" y="3371635"/>
            <a:ext cx="4382170" cy="2738438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ukrboard.com.ua/imgs/board/7/534927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78" y="3371635"/>
            <a:ext cx="2582862" cy="273843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8" descr="http://ekipazh-service.com.ua/files/uploads/images/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79" y="3371636"/>
            <a:ext cx="3803497" cy="273843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09938" y="893626"/>
            <a:ext cx="8164438" cy="1938992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indent="583565" algn="just">
              <a:lnSpc>
                <a:spcPct val="150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Органічний</a:t>
            </a:r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продукт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продукт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харчування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вироблений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ведення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сертифікованого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органічного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виробництва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передбачає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заборону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використання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синтетичних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пестицидів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та добрив,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інших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штучних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речовин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генетично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модифікованих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організмів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000" dirty="0">
                <a:solidFill>
                  <a:srgbClr val="55555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13</a:t>
            </a:fld>
            <a:endParaRPr lang="uk-UA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25537" y="6380773"/>
            <a:ext cx="2743200" cy="365125"/>
          </a:xfrm>
        </p:spPr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14</a:t>
            </a:fld>
            <a:endParaRPr lang="uk-UA"/>
          </a:p>
        </p:txBody>
      </p:sp>
      <p:pic>
        <p:nvPicPr>
          <p:cNvPr id="3074" name="Picture 2" descr="http://svitppt.com.ua/images/31/30643/770/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74" y="365125"/>
            <a:ext cx="8159676" cy="6114460"/>
          </a:xfrm>
          <a:prstGeom prst="rect">
            <a:avLst/>
          </a:prstGeom>
          <a:noFill/>
          <a:ln w="381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laneta2012.com.ua/images/stories/fruit/fruit%20basket%201.g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737" y="4031273"/>
            <a:ext cx="2609850" cy="2714625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orgzem.zo.net.ua/wp-content/uploads/2013/03/living-organic-soil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913" y="110053"/>
            <a:ext cx="285750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35665" y="552893"/>
            <a:ext cx="1169582" cy="475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82" name="Picture 10" descr="http://organic.ua/images/stories/goodtoknow/37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913" y="2317879"/>
            <a:ext cx="285750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37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dirty="0"/>
          </a:p>
        </p:txBody>
      </p:sp>
      <p:pic>
        <p:nvPicPr>
          <p:cNvPr id="8196" name="Picture 2" descr="http://i.domik.net/pic/publication_154178_img4f3f3a5c6b401fc8992e557cd33379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7" y="104111"/>
            <a:ext cx="5542556" cy="3670447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15</a:t>
            </a:fld>
            <a:endParaRPr lang="uk-UA"/>
          </a:p>
        </p:txBody>
      </p:sp>
      <p:pic>
        <p:nvPicPr>
          <p:cNvPr id="5122" name="Picture 2" descr="http://resurs.lviv.ua/wp-content/uploads/2014/01/karta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615" y="2506662"/>
            <a:ext cx="5801784" cy="4351338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227"/>
            <a:ext cx="10515600" cy="911225"/>
          </a:xfr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поширені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аліментарно-залежні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захворювання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3598" y="1576498"/>
            <a:ext cx="6346825" cy="4800600"/>
          </a:xfr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Атеросклероз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Гіпертонічна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хвороба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Гіперліпідемія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Ожиріння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Цукровий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діабет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Захворювання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ШКТ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Остеопороз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Подагра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Деякі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злоякісні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новоутворення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451651" y="6385294"/>
            <a:ext cx="2743200" cy="365125"/>
          </a:xfrm>
        </p:spPr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16</a:t>
            </a:fld>
            <a:endParaRPr lang="uk-UA" dirty="0"/>
          </a:p>
        </p:txBody>
      </p:sp>
      <p:pic>
        <p:nvPicPr>
          <p:cNvPr id="6" name="Picture 4" descr="Полос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38551" y="51907"/>
            <a:ext cx="1339702" cy="6698512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 descr="Balanced-Di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2598738"/>
            <a:ext cx="7872412" cy="404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155575" y="0"/>
            <a:ext cx="11817350" cy="765175"/>
          </a:xfr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Основні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терміни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575" y="882650"/>
            <a:ext cx="11817350" cy="1935163"/>
          </a:xfrm>
          <a:solidFill>
            <a:schemeClr val="bg1">
              <a:lumMod val="85000"/>
            </a:schemeClr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ru-RU" b="1" i="1" dirty="0" err="1">
                <a:solidFill>
                  <a:srgbClr val="FF0000"/>
                </a:solidFill>
              </a:rPr>
              <a:t>Нутрієнти</a:t>
            </a:r>
            <a:r>
              <a:rPr lang="ru-RU" b="1" i="1" dirty="0">
                <a:solidFill>
                  <a:srgbClr val="002060"/>
                </a:solidFill>
              </a:rPr>
              <a:t> - </a:t>
            </a:r>
            <a:r>
              <a:rPr lang="ru-RU" b="1" i="1" dirty="0" err="1">
                <a:solidFill>
                  <a:srgbClr val="002060"/>
                </a:solidFill>
              </a:rPr>
              <a:t>складові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частини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натуральних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харчових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продуктів</a:t>
            </a:r>
            <a:r>
              <a:rPr lang="ru-RU" b="1" i="1" dirty="0">
                <a:solidFill>
                  <a:srgbClr val="002060"/>
                </a:solidFill>
              </a:rPr>
              <a:t>, </a:t>
            </a:r>
            <a:r>
              <a:rPr lang="ru-RU" b="1" i="1" dirty="0" err="1">
                <a:solidFill>
                  <a:srgbClr val="002060"/>
                </a:solidFill>
              </a:rPr>
              <a:t>використовувані</a:t>
            </a:r>
            <a:r>
              <a:rPr lang="ru-RU" b="1" i="1" dirty="0">
                <a:solidFill>
                  <a:srgbClr val="002060"/>
                </a:solidFill>
              </a:rPr>
              <a:t> для росту й </a:t>
            </a:r>
            <a:r>
              <a:rPr lang="ru-RU" b="1" i="1" dirty="0" err="1">
                <a:solidFill>
                  <a:srgbClr val="002060"/>
                </a:solidFill>
              </a:rPr>
              <a:t>відновлення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організму</a:t>
            </a:r>
            <a:r>
              <a:rPr lang="ru-RU" b="1" i="1" dirty="0">
                <a:solidFill>
                  <a:srgbClr val="002060"/>
                </a:solidFill>
              </a:rPr>
              <a:t>, нормального </a:t>
            </a:r>
            <a:r>
              <a:rPr lang="ru-RU" b="1" i="1" dirty="0" err="1">
                <a:solidFill>
                  <a:srgbClr val="002060"/>
                </a:solidFill>
              </a:rPr>
              <a:t>функціонування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клітин</a:t>
            </a:r>
            <a:r>
              <a:rPr lang="ru-RU" b="1" i="1" dirty="0">
                <a:solidFill>
                  <a:srgbClr val="002060"/>
                </a:solidFill>
              </a:rPr>
              <a:t>, тканин, </a:t>
            </a:r>
            <a:r>
              <a:rPr lang="ru-RU" b="1" i="1" dirty="0" err="1">
                <a:solidFill>
                  <a:srgbClr val="002060"/>
                </a:solidFill>
              </a:rPr>
              <a:t>органів</a:t>
            </a:r>
            <a:r>
              <a:rPr lang="ru-RU" b="1" i="1" dirty="0">
                <a:solidFill>
                  <a:srgbClr val="002060"/>
                </a:solidFill>
              </a:rPr>
              <a:t> і систем, як </a:t>
            </a:r>
            <a:r>
              <a:rPr lang="ru-RU" b="1" i="1" dirty="0" err="1">
                <a:solidFill>
                  <a:srgbClr val="002060"/>
                </a:solidFill>
              </a:rPr>
              <a:t>джерело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енергії</a:t>
            </a:r>
            <a:r>
              <a:rPr lang="ru-RU" b="1" i="1" dirty="0">
                <a:solidFill>
                  <a:srgbClr val="002060"/>
                </a:solidFill>
              </a:rPr>
              <a:t> для </a:t>
            </a:r>
            <a:r>
              <a:rPr lang="ru-RU" b="1" i="1" dirty="0" err="1">
                <a:solidFill>
                  <a:srgbClr val="002060"/>
                </a:solidFill>
              </a:rPr>
              <a:t>виконання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роботи</a:t>
            </a:r>
            <a:r>
              <a:rPr lang="ru-RU" b="1" i="1" dirty="0">
                <a:solidFill>
                  <a:srgbClr val="002060"/>
                </a:solidFill>
              </a:rPr>
              <a:t> та </a:t>
            </a:r>
            <a:r>
              <a:rPr lang="ru-RU" b="1" i="1" dirty="0" err="1">
                <a:solidFill>
                  <a:srgbClr val="002060"/>
                </a:solidFill>
              </a:rPr>
              <a:t>забезпечення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життєдіяльності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організму</a:t>
            </a:r>
            <a:r>
              <a:rPr lang="ru-RU" b="1" i="1" dirty="0">
                <a:solidFill>
                  <a:srgbClr val="002060"/>
                </a:solidFill>
              </a:rPr>
              <a:t> в </a:t>
            </a:r>
            <a:r>
              <a:rPr lang="ru-RU" b="1" i="1" dirty="0" err="1">
                <a:solidFill>
                  <a:srgbClr val="002060"/>
                </a:solidFill>
              </a:rPr>
              <a:t>період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спокою</a:t>
            </a:r>
            <a:r>
              <a:rPr lang="ru-RU" b="1" i="1" dirty="0">
                <a:solidFill>
                  <a:srgbClr val="002060"/>
                </a:solidFill>
              </a:rPr>
              <a:t>.</a:t>
            </a:r>
          </a:p>
          <a:p>
            <a:pPr algn="just" eaLnBrk="1" hangingPunct="1">
              <a:lnSpc>
                <a:spcPct val="80000"/>
              </a:lnSpc>
            </a:pP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13317" name="Прямоугольник 1"/>
          <p:cNvSpPr>
            <a:spLocks noChangeArrowheads="1"/>
          </p:cNvSpPr>
          <p:nvPr/>
        </p:nvSpPr>
        <p:spPr bwMode="auto">
          <a:xfrm>
            <a:off x="155575" y="3151188"/>
            <a:ext cx="4852988" cy="319563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b="1" i="1" dirty="0" err="1">
                <a:solidFill>
                  <a:srgbClr val="FF0000"/>
                </a:solidFill>
              </a:rPr>
              <a:t>Макронутрієнти</a:t>
            </a:r>
            <a:r>
              <a:rPr lang="ru-RU" b="1" i="1" dirty="0">
                <a:solidFill>
                  <a:srgbClr val="002060"/>
                </a:solidFill>
              </a:rPr>
              <a:t>, </a:t>
            </a:r>
            <a:r>
              <a:rPr lang="ru-RU" b="1" i="1" dirty="0" err="1">
                <a:solidFill>
                  <a:srgbClr val="002060"/>
                </a:solidFill>
              </a:rPr>
              <a:t>або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основні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поживні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речовини</a:t>
            </a:r>
            <a:r>
              <a:rPr lang="ru-RU" b="1" i="1" dirty="0">
                <a:solidFill>
                  <a:srgbClr val="002060"/>
                </a:solidFill>
              </a:rPr>
              <a:t> - </a:t>
            </a:r>
            <a:r>
              <a:rPr lang="ru-RU" b="1" i="1" dirty="0" err="1">
                <a:solidFill>
                  <a:srgbClr val="002060"/>
                </a:solidFill>
              </a:rPr>
              <a:t>поживні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речовини</a:t>
            </a:r>
            <a:r>
              <a:rPr lang="ru-RU" b="1" i="1" dirty="0">
                <a:solidFill>
                  <a:srgbClr val="002060"/>
                </a:solidFill>
              </a:rPr>
              <a:t> (</a:t>
            </a:r>
            <a:r>
              <a:rPr lang="ru-RU" b="1" i="1" dirty="0" err="1">
                <a:solidFill>
                  <a:srgbClr val="FF0000"/>
                </a:solidFill>
              </a:rPr>
              <a:t>білки</a:t>
            </a:r>
            <a:r>
              <a:rPr lang="ru-RU" b="1" i="1" dirty="0">
                <a:solidFill>
                  <a:srgbClr val="FF0000"/>
                </a:solidFill>
              </a:rPr>
              <a:t>, </a:t>
            </a:r>
            <a:r>
              <a:rPr lang="ru-RU" b="1" i="1" dirty="0" err="1">
                <a:solidFill>
                  <a:srgbClr val="FF0000"/>
                </a:solidFill>
              </a:rPr>
              <a:t>жири</a:t>
            </a:r>
            <a:r>
              <a:rPr lang="ru-RU" b="1" i="1" dirty="0">
                <a:solidFill>
                  <a:srgbClr val="FF0000"/>
                </a:solidFill>
              </a:rPr>
              <a:t> і </a:t>
            </a:r>
            <a:r>
              <a:rPr lang="ru-RU" b="1" i="1" dirty="0" err="1">
                <a:solidFill>
                  <a:srgbClr val="FF0000"/>
                </a:solidFill>
              </a:rPr>
              <a:t>вуглеводи</a:t>
            </a:r>
            <a:r>
              <a:rPr lang="ru-RU" b="1" i="1" dirty="0">
                <a:solidFill>
                  <a:srgbClr val="002060"/>
                </a:solidFill>
              </a:rPr>
              <a:t>), </a:t>
            </a:r>
            <a:r>
              <a:rPr lang="ru-RU" b="1" i="1" dirty="0" err="1">
                <a:solidFill>
                  <a:srgbClr val="002060"/>
                </a:solidFill>
              </a:rPr>
              <a:t>які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споживаються</a:t>
            </a:r>
            <a:r>
              <a:rPr lang="ru-RU" b="1" i="1" dirty="0">
                <a:solidFill>
                  <a:srgbClr val="002060"/>
                </a:solidFill>
              </a:rPr>
              <a:t> в </a:t>
            </a:r>
            <a:r>
              <a:rPr lang="ru-RU" b="1" i="1" dirty="0" err="1">
                <a:solidFill>
                  <a:srgbClr val="6600FF"/>
                </a:solidFill>
              </a:rPr>
              <a:t>добовій</a:t>
            </a:r>
            <a:r>
              <a:rPr lang="ru-RU" b="1" i="1" dirty="0">
                <a:solidFill>
                  <a:srgbClr val="6600FF"/>
                </a:solidFill>
              </a:rPr>
              <a:t> </a:t>
            </a:r>
            <a:r>
              <a:rPr lang="ru-RU" b="1" i="1" dirty="0" err="1">
                <a:solidFill>
                  <a:srgbClr val="6600FF"/>
                </a:solidFill>
              </a:rPr>
              <a:t>дозі</a:t>
            </a:r>
            <a:r>
              <a:rPr lang="ru-RU" b="1" i="1" dirty="0">
                <a:solidFill>
                  <a:srgbClr val="6600FF"/>
                </a:solidFill>
              </a:rPr>
              <a:t> порядку </a:t>
            </a:r>
            <a:r>
              <a:rPr lang="ru-RU" b="1" i="1" dirty="0" err="1">
                <a:solidFill>
                  <a:srgbClr val="6600FF"/>
                </a:solidFill>
              </a:rPr>
              <a:t>десятків</a:t>
            </a:r>
            <a:r>
              <a:rPr lang="ru-RU" b="1" i="1" dirty="0">
                <a:solidFill>
                  <a:srgbClr val="6600FF"/>
                </a:solidFill>
              </a:rPr>
              <a:t> </a:t>
            </a:r>
            <a:r>
              <a:rPr lang="ru-RU" b="1" i="1" dirty="0" err="1">
                <a:solidFill>
                  <a:srgbClr val="6600FF"/>
                </a:solidFill>
              </a:rPr>
              <a:t>грамів</a:t>
            </a:r>
            <a:r>
              <a:rPr lang="ru-RU" b="1" i="1" dirty="0">
                <a:solidFill>
                  <a:srgbClr val="6600FF"/>
                </a:solidFill>
              </a:rPr>
              <a:t> </a:t>
            </a:r>
            <a:r>
              <a:rPr lang="ru-RU" b="1" i="1" dirty="0">
                <a:solidFill>
                  <a:srgbClr val="002060"/>
                </a:solidFill>
              </a:rPr>
              <a:t>і </a:t>
            </a:r>
            <a:r>
              <a:rPr lang="ru-RU" b="1" i="1" dirty="0" err="1">
                <a:solidFill>
                  <a:srgbClr val="002060"/>
                </a:solidFill>
              </a:rPr>
              <a:t>забезпечують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головним</a:t>
            </a:r>
            <a:r>
              <a:rPr lang="ru-RU" b="1" i="1" dirty="0">
                <a:solidFill>
                  <a:srgbClr val="002060"/>
                </a:solidFill>
              </a:rPr>
              <a:t> чином </a:t>
            </a:r>
            <a:r>
              <a:rPr lang="ru-RU" b="1" i="1" dirty="0" err="1">
                <a:solidFill>
                  <a:srgbClr val="002060"/>
                </a:solidFill>
              </a:rPr>
              <a:t>енергетичну</a:t>
            </a:r>
            <a:r>
              <a:rPr lang="ru-RU" b="1" i="1" dirty="0">
                <a:solidFill>
                  <a:srgbClr val="002060"/>
                </a:solidFill>
              </a:rPr>
              <a:t> і </a:t>
            </a:r>
            <a:r>
              <a:rPr lang="ru-RU" b="1" i="1" dirty="0" err="1">
                <a:solidFill>
                  <a:srgbClr val="002060"/>
                </a:solidFill>
              </a:rPr>
              <a:t>пластичну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функції</a:t>
            </a:r>
            <a:r>
              <a:rPr lang="ru-RU" b="1" i="1" dirty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17</a:t>
            </a:fld>
            <a:endParaRPr lang="uk-UA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36563" y="260350"/>
            <a:ext cx="11344275" cy="503238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Мікронутрієнти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6563" y="981075"/>
            <a:ext cx="11344275" cy="3260725"/>
          </a:xfr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b="1" i="1" dirty="0" err="1">
                <a:solidFill>
                  <a:srgbClr val="FF0000"/>
                </a:solidFill>
              </a:rPr>
              <a:t>Мікронутрієнти</a:t>
            </a:r>
            <a:r>
              <a:rPr lang="ru-RU" b="1" i="1" dirty="0"/>
              <a:t> (</a:t>
            </a:r>
            <a:r>
              <a:rPr lang="ru-RU" b="1" i="1" dirty="0" err="1"/>
              <a:t>амінокислоти</a:t>
            </a:r>
            <a:r>
              <a:rPr lang="ru-RU" b="1" i="1" dirty="0"/>
              <a:t>, </a:t>
            </a:r>
            <a:r>
              <a:rPr lang="ru-RU" b="1" i="1" dirty="0" err="1"/>
              <a:t>есенціальні</a:t>
            </a:r>
            <a:r>
              <a:rPr lang="ru-RU" b="1" i="1" dirty="0"/>
              <a:t> </a:t>
            </a:r>
            <a:r>
              <a:rPr lang="ru-RU" b="1" i="1" dirty="0" err="1"/>
              <a:t>жирні</a:t>
            </a:r>
            <a:r>
              <a:rPr lang="ru-RU" b="1" i="1" dirty="0"/>
              <a:t> </a:t>
            </a:r>
            <a:r>
              <a:rPr lang="ru-RU" b="1" i="1" dirty="0" err="1"/>
              <a:t>кислоти</a:t>
            </a:r>
            <a:r>
              <a:rPr lang="ru-RU" b="1" i="1" dirty="0"/>
              <a:t>, </a:t>
            </a:r>
            <a:r>
              <a:rPr lang="ru-RU" b="1" i="1" dirty="0" err="1"/>
              <a:t>вітаміни</a:t>
            </a:r>
            <a:r>
              <a:rPr lang="ru-RU" b="1" i="1" dirty="0"/>
              <a:t> і </a:t>
            </a:r>
            <a:r>
              <a:rPr lang="ru-RU" b="1" i="1" dirty="0" err="1"/>
              <a:t>провітаміни</a:t>
            </a:r>
            <a:r>
              <a:rPr lang="ru-RU" b="1" i="1" dirty="0"/>
              <a:t>, </a:t>
            </a:r>
            <a:r>
              <a:rPr lang="ru-RU" b="1" i="1" dirty="0" err="1"/>
              <a:t>мінеральні</a:t>
            </a:r>
            <a:r>
              <a:rPr lang="ru-RU" b="1" i="1" dirty="0"/>
              <a:t> </a:t>
            </a:r>
            <a:r>
              <a:rPr lang="ru-RU" b="1" i="1" dirty="0" err="1"/>
              <a:t>речовини</a:t>
            </a:r>
            <a:r>
              <a:rPr lang="ru-RU" b="1" i="1" dirty="0"/>
              <a:t>, </a:t>
            </a:r>
            <a:r>
              <a:rPr lang="ru-RU" b="1" i="1" dirty="0" err="1"/>
              <a:t>харчові</a:t>
            </a:r>
            <a:r>
              <a:rPr lang="ru-RU" b="1" i="1" dirty="0"/>
              <a:t> волокна і </a:t>
            </a:r>
            <a:r>
              <a:rPr lang="ru-RU" b="1" i="1" dirty="0" err="1"/>
              <a:t>ін</a:t>
            </a:r>
            <a:r>
              <a:rPr lang="ru-RU" b="1" i="1" dirty="0"/>
              <a:t>. </a:t>
            </a:r>
            <a:r>
              <a:rPr lang="ru-RU" b="1" i="1" dirty="0" err="1"/>
              <a:t>органічні</a:t>
            </a:r>
            <a:r>
              <a:rPr lang="ru-RU" b="1" i="1" dirty="0"/>
              <a:t> </a:t>
            </a:r>
            <a:r>
              <a:rPr lang="ru-RU" b="1" i="1" dirty="0" err="1"/>
              <a:t>сполуки</a:t>
            </a:r>
            <a:r>
              <a:rPr lang="ru-RU" b="1" i="1" dirty="0"/>
              <a:t>) - </a:t>
            </a:r>
            <a:r>
              <a:rPr lang="ru-RU" b="1" i="1" dirty="0" err="1"/>
              <a:t>речовини</a:t>
            </a:r>
            <a:r>
              <a:rPr lang="ru-RU" b="1" i="1" dirty="0"/>
              <a:t>, </a:t>
            </a:r>
            <a:r>
              <a:rPr lang="ru-RU" b="1" i="1" dirty="0" err="1"/>
              <a:t>які</a:t>
            </a:r>
            <a:r>
              <a:rPr lang="ru-RU" b="1" i="1" dirty="0"/>
              <a:t> </a:t>
            </a:r>
            <a:r>
              <a:rPr lang="ru-RU" b="1" i="1" dirty="0" err="1"/>
              <a:t>необхідні</a:t>
            </a:r>
            <a:r>
              <a:rPr lang="ru-RU" b="1" i="1" dirty="0"/>
              <a:t> </a:t>
            </a:r>
            <a:r>
              <a:rPr lang="ru-RU" b="1" i="1" dirty="0" err="1"/>
              <a:t>організму</a:t>
            </a:r>
            <a:r>
              <a:rPr lang="ru-RU" b="1" i="1" dirty="0"/>
              <a:t> в </a:t>
            </a:r>
            <a:r>
              <a:rPr lang="ru-RU" b="1" i="1" dirty="0" err="1">
                <a:solidFill>
                  <a:srgbClr val="0000FF"/>
                </a:solidFill>
              </a:rPr>
              <a:t>малих</a:t>
            </a:r>
            <a:r>
              <a:rPr lang="ru-RU" b="1" i="1" dirty="0">
                <a:solidFill>
                  <a:srgbClr val="0000FF"/>
                </a:solidFill>
              </a:rPr>
              <a:t> </a:t>
            </a:r>
            <a:r>
              <a:rPr lang="ru-RU" b="1" i="1" dirty="0" err="1">
                <a:solidFill>
                  <a:srgbClr val="0000FF"/>
                </a:solidFill>
              </a:rPr>
              <a:t>кількостях</a:t>
            </a:r>
            <a:r>
              <a:rPr lang="ru-RU" b="1" i="1" dirty="0">
                <a:solidFill>
                  <a:srgbClr val="0000FF"/>
                </a:solidFill>
              </a:rPr>
              <a:t> (порядку </a:t>
            </a:r>
            <a:r>
              <a:rPr lang="ru-RU" b="1" i="1" dirty="0" err="1">
                <a:solidFill>
                  <a:srgbClr val="0000FF"/>
                </a:solidFill>
              </a:rPr>
              <a:t>грамів</a:t>
            </a:r>
            <a:r>
              <a:rPr lang="ru-RU" b="1" i="1" dirty="0">
                <a:solidFill>
                  <a:srgbClr val="0000FF"/>
                </a:solidFill>
              </a:rPr>
              <a:t> і </a:t>
            </a:r>
            <a:r>
              <a:rPr lang="ru-RU" b="1" i="1" dirty="0" err="1">
                <a:solidFill>
                  <a:srgbClr val="0000FF"/>
                </a:solidFill>
              </a:rPr>
              <a:t>часток</a:t>
            </a:r>
            <a:r>
              <a:rPr lang="ru-RU" b="1" i="1" dirty="0">
                <a:solidFill>
                  <a:srgbClr val="0000FF"/>
                </a:solidFill>
              </a:rPr>
              <a:t> </a:t>
            </a:r>
            <a:r>
              <a:rPr lang="ru-RU" b="1" i="1" dirty="0" err="1">
                <a:solidFill>
                  <a:srgbClr val="0000FF"/>
                </a:solidFill>
              </a:rPr>
              <a:t>грама</a:t>
            </a:r>
            <a:r>
              <a:rPr lang="ru-RU" b="1" i="1" dirty="0">
                <a:solidFill>
                  <a:srgbClr val="0000FF"/>
                </a:solidFill>
              </a:rPr>
              <a:t>) </a:t>
            </a:r>
            <a:r>
              <a:rPr lang="ru-RU" b="1" i="1" dirty="0"/>
              <a:t>і </a:t>
            </a:r>
            <a:r>
              <a:rPr lang="ru-RU" b="1" i="1" dirty="0" err="1"/>
              <a:t>приймають</a:t>
            </a:r>
            <a:r>
              <a:rPr lang="ru-RU" b="1" i="1" dirty="0"/>
              <a:t> участь в </a:t>
            </a:r>
            <a:r>
              <a:rPr lang="ru-RU" b="1" i="1" dirty="0" err="1"/>
              <a:t>засвоєнні</a:t>
            </a:r>
            <a:r>
              <a:rPr lang="ru-RU" b="1" i="1" dirty="0"/>
              <a:t> </a:t>
            </a:r>
            <a:r>
              <a:rPr lang="ru-RU" b="1" i="1" dirty="0" err="1"/>
              <a:t>енергії</a:t>
            </a:r>
            <a:r>
              <a:rPr lang="ru-RU" b="1" i="1" dirty="0"/>
              <a:t>, </a:t>
            </a:r>
            <a:r>
              <a:rPr lang="ru-RU" b="1" i="1" dirty="0" err="1"/>
              <a:t>регуляції</a:t>
            </a:r>
            <a:r>
              <a:rPr lang="ru-RU" b="1" i="1" dirty="0"/>
              <a:t> </a:t>
            </a:r>
            <a:r>
              <a:rPr lang="ru-RU" b="1" i="1" dirty="0" err="1"/>
              <a:t>функцій</a:t>
            </a:r>
            <a:r>
              <a:rPr lang="ru-RU" b="1" i="1" dirty="0"/>
              <a:t> і </a:t>
            </a:r>
            <a:r>
              <a:rPr lang="ru-RU" b="1" i="1" dirty="0" err="1"/>
              <a:t>здійсненні</a:t>
            </a:r>
            <a:r>
              <a:rPr lang="ru-RU" b="1" i="1" dirty="0"/>
              <a:t> </a:t>
            </a:r>
            <a:r>
              <a:rPr lang="ru-RU" b="1" i="1" dirty="0" err="1"/>
              <a:t>процесів</a:t>
            </a:r>
            <a:r>
              <a:rPr lang="ru-RU" b="1" i="1" dirty="0"/>
              <a:t> росту і </a:t>
            </a:r>
            <a:r>
              <a:rPr lang="ru-RU" b="1" i="1" dirty="0" err="1"/>
              <a:t>розвитку</a:t>
            </a:r>
            <a:r>
              <a:rPr lang="ru-RU" b="1" i="1" dirty="0"/>
              <a:t> </a:t>
            </a:r>
            <a:r>
              <a:rPr lang="ru-RU" b="1" i="1" dirty="0" err="1"/>
              <a:t>організму</a:t>
            </a:r>
            <a:r>
              <a:rPr lang="ru-RU" b="1" i="1" dirty="0"/>
              <a:t>. </a:t>
            </a:r>
            <a:endParaRPr lang="ru-RU" dirty="0"/>
          </a:p>
        </p:txBody>
      </p:sp>
      <p:pic>
        <p:nvPicPr>
          <p:cNvPr id="1026" name="Picture 2" descr="http://zdorovoe-pitanie.by/wp-content/uploads/2013/12/vi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0425" y="4376738"/>
            <a:ext cx="5026025" cy="228282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-z-m.by/wp-content/uploads/2013/04/vitamini-i-mineral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32725" y="3976688"/>
            <a:ext cx="2757488" cy="2757487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18</a:t>
            </a:fld>
            <a:endParaRPr lang="uk-UA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621087" y="161925"/>
            <a:ext cx="8535988" cy="1143000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Есенціальні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незамінні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синтезуються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одержувані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їжею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21087" y="4506913"/>
            <a:ext cx="8374063" cy="1639887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rtlCol="0">
            <a:normAutofit lnSpcReduction="10000"/>
          </a:bodyPr>
          <a:lstStyle/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Нутріцевтики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натуральні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ідентичні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натуральним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тваринного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рослинного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синтетичного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біотехнологічного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вітаміни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макро- і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мікроелементи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незамінні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амінокислоти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харчові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волокна,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жирні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олії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великим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вмістом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поліненасичених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жирних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кислот,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інулін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фітоестрогени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т.д.),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отримані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промислових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масштабах і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призначені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вживання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одночасно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їжею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введення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складу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харчових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1150" y="2404029"/>
            <a:ext cx="8623300" cy="16435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Біологічно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добавки до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(БАД) 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суміші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використовуються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додання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раціону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спеціальних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дієтичних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лікувально-профілактичних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властивостей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вміст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перевищує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рекомендовану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добову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потребу в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поживних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речовинах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нутрицевтики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терапевтичну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дозу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активної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(пара- фармацевтики).</a:t>
            </a:r>
            <a:endParaRPr lang="en-US" b="1" i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Згідно до нового видання Державної фармакопеї України </a:t>
            </a:r>
            <a:r>
              <a:rPr lang="uk-UA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БАДи</a:t>
            </a:r>
            <a:r>
              <a:rPr lang="uk-UA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називаються як </a:t>
            </a:r>
            <a:r>
              <a:rPr lang="uk-UA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Дієтичні Добавки (ДД). 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5" name="Picture 2" descr="http://rusclinic.ru/assets/images/middle/frui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4184650"/>
            <a:ext cx="2979738" cy="230822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4" descr="http://kakbik.ru/wp-content/uploads/2014/03/BADY-dlja-potenc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1925"/>
            <a:ext cx="3397250" cy="22193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6" descr="http://vsegdakrasivay.ru/uploads/posts/2012-11/1352727899_biodobavki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450" y="1914525"/>
            <a:ext cx="3257550" cy="24415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19</a:t>
            </a:fld>
            <a:endParaRPr lang="uk-UA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265670" cy="442913"/>
          </a:xfr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лекції</a:t>
            </a:r>
          </a:p>
        </p:txBody>
      </p:sp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838200" y="957263"/>
            <a:ext cx="8210107" cy="5219700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Визначення поняття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нутриціології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Цілі та завдання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нутриціології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Види їжі</a:t>
            </a:r>
          </a:p>
          <a:p>
            <a:pPr eaLnBrk="1" hangingPunct="1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Головні терміни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нутриціології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Поняття про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нутрієнти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макро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мікронутрієнти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Поняття про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БАДи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ru-RU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(ФХП) </a:t>
            </a:r>
          </a:p>
          <a:p>
            <a:pPr eaLnBrk="1" hangingPunct="1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добавки</a:t>
            </a:r>
          </a:p>
          <a:p>
            <a:pPr eaLnBrk="1" hangingPunct="1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Література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uk-UA" dirty="0"/>
          </a:p>
          <a:p>
            <a:pPr eaLnBrk="1" hangingPunct="1"/>
            <a:endParaRPr lang="uk-UA" dirty="0"/>
          </a:p>
        </p:txBody>
      </p:sp>
      <p:pic>
        <p:nvPicPr>
          <p:cNvPr id="5" name="Picture 4" descr="Полос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20400" y="0"/>
            <a:ext cx="1371600" cy="6858000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982" y="3618689"/>
            <a:ext cx="1366838" cy="136525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07" y="5422089"/>
            <a:ext cx="1377950" cy="1090612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020" y="311926"/>
            <a:ext cx="1366837" cy="13652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70" y="2089926"/>
            <a:ext cx="1377950" cy="109220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676707" y="6492875"/>
            <a:ext cx="2743200" cy="365125"/>
          </a:xfrm>
        </p:spPr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2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0"/>
    </mc:Choice>
    <mc:Fallback xmlns="">
      <p:transition spd="slow" advTm="43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8" y="195779"/>
            <a:ext cx="8623300" cy="1287462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Парафармацевтики</a:t>
            </a:r>
            <a:r>
              <a:rPr lang="ru-RU" sz="2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БАД до </a:t>
            </a:r>
            <a:r>
              <a:rPr lang="ru-RU" sz="2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sz="2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застосовуються</a:t>
            </a:r>
            <a:r>
              <a:rPr lang="ru-RU" sz="2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профілактики</a:t>
            </a:r>
            <a:r>
              <a:rPr lang="ru-RU" sz="2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допоміжної</a:t>
            </a:r>
            <a:r>
              <a:rPr lang="ru-RU" sz="2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терапії</a:t>
            </a:r>
            <a:r>
              <a:rPr lang="ru-RU" sz="2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2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фізіологічних</a:t>
            </a:r>
            <a:r>
              <a:rPr lang="ru-RU" sz="2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межах </a:t>
            </a:r>
            <a:r>
              <a:rPr lang="ru-RU" sz="2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функціональної</a:t>
            </a:r>
            <a:r>
              <a:rPr lang="ru-RU" sz="2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sz="2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органів</a:t>
            </a:r>
            <a:r>
              <a:rPr lang="ru-RU" sz="2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систем.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888" y="1804987"/>
            <a:ext cx="8623300" cy="5053013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rtlCol="0">
            <a:normAutofit/>
          </a:bodyPr>
          <a:lstStyle/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Еубіотики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БАД до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живих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мікроорганізмів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(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субстратів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(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обміну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введенні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нормалізують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склад і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біологічну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активність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мікрофлори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моторику травного тракту.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ru-RU" sz="1800" b="1" i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Пробіотики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живі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мікроорганізми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застосовуються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адекватних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кількостях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мікробіоценозів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ru-RU" sz="1800" b="1" i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Пребіотики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вуглеводи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розщеплюються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верхніх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відділах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шлунково-кишкового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тракту (ШКТ), а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служать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джерелом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живлення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(субстратом) для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нормальної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мікрофлори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кишечника.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ru-RU" sz="1800" b="1" i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Синбіотики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лікувально-профілактичні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містять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</a:t>
            </a: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пробіотики</a:t>
            </a: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пребіотики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біфідо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і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лактобактерії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разом з субстратом для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розмноження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2" descr="http://www.rasteniya-lecarstvennie.ru/uploads/posts/2011-09/1317047304_bifiform-beb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238" y="2151063"/>
            <a:ext cx="2374900" cy="15843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4" descr="http://laktiale.com.ua/uploaded/Probioti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976688"/>
            <a:ext cx="3067050" cy="254317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www.health-ua.org/img/faq_art/2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400" y="3175"/>
            <a:ext cx="23812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20</a:t>
            </a:fld>
            <a:endParaRPr lang="uk-UA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963" y="150019"/>
            <a:ext cx="7945437" cy="719138"/>
          </a:xfr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00FF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Пребіотики</a:t>
            </a:r>
            <a:endParaRPr lang="uk-UA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2" descr="http://topix-prod.ru/images/m_img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4" y="382588"/>
            <a:ext cx="3603625" cy="23812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www.exhibithealth.com/wp-content/uploads/2013/09/foods-high-in-prebiotic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011238"/>
            <a:ext cx="7921625" cy="57626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2382" y="2393950"/>
            <a:ext cx="1240244" cy="369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томати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79405" y="2366963"/>
            <a:ext cx="1313158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Артишок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33950" y="2393950"/>
            <a:ext cx="946150" cy="369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цибуля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94513" y="2393950"/>
            <a:ext cx="857250" cy="369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часник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44750" y="4119563"/>
            <a:ext cx="1690688" cy="368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кульбаба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04863" y="4119563"/>
            <a:ext cx="960437" cy="368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цикорій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6775" y="4100513"/>
            <a:ext cx="1138238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аспарагус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494463" y="3892550"/>
            <a:ext cx="1268412" cy="6461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лук порей</a:t>
            </a:r>
            <a:br>
              <a:rPr lang="uk-UA" dirty="0">
                <a:latin typeface="+mn-lt"/>
              </a:rPr>
            </a:br>
            <a:endParaRPr lang="uk-UA" dirty="0"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44563" y="6375400"/>
            <a:ext cx="1008062" cy="3698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ягоди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838450" y="6350000"/>
            <a:ext cx="901700" cy="368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банани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76776" y="6291263"/>
            <a:ext cx="1138238" cy="369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льон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536109" y="6350000"/>
            <a:ext cx="1055688" cy="368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бобові</a:t>
            </a:r>
          </a:p>
        </p:txBody>
      </p:sp>
      <p:sp>
        <p:nvSpPr>
          <p:cNvPr id="17425" name="Заголовок 1"/>
          <p:cNvSpPr txBox="1">
            <a:spLocks/>
          </p:cNvSpPr>
          <p:nvPr/>
        </p:nvSpPr>
        <p:spPr bwMode="auto">
          <a:xfrm>
            <a:off x="259316" y="4622800"/>
            <a:ext cx="7919484" cy="719137"/>
          </a:xfrm>
          <a:prstGeom prst="rect">
            <a:avLst/>
          </a:prstGeom>
          <a:solidFill>
            <a:srgbClr val="66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Рослини які містять </a:t>
            </a:r>
            <a:r>
              <a:rPr lang="uk-UA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пребіотики</a:t>
            </a:r>
            <a:r>
              <a:rPr lang="uk-UA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390" name="Picture 6" descr="http://i01.i.aliimg.com/photo/v0/106374463/Probiotics_and_Prebiotic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01175" y="2978944"/>
            <a:ext cx="1666875" cy="31623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21</a:t>
            </a:fld>
            <a:endParaRPr lang="uk-UA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5888038" cy="569913"/>
          </a:xfrm>
          <a:solidFill>
            <a:schemeClr val="accent2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Дієтичні</a:t>
            </a:r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добавки (ДД)   </a:t>
            </a:r>
            <a:endParaRPr lang="uk-UA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16025"/>
            <a:ext cx="5888038" cy="5403850"/>
          </a:xfr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00FF"/>
            </a:solidFill>
          </a:ln>
        </p:spPr>
        <p:txBody>
          <a:bodyPr rtlCol="0">
            <a:normAutofit lnSpcReduction="10000"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Дієтичні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добавки (ДД) 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вітамінні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вітамінно-мінеральні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рослинні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добавки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окремо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поєднанні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формі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пігулок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порошків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приймаються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перорально разом з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їжею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додаються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межах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фізіологічних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норм, для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додаткового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порівняно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звичайним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вживанням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Дієтичні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добавки </a:t>
            </a:r>
            <a:r>
              <a:rPr lang="ru-RU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містять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суміші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протеїни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вуглеводи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амінокислоти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харчові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олії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екстракти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рослинного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тваринного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вважаються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необхідними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корисними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загального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0" name="Picture 2" descr="http://hleboprodukt.delo.ws/files/2011/09/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194" y="85725"/>
            <a:ext cx="4168775" cy="677227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354879" y="6356349"/>
            <a:ext cx="2743200" cy="365125"/>
          </a:xfrm>
        </p:spPr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22</a:t>
            </a:fld>
            <a:endParaRPr lang="uk-UA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  <a:ln w="38100">
            <a:solidFill>
              <a:srgbClr val="0000FF"/>
            </a:solidFill>
          </a:ln>
        </p:spPr>
        <p:txBody>
          <a:bodyPr/>
          <a:lstStyle/>
          <a:p>
            <a:pPr eaLnBrk="1" hangingPunct="1"/>
            <a:r>
              <a:rPr lang="ru-RU" b="1" i="1" dirty="0" err="1">
                <a:solidFill>
                  <a:srgbClr val="3333FF"/>
                </a:solidFill>
              </a:rPr>
              <a:t>Харчові</a:t>
            </a:r>
            <a:r>
              <a:rPr lang="ru-RU" b="1" i="1" dirty="0">
                <a:solidFill>
                  <a:srgbClr val="3333FF"/>
                </a:solidFill>
              </a:rPr>
              <a:t> </a:t>
            </a:r>
            <a:r>
              <a:rPr lang="ru-RU" b="1" i="1" dirty="0" err="1">
                <a:solidFill>
                  <a:srgbClr val="3333FF"/>
                </a:solidFill>
              </a:rPr>
              <a:t>продукти</a:t>
            </a:r>
            <a:r>
              <a:rPr lang="ru-RU" b="1" i="1" dirty="0">
                <a:solidFill>
                  <a:srgbClr val="3333FF"/>
                </a:solidFill>
              </a:rPr>
              <a:t> для </a:t>
            </a:r>
            <a:r>
              <a:rPr lang="ru-RU" b="1" i="1" dirty="0" err="1">
                <a:solidFill>
                  <a:srgbClr val="3333FF"/>
                </a:solidFill>
              </a:rPr>
              <a:t>спеціального</a:t>
            </a:r>
            <a:r>
              <a:rPr lang="ru-RU" b="1" i="1" dirty="0">
                <a:solidFill>
                  <a:srgbClr val="3333FF"/>
                </a:solidFill>
              </a:rPr>
              <a:t> </a:t>
            </a:r>
            <a:r>
              <a:rPr lang="ru-RU" b="1" i="1" dirty="0" err="1">
                <a:solidFill>
                  <a:srgbClr val="3333FF"/>
                </a:solidFill>
              </a:rPr>
              <a:t>дієтичного</a:t>
            </a:r>
            <a:r>
              <a:rPr lang="ru-RU" b="1" i="1" dirty="0">
                <a:solidFill>
                  <a:srgbClr val="3333FF"/>
                </a:solidFill>
              </a:rPr>
              <a:t> </a:t>
            </a:r>
            <a:r>
              <a:rPr lang="ru-RU" b="1" i="1" dirty="0" err="1">
                <a:solidFill>
                  <a:srgbClr val="3333FF"/>
                </a:solidFill>
              </a:rPr>
              <a:t>вживання</a:t>
            </a:r>
            <a:r>
              <a:rPr lang="ru-RU" b="1" i="1" dirty="0">
                <a:solidFill>
                  <a:srgbClr val="3333FF"/>
                </a:solidFill>
              </a:rPr>
              <a:t> </a:t>
            </a:r>
            <a:endParaRPr lang="uk-UA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10515600" cy="4436952"/>
          </a:xfr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00FF"/>
            </a:solidFill>
          </a:ln>
        </p:spPr>
        <p:txBody>
          <a:bodyPr rtlCol="0">
            <a:noAutofit/>
          </a:bodyPr>
          <a:lstStyle/>
          <a:p>
            <a:pPr algn="just" eaLnBrk="1" fontAlgn="auto" hangingPunct="1">
              <a:lnSpc>
                <a:spcPct val="160000"/>
              </a:lnSpc>
              <a:spcAft>
                <a:spcPts val="0"/>
              </a:spcAft>
              <a:defRPr/>
            </a:pP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Харчові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спеціального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дієтичного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вживання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харчові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СПП) -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харчові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перероблені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розроблені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задоволення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конкретних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дієтичних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потреб,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виникають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внаслідок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конкретного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фізіологічного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стану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/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специфічної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хвороби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розлади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23</a:t>
            </a:fld>
            <a:endParaRPr lang="uk-UA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397" y="82899"/>
            <a:ext cx="3816350" cy="28575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871" y="2700633"/>
            <a:ext cx="4358503" cy="1148353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Функціональні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Benecol</a:t>
            </a:r>
            <a:r>
              <a:rPr lang="en-GB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розроблені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звичайного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раціону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людей з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підвищеним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рівнем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холестерину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крові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для тих, у кого холестерин в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нормі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думає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майбутнє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здоровий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спосіб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900" dirty="0"/>
          </a:p>
        </p:txBody>
      </p:sp>
      <p:pic>
        <p:nvPicPr>
          <p:cNvPr id="12292" name="Picture 7" descr="item_13087437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1" t="7953" r="15971" b="3976"/>
          <a:stretch>
            <a:fillRect/>
          </a:stretch>
        </p:blipFill>
        <p:spPr bwMode="auto">
          <a:xfrm>
            <a:off x="7972426" y="-10633"/>
            <a:ext cx="2407211" cy="3125972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9" descr="1307374080_213472035_1----0577736094-artlife-ukraine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4" r="9894"/>
          <a:stretch>
            <a:fillRect/>
          </a:stretch>
        </p:blipFill>
        <p:spPr bwMode="auto">
          <a:xfrm>
            <a:off x="4826639" y="2812807"/>
            <a:ext cx="2857361" cy="3917601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4" name="Rectangle 10"/>
          <p:cNvSpPr>
            <a:spLocks noChangeArrowheads="1"/>
          </p:cNvSpPr>
          <p:nvPr/>
        </p:nvSpPr>
        <p:spPr bwMode="auto">
          <a:xfrm>
            <a:off x="1060046" y="5130224"/>
            <a:ext cx="3851275" cy="11695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БАД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Цетразін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застосовується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лікування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запальних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захворювання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вірусної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бактеріальної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етіології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Склад: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цетрария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Андрографіс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звіробій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волоський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горіх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(лист),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евкаліпт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прополіс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панкреатин)</a:t>
            </a:r>
          </a:p>
        </p:txBody>
      </p:sp>
      <p:pic>
        <p:nvPicPr>
          <p:cNvPr id="12295" name="Picture 12" descr="5037612_en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12599" r="12599" b="6299"/>
          <a:stretch>
            <a:fillRect/>
          </a:stretch>
        </p:blipFill>
        <p:spPr bwMode="auto">
          <a:xfrm>
            <a:off x="9017562" y="3653849"/>
            <a:ext cx="2724150" cy="295275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184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8223" y="1159170"/>
            <a:ext cx="6334125" cy="2700448"/>
          </a:xfr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/>
          <a:lstStyle/>
          <a:p>
            <a:pPr algn="just" eaLnBrk="1" hangingPunct="1"/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чужорідні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живих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входять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біотичний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круговорот, і, як правило, прямо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побічно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породжені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господарською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діяльністю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1507" name="Picture 2" descr="http://doc4web.ru/uploads/files/19/18189/hello_html_m7e3d9b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24" y="4095750"/>
            <a:ext cx="2020888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http://www.seangustafson.com/pmwiki/uploads/Professional/CommercialProjects/cropspray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162" y="4153898"/>
            <a:ext cx="3800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http://www.epidemicanswers.org/wp-content/uploads/2009/09/environ-pollution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010" y="351095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25</a:t>
            </a:fld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1208828" y="218559"/>
            <a:ext cx="396050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КСЕНОБІОТИКИ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arsu.ru/science/libr/resours/ecofisiologia%20stressa/image/index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987" y="119607"/>
            <a:ext cx="5975013" cy="410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814" y="887193"/>
            <a:ext cx="10515600" cy="5311588"/>
          </a:xfrm>
          <a:noFill/>
          <a:ln w="38100">
            <a:solidFill>
              <a:srgbClr val="0000FF"/>
            </a:solidFill>
          </a:ln>
        </p:spPr>
        <p:txBody>
          <a:bodyPr/>
          <a:lstStyle/>
          <a:p>
            <a:r>
              <a:rPr lang="ru-RU" b="1" i="1" dirty="0">
                <a:solidFill>
                  <a:srgbClr val="3333FF"/>
                </a:solidFill>
              </a:rPr>
              <a:t>До них </a:t>
            </a:r>
            <a:r>
              <a:rPr lang="ru-RU" b="1" i="1" dirty="0" err="1">
                <a:solidFill>
                  <a:srgbClr val="3333FF"/>
                </a:solidFill>
              </a:rPr>
              <a:t>відносяться</a:t>
            </a:r>
            <a:r>
              <a:rPr lang="ru-RU" b="1" i="1" dirty="0">
                <a:solidFill>
                  <a:srgbClr val="3333FF"/>
                </a:solidFill>
              </a:rPr>
              <a:t>:</a:t>
            </a:r>
          </a:p>
          <a:p>
            <a:r>
              <a:rPr lang="ru-RU" b="1" i="1" dirty="0">
                <a:solidFill>
                  <a:srgbClr val="3333FF"/>
                </a:solidFill>
              </a:rPr>
              <a:t> </a:t>
            </a:r>
            <a:r>
              <a:rPr lang="ru-RU" b="1" i="1" dirty="0" err="1">
                <a:solidFill>
                  <a:srgbClr val="3333FF"/>
                </a:solidFill>
              </a:rPr>
              <a:t>пестициди</a:t>
            </a:r>
            <a:r>
              <a:rPr lang="ru-RU" b="1" i="1" dirty="0">
                <a:solidFill>
                  <a:srgbClr val="3333FF"/>
                </a:solidFill>
              </a:rPr>
              <a:t>, </a:t>
            </a:r>
            <a:r>
              <a:rPr lang="ru-RU" b="1" i="1" dirty="0" err="1">
                <a:solidFill>
                  <a:srgbClr val="3333FF"/>
                </a:solidFill>
              </a:rPr>
              <a:t>мінеральні</a:t>
            </a:r>
            <a:r>
              <a:rPr lang="ru-RU" b="1" i="1" dirty="0">
                <a:solidFill>
                  <a:srgbClr val="3333FF"/>
                </a:solidFill>
              </a:rPr>
              <a:t> </a:t>
            </a:r>
            <a:r>
              <a:rPr lang="ru-RU" b="1" i="1" dirty="0" err="1">
                <a:solidFill>
                  <a:srgbClr val="3333FF"/>
                </a:solidFill>
              </a:rPr>
              <a:t>добрива</a:t>
            </a:r>
            <a:r>
              <a:rPr lang="ru-RU" b="1" i="1" dirty="0">
                <a:solidFill>
                  <a:srgbClr val="3333FF"/>
                </a:solidFill>
              </a:rPr>
              <a:t>, </a:t>
            </a:r>
          </a:p>
          <a:p>
            <a:r>
              <a:rPr lang="ru-RU" b="1" i="1" dirty="0" err="1">
                <a:solidFill>
                  <a:srgbClr val="3333FF"/>
                </a:solidFill>
              </a:rPr>
              <a:t>миючі</a:t>
            </a:r>
            <a:r>
              <a:rPr lang="ru-RU" b="1" i="1" dirty="0">
                <a:solidFill>
                  <a:srgbClr val="3333FF"/>
                </a:solidFill>
              </a:rPr>
              <a:t> </a:t>
            </a:r>
            <a:r>
              <a:rPr lang="ru-RU" b="1" i="1" dirty="0" err="1">
                <a:solidFill>
                  <a:srgbClr val="3333FF"/>
                </a:solidFill>
              </a:rPr>
              <a:t>засоби</a:t>
            </a:r>
            <a:r>
              <a:rPr lang="ru-RU" b="1" i="1" dirty="0">
                <a:solidFill>
                  <a:srgbClr val="3333FF"/>
                </a:solidFill>
              </a:rPr>
              <a:t> (</a:t>
            </a:r>
            <a:r>
              <a:rPr lang="ru-RU" b="1" i="1" dirty="0" err="1">
                <a:solidFill>
                  <a:srgbClr val="3333FF"/>
                </a:solidFill>
              </a:rPr>
              <a:t>детергенти</a:t>
            </a:r>
            <a:r>
              <a:rPr lang="ru-RU" b="1" i="1" dirty="0">
                <a:solidFill>
                  <a:srgbClr val="3333FF"/>
                </a:solidFill>
              </a:rPr>
              <a:t>), </a:t>
            </a:r>
          </a:p>
          <a:p>
            <a:r>
              <a:rPr lang="ru-RU" b="1" i="1" dirty="0" err="1">
                <a:solidFill>
                  <a:srgbClr val="3333FF"/>
                </a:solidFill>
              </a:rPr>
              <a:t>радіонукліди</a:t>
            </a:r>
            <a:r>
              <a:rPr lang="ru-RU" b="1" i="1" dirty="0">
                <a:solidFill>
                  <a:srgbClr val="3333FF"/>
                </a:solidFill>
              </a:rPr>
              <a:t>, </a:t>
            </a:r>
            <a:r>
              <a:rPr lang="ru-RU" b="1" i="1" dirty="0" err="1">
                <a:solidFill>
                  <a:srgbClr val="3333FF"/>
                </a:solidFill>
              </a:rPr>
              <a:t>синтетичні</a:t>
            </a:r>
            <a:r>
              <a:rPr lang="ru-RU" b="1" i="1" dirty="0">
                <a:solidFill>
                  <a:srgbClr val="3333FF"/>
                </a:solidFill>
              </a:rPr>
              <a:t> </a:t>
            </a:r>
            <a:r>
              <a:rPr lang="ru-RU" b="1" i="1" dirty="0" err="1">
                <a:solidFill>
                  <a:srgbClr val="3333FF"/>
                </a:solidFill>
              </a:rPr>
              <a:t>барвники</a:t>
            </a:r>
            <a:r>
              <a:rPr lang="ru-RU" b="1" i="1" dirty="0">
                <a:solidFill>
                  <a:srgbClr val="3333FF"/>
                </a:solidFill>
              </a:rPr>
              <a:t>, </a:t>
            </a:r>
          </a:p>
          <a:p>
            <a:r>
              <a:rPr lang="ru-RU" b="1" i="1" dirty="0" err="1">
                <a:solidFill>
                  <a:srgbClr val="3333FF"/>
                </a:solidFill>
              </a:rPr>
              <a:t>вільні</a:t>
            </a:r>
            <a:r>
              <a:rPr lang="ru-RU" b="1" i="1" dirty="0">
                <a:solidFill>
                  <a:srgbClr val="3333FF"/>
                </a:solidFill>
              </a:rPr>
              <a:t> метали (</a:t>
            </a:r>
            <a:r>
              <a:rPr lang="ru-RU" b="1" i="1" dirty="0" err="1">
                <a:solidFill>
                  <a:srgbClr val="3333FF"/>
                </a:solidFill>
              </a:rPr>
              <a:t>кадмій</a:t>
            </a:r>
            <a:r>
              <a:rPr lang="ru-RU" b="1" i="1" dirty="0">
                <a:solidFill>
                  <a:srgbClr val="3333FF"/>
                </a:solidFill>
              </a:rPr>
              <a:t>, </a:t>
            </a:r>
            <a:r>
              <a:rPr lang="ru-RU" b="1" i="1" dirty="0" err="1">
                <a:solidFill>
                  <a:srgbClr val="3333FF"/>
                </a:solidFill>
              </a:rPr>
              <a:t>свинець</a:t>
            </a:r>
            <a:r>
              <a:rPr lang="ru-RU" b="1" i="1" dirty="0">
                <a:solidFill>
                  <a:srgbClr val="3333FF"/>
                </a:solidFill>
              </a:rPr>
              <a:t>, ртуть), </a:t>
            </a:r>
          </a:p>
          <a:p>
            <a:r>
              <a:rPr lang="ru-RU" b="1" i="1" dirty="0" err="1">
                <a:solidFill>
                  <a:srgbClr val="3333FF"/>
                </a:solidFill>
              </a:rPr>
              <a:t>нафтопродукти</a:t>
            </a:r>
            <a:r>
              <a:rPr lang="ru-RU" b="1" i="1" dirty="0">
                <a:solidFill>
                  <a:srgbClr val="3333FF"/>
                </a:solidFill>
              </a:rPr>
              <a:t>, </a:t>
            </a:r>
          </a:p>
          <a:p>
            <a:r>
              <a:rPr lang="ru-RU" b="1" i="1" dirty="0" err="1">
                <a:solidFill>
                  <a:srgbClr val="3333FF"/>
                </a:solidFill>
              </a:rPr>
              <a:t>пластмаси</a:t>
            </a:r>
            <a:r>
              <a:rPr lang="ru-RU" b="1" i="1" dirty="0">
                <a:solidFill>
                  <a:srgbClr val="3333FF"/>
                </a:solidFill>
              </a:rPr>
              <a:t> (особливо </a:t>
            </a:r>
            <a:r>
              <a:rPr lang="ru-RU" b="1" i="1" dirty="0" err="1">
                <a:solidFill>
                  <a:srgbClr val="3333FF"/>
                </a:solidFill>
              </a:rPr>
              <a:t>пластикова</a:t>
            </a:r>
            <a:r>
              <a:rPr lang="ru-RU" b="1" i="1" dirty="0">
                <a:solidFill>
                  <a:srgbClr val="3333FF"/>
                </a:solidFill>
              </a:rPr>
              <a:t> упаковка - </a:t>
            </a:r>
            <a:r>
              <a:rPr lang="ru-RU" b="1" i="1" dirty="0" err="1">
                <a:solidFill>
                  <a:srgbClr val="3333FF"/>
                </a:solidFill>
              </a:rPr>
              <a:t>поліетиленові</a:t>
            </a:r>
            <a:r>
              <a:rPr lang="ru-RU" b="1" i="1" dirty="0">
                <a:solidFill>
                  <a:srgbClr val="3333FF"/>
                </a:solidFill>
              </a:rPr>
              <a:t> </a:t>
            </a:r>
            <a:r>
              <a:rPr lang="ru-RU" b="1" i="1" dirty="0" err="1">
                <a:solidFill>
                  <a:srgbClr val="3333FF"/>
                </a:solidFill>
              </a:rPr>
              <a:t>пакети</a:t>
            </a:r>
            <a:r>
              <a:rPr lang="ru-RU" b="1" i="1" dirty="0">
                <a:solidFill>
                  <a:srgbClr val="3333FF"/>
                </a:solidFill>
              </a:rPr>
              <a:t>, </a:t>
            </a:r>
            <a:r>
              <a:rPr lang="ru-RU" b="1" i="1" dirty="0" err="1">
                <a:solidFill>
                  <a:srgbClr val="3333FF"/>
                </a:solidFill>
              </a:rPr>
              <a:t>пластикові</a:t>
            </a:r>
            <a:r>
              <a:rPr lang="ru-RU" b="1" i="1" dirty="0">
                <a:solidFill>
                  <a:srgbClr val="3333FF"/>
                </a:solidFill>
              </a:rPr>
              <a:t> </a:t>
            </a:r>
            <a:r>
              <a:rPr lang="ru-RU" b="1" i="1" dirty="0" err="1">
                <a:solidFill>
                  <a:srgbClr val="3333FF"/>
                </a:solidFill>
              </a:rPr>
              <a:t>пляшки</a:t>
            </a:r>
            <a:r>
              <a:rPr lang="ru-RU" b="1" i="1" dirty="0">
                <a:solidFill>
                  <a:srgbClr val="3333FF"/>
                </a:solidFill>
              </a:rPr>
              <a:t> і т.д.), </a:t>
            </a:r>
          </a:p>
          <a:p>
            <a:r>
              <a:rPr lang="ru-RU" b="1" i="1" dirty="0" err="1">
                <a:solidFill>
                  <a:srgbClr val="3333FF"/>
                </a:solidFill>
              </a:rPr>
              <a:t>поліциклічні</a:t>
            </a:r>
            <a:r>
              <a:rPr lang="ru-RU" b="1" i="1" dirty="0">
                <a:solidFill>
                  <a:srgbClr val="3333FF"/>
                </a:solidFill>
              </a:rPr>
              <a:t> і </a:t>
            </a:r>
            <a:r>
              <a:rPr lang="ru-RU" b="1" i="1" dirty="0" err="1">
                <a:solidFill>
                  <a:srgbClr val="3333FF"/>
                </a:solidFill>
              </a:rPr>
              <a:t>галогеновані</a:t>
            </a:r>
            <a:r>
              <a:rPr lang="ru-RU" b="1" i="1" dirty="0">
                <a:solidFill>
                  <a:srgbClr val="3333FF"/>
                </a:solidFill>
              </a:rPr>
              <a:t> </a:t>
            </a:r>
            <a:r>
              <a:rPr lang="ru-RU" b="1" i="1" dirty="0" err="1">
                <a:solidFill>
                  <a:srgbClr val="3333FF"/>
                </a:solidFill>
              </a:rPr>
              <a:t>ароматичні</a:t>
            </a:r>
            <a:r>
              <a:rPr lang="ru-RU" b="1" i="1" dirty="0">
                <a:solidFill>
                  <a:srgbClr val="3333FF"/>
                </a:solidFill>
              </a:rPr>
              <a:t> </a:t>
            </a:r>
            <a:r>
              <a:rPr lang="ru-RU" b="1" i="1" dirty="0" err="1">
                <a:solidFill>
                  <a:srgbClr val="3333FF"/>
                </a:solidFill>
              </a:rPr>
              <a:t>вуглеводи</a:t>
            </a:r>
            <a:r>
              <a:rPr lang="ru-RU" b="1" i="1" dirty="0">
                <a:solidFill>
                  <a:srgbClr val="3333FF"/>
                </a:solidFill>
              </a:rPr>
              <a:t> </a:t>
            </a:r>
          </a:p>
          <a:p>
            <a:r>
              <a:rPr lang="ru-RU" b="1" i="1" dirty="0">
                <a:solidFill>
                  <a:srgbClr val="3333FF"/>
                </a:solidFill>
              </a:rPr>
              <a:t>та </a:t>
            </a:r>
            <a:r>
              <a:rPr lang="ru-RU" b="1" i="1" dirty="0" err="1">
                <a:solidFill>
                  <a:srgbClr val="3333FF"/>
                </a:solidFill>
              </a:rPr>
              <a:t>ін</a:t>
            </a:r>
            <a:r>
              <a:rPr lang="ru-RU" b="1" i="1" dirty="0">
                <a:solidFill>
                  <a:srgbClr val="3333FF"/>
                </a:solidFill>
              </a:rPr>
              <a:t>., </a:t>
            </a:r>
            <a:r>
              <a:rPr lang="ru-RU" b="1" i="1" dirty="0" err="1">
                <a:solidFill>
                  <a:srgbClr val="3333FF"/>
                </a:solidFill>
              </a:rPr>
              <a:t>які</a:t>
            </a:r>
            <a:r>
              <a:rPr lang="ru-RU" b="1" i="1" dirty="0">
                <a:solidFill>
                  <a:srgbClr val="3333FF"/>
                </a:solidFill>
              </a:rPr>
              <a:t> негативно </a:t>
            </a:r>
            <a:r>
              <a:rPr lang="ru-RU" b="1" i="1" dirty="0" err="1">
                <a:solidFill>
                  <a:srgbClr val="3333FF"/>
                </a:solidFill>
              </a:rPr>
              <a:t>впливають</a:t>
            </a:r>
            <a:r>
              <a:rPr lang="ru-RU" b="1" i="1" dirty="0">
                <a:solidFill>
                  <a:srgbClr val="3333FF"/>
                </a:solidFill>
              </a:rPr>
              <a:t> на </a:t>
            </a:r>
            <a:r>
              <a:rPr lang="ru-RU" b="1" i="1" dirty="0" err="1">
                <a:solidFill>
                  <a:srgbClr val="3333FF"/>
                </a:solidFill>
              </a:rPr>
              <a:t>організм</a:t>
            </a:r>
            <a:r>
              <a:rPr lang="ru-RU" b="1" i="1" dirty="0">
                <a:solidFill>
                  <a:srgbClr val="3333FF"/>
                </a:solidFill>
              </a:rPr>
              <a:t> і </a:t>
            </a:r>
            <a:r>
              <a:rPr lang="ru-RU" b="1" i="1" dirty="0" err="1">
                <a:solidFill>
                  <a:srgbClr val="3333FF"/>
                </a:solidFill>
              </a:rPr>
              <a:t>викликають</a:t>
            </a:r>
            <a:r>
              <a:rPr lang="ru-RU" b="1" i="1" dirty="0">
                <a:solidFill>
                  <a:srgbClr val="3333FF"/>
                </a:solidFill>
              </a:rPr>
              <a:t> </a:t>
            </a:r>
            <a:r>
              <a:rPr lang="ru-RU" b="1" i="1" dirty="0" err="1">
                <a:solidFill>
                  <a:srgbClr val="3333FF"/>
                </a:solidFill>
              </a:rPr>
              <a:t>порушення</a:t>
            </a:r>
            <a:r>
              <a:rPr lang="ru-RU" b="1" i="1" dirty="0">
                <a:solidFill>
                  <a:srgbClr val="3333FF"/>
                </a:solidFill>
              </a:rPr>
              <a:t> </a:t>
            </a:r>
            <a:r>
              <a:rPr lang="ru-RU" b="1" i="1" dirty="0" err="1">
                <a:solidFill>
                  <a:srgbClr val="3333FF"/>
                </a:solidFill>
              </a:rPr>
              <a:t>його</a:t>
            </a:r>
            <a:r>
              <a:rPr lang="ru-RU" b="1" i="1" dirty="0">
                <a:solidFill>
                  <a:srgbClr val="3333FF"/>
                </a:solidFill>
              </a:rPr>
              <a:t> </a:t>
            </a:r>
            <a:r>
              <a:rPr lang="ru-RU" b="1" i="1" dirty="0" err="1">
                <a:solidFill>
                  <a:srgbClr val="3333FF"/>
                </a:solidFill>
              </a:rPr>
              <a:t>діяльності</a:t>
            </a:r>
            <a:r>
              <a:rPr lang="ru-RU" b="1" i="1" dirty="0">
                <a:solidFill>
                  <a:srgbClr val="3333FF"/>
                </a:solidFill>
              </a:rPr>
              <a:t>.</a:t>
            </a:r>
            <a:endParaRPr lang="ru-RU" dirty="0"/>
          </a:p>
          <a:p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26</a:t>
            </a:fld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646814" y="83700"/>
            <a:ext cx="105156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КСЕНОБІОТИКИ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77925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7370"/>
            <a:ext cx="11183938" cy="1403350"/>
          </a:xfrm>
          <a:solidFill>
            <a:schemeClr val="accent3">
              <a:lumMod val="40000"/>
              <a:lumOff val="60000"/>
            </a:schemeClr>
          </a:solidFill>
          <a:ln w="38100">
            <a:solidFill>
              <a:srgbClr val="6600FF"/>
            </a:solidFill>
          </a:ln>
        </p:spPr>
        <p:txBody>
          <a:bodyPr/>
          <a:lstStyle/>
          <a:p>
            <a:pPr algn="just" eaLnBrk="1" hangingPunct="1">
              <a:defRPr/>
            </a:pPr>
            <a:r>
              <a:rPr lang="ru-RU" b="1" i="1" dirty="0" err="1">
                <a:solidFill>
                  <a:srgbClr val="0066FF"/>
                </a:solidFill>
              </a:rPr>
              <a:t>Функціональні</a:t>
            </a:r>
            <a:r>
              <a:rPr lang="ru-RU" b="1" i="1" dirty="0">
                <a:solidFill>
                  <a:srgbClr val="0066FF"/>
                </a:solidFill>
              </a:rPr>
              <a:t> </a:t>
            </a:r>
            <a:r>
              <a:rPr lang="ru-RU" b="1" i="1" dirty="0" err="1">
                <a:solidFill>
                  <a:srgbClr val="0066FF"/>
                </a:solidFill>
              </a:rPr>
              <a:t>харчові</a:t>
            </a:r>
            <a:r>
              <a:rPr lang="ru-RU" b="1" i="1" dirty="0">
                <a:solidFill>
                  <a:srgbClr val="0066FF"/>
                </a:solidFill>
              </a:rPr>
              <a:t> </a:t>
            </a:r>
            <a:r>
              <a:rPr lang="ru-RU" b="1" i="1" dirty="0" err="1">
                <a:solidFill>
                  <a:srgbClr val="0066FF"/>
                </a:solidFill>
              </a:rPr>
              <a:t>продукти</a:t>
            </a:r>
            <a:r>
              <a:rPr lang="ru-RU" b="1" i="1" dirty="0">
                <a:solidFill>
                  <a:srgbClr val="0066FF"/>
                </a:solidFill>
              </a:rPr>
              <a:t> (ФХП) - </a:t>
            </a:r>
            <a:r>
              <a:rPr lang="ru-RU" b="1" i="1" dirty="0" err="1"/>
              <a:t>це</a:t>
            </a:r>
            <a:r>
              <a:rPr lang="ru-RU" b="1" i="1" dirty="0"/>
              <a:t> </a:t>
            </a:r>
            <a:r>
              <a:rPr lang="ru-RU" b="1" i="1" dirty="0" err="1"/>
              <a:t>харчові</a:t>
            </a:r>
            <a:r>
              <a:rPr lang="ru-RU" b="1" i="1" dirty="0"/>
              <a:t> </a:t>
            </a:r>
            <a:r>
              <a:rPr lang="ru-RU" b="1" i="1" dirty="0" err="1"/>
              <a:t>продукти</a:t>
            </a:r>
            <a:r>
              <a:rPr lang="ru-RU" b="1" i="1" dirty="0"/>
              <a:t>, </a:t>
            </a:r>
            <a:r>
              <a:rPr lang="ru-RU" b="1" i="1" dirty="0" err="1"/>
              <a:t>які</a:t>
            </a:r>
            <a:r>
              <a:rPr lang="ru-RU" b="1" i="1" dirty="0"/>
              <a:t> </a:t>
            </a:r>
            <a:r>
              <a:rPr lang="ru-RU" b="1" i="1" dirty="0" err="1"/>
              <a:t>містять</a:t>
            </a:r>
            <a:r>
              <a:rPr lang="ru-RU" b="1" i="1" dirty="0"/>
              <a:t> як компонент </a:t>
            </a:r>
            <a:r>
              <a:rPr lang="ru-RU" b="1" i="1" dirty="0" err="1"/>
              <a:t>лікарські</a:t>
            </a:r>
            <a:r>
              <a:rPr lang="ru-RU" b="1" i="1" dirty="0"/>
              <a:t> </a:t>
            </a:r>
            <a:r>
              <a:rPr lang="ru-RU" b="1" i="1" dirty="0" err="1"/>
              <a:t>речовини</a:t>
            </a:r>
            <a:r>
              <a:rPr lang="ru-RU" b="1" i="1" dirty="0"/>
              <a:t> та / </a:t>
            </a:r>
            <a:r>
              <a:rPr lang="ru-RU" b="1" i="1" dirty="0" err="1"/>
              <a:t>або</a:t>
            </a:r>
            <a:r>
              <a:rPr lang="ru-RU" b="1" i="1" dirty="0"/>
              <a:t> </a:t>
            </a:r>
            <a:r>
              <a:rPr lang="ru-RU" b="1" i="1" dirty="0" err="1"/>
              <a:t>пропонуються</a:t>
            </a:r>
            <a:r>
              <a:rPr lang="ru-RU" b="1" i="1" dirty="0"/>
              <a:t> для </a:t>
            </a:r>
            <a:r>
              <a:rPr lang="ru-RU" b="1" i="1" dirty="0" err="1"/>
              <a:t>профілактики</a:t>
            </a:r>
            <a:r>
              <a:rPr lang="ru-RU" b="1" i="1" dirty="0"/>
              <a:t> </a:t>
            </a:r>
            <a:r>
              <a:rPr lang="ru-RU" b="1" i="1" dirty="0" err="1"/>
              <a:t>або</a:t>
            </a:r>
            <a:r>
              <a:rPr lang="ru-RU" b="1" i="1" dirty="0"/>
              <a:t> </a:t>
            </a:r>
            <a:r>
              <a:rPr lang="ru-RU" b="1" i="1" dirty="0" err="1"/>
              <a:t>пом'якшення</a:t>
            </a:r>
            <a:r>
              <a:rPr lang="ru-RU" b="1" i="1" dirty="0"/>
              <a:t> </a:t>
            </a:r>
            <a:r>
              <a:rPr lang="ru-RU" b="1" i="1" dirty="0" err="1"/>
              <a:t>перебігу</a:t>
            </a:r>
            <a:r>
              <a:rPr lang="ru-RU" b="1" i="1" dirty="0"/>
              <a:t> </a:t>
            </a:r>
            <a:r>
              <a:rPr lang="ru-RU" b="1" i="1" dirty="0" err="1"/>
              <a:t>хвороби</a:t>
            </a:r>
            <a:r>
              <a:rPr lang="ru-RU" b="1" i="1" dirty="0"/>
              <a:t> </a:t>
            </a:r>
            <a:r>
              <a:rPr lang="ru-RU" b="1" i="1" dirty="0" err="1"/>
              <a:t>людини</a:t>
            </a:r>
            <a:r>
              <a:rPr lang="ru-RU" b="1" i="1" dirty="0"/>
              <a:t>. </a:t>
            </a:r>
            <a:endParaRPr lang="ru-RU" sz="2400" b="1" i="1" dirty="0"/>
          </a:p>
        </p:txBody>
      </p:sp>
      <p:pic>
        <p:nvPicPr>
          <p:cNvPr id="22531" name="Picture 2" descr="http://www.ad-ology.com/wp-content/uploads/2013/10/FunctionalFoo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2944813"/>
            <a:ext cx="4581525" cy="3054350"/>
          </a:xfrm>
          <a:prstGeom prst="rect">
            <a:avLst/>
          </a:prstGeom>
          <a:noFill/>
          <a:ln w="38100">
            <a:solidFill>
              <a:srgbClr val="66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354879" y="6356350"/>
            <a:ext cx="2743200" cy="365125"/>
          </a:xfrm>
        </p:spPr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27</a:t>
            </a:fld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6049169" y="1747920"/>
            <a:ext cx="5623110" cy="4522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Функціональні продукти харчування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Функціональні продукти харчування ( </a:t>
            </a:r>
            <a:r>
              <a:rPr lang="uk-UA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англ</a:t>
            </a: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Functinal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food</a:t>
            </a: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-  продукти харчування, які мають оздоровчий ефект для людини. Функціональні продукти </a:t>
            </a:r>
            <a:r>
              <a:rPr lang="uk-UA" sz="1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є ліками </a:t>
            </a: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 їх можливо вживати систематично.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sz="1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функціональних продуктів  пред’являють вимоги:</a:t>
            </a: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зручність у використанні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uk-UA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можливість використовувати кожен день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uk-UA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приємний смак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uk-UA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клінічно підтверджена безпечність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uk-UA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антиканцерогенні, антиоксидантні, холестерин коригуючі властивості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uk-UA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sz="1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Призначення функціональних продуктів: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uk-UA" sz="1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профілактика окремих </a:t>
            </a:r>
            <a:r>
              <a:rPr lang="uk-UA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хвороб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uk-UA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підтримання та покращення здоров'я та самопочуття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uk-UA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нормалізація мікрофлори  кишечника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uk-UA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покращення моторики кишечника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uk-UA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нейтралізація свобідних радикалів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покращення росту та розвитку дітей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uk-UA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уповільнення старіння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uk-UA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зміцнення імунітету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7"/>
    </mc:Choice>
    <mc:Fallback xmlns="">
      <p:transition spd="slow" advTm="10977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4163" y="1004888"/>
            <a:ext cx="11822112" cy="49398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 категорії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ФХП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включають: 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натуральні харчові продукти, які містять необхідну кількість </a:t>
            </a:r>
            <a:r>
              <a:rPr lang="uk-UA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функціональних інгредієнтів (</a:t>
            </a:r>
            <a:r>
              <a:rPr lang="uk-UA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нутрієнтів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або групи таких інгредієнтів; 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натуральні продукти, які </a:t>
            </a:r>
            <a:r>
              <a:rPr lang="uk-UA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додатково збагачені будь-яким функціо­нальним інгредієнтом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 їх групою; 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натуральні продукти, з яких </a:t>
            </a:r>
            <a:r>
              <a:rPr lang="uk-UA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еліміновано компонент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що перешкоджає виявленню фізіологічної активності інгредієнтів; 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натуральні продукти з </a:t>
            </a:r>
            <a:r>
              <a:rPr lang="uk-UA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інгредієнтами, модифікованими з метою виявлення фізіологічної активності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 для зростання цієї активності; 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продукти, модифіковані </a:t>
            </a:r>
            <a:r>
              <a:rPr lang="uk-UA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 метою підвищення засвоєння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вихідних активних інгредієнтів; 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натуральні або штучні продукти, в яких </a:t>
            </a:r>
            <a:r>
              <a:rPr lang="uk-UA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унаслідок комбінації технологічних прийомів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виникає здатність зберігати та поліпшувати фізичне або психічне здоров’я людини та/або знижувати ризик захворювання.</a:t>
            </a:r>
          </a:p>
          <a:p>
            <a:pPr>
              <a:defRPr/>
            </a:pPr>
            <a:endParaRPr lang="uk-UA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69510" y="287743"/>
            <a:ext cx="6867525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6600FF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Функціональні</a:t>
            </a:r>
            <a:r>
              <a:rPr lang="ru-RU" sz="28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харчові</a:t>
            </a:r>
            <a:r>
              <a:rPr lang="ru-RU" sz="28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28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(ФХП) 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28</a:t>
            </a:fld>
            <a:endParaRPr lang="uk-UA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/>
          </a:p>
        </p:txBody>
      </p:sp>
      <p:sp>
        <p:nvSpPr>
          <p:cNvPr id="2457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715963" y="688975"/>
            <a:ext cx="10760075" cy="56323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6600FF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Інгредієнти, які надають продуктам </a:t>
            </a:r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функціо­нальних властивостей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повинні відповідати таким </a:t>
            </a:r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вимогам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defRPr/>
            </a:pPr>
            <a:endParaRPr lang="uk-UA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позитивно впливати на харчування та здоров’я (корисні властивості науково обґрунтовані, а добові норми затверджені фахівцями),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бути безпечними з точки зору збалансованого харчування,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мати точні фізико-хімічні показники та методики їх визначення),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 повинні знижувати харчову цінність продуктів,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прийматися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перорально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 їжа, мати вигляд звичайної їжі (не вироб­лятися у вигляді капсул, таблеток, порошків тощо),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бути натуральними. </a:t>
            </a:r>
          </a:p>
          <a:p>
            <a:pPr>
              <a:defRPr/>
            </a:pPr>
            <a:endParaRPr lang="uk-UA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 виробляються </a:t>
            </a:r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 групи продуктів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функціонального харчування: </a:t>
            </a:r>
          </a:p>
          <a:p>
            <a:pPr>
              <a:defRPr/>
            </a:pPr>
            <a:endParaRPr lang="uk-UA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зернові сніданки,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endParaRPr lang="uk-UA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молочні продукти,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endParaRPr lang="uk-UA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жирові емульсійні продукти та жирні олії,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endParaRPr lang="uk-UA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безалкогольні напої.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29</a:t>
            </a:fld>
            <a:endParaRPr lang="uk-UA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38113"/>
            <a:ext cx="8709837" cy="1095375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ЦІЛІ ТА ЗАВДАННЯ НУТРИЦІОЛОГІЇ</a:t>
            </a:r>
            <a:b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ТЕРМІНИ І ПОНЯТТЯ</a:t>
            </a:r>
            <a:endParaRPr lang="ru-RU" sz="2800" b="1" i="1" dirty="0">
              <a:solidFill>
                <a:schemeClr val="accent2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1792288"/>
            <a:ext cx="8435975" cy="4525962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Нутриціологія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наука, яка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вивчає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хімічний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склад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компонентів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нутрієнтів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життєдіяльності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ru-RU" sz="2400" b="1" i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uk-UA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Нутриціологія</a:t>
            </a:r>
            <a:r>
              <a:rPr lang="uk-UA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 лат. </a:t>
            </a:r>
            <a:r>
              <a:rPr lang="uk-UA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Nutritio</a:t>
            </a:r>
            <a:r>
              <a:rPr lang="uk-UA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харчування</a:t>
            </a:r>
            <a:r>
              <a:rPr lang="uk-UA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інтегративна наука, яка вивчає поживні речовини та інші компоненти, що містяться в продовольчій сировині та продуктах харчування, їх дію і взаємодію, роль у підтримці здоров'я або виникненні захворювань, а також процеси, норми і характеристики споживання продуктів харчування.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ru-RU" sz="2400" b="1" i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ru-RU" sz="2400" b="1" i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907" y="3444876"/>
            <a:ext cx="1366838" cy="13652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232" y="5248276"/>
            <a:ext cx="1377950" cy="1090612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945" y="138113"/>
            <a:ext cx="1366837" cy="13652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795" y="1916113"/>
            <a:ext cx="1377950" cy="109220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3</a:t>
            </a:fld>
            <a:endParaRPr lang="uk-UA"/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26" name="Picture 6" descr="http://artlifesk.ru/images/cats/A-d85c379793b072293afb433def67d9b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938" y="4562475"/>
            <a:ext cx="2053628" cy="2137569"/>
          </a:xfrm>
          <a:prstGeom prst="rect">
            <a:avLst/>
          </a:prstGeom>
          <a:noFill/>
          <a:ln w="9525">
            <a:solidFill>
              <a:srgbClr val="66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198100" cy="730250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rgbClr val="6600FF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Харчові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 – джерела функціональних інгредієнтів</a:t>
            </a:r>
          </a:p>
        </p:txBody>
      </p:sp>
      <p:sp>
        <p:nvSpPr>
          <p:cNvPr id="2560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838200" y="1285875"/>
          <a:ext cx="10206038" cy="3440112"/>
        </p:xfrm>
        <a:graphic>
          <a:graphicData uri="http://schemas.openxmlformats.org/drawingml/2006/table">
            <a:tbl>
              <a:tblPr/>
              <a:tblGrid>
                <a:gridCol w="2734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1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3681">
                <a:tc>
                  <a:txBody>
                    <a:bodyPr/>
                    <a:lstStyle/>
                    <a:p>
                      <a:pPr algn="ctr" fontAlgn="base"/>
                      <a:r>
                        <a:rPr lang="uk-UA" sz="2400" b="1" dirty="0">
                          <a:effectLst/>
                        </a:rPr>
                        <a:t>Продукт</a:t>
                      </a:r>
                      <a:endParaRPr lang="uk-UA" sz="2400" dirty="0">
                        <a:effectLst/>
                      </a:endParaRPr>
                    </a:p>
                  </a:txBody>
                  <a:tcPr marL="39416" marR="39416" marT="39425" marB="394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uk-UA" sz="2400" b="1" dirty="0">
                          <a:effectLst/>
                        </a:rPr>
                        <a:t>Інгредієнти</a:t>
                      </a:r>
                      <a:endParaRPr lang="uk-UA" sz="2400" dirty="0">
                        <a:effectLst/>
                      </a:endParaRPr>
                    </a:p>
                  </a:txBody>
                  <a:tcPr marL="39416" marR="39416" marT="39425" marB="394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712">
                <a:tc>
                  <a:txBody>
                    <a:bodyPr/>
                    <a:lstStyle/>
                    <a:p>
                      <a:pPr fontAlgn="base"/>
                      <a:r>
                        <a:rPr lang="uk-UA" sz="2400" dirty="0">
                          <a:effectLst/>
                        </a:rPr>
                        <a:t>Природні злаки</a:t>
                      </a:r>
                    </a:p>
                  </a:txBody>
                  <a:tcPr marL="39416" marR="39416" marT="39425" marB="394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2400" dirty="0" err="1">
                          <a:effectLst/>
                        </a:rPr>
                        <a:t>Харчові</a:t>
                      </a:r>
                      <a:r>
                        <a:rPr lang="ru-RU" sz="2400" dirty="0">
                          <a:effectLst/>
                        </a:rPr>
                        <a:t> волокна, </a:t>
                      </a:r>
                      <a:r>
                        <a:rPr lang="ru-RU" sz="2400" dirty="0" err="1">
                          <a:effectLst/>
                        </a:rPr>
                        <a:t>вітаміни</a:t>
                      </a:r>
                      <a:r>
                        <a:rPr lang="ru-RU" sz="2400" dirty="0">
                          <a:effectLst/>
                        </a:rPr>
                        <a:t> А, Е, В; </a:t>
                      </a:r>
                      <a:r>
                        <a:rPr lang="ru-RU" sz="2400" dirty="0" err="1">
                          <a:effectLst/>
                        </a:rPr>
                        <a:t>кальцій</a:t>
                      </a:r>
                      <a:r>
                        <a:rPr lang="ru-RU" sz="2400" dirty="0">
                          <a:effectLst/>
                        </a:rPr>
                        <a:t>, </a:t>
                      </a:r>
                      <a:r>
                        <a:rPr lang="ru-RU" sz="2400" dirty="0" err="1">
                          <a:effectLst/>
                        </a:rPr>
                        <a:t>фітоелементи</a:t>
                      </a:r>
                      <a:endParaRPr lang="ru-RU" sz="2400" dirty="0">
                        <a:effectLst/>
                      </a:endParaRPr>
                    </a:p>
                  </a:txBody>
                  <a:tcPr marL="39416" marR="39416" marT="39425" marB="394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0573">
                <a:tc>
                  <a:txBody>
                    <a:bodyPr/>
                    <a:lstStyle/>
                    <a:p>
                      <a:pPr fontAlgn="base"/>
                      <a:r>
                        <a:rPr lang="uk-UA" sz="2400" dirty="0">
                          <a:effectLst/>
                        </a:rPr>
                        <a:t>Молочні продукти</a:t>
                      </a:r>
                    </a:p>
                  </a:txBody>
                  <a:tcPr marL="39416" marR="39416" marT="39425" marB="394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uk-UA" sz="2400" dirty="0">
                          <a:effectLst/>
                        </a:rPr>
                        <a:t>Кальцій, рибофлавін, молочнокислі штами </a:t>
                      </a:r>
                      <a:r>
                        <a:rPr lang="uk-UA" sz="2400" dirty="0" err="1">
                          <a:effectLst/>
                        </a:rPr>
                        <a:t>ацидофілів</a:t>
                      </a:r>
                      <a:r>
                        <a:rPr lang="uk-UA" sz="2400" dirty="0">
                          <a:effectLst/>
                        </a:rPr>
                        <a:t> та </a:t>
                      </a:r>
                      <a:r>
                        <a:rPr lang="uk-UA" sz="2400" dirty="0" err="1">
                          <a:effectLst/>
                        </a:rPr>
                        <a:t>лактобактерій</a:t>
                      </a:r>
                      <a:r>
                        <a:rPr lang="uk-UA" sz="2400" dirty="0">
                          <a:effectLst/>
                        </a:rPr>
                        <a:t>, </a:t>
                      </a:r>
                      <a:r>
                        <a:rPr lang="uk-UA" sz="2400" dirty="0" err="1">
                          <a:effectLst/>
                        </a:rPr>
                        <a:t>лінолева</a:t>
                      </a:r>
                      <a:r>
                        <a:rPr lang="uk-UA" sz="2400" dirty="0">
                          <a:effectLst/>
                        </a:rPr>
                        <a:t> кислота</a:t>
                      </a:r>
                    </a:p>
                  </a:txBody>
                  <a:tcPr marL="39416" marR="39416" marT="39425" marB="394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0573">
                <a:tc>
                  <a:txBody>
                    <a:bodyPr/>
                    <a:lstStyle/>
                    <a:p>
                      <a:pPr fontAlgn="base"/>
                      <a:r>
                        <a:rPr lang="uk-UA" sz="2400" dirty="0">
                          <a:effectLst/>
                        </a:rPr>
                        <a:t>Рослинні олії</a:t>
                      </a:r>
                    </a:p>
                  </a:txBody>
                  <a:tcPr marL="39416" marR="39416" marT="39425" marB="394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uk-UA" sz="2400" dirty="0" err="1">
                          <a:effectLst/>
                        </a:rPr>
                        <a:t>Лінолева</a:t>
                      </a:r>
                      <a:r>
                        <a:rPr lang="uk-UA" sz="2400" dirty="0">
                          <a:effectLst/>
                        </a:rPr>
                        <a:t> та ліноленова кислоти, </a:t>
                      </a:r>
                      <a:r>
                        <a:rPr lang="el-GR" sz="2400" dirty="0">
                          <a:effectLst/>
                        </a:rPr>
                        <a:t>ω-3-</a:t>
                      </a:r>
                      <a:r>
                        <a:rPr lang="uk-UA" sz="2400" dirty="0">
                          <a:effectLst/>
                        </a:rPr>
                        <a:t>жирні кислоти, жиророзчинні вітаміни</a:t>
                      </a:r>
                    </a:p>
                  </a:txBody>
                  <a:tcPr marL="39416" marR="39416" marT="39425" marB="394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0573">
                <a:tc>
                  <a:txBody>
                    <a:bodyPr/>
                    <a:lstStyle/>
                    <a:p>
                      <a:pPr fontAlgn="base"/>
                      <a:r>
                        <a:rPr lang="uk-UA" sz="2400" dirty="0">
                          <a:effectLst/>
                        </a:rPr>
                        <a:t>Натуральні соки та напої</a:t>
                      </a:r>
                    </a:p>
                  </a:txBody>
                  <a:tcPr marL="39416" marR="39416" marT="39425" marB="394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2400" dirty="0" err="1">
                          <a:effectLst/>
                        </a:rPr>
                        <a:t>Вітаміни</a:t>
                      </a:r>
                      <a:r>
                        <a:rPr lang="ru-RU" sz="2400" dirty="0">
                          <a:effectLst/>
                        </a:rPr>
                        <a:t> С і В, </a:t>
                      </a:r>
                      <a:r>
                        <a:rPr lang="ru-RU" sz="2400" dirty="0" err="1">
                          <a:effectLst/>
                        </a:rPr>
                        <a:t>каротиноїди</a:t>
                      </a:r>
                      <a:r>
                        <a:rPr lang="ru-RU" sz="2400" dirty="0">
                          <a:effectLst/>
                        </a:rPr>
                        <a:t>, </a:t>
                      </a:r>
                      <a:r>
                        <a:rPr lang="ru-RU" sz="2400" dirty="0" err="1">
                          <a:effectLst/>
                        </a:rPr>
                        <a:t>розчинні</a:t>
                      </a:r>
                      <a:r>
                        <a:rPr lang="ru-RU" sz="2400" dirty="0">
                          <a:effectLst/>
                        </a:rPr>
                        <a:t> </a:t>
                      </a:r>
                      <a:r>
                        <a:rPr lang="ru-RU" sz="2400" dirty="0" err="1">
                          <a:effectLst/>
                        </a:rPr>
                        <a:t>харчові</a:t>
                      </a:r>
                      <a:r>
                        <a:rPr lang="ru-RU" sz="2400" dirty="0">
                          <a:effectLst/>
                        </a:rPr>
                        <a:t> волокна, </a:t>
                      </a:r>
                      <a:r>
                        <a:rPr lang="ru-RU" sz="2400" dirty="0" err="1">
                          <a:effectLst/>
                        </a:rPr>
                        <a:t>фітоелементи</a:t>
                      </a:r>
                      <a:endParaRPr lang="ru-RU" sz="2400" dirty="0">
                        <a:effectLst/>
                      </a:endParaRPr>
                    </a:p>
                  </a:txBody>
                  <a:tcPr marL="39416" marR="39416" marT="39425" marB="394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5624" name="Picture 2" descr="http://www.bioproduct.ru/img/produc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4837113"/>
            <a:ext cx="4886325" cy="2020887"/>
          </a:xfrm>
          <a:prstGeom prst="rect">
            <a:avLst/>
          </a:prstGeom>
          <a:noFill/>
          <a:ln w="9525">
            <a:solidFill>
              <a:srgbClr val="66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5" name="Picture 4" descr="http://www.ffprom22.ru/pic/image/olimp_oblepih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4813300"/>
            <a:ext cx="3035300" cy="2020888"/>
          </a:xfrm>
          <a:prstGeom prst="rect">
            <a:avLst/>
          </a:prstGeom>
          <a:noFill/>
          <a:ln w="9525">
            <a:solidFill>
              <a:srgbClr val="66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334919"/>
            <a:ext cx="2743200" cy="365125"/>
          </a:xfrm>
        </p:spPr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30</a:t>
            </a:fld>
            <a:endParaRPr lang="uk-UA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0725" y="269875"/>
            <a:ext cx="10515600" cy="2725738"/>
          </a:xfrm>
          <a:solidFill>
            <a:schemeClr val="accent3">
              <a:lumMod val="40000"/>
              <a:lumOff val="60000"/>
            </a:schemeClr>
          </a:solidFill>
          <a:ln>
            <a:solidFill>
              <a:srgbClr val="6600FF"/>
            </a:solidFill>
          </a:ln>
        </p:spPr>
        <p:txBody>
          <a:bodyPr/>
          <a:lstStyle/>
          <a:p>
            <a:pPr algn="just" eaLnBrk="1" hangingPunct="1">
              <a:defRPr/>
            </a:pPr>
            <a:r>
              <a:rPr lang="ru-RU" b="1" i="1" dirty="0" err="1">
                <a:solidFill>
                  <a:srgbClr val="0066FF"/>
                </a:solidFill>
              </a:rPr>
              <a:t>Харчові</a:t>
            </a:r>
            <a:r>
              <a:rPr lang="ru-RU" b="1" i="1" dirty="0">
                <a:solidFill>
                  <a:srgbClr val="0066FF"/>
                </a:solidFill>
              </a:rPr>
              <a:t> добавки - </a:t>
            </a:r>
            <a:r>
              <a:rPr lang="ru-RU" b="1" i="1" dirty="0" err="1"/>
              <a:t>це</a:t>
            </a:r>
            <a:r>
              <a:rPr lang="ru-RU" b="1" i="1" dirty="0"/>
              <a:t> </a:t>
            </a:r>
            <a:r>
              <a:rPr lang="ru-RU" b="1" i="1" dirty="0" err="1"/>
              <a:t>природні</a:t>
            </a:r>
            <a:r>
              <a:rPr lang="ru-RU" b="1" i="1" dirty="0"/>
              <a:t> </a:t>
            </a:r>
            <a:r>
              <a:rPr lang="ru-RU" b="1" i="1" dirty="0" err="1"/>
              <a:t>або</a:t>
            </a:r>
            <a:r>
              <a:rPr lang="ru-RU" b="1" i="1" dirty="0"/>
              <a:t> </a:t>
            </a:r>
            <a:r>
              <a:rPr lang="ru-RU" b="1" i="1" dirty="0" err="1"/>
              <a:t>штучні</a:t>
            </a:r>
            <a:r>
              <a:rPr lang="ru-RU" b="1" i="1" dirty="0"/>
              <a:t> </a:t>
            </a:r>
            <a:r>
              <a:rPr lang="ru-RU" b="1" i="1" dirty="0" err="1"/>
              <a:t>речовини</a:t>
            </a:r>
            <a:r>
              <a:rPr lang="ru-RU" b="1" i="1" dirty="0"/>
              <a:t> і </a:t>
            </a:r>
            <a:r>
              <a:rPr lang="ru-RU" b="1" i="1" dirty="0" err="1"/>
              <a:t>їх</a:t>
            </a:r>
            <a:r>
              <a:rPr lang="ru-RU" b="1" i="1" dirty="0"/>
              <a:t> </a:t>
            </a:r>
            <a:r>
              <a:rPr lang="ru-RU" b="1" i="1" dirty="0" err="1"/>
              <a:t>сполуки</a:t>
            </a:r>
            <a:r>
              <a:rPr lang="ru-RU" b="1" i="1" dirty="0"/>
              <a:t>, </a:t>
            </a:r>
            <a:r>
              <a:rPr lang="ru-RU" b="1" i="1" dirty="0" err="1"/>
              <a:t>які</a:t>
            </a:r>
            <a:r>
              <a:rPr lang="ru-RU" b="1" i="1" dirty="0"/>
              <a:t> не </a:t>
            </a:r>
            <a:r>
              <a:rPr lang="ru-RU" b="1" i="1" dirty="0" err="1"/>
              <a:t>використовуються</a:t>
            </a:r>
            <a:r>
              <a:rPr lang="ru-RU" b="1" i="1" dirty="0"/>
              <a:t> в </a:t>
            </a:r>
            <a:r>
              <a:rPr lang="ru-RU" b="1" i="1" dirty="0" err="1"/>
              <a:t>харчуванні</a:t>
            </a:r>
            <a:r>
              <a:rPr lang="ru-RU" b="1" i="1" dirty="0"/>
              <a:t> в чистому </a:t>
            </a:r>
            <a:r>
              <a:rPr lang="ru-RU" b="1" i="1" dirty="0" err="1"/>
              <a:t>вигляді</a:t>
            </a:r>
            <a:r>
              <a:rPr lang="ru-RU" b="1" i="1" dirty="0"/>
              <a:t> і не є </a:t>
            </a:r>
            <a:r>
              <a:rPr lang="ru-RU" b="1" i="1" dirty="0" err="1"/>
              <a:t>інгредієнтом</a:t>
            </a:r>
            <a:r>
              <a:rPr lang="ru-RU" b="1" i="1" dirty="0"/>
              <a:t> </a:t>
            </a:r>
            <a:r>
              <a:rPr lang="ru-RU" b="1" i="1" dirty="0" err="1"/>
              <a:t>харчових</a:t>
            </a:r>
            <a:r>
              <a:rPr lang="ru-RU" b="1" i="1" dirty="0"/>
              <a:t> </a:t>
            </a:r>
            <a:r>
              <a:rPr lang="ru-RU" b="1" i="1" dirty="0" err="1"/>
              <a:t>продуктів</a:t>
            </a:r>
            <a:r>
              <a:rPr lang="ru-RU" b="1" i="1" dirty="0"/>
              <a:t> (</a:t>
            </a:r>
            <a:r>
              <a:rPr lang="ru-RU" b="1" i="1" dirty="0" err="1"/>
              <a:t>незалежно</a:t>
            </a:r>
            <a:r>
              <a:rPr lang="ru-RU" b="1" i="1" dirty="0"/>
              <a:t> </a:t>
            </a:r>
            <a:r>
              <a:rPr lang="ru-RU" b="1" i="1" dirty="0" err="1"/>
              <a:t>від</a:t>
            </a:r>
            <a:r>
              <a:rPr lang="ru-RU" b="1" i="1" dirty="0"/>
              <a:t> </a:t>
            </a:r>
            <a:r>
              <a:rPr lang="ru-RU" b="1" i="1" dirty="0" err="1"/>
              <a:t>наявності</a:t>
            </a:r>
            <a:r>
              <a:rPr lang="ru-RU" b="1" i="1" dirty="0"/>
              <a:t> в них </a:t>
            </a:r>
            <a:r>
              <a:rPr lang="ru-RU" b="1" i="1" dirty="0" err="1"/>
              <a:t>харчової</a:t>
            </a:r>
            <a:r>
              <a:rPr lang="ru-RU" b="1" i="1" dirty="0"/>
              <a:t> </a:t>
            </a:r>
            <a:r>
              <a:rPr lang="ru-RU" b="1" i="1" dirty="0" err="1"/>
              <a:t>цінності</a:t>
            </a:r>
            <a:r>
              <a:rPr lang="ru-RU" b="1" i="1" dirty="0"/>
              <a:t>), а </a:t>
            </a:r>
            <a:r>
              <a:rPr lang="ru-RU" b="1" i="1" dirty="0" err="1"/>
              <a:t>спеціально</a:t>
            </a:r>
            <a:r>
              <a:rPr lang="ru-RU" b="1" i="1" dirty="0"/>
              <a:t> </a:t>
            </a:r>
            <a:r>
              <a:rPr lang="ru-RU" b="1" i="1" dirty="0" err="1"/>
              <a:t>вводяться</a:t>
            </a:r>
            <a:r>
              <a:rPr lang="ru-RU" b="1" i="1" dirty="0"/>
              <a:t> в </a:t>
            </a:r>
            <a:r>
              <a:rPr lang="ru-RU" b="1" i="1" dirty="0" err="1"/>
              <a:t>харчові</a:t>
            </a:r>
            <a:r>
              <a:rPr lang="ru-RU" b="1" i="1" dirty="0"/>
              <a:t> </a:t>
            </a:r>
            <a:r>
              <a:rPr lang="ru-RU" b="1" i="1" dirty="0" err="1"/>
              <a:t>продукти</a:t>
            </a:r>
            <a:r>
              <a:rPr lang="ru-RU" b="1" i="1" dirty="0"/>
              <a:t> в </a:t>
            </a:r>
            <a:r>
              <a:rPr lang="ru-RU" b="1" i="1" dirty="0" err="1"/>
              <a:t>процесі</a:t>
            </a:r>
            <a:r>
              <a:rPr lang="ru-RU" b="1" i="1" dirty="0"/>
              <a:t> </a:t>
            </a:r>
            <a:r>
              <a:rPr lang="ru-RU" b="1" i="1" dirty="0" err="1"/>
              <a:t>їх</a:t>
            </a:r>
            <a:r>
              <a:rPr lang="ru-RU" b="1" i="1" dirty="0"/>
              <a:t> </a:t>
            </a:r>
            <a:r>
              <a:rPr lang="ru-RU" b="1" i="1" dirty="0" err="1"/>
              <a:t>виготовлення</a:t>
            </a:r>
            <a:r>
              <a:rPr lang="ru-RU" b="1" i="1" dirty="0"/>
              <a:t> для </a:t>
            </a:r>
            <a:r>
              <a:rPr lang="ru-RU" b="1" i="1" dirty="0" err="1"/>
              <a:t>додання</a:t>
            </a:r>
            <a:r>
              <a:rPr lang="ru-RU" b="1" i="1" dirty="0"/>
              <a:t> продуктам </a:t>
            </a:r>
            <a:r>
              <a:rPr lang="ru-RU" b="1" i="1" dirty="0" err="1"/>
              <a:t>певних</a:t>
            </a:r>
            <a:r>
              <a:rPr lang="ru-RU" b="1" i="1" dirty="0"/>
              <a:t> </a:t>
            </a:r>
            <a:r>
              <a:rPr lang="ru-RU" b="1" i="1" dirty="0" err="1"/>
              <a:t>властивостей</a:t>
            </a:r>
            <a:r>
              <a:rPr lang="ru-RU" b="1" i="1" dirty="0"/>
              <a:t> (</a:t>
            </a:r>
            <a:r>
              <a:rPr lang="ru-RU" b="1" i="1" dirty="0" err="1"/>
              <a:t>органолептичних</a:t>
            </a:r>
            <a:r>
              <a:rPr lang="ru-RU" b="1" i="1" dirty="0"/>
              <a:t>, </a:t>
            </a:r>
            <a:r>
              <a:rPr lang="ru-RU" b="1" i="1" dirty="0" err="1"/>
              <a:t>технологічних</a:t>
            </a:r>
            <a:r>
              <a:rPr lang="ru-RU" b="1" i="1" dirty="0"/>
              <a:t>) </a:t>
            </a:r>
            <a:r>
              <a:rPr lang="ru-RU" b="1" i="1" dirty="0" err="1"/>
              <a:t>або</a:t>
            </a:r>
            <a:r>
              <a:rPr lang="ru-RU" b="1" i="1" dirty="0"/>
              <a:t> </a:t>
            </a:r>
            <a:r>
              <a:rPr lang="ru-RU" b="1" i="1" dirty="0" err="1"/>
              <a:t>збереження</a:t>
            </a:r>
            <a:r>
              <a:rPr lang="ru-RU" b="1" i="1" dirty="0"/>
              <a:t> </a:t>
            </a:r>
            <a:r>
              <a:rPr lang="ru-RU" b="1" i="1" dirty="0" err="1"/>
              <a:t>якості</a:t>
            </a:r>
            <a:r>
              <a:rPr lang="ru-RU" b="1" i="1" dirty="0"/>
              <a:t> </a:t>
            </a:r>
            <a:r>
              <a:rPr lang="ru-RU" b="1" i="1" dirty="0" err="1"/>
              <a:t>харчових</a:t>
            </a:r>
            <a:r>
              <a:rPr lang="ru-RU" b="1" i="1" dirty="0"/>
              <a:t> </a:t>
            </a:r>
            <a:r>
              <a:rPr lang="ru-RU" b="1" i="1" dirty="0" err="1"/>
              <a:t>продуктів</a:t>
            </a:r>
            <a:r>
              <a:rPr lang="ru-RU" b="1" i="1" dirty="0"/>
              <a:t>.</a:t>
            </a:r>
            <a:endParaRPr lang="uk-UA" dirty="0"/>
          </a:p>
        </p:txBody>
      </p:sp>
      <p:pic>
        <p:nvPicPr>
          <p:cNvPr id="26628" name="Picture 2" descr="http://lubov-plus.org.ua/wp-content/uploads/2013/10/dobavky-dlya-shudnennya-g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3405631"/>
            <a:ext cx="6934200" cy="2771775"/>
          </a:xfrm>
          <a:prstGeom prst="rect">
            <a:avLst/>
          </a:prstGeom>
          <a:noFill/>
          <a:ln w="9525">
            <a:solidFill>
              <a:srgbClr val="66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31</a:t>
            </a:fld>
            <a:endParaRPr lang="uk-UA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838200" y="98425"/>
            <a:ext cx="10515600" cy="566738"/>
          </a:xfr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/>
          <a:lstStyle/>
          <a:p>
            <a:pPr algn="ctr" eaLnBrk="1" hangingPunct="1"/>
            <a:r>
              <a:rPr lang="ru-RU" sz="24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Харчові</a:t>
            </a:r>
            <a:r>
              <a:rPr lang="ru-RU" sz="24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добавки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/>
          </a:p>
        </p:txBody>
      </p:sp>
      <p:pic>
        <p:nvPicPr>
          <p:cNvPr id="27652" name="Picture 4" descr="http://cooking.korpunkt.com.ua/wp-content/uploads/2013/03/10165381_2bf8872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640310"/>
            <a:ext cx="6443884" cy="621927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32</a:t>
            </a:fld>
            <a:endParaRPr lang="uk-UA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866775" y="704850"/>
            <a:ext cx="10515600" cy="390525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ЛІТЕРАТУРА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28675" name="Объект 2"/>
          <p:cNvSpPr>
            <a:spLocks noGrp="1"/>
          </p:cNvSpPr>
          <p:nvPr>
            <p:ph idx="1"/>
          </p:nvPr>
        </p:nvSpPr>
        <p:spPr>
          <a:xfrm>
            <a:off x="276225" y="900113"/>
            <a:ext cx="11696700" cy="6096000"/>
          </a:xfrm>
        </p:spPr>
        <p:txBody>
          <a:bodyPr/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Барановский А.Ю. Диетология: руководство. – СПб, Издательский дом Питер, 2008. – 1020 с.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Боженков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Ю.Г. Биологически активные пищевые добавки – связующее звено между фармакологией и диетологией. – М., 2006. – 32 с.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Гараева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С.Н. Аминокислоты в живом организме / С.Н.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Гараева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Г.В. 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Редкозубова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Г.В.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Постолати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АН Молдовы, Ин-т физиологии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санокреато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-логии. – Кишинев: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Б.и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2006. – 552 с.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Гігієна харчування з основами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нутриціології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Підручник; У 2-х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1. / Т.І.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Аністратенко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Т.М. Білко, О.В.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Благодарова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ін.; За ред. проф. В.І.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Ципріяна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К.: Медицина, 2007. – 528 с.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Гурвич М.М.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Лечебное питание. Полный справочник / М.М. Гурвич, Ю.Н. Лященко. — М.: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Эксмо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2009.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800 с.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Ковальов В.М.,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Павлій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О.І., Ісакова Т.І. Фармакогнозія з основами біохімії рослин – Х.: Прапор, Видавництво НФАУ.– 2000. – 704 с.</a:t>
            </a:r>
          </a:p>
          <a:p>
            <a:pPr algn="just"/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Морозкина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Т.С. Витамины: краткое руководство для врачей и студентов мед., фармацевт. и биол. специальностей / Т.С.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Морозкина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А.Г.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Моисеенок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Минск: ООО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Асар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2002. – 112 с.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Петровский К.С. Гигиена питания. Изд. 2-е,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 доп. – М.: «Медицина», 1975. – 400 с.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химия / Нечаев А.П.,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Траубенберг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С.Е., Кочеткова А.А. и др. Под ред. А.П. Нечаева. Изд. 4-е,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испр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 доп. – СПб: ГИОРД, 2007. – 640 с.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Позняковский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Актуальные вопросы современной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нутрициологии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термины и определения, классификация продовольственного сырья и пищевых продуктов / Техника и технология пищевых производств. - № 3, 2012.</a:t>
            </a:r>
          </a:p>
          <a:p>
            <a:pPr algn="just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Фізіологія харчування: підручник /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Павлоцька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Л.Ф.,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Дуденко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Л.В.,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Левітін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Є.Я. та ін. – Суми: Університетська книга, 2011. – 473 с.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Скальный А.В.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 здорового питания: пособие по общей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нутрициологии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А.В. Скальный, И.А. Рудаков, С.В. 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Нотова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 – Оренбург: ГОУ ОГУ, 2005. – 117 с.</a:t>
            </a:r>
          </a:p>
          <a:p>
            <a:pPr algn="just"/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Лекции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нутрициологии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Авторы-составители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Попова Н.В.,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Ковалёв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С.В.,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Казаков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Г.П.,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Алфёрова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Д.А., Очкур А.В.– Х.: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Изд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-во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НФаУ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2014.-  145 с.</a:t>
            </a:r>
          </a:p>
          <a:p>
            <a:pPr algn="just"/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Нутриціологія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навч.посіб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/  під ред.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Н.В.Дуденко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Світ книг, 2013- 560с.</a:t>
            </a:r>
          </a:p>
          <a:p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33</a:t>
            </a:fld>
            <a:endParaRPr lang="uk-UA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dirty="0"/>
              <a:t>До</a:t>
            </a:r>
          </a:p>
        </p:txBody>
      </p:sp>
      <p:pic>
        <p:nvPicPr>
          <p:cNvPr id="921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75" y="3525838"/>
            <a:ext cx="1366838" cy="1365250"/>
          </a:xfrm>
          <a:ln w="127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220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9238"/>
            <a:ext cx="1377950" cy="1090612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19075"/>
            <a:ext cx="1366837" cy="13652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997075"/>
            <a:ext cx="1377950" cy="109220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Полоск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07688" y="0"/>
            <a:ext cx="1371600" cy="6858000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743741" y="246062"/>
            <a:ext cx="8612372" cy="121602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70000"/>
              </a:lnSpc>
              <a:spcAft>
                <a:spcPts val="0"/>
              </a:spcAft>
              <a:defRPr/>
            </a:pPr>
            <a:r>
              <a:rPr lang="uk-UA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всіма запитаннями звертатись на сайт кафедри </a:t>
            </a:r>
            <a:r>
              <a:rPr lang="uk-UA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нутриціології</a:t>
            </a:r>
            <a:r>
              <a:rPr lang="uk-UA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та фармацевтичної </a:t>
            </a:r>
            <a:r>
              <a:rPr lang="uk-UA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броматології</a:t>
            </a:r>
            <a:r>
              <a:rPr lang="uk-UA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nutritis.nuph.edu.ua</a:t>
            </a:r>
            <a:endParaRPr lang="ru-RU" sz="1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5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088" y="1462087"/>
            <a:ext cx="8571025" cy="4659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34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4882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9550" y="365125"/>
            <a:ext cx="9874250" cy="783191"/>
          </a:xfrm>
          <a:solidFill>
            <a:schemeClr val="bg1">
              <a:lumMod val="85000"/>
            </a:schemeClr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нутриціології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3512" y="1825625"/>
            <a:ext cx="9920287" cy="587966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нутриціології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82209" y="2629235"/>
            <a:ext cx="6096000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>
            <a:spAutoFit/>
          </a:bodyPr>
          <a:lstStyle/>
          <a:p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раціонального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здатного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регулювати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обмінні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нормалізувати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функції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органів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систем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здорової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80684" y="4080911"/>
            <a:ext cx="590142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полегшенню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стану і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одужанню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хворих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людей, </a:t>
            </a:r>
          </a:p>
          <a:p>
            <a:endParaRPr lang="ru-RU" b="1" i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15246" y="4963571"/>
            <a:ext cx="60960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здійснювати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профілактику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   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належать до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певних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ризику</a:t>
            </a:r>
            <a:r>
              <a:rPr lang="en-US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3525838"/>
            <a:ext cx="1366838" cy="13652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9238"/>
            <a:ext cx="1377950" cy="1090612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19075"/>
            <a:ext cx="1366837" cy="13652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997075"/>
            <a:ext cx="1377950" cy="109220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4111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"/>
    </mc:Choice>
    <mc:Fallback xmlns="">
      <p:transition spd="slow" advTm="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187" y="188913"/>
            <a:ext cx="9018365" cy="69215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НУТРИЦІОЛОГІЇ: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2084" y="1162050"/>
            <a:ext cx="9180513" cy="5257800"/>
          </a:xfrm>
          <a:solidFill>
            <a:schemeClr val="bg1">
              <a:lumMod val="85000"/>
            </a:schemeClr>
          </a:solidFill>
          <a:ln w="28575">
            <a:solidFill>
              <a:schemeClr val="accent2"/>
            </a:solidFill>
          </a:ln>
        </p:spPr>
        <p:txBody>
          <a:bodyPr rtlCol="0">
            <a:normAutofit/>
          </a:bodyPr>
          <a:lstStyle/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Вивчення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макро- і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мікронутрієнтного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складу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продовольчої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сировини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харчових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продуктів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Пошук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потенційних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нових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джерел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есенціальних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нутрієнтів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Обгрунтування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раціонального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харчування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зниження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рівня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захворювань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пов'язаних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порушенням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харчового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статусу.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Участь у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створенні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програми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харчування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вдосконаленні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законодавчої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бази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розробці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впровадженні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стандартів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лікувального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харчування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обгрунтування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доз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нових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Біологічно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активних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добавок до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їжі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БАДів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3525838"/>
            <a:ext cx="1366838" cy="13652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9238"/>
            <a:ext cx="1377950" cy="1090612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19075"/>
            <a:ext cx="1366837" cy="13652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997075"/>
            <a:ext cx="1377950" cy="109220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5</a:t>
            </a:fld>
            <a:endParaRPr lang="uk-UA"/>
          </a:p>
        </p:txBody>
      </p:sp>
    </p:spTree>
  </p:cSld>
  <p:clrMapOvr>
    <a:masterClrMapping/>
  </p:clrMapOvr>
  <p:transition advTm="3263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3750" y="1412875"/>
            <a:ext cx="8353425" cy="4679950"/>
          </a:xfrm>
          <a:solidFill>
            <a:schemeClr val="bg1">
              <a:lumMod val="85000"/>
            </a:schemeClr>
          </a:solidFill>
          <a:ln w="28575">
            <a:solidFill>
              <a:schemeClr val="accent2"/>
            </a:solidFill>
          </a:ln>
        </p:spPr>
        <p:txBody>
          <a:bodyPr rtlCol="0">
            <a:normAutofit/>
          </a:bodyPr>
          <a:lstStyle/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спеціальних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харчових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(СПП) для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категорій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порушеннями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харчового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статусу.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Удосконалення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розробка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БАДів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СХП.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Удосконалення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контролю над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виробництвом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реалізацією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БАДів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Інформаційна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робота з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населенням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пресою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лікарями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призначення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БАДів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правила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прийому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3333FF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79613" y="315913"/>
            <a:ext cx="8229600" cy="6921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НУТРИЦІОЛОГІЇ: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 descr="Полос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49" y="0"/>
            <a:ext cx="1371600" cy="6858000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6</a:t>
            </a:fld>
            <a:endParaRPr lang="uk-UA"/>
          </a:p>
        </p:txBody>
      </p:sp>
    </p:spTree>
  </p:cSld>
  <p:clrMapOvr>
    <a:masterClrMapping/>
  </p:clrMapOvr>
  <p:transition advTm="8155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5307013" y="2687638"/>
            <a:ext cx="1587" cy="21304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uk-UA" sz="1350">
              <a:latin typeface="Arial" panose="020B0604020202020204" pitchFamily="34" charset="0"/>
            </a:endParaRPr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5307013" y="2687638"/>
            <a:ext cx="1587" cy="21304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uk-UA" sz="1350">
              <a:latin typeface="Arial" panose="020B0604020202020204" pitchFamily="34" charset="0"/>
            </a:endParaRPr>
          </a:p>
        </p:txBody>
      </p:sp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2689225" y="164306"/>
            <a:ext cx="6343650" cy="57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uk-UA" sz="1350">
              <a:latin typeface="Arial" panose="020B0604020202020204" pitchFamily="34" charset="0"/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2997994" y="193618"/>
            <a:ext cx="5786438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ЇЖА   </a:t>
            </a:r>
            <a:r>
              <a:rPr lang="en-US" sz="21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XXI</a:t>
            </a:r>
            <a:r>
              <a:rPr lang="ru-RU" sz="21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СТОЛІТТЯ</a:t>
            </a:r>
          </a:p>
        </p:txBody>
      </p:sp>
      <p:sp>
        <p:nvSpPr>
          <p:cNvPr id="6150" name="Rectangle 7"/>
          <p:cNvSpPr>
            <a:spLocks noChangeArrowheads="1"/>
          </p:cNvSpPr>
          <p:nvPr/>
        </p:nvSpPr>
        <p:spPr bwMode="auto">
          <a:xfrm>
            <a:off x="8975725" y="1989138"/>
            <a:ext cx="3024188" cy="25511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Tx/>
              <a:buNone/>
              <a:defRPr/>
            </a:pPr>
            <a:endParaRPr lang="uk-UA" sz="135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151" name="Rectangle 8"/>
          <p:cNvSpPr>
            <a:spLocks noChangeArrowheads="1"/>
          </p:cNvSpPr>
          <p:nvPr/>
        </p:nvSpPr>
        <p:spPr bwMode="auto">
          <a:xfrm>
            <a:off x="3009900" y="2114550"/>
            <a:ext cx="6229350" cy="33718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uk-UA" sz="1350">
              <a:latin typeface="Arial" panose="020B0604020202020204" pitchFamily="34" charset="0"/>
            </a:endParaRPr>
          </a:p>
        </p:txBody>
      </p:sp>
      <p:sp>
        <p:nvSpPr>
          <p:cNvPr id="6152" name="Rectangle 9"/>
          <p:cNvSpPr>
            <a:spLocks noChangeArrowheads="1"/>
          </p:cNvSpPr>
          <p:nvPr/>
        </p:nvSpPr>
        <p:spPr bwMode="auto">
          <a:xfrm>
            <a:off x="1544438" y="957813"/>
            <a:ext cx="9231313" cy="5699125"/>
          </a:xfrm>
          <a:prstGeom prst="rect">
            <a:avLst/>
          </a:prstGeom>
          <a:solidFill>
            <a:srgbClr val="FFFFCC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uk-UA" sz="1350">
              <a:latin typeface="Arial" panose="020B0604020202020204" pitchFamily="34" charset="0"/>
            </a:endParaRPr>
          </a:p>
        </p:txBody>
      </p:sp>
      <p:sp>
        <p:nvSpPr>
          <p:cNvPr id="6153" name="Rectangle 10"/>
          <p:cNvSpPr>
            <a:spLocks noChangeArrowheads="1"/>
          </p:cNvSpPr>
          <p:nvPr/>
        </p:nvSpPr>
        <p:spPr bwMode="auto">
          <a:xfrm>
            <a:off x="3243263" y="2676525"/>
            <a:ext cx="3175" cy="1587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sz="1575">
              <a:latin typeface="Times New Roman" panose="02020603050405020304" pitchFamily="18" charset="0"/>
            </a:endParaRPr>
          </a:p>
        </p:txBody>
      </p:sp>
      <p:sp>
        <p:nvSpPr>
          <p:cNvPr id="6154" name="Rectangle 11"/>
          <p:cNvSpPr>
            <a:spLocks noChangeArrowheads="1"/>
          </p:cNvSpPr>
          <p:nvPr/>
        </p:nvSpPr>
        <p:spPr bwMode="auto">
          <a:xfrm>
            <a:off x="3243263" y="2689225"/>
            <a:ext cx="55562" cy="2428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>
              <a:latin typeface="Arial" panose="020B0604020202020204" pitchFamily="34" charset="0"/>
            </a:endParaRPr>
          </a:p>
        </p:txBody>
      </p:sp>
      <p:grpSp>
        <p:nvGrpSpPr>
          <p:cNvPr id="7179" name="Group 12"/>
          <p:cNvGrpSpPr>
            <a:grpSpLocks/>
          </p:cNvGrpSpPr>
          <p:nvPr/>
        </p:nvGrpSpPr>
        <p:grpSpPr bwMode="auto">
          <a:xfrm>
            <a:off x="2385219" y="1097756"/>
            <a:ext cx="2282825" cy="1411288"/>
            <a:chOff x="568" y="1247"/>
            <a:chExt cx="1917" cy="1185"/>
          </a:xfrm>
        </p:grpSpPr>
        <p:sp>
          <p:nvSpPr>
            <p:cNvPr id="6199" name="Rectangle 13"/>
            <p:cNvSpPr>
              <a:spLocks noChangeArrowheads="1"/>
            </p:cNvSpPr>
            <p:nvPr/>
          </p:nvSpPr>
          <p:spPr bwMode="auto">
            <a:xfrm>
              <a:off x="568" y="1247"/>
              <a:ext cx="1917" cy="118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uk-UA" sz="1350">
                <a:latin typeface="Arial" panose="020B0604020202020204" pitchFamily="34" charset="0"/>
              </a:endParaRPr>
            </a:p>
          </p:txBody>
        </p:sp>
        <p:sp>
          <p:nvSpPr>
            <p:cNvPr id="6200" name="Rectangle 14"/>
            <p:cNvSpPr>
              <a:spLocks noChangeArrowheads="1"/>
            </p:cNvSpPr>
            <p:nvPr/>
          </p:nvSpPr>
          <p:spPr bwMode="auto">
            <a:xfrm>
              <a:off x="568" y="1247"/>
              <a:ext cx="1917" cy="1185"/>
            </a:xfrm>
            <a:prstGeom prst="rect">
              <a:avLst/>
            </a:prstGeom>
            <a:solidFill>
              <a:srgbClr val="FFFF99"/>
            </a:solidFill>
            <a:ln w="9525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uk-UA" sz="1350">
                <a:latin typeface="Arial" panose="020B0604020202020204" pitchFamily="34" charset="0"/>
              </a:endParaRPr>
            </a:p>
          </p:txBody>
        </p:sp>
      </p:grpSp>
      <p:sp>
        <p:nvSpPr>
          <p:cNvPr id="6156" name="Rectangle 15"/>
          <p:cNvSpPr>
            <a:spLocks noChangeArrowheads="1"/>
          </p:cNvSpPr>
          <p:nvPr/>
        </p:nvSpPr>
        <p:spPr bwMode="auto">
          <a:xfrm>
            <a:off x="4486275" y="2382838"/>
            <a:ext cx="55563" cy="242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>
              <a:latin typeface="Arial" panose="020B0604020202020204" pitchFamily="34" charset="0"/>
            </a:endParaRPr>
          </a:p>
        </p:txBody>
      </p:sp>
      <p:sp>
        <p:nvSpPr>
          <p:cNvPr id="6157" name="Rectangle 16"/>
          <p:cNvSpPr>
            <a:spLocks noChangeArrowheads="1"/>
          </p:cNvSpPr>
          <p:nvPr/>
        </p:nvSpPr>
        <p:spPr bwMode="auto">
          <a:xfrm>
            <a:off x="2824956" y="1481689"/>
            <a:ext cx="1139825" cy="2428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>
                <a:solidFill>
                  <a:srgbClr val="000000"/>
                </a:solidFill>
                <a:latin typeface="Arial" panose="020B0604020202020204" pitchFamily="34" charset="0"/>
              </a:rPr>
              <a:t>Традиційні</a:t>
            </a:r>
            <a:r>
              <a:rPr lang="ru-RU" sz="1575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58" name="Rectangle 17"/>
          <p:cNvSpPr>
            <a:spLocks noChangeArrowheads="1"/>
          </p:cNvSpPr>
          <p:nvPr/>
        </p:nvSpPr>
        <p:spPr bwMode="auto">
          <a:xfrm>
            <a:off x="2842419" y="1738864"/>
            <a:ext cx="1303337" cy="2428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ru-RU" sz="1575" b="1" dirty="0" err="1">
                <a:solidFill>
                  <a:srgbClr val="000000"/>
                </a:solidFill>
                <a:latin typeface="Arial" panose="020B0604020202020204" pitchFamily="34" charset="0"/>
              </a:rPr>
              <a:t>натуральні</a:t>
            </a:r>
            <a:r>
              <a:rPr lang="ru-RU" sz="1575" b="1" dirty="0">
                <a:solidFill>
                  <a:srgbClr val="000000"/>
                </a:solidFill>
                <a:latin typeface="Arial" panose="020B0604020202020204" pitchFamily="34" charset="0"/>
              </a:rPr>
              <a:t>) 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59" name="Rectangle 18"/>
          <p:cNvSpPr>
            <a:spLocks noChangeArrowheads="1"/>
          </p:cNvSpPr>
          <p:nvPr/>
        </p:nvSpPr>
        <p:spPr bwMode="auto">
          <a:xfrm>
            <a:off x="3088481" y="2003977"/>
            <a:ext cx="933450" cy="242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>
                <a:solidFill>
                  <a:srgbClr val="000000"/>
                </a:solidFill>
                <a:latin typeface="Arial" panose="020B0604020202020204" pitchFamily="34" charset="0"/>
              </a:rPr>
              <a:t>продукти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60" name="Rectangle 19"/>
          <p:cNvSpPr>
            <a:spLocks noChangeArrowheads="1"/>
          </p:cNvSpPr>
          <p:nvPr/>
        </p:nvSpPr>
        <p:spPr bwMode="auto">
          <a:xfrm>
            <a:off x="4989513" y="3162300"/>
            <a:ext cx="57150" cy="2428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>
              <a:latin typeface="Arial" panose="020B0604020202020204" pitchFamily="34" charset="0"/>
            </a:endParaRPr>
          </a:p>
        </p:txBody>
      </p:sp>
      <p:grpSp>
        <p:nvGrpSpPr>
          <p:cNvPr id="7185" name="Group 20"/>
          <p:cNvGrpSpPr>
            <a:grpSpLocks/>
          </p:cNvGrpSpPr>
          <p:nvPr/>
        </p:nvGrpSpPr>
        <p:grpSpPr bwMode="auto">
          <a:xfrm>
            <a:off x="6097366" y="1211814"/>
            <a:ext cx="2630487" cy="1411288"/>
            <a:chOff x="3162" y="1303"/>
            <a:chExt cx="1918" cy="1185"/>
          </a:xfrm>
        </p:grpSpPr>
        <p:sp>
          <p:nvSpPr>
            <p:cNvPr id="6197" name="Rectangle 21"/>
            <p:cNvSpPr>
              <a:spLocks noChangeArrowheads="1"/>
            </p:cNvSpPr>
            <p:nvPr/>
          </p:nvSpPr>
          <p:spPr bwMode="auto">
            <a:xfrm>
              <a:off x="3162" y="1303"/>
              <a:ext cx="1918" cy="1185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uk-UA" sz="1350">
                <a:latin typeface="Arial" panose="020B0604020202020204" pitchFamily="34" charset="0"/>
              </a:endParaRPr>
            </a:p>
          </p:txBody>
        </p:sp>
        <p:sp>
          <p:nvSpPr>
            <p:cNvPr id="6198" name="Rectangle 22"/>
            <p:cNvSpPr>
              <a:spLocks noChangeArrowheads="1"/>
            </p:cNvSpPr>
            <p:nvPr/>
          </p:nvSpPr>
          <p:spPr bwMode="auto">
            <a:xfrm>
              <a:off x="3162" y="1303"/>
              <a:ext cx="1918" cy="1185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uk-UA" sz="1350">
                <a:latin typeface="Arial" panose="020B0604020202020204" pitchFamily="34" charset="0"/>
              </a:endParaRPr>
            </a:p>
          </p:txBody>
        </p:sp>
      </p:grpSp>
      <p:sp>
        <p:nvSpPr>
          <p:cNvPr id="6162" name="Rectangle 23"/>
          <p:cNvSpPr>
            <a:spLocks noChangeArrowheads="1"/>
          </p:cNvSpPr>
          <p:nvPr/>
        </p:nvSpPr>
        <p:spPr bwMode="auto">
          <a:xfrm>
            <a:off x="6940328" y="1299127"/>
            <a:ext cx="1193800" cy="242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>
                <a:solidFill>
                  <a:srgbClr val="000000"/>
                </a:solidFill>
                <a:latin typeface="Arial" panose="020B0604020202020204" pitchFamily="34" charset="0"/>
              </a:rPr>
              <a:t>Натуральні</a:t>
            </a:r>
            <a:r>
              <a:rPr lang="ru-RU" sz="1575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63" name="Rectangle 24"/>
          <p:cNvSpPr>
            <a:spLocks noChangeArrowheads="1"/>
          </p:cNvSpPr>
          <p:nvPr/>
        </p:nvSpPr>
        <p:spPr bwMode="auto">
          <a:xfrm>
            <a:off x="7135591" y="1557889"/>
            <a:ext cx="989012" cy="2428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>
                <a:solidFill>
                  <a:srgbClr val="000000"/>
                </a:solidFill>
                <a:latin typeface="Arial" panose="020B0604020202020204" pitchFamily="34" charset="0"/>
              </a:rPr>
              <a:t>продукти</a:t>
            </a:r>
            <a:r>
              <a:rPr lang="ru-RU" sz="1575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64" name="Rectangle 25"/>
          <p:cNvSpPr>
            <a:spLocks noChangeArrowheads="1"/>
          </p:cNvSpPr>
          <p:nvPr/>
        </p:nvSpPr>
        <p:spPr bwMode="auto">
          <a:xfrm>
            <a:off x="6542449" y="2060241"/>
            <a:ext cx="1711325" cy="2428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>
                <a:solidFill>
                  <a:srgbClr val="000000"/>
                </a:solidFill>
                <a:latin typeface="Arial" panose="020B0604020202020204" pitchFamily="34" charset="0"/>
              </a:rPr>
              <a:t>модифікованого</a:t>
            </a:r>
            <a:r>
              <a:rPr lang="ru-RU" sz="1575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65" name="Rectangle 26"/>
          <p:cNvSpPr>
            <a:spLocks noChangeArrowheads="1"/>
          </p:cNvSpPr>
          <p:nvPr/>
        </p:nvSpPr>
        <p:spPr bwMode="auto">
          <a:xfrm>
            <a:off x="7087977" y="1840464"/>
            <a:ext cx="1212850" cy="2428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>
                <a:solidFill>
                  <a:srgbClr val="000000"/>
                </a:solidFill>
                <a:latin typeface="Arial" panose="020B0604020202020204" pitchFamily="34" charset="0"/>
              </a:rPr>
              <a:t>(заданного) 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66" name="Rectangle 27"/>
          <p:cNvSpPr>
            <a:spLocks noChangeArrowheads="1"/>
          </p:cNvSpPr>
          <p:nvPr/>
        </p:nvSpPr>
        <p:spPr bwMode="auto">
          <a:xfrm>
            <a:off x="6575203" y="2337352"/>
            <a:ext cx="1694951" cy="24237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>
                <a:solidFill>
                  <a:srgbClr val="000000"/>
                </a:solidFill>
                <a:latin typeface="Arial" panose="020B0604020202020204" pitchFamily="34" charset="0"/>
              </a:rPr>
              <a:t>хімічного</a:t>
            </a:r>
            <a:r>
              <a:rPr lang="ru-RU" sz="1575" b="1" dirty="0">
                <a:solidFill>
                  <a:srgbClr val="000000"/>
                </a:solidFill>
                <a:latin typeface="Arial" panose="020B0604020202020204" pitchFamily="34" charset="0"/>
              </a:rPr>
              <a:t> складу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67" name="Rectangle 28"/>
          <p:cNvSpPr>
            <a:spLocks noChangeArrowheads="1"/>
          </p:cNvSpPr>
          <p:nvPr/>
        </p:nvSpPr>
        <p:spPr bwMode="auto">
          <a:xfrm>
            <a:off x="8636000" y="3487738"/>
            <a:ext cx="55563" cy="2413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>
              <a:latin typeface="Arial" panose="020B0604020202020204" pitchFamily="34" charset="0"/>
            </a:endParaRPr>
          </a:p>
        </p:txBody>
      </p:sp>
      <p:grpSp>
        <p:nvGrpSpPr>
          <p:cNvPr id="7192" name="Group 29"/>
          <p:cNvGrpSpPr>
            <a:grpSpLocks/>
          </p:cNvGrpSpPr>
          <p:nvPr/>
        </p:nvGrpSpPr>
        <p:grpSpPr bwMode="auto">
          <a:xfrm>
            <a:off x="2901950" y="2532063"/>
            <a:ext cx="2282825" cy="1679575"/>
            <a:chOff x="793" y="2262"/>
            <a:chExt cx="1918" cy="1410"/>
          </a:xfrm>
        </p:grpSpPr>
        <p:sp>
          <p:nvSpPr>
            <p:cNvPr id="6195" name="Rectangle 30"/>
            <p:cNvSpPr>
              <a:spLocks noChangeArrowheads="1"/>
            </p:cNvSpPr>
            <p:nvPr/>
          </p:nvSpPr>
          <p:spPr bwMode="auto">
            <a:xfrm>
              <a:off x="793" y="2262"/>
              <a:ext cx="1918" cy="1410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uk-UA" sz="1350">
                <a:latin typeface="Arial" panose="020B0604020202020204" pitchFamily="34" charset="0"/>
              </a:endParaRPr>
            </a:p>
          </p:txBody>
        </p:sp>
        <p:sp>
          <p:nvSpPr>
            <p:cNvPr id="6196" name="Rectangle 31"/>
            <p:cNvSpPr>
              <a:spLocks noChangeArrowheads="1"/>
            </p:cNvSpPr>
            <p:nvPr/>
          </p:nvSpPr>
          <p:spPr bwMode="auto">
            <a:xfrm>
              <a:off x="793" y="2262"/>
              <a:ext cx="1918" cy="1410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uk-UA" sz="1350">
                <a:latin typeface="Arial" panose="020B0604020202020204" pitchFamily="34" charset="0"/>
              </a:endParaRPr>
            </a:p>
          </p:txBody>
        </p:sp>
      </p:grpSp>
      <p:sp>
        <p:nvSpPr>
          <p:cNvPr id="6169" name="Rectangle 32"/>
          <p:cNvSpPr>
            <a:spLocks noChangeArrowheads="1"/>
          </p:cNvSpPr>
          <p:nvPr/>
        </p:nvSpPr>
        <p:spPr bwMode="auto">
          <a:xfrm>
            <a:off x="4754563" y="3592513"/>
            <a:ext cx="55562" cy="242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>
              <a:latin typeface="Arial" panose="020B0604020202020204" pitchFamily="34" charset="0"/>
            </a:endParaRPr>
          </a:p>
        </p:txBody>
      </p:sp>
      <p:sp>
        <p:nvSpPr>
          <p:cNvPr id="6170" name="Rectangle 33"/>
          <p:cNvSpPr>
            <a:spLocks noChangeArrowheads="1"/>
          </p:cNvSpPr>
          <p:nvPr/>
        </p:nvSpPr>
        <p:spPr bwMode="auto">
          <a:xfrm>
            <a:off x="3375819" y="2623102"/>
            <a:ext cx="1031875" cy="242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>
                <a:solidFill>
                  <a:srgbClr val="000000"/>
                </a:solidFill>
                <a:latin typeface="Arial" panose="020B0604020202020204" pitchFamily="34" charset="0"/>
              </a:rPr>
              <a:t>Генетично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71" name="Rectangle 34"/>
          <p:cNvSpPr>
            <a:spLocks noChangeArrowheads="1"/>
          </p:cNvSpPr>
          <p:nvPr/>
        </p:nvSpPr>
        <p:spPr bwMode="auto">
          <a:xfrm>
            <a:off x="5400675" y="3849688"/>
            <a:ext cx="55563" cy="2413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>
              <a:latin typeface="Arial" panose="020B0604020202020204" pitchFamily="34" charset="0"/>
            </a:endParaRPr>
          </a:p>
        </p:txBody>
      </p:sp>
      <p:sp>
        <p:nvSpPr>
          <p:cNvPr id="6172" name="Rectangle 35"/>
          <p:cNvSpPr>
            <a:spLocks noChangeArrowheads="1"/>
          </p:cNvSpPr>
          <p:nvPr/>
        </p:nvSpPr>
        <p:spPr bwMode="auto">
          <a:xfrm>
            <a:off x="2997994" y="2881864"/>
            <a:ext cx="1439862" cy="2428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>
                <a:solidFill>
                  <a:srgbClr val="000000"/>
                </a:solidFill>
                <a:latin typeface="Arial" panose="020B0604020202020204" pitchFamily="34" charset="0"/>
              </a:rPr>
              <a:t>модифіковані</a:t>
            </a:r>
            <a:r>
              <a:rPr lang="ru-RU" sz="1575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73" name="Rectangle 36"/>
          <p:cNvSpPr>
            <a:spLocks noChangeArrowheads="1"/>
          </p:cNvSpPr>
          <p:nvPr/>
        </p:nvSpPr>
        <p:spPr bwMode="auto">
          <a:xfrm>
            <a:off x="3348831" y="3139039"/>
            <a:ext cx="1112838" cy="2428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>
                <a:solidFill>
                  <a:srgbClr val="000000"/>
                </a:solidFill>
                <a:latin typeface="Arial" panose="020B0604020202020204" pitchFamily="34" charset="0"/>
              </a:rPr>
              <a:t>натуральні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74" name="Rectangle 37"/>
          <p:cNvSpPr>
            <a:spLocks noChangeArrowheads="1"/>
          </p:cNvSpPr>
          <p:nvPr/>
        </p:nvSpPr>
        <p:spPr bwMode="auto">
          <a:xfrm>
            <a:off x="5427663" y="4364038"/>
            <a:ext cx="57150" cy="242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>
              <a:latin typeface="Arial" panose="020B0604020202020204" pitchFamily="34" charset="0"/>
            </a:endParaRPr>
          </a:p>
        </p:txBody>
      </p:sp>
      <p:sp>
        <p:nvSpPr>
          <p:cNvPr id="6175" name="Rectangle 38"/>
          <p:cNvSpPr>
            <a:spLocks noChangeArrowheads="1"/>
          </p:cNvSpPr>
          <p:nvPr/>
        </p:nvSpPr>
        <p:spPr bwMode="auto">
          <a:xfrm>
            <a:off x="3521869" y="3404152"/>
            <a:ext cx="933450" cy="242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>
                <a:solidFill>
                  <a:srgbClr val="000000"/>
                </a:solidFill>
                <a:latin typeface="Arial" panose="020B0604020202020204" pitchFamily="34" charset="0"/>
              </a:rPr>
              <a:t>продукти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76" name="Rectangle 39"/>
          <p:cNvSpPr>
            <a:spLocks noChangeArrowheads="1"/>
          </p:cNvSpPr>
          <p:nvPr/>
        </p:nvSpPr>
        <p:spPr bwMode="auto">
          <a:xfrm>
            <a:off x="5257800" y="4629150"/>
            <a:ext cx="55563" cy="2428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>
              <a:latin typeface="Arial" panose="020B0604020202020204" pitchFamily="34" charset="0"/>
            </a:endParaRPr>
          </a:p>
        </p:txBody>
      </p:sp>
      <p:grpSp>
        <p:nvGrpSpPr>
          <p:cNvPr id="7201" name="Group 40"/>
          <p:cNvGrpSpPr>
            <a:grpSpLocks/>
          </p:cNvGrpSpPr>
          <p:nvPr/>
        </p:nvGrpSpPr>
        <p:grpSpPr bwMode="auto">
          <a:xfrm>
            <a:off x="6690892" y="2600877"/>
            <a:ext cx="2455862" cy="1441450"/>
            <a:chOff x="3162" y="2601"/>
            <a:chExt cx="1918" cy="1128"/>
          </a:xfrm>
        </p:grpSpPr>
        <p:sp>
          <p:nvSpPr>
            <p:cNvPr id="6193" name="Rectangle 41"/>
            <p:cNvSpPr>
              <a:spLocks noChangeArrowheads="1"/>
            </p:cNvSpPr>
            <p:nvPr/>
          </p:nvSpPr>
          <p:spPr bwMode="auto">
            <a:xfrm>
              <a:off x="3162" y="2601"/>
              <a:ext cx="1918" cy="112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uk-UA" sz="1350">
                <a:latin typeface="Arial" panose="020B0604020202020204" pitchFamily="34" charset="0"/>
              </a:endParaRPr>
            </a:p>
          </p:txBody>
        </p:sp>
        <p:sp>
          <p:nvSpPr>
            <p:cNvPr id="6194" name="Rectangle 42"/>
            <p:cNvSpPr>
              <a:spLocks noChangeArrowheads="1"/>
            </p:cNvSpPr>
            <p:nvPr/>
          </p:nvSpPr>
          <p:spPr bwMode="auto">
            <a:xfrm>
              <a:off x="3162" y="2601"/>
              <a:ext cx="1918" cy="112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uk-UA" sz="1350">
                <a:latin typeface="Arial" panose="020B0604020202020204" pitchFamily="34" charset="0"/>
              </a:endParaRPr>
            </a:p>
          </p:txBody>
        </p:sp>
      </p:grpSp>
      <p:sp>
        <p:nvSpPr>
          <p:cNvPr id="6178" name="Rectangle 43"/>
          <p:cNvSpPr>
            <a:spLocks noChangeArrowheads="1"/>
          </p:cNvSpPr>
          <p:nvPr/>
        </p:nvSpPr>
        <p:spPr bwMode="auto">
          <a:xfrm>
            <a:off x="7921204" y="2767564"/>
            <a:ext cx="955198" cy="24237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>
                <a:solidFill>
                  <a:srgbClr val="000000"/>
                </a:solidFill>
                <a:latin typeface="Arial" panose="020B0604020202020204" pitchFamily="34" charset="0"/>
              </a:rPr>
              <a:t>БАД = ДД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79" name="Rectangle 44"/>
          <p:cNvSpPr>
            <a:spLocks noChangeArrowheads="1"/>
          </p:cNvSpPr>
          <p:nvPr/>
        </p:nvSpPr>
        <p:spPr bwMode="auto">
          <a:xfrm>
            <a:off x="7808913" y="3995738"/>
            <a:ext cx="55562" cy="242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>
              <a:latin typeface="Arial" panose="020B0604020202020204" pitchFamily="34" charset="0"/>
            </a:endParaRPr>
          </a:p>
        </p:txBody>
      </p:sp>
      <p:sp>
        <p:nvSpPr>
          <p:cNvPr id="6180" name="Rectangle 45"/>
          <p:cNvSpPr>
            <a:spLocks noChangeArrowheads="1"/>
          </p:cNvSpPr>
          <p:nvPr/>
        </p:nvSpPr>
        <p:spPr bwMode="auto">
          <a:xfrm>
            <a:off x="7432254" y="3024739"/>
            <a:ext cx="1182688" cy="2428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>
                <a:solidFill>
                  <a:srgbClr val="000000"/>
                </a:solidFill>
                <a:latin typeface="Arial" panose="020B0604020202020204" pitchFamily="34" charset="0"/>
              </a:rPr>
              <a:t>Біологічно</a:t>
            </a:r>
            <a:r>
              <a:rPr lang="ru-RU" sz="1575" b="1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81" name="Rectangle 46"/>
          <p:cNvSpPr>
            <a:spLocks noChangeArrowheads="1"/>
          </p:cNvSpPr>
          <p:nvPr/>
        </p:nvSpPr>
        <p:spPr bwMode="auto">
          <a:xfrm>
            <a:off x="7208417" y="3281914"/>
            <a:ext cx="1630362" cy="2428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>
                <a:solidFill>
                  <a:srgbClr val="000000"/>
                </a:solidFill>
                <a:latin typeface="Arial" panose="020B0604020202020204" pitchFamily="34" charset="0"/>
              </a:rPr>
              <a:t>активні</a:t>
            </a:r>
            <a:r>
              <a:rPr lang="ru-RU" sz="1575" b="1" dirty="0">
                <a:solidFill>
                  <a:srgbClr val="000000"/>
                </a:solidFill>
                <a:latin typeface="Arial" panose="020B0604020202020204" pitchFamily="34" charset="0"/>
              </a:rPr>
              <a:t> добавки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82" name="Rectangle 47"/>
          <p:cNvSpPr>
            <a:spLocks noChangeArrowheads="1"/>
          </p:cNvSpPr>
          <p:nvPr/>
        </p:nvSpPr>
        <p:spPr bwMode="auto">
          <a:xfrm>
            <a:off x="8520113" y="4510088"/>
            <a:ext cx="55562" cy="242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>
              <a:latin typeface="Arial" panose="020B0604020202020204" pitchFamily="34" charset="0"/>
            </a:endParaRPr>
          </a:p>
        </p:txBody>
      </p:sp>
      <p:sp>
        <p:nvSpPr>
          <p:cNvPr id="6183" name="Rectangle 48"/>
          <p:cNvSpPr>
            <a:spLocks noChangeArrowheads="1"/>
          </p:cNvSpPr>
          <p:nvPr/>
        </p:nvSpPr>
        <p:spPr bwMode="auto">
          <a:xfrm>
            <a:off x="7354467" y="3547027"/>
            <a:ext cx="1520825" cy="2413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>
                <a:solidFill>
                  <a:srgbClr val="000000"/>
                </a:solidFill>
                <a:latin typeface="Arial" panose="020B0604020202020204" pitchFamily="34" charset="0"/>
              </a:rPr>
              <a:t>(нутрицевтики)</a:t>
            </a:r>
            <a:endParaRPr lang="ru-RU" sz="1575">
              <a:latin typeface="Arial" panose="020B0604020202020204" pitchFamily="34" charset="0"/>
            </a:endParaRPr>
          </a:p>
        </p:txBody>
      </p:sp>
      <p:sp>
        <p:nvSpPr>
          <p:cNvPr id="6184" name="Rectangle 49"/>
          <p:cNvSpPr>
            <a:spLocks noChangeArrowheads="1"/>
          </p:cNvSpPr>
          <p:nvPr/>
        </p:nvSpPr>
        <p:spPr bwMode="auto">
          <a:xfrm>
            <a:off x="8375650" y="4773613"/>
            <a:ext cx="57150" cy="242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>
              <a:latin typeface="Arial" panose="020B0604020202020204" pitchFamily="34" charset="0"/>
            </a:endParaRPr>
          </a:p>
        </p:txBody>
      </p:sp>
      <p:sp>
        <p:nvSpPr>
          <p:cNvPr id="7209" name="Rectangle 50"/>
          <p:cNvSpPr>
            <a:spLocks noChangeArrowheads="1"/>
          </p:cNvSpPr>
          <p:nvPr/>
        </p:nvSpPr>
        <p:spPr bwMode="auto">
          <a:xfrm>
            <a:off x="5861050" y="2886075"/>
            <a:ext cx="447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5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ru-RU" sz="540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86" name="Rectangle 51"/>
          <p:cNvSpPr>
            <a:spLocks noChangeArrowheads="1"/>
          </p:cNvSpPr>
          <p:nvPr/>
        </p:nvSpPr>
        <p:spPr bwMode="auto">
          <a:xfrm>
            <a:off x="6345238" y="3543300"/>
            <a:ext cx="57150" cy="2428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endParaRPr lang="ru-RU" sz="1575">
              <a:latin typeface="Arial" panose="020B0604020202020204" pitchFamily="34" charset="0"/>
            </a:endParaRPr>
          </a:p>
        </p:txBody>
      </p: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3393845" y="3777512"/>
            <a:ext cx="2357837" cy="1399879"/>
            <a:chOff x="568" y="1247"/>
            <a:chExt cx="1917" cy="1185"/>
          </a:xfrm>
          <a:solidFill>
            <a:srgbClr val="00CC66"/>
          </a:solidFill>
        </p:grpSpPr>
        <p:sp>
          <p:nvSpPr>
            <p:cNvPr id="53" name="Rectangle 13"/>
            <p:cNvSpPr>
              <a:spLocks noChangeArrowheads="1"/>
            </p:cNvSpPr>
            <p:nvPr/>
          </p:nvSpPr>
          <p:spPr bwMode="auto">
            <a:xfrm>
              <a:off x="568" y="1247"/>
              <a:ext cx="1917" cy="118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uk-UA" sz="1350"/>
            </a:p>
          </p:txBody>
        </p:sp>
        <p:sp>
          <p:nvSpPr>
            <p:cNvPr id="54" name="Rectangle 14"/>
            <p:cNvSpPr>
              <a:spLocks noChangeArrowheads="1"/>
            </p:cNvSpPr>
            <p:nvPr/>
          </p:nvSpPr>
          <p:spPr bwMode="auto">
            <a:xfrm>
              <a:off x="568" y="1247"/>
              <a:ext cx="1917" cy="1185"/>
            </a:xfrm>
            <a:prstGeom prst="rect">
              <a:avLst/>
            </a:prstGeom>
            <a:grpFill/>
            <a:ln w="9525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uk-UA" sz="1350"/>
            </a:p>
          </p:txBody>
        </p:sp>
      </p:grpSp>
      <p:sp>
        <p:nvSpPr>
          <p:cNvPr id="6188" name="Rectangle 35"/>
          <p:cNvSpPr>
            <a:spLocks noChangeArrowheads="1"/>
          </p:cNvSpPr>
          <p:nvPr/>
        </p:nvSpPr>
        <p:spPr bwMode="auto">
          <a:xfrm>
            <a:off x="3939381" y="4221714"/>
            <a:ext cx="989013" cy="4841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>
                <a:solidFill>
                  <a:srgbClr val="000000"/>
                </a:solidFill>
                <a:latin typeface="Arial" panose="020B0604020202020204" pitchFamily="34" charset="0"/>
              </a:rPr>
              <a:t>Органічні</a:t>
            </a:r>
            <a:endParaRPr lang="ru-RU" sz="1575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>
                <a:solidFill>
                  <a:srgbClr val="000000"/>
                </a:solidFill>
                <a:latin typeface="Arial" panose="020B0604020202020204" pitchFamily="34" charset="0"/>
              </a:rPr>
              <a:t>продукти</a:t>
            </a:r>
            <a:r>
              <a:rPr lang="ru-RU" sz="1575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89" name="Rectangle 30"/>
          <p:cNvSpPr>
            <a:spLocks noChangeArrowheads="1"/>
          </p:cNvSpPr>
          <p:nvPr/>
        </p:nvSpPr>
        <p:spPr bwMode="auto">
          <a:xfrm>
            <a:off x="7568779" y="3969302"/>
            <a:ext cx="2433638" cy="1303337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uk-UA" sz="1350">
              <a:latin typeface="Arial" panose="020B0604020202020204" pitchFamily="34" charset="0"/>
            </a:endParaRPr>
          </a:p>
        </p:txBody>
      </p:sp>
      <p:sp>
        <p:nvSpPr>
          <p:cNvPr id="6190" name="Rectangle 30"/>
          <p:cNvSpPr>
            <a:spLocks noChangeArrowheads="1"/>
          </p:cNvSpPr>
          <p:nvPr/>
        </p:nvSpPr>
        <p:spPr bwMode="auto">
          <a:xfrm>
            <a:off x="3866356" y="5139289"/>
            <a:ext cx="2187575" cy="1298575"/>
          </a:xfrm>
          <a:prstGeom prst="rect">
            <a:avLst/>
          </a:prstGeom>
          <a:solidFill>
            <a:srgbClr val="7A5FEF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uk-UA" sz="1350">
              <a:latin typeface="Arial" panose="020B0604020202020204" pitchFamily="34" charset="0"/>
            </a:endParaRPr>
          </a:p>
        </p:txBody>
      </p:sp>
      <p:sp>
        <p:nvSpPr>
          <p:cNvPr id="6191" name="Rectangle 35"/>
          <p:cNvSpPr>
            <a:spLocks noChangeArrowheads="1"/>
          </p:cNvSpPr>
          <p:nvPr/>
        </p:nvSpPr>
        <p:spPr bwMode="auto">
          <a:xfrm>
            <a:off x="8103767" y="4404277"/>
            <a:ext cx="1531937" cy="72707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>
                <a:solidFill>
                  <a:srgbClr val="000000"/>
                </a:solidFill>
                <a:latin typeface="Arial" panose="020B0604020202020204" pitchFamily="34" charset="0"/>
              </a:rPr>
              <a:t>Спеціальні</a:t>
            </a:r>
            <a:endParaRPr lang="ru-RU" sz="1575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>
                <a:solidFill>
                  <a:srgbClr val="000000"/>
                </a:solidFill>
                <a:latin typeface="Arial" panose="020B0604020202020204" pitchFamily="34" charset="0"/>
              </a:rPr>
              <a:t>функціональні</a:t>
            </a:r>
            <a:r>
              <a:rPr lang="ru-RU" sz="1575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>
                <a:solidFill>
                  <a:srgbClr val="000000"/>
                </a:solidFill>
                <a:latin typeface="Arial" panose="020B0604020202020204" pitchFamily="34" charset="0"/>
              </a:rPr>
              <a:t>продукти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92" name="Rectangle 35"/>
          <p:cNvSpPr>
            <a:spLocks noChangeArrowheads="1"/>
          </p:cNvSpPr>
          <p:nvPr/>
        </p:nvSpPr>
        <p:spPr bwMode="auto">
          <a:xfrm>
            <a:off x="4341019" y="5672689"/>
            <a:ext cx="1181100" cy="4841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Харчові</a:t>
            </a:r>
            <a:r>
              <a:rPr lang="ru-RU" sz="1575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i="1" dirty="0">
                <a:solidFill>
                  <a:srgbClr val="FF0000"/>
                </a:solidFill>
                <a:latin typeface="Arial" panose="020B0604020202020204" pitchFamily="34" charset="0"/>
              </a:rPr>
              <a:t>добавки</a:t>
            </a:r>
            <a:endParaRPr lang="ru-RU" sz="1575" i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9" name="Rectangle 30"/>
          <p:cNvSpPr>
            <a:spLocks noChangeArrowheads="1"/>
          </p:cNvSpPr>
          <p:nvPr/>
        </p:nvSpPr>
        <p:spPr bwMode="auto">
          <a:xfrm>
            <a:off x="7162379" y="5234539"/>
            <a:ext cx="2187575" cy="1157288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uk-UA" sz="1350">
              <a:latin typeface="Arial" panose="020B0604020202020204" pitchFamily="34" charset="0"/>
            </a:endParaRPr>
          </a:p>
        </p:txBody>
      </p:sp>
      <p:sp>
        <p:nvSpPr>
          <p:cNvPr id="60" name="Rectangle 35"/>
          <p:cNvSpPr>
            <a:spLocks noChangeArrowheads="1"/>
          </p:cNvSpPr>
          <p:nvPr/>
        </p:nvSpPr>
        <p:spPr bwMode="auto">
          <a:xfrm>
            <a:off x="7410029" y="5563152"/>
            <a:ext cx="1541463" cy="2428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Ксенобіотики</a:t>
            </a:r>
            <a:endParaRPr lang="ru-RU" sz="1575" i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"/>
    </mc:Choice>
    <mc:Fallback xmlns="">
      <p:transition spd="slow" advTm="110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4968"/>
          </a:xfrm>
          <a:solidFill>
            <a:schemeClr val="bg1">
              <a:lumMod val="85000"/>
            </a:schemeClr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r>
              <a:rPr lang="uk-UA" b="1" dirty="0">
                <a:solidFill>
                  <a:srgbClr val="0000FF"/>
                </a:solidFill>
              </a:rPr>
              <a:t>Генетично модифікована їжа</a:t>
            </a:r>
            <a:endParaRPr lang="uk-UA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62794"/>
          </a:xfrm>
          <a:solidFill>
            <a:schemeClr val="bg1">
              <a:lumMod val="85000"/>
            </a:schemeClr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pPr algn="just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Генетично модифікована їжа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це продукти харчування, отримані з генетично модифікованих організмів  (рослин, тварин і мікроорганізмів). Згідно з українським законодавством, продукти, що отримані за допомогою генетично-модифікованих організмів, також вважаються генетично модифікованими. Генетично модифіковані організми набувають певних якостей завдяки переносу в геном окремих генів теоретично з будь-якого організму (у випадку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трансгенезу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або з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геному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споріднених видів (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цисгенез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5833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6056" y="1525994"/>
            <a:ext cx="11272284" cy="4830356"/>
          </a:xfr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Генетична модифікація може надавати рослині і харчовому продукту, що виробляється з неї, цілий ряд певних ознак. Переважна кількість генно-модифікованих організмів, що культивуються, несуть стійкості до збудників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хвороб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вірусів та грибів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комах-шкідників або до гербіцидів. </a:t>
            </a:r>
          </a:p>
          <a:p>
            <a:pPr algn="just"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значно полегшує культивування, а також зменшує витрати на обробку отрутохімікатами.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06056" y="365126"/>
            <a:ext cx="11272284" cy="64496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accent1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Генетично модифікована їжа</a:t>
            </a:r>
            <a:endParaRPr lang="uk-UA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9</a:t>
            </a:fld>
            <a:endParaRPr lang="uk-UA"/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8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1455</TotalTime>
  <Words>2463</Words>
  <Application>Microsoft Macintosh PowerPoint</Application>
  <PresentationFormat>Широкоэкранный</PresentationFormat>
  <Paragraphs>276</Paragraphs>
  <Slides>34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Wingdings</vt:lpstr>
      <vt:lpstr>Тема Office</vt:lpstr>
      <vt:lpstr>НУТРИЦІОЛОГІЯ   </vt:lpstr>
      <vt:lpstr>План лекції</vt:lpstr>
      <vt:lpstr>ЦІЛІ ТА ЗАВДАННЯ НУТРИЦІОЛОГІЇ ОСНОВНІ ТЕРМІНИ І ПОНЯТТЯ</vt:lpstr>
      <vt:lpstr>Мета нутриціології </vt:lpstr>
      <vt:lpstr>ЗАВДАННЯ НУТРИЦІОЛОГІЇ: </vt:lpstr>
      <vt:lpstr>Презентация PowerPoint</vt:lpstr>
      <vt:lpstr>Презентация PowerPoint</vt:lpstr>
      <vt:lpstr>Генетично модифікована їжа</vt:lpstr>
      <vt:lpstr>Презентация PowerPoint</vt:lpstr>
      <vt:lpstr>Презентация PowerPoint</vt:lpstr>
      <vt:lpstr>10 Найбільш відомих та поширених генно- модифікованих продуктів</vt:lpstr>
      <vt:lpstr>Презентация PowerPoint</vt:lpstr>
      <vt:lpstr>Органічні продукти</vt:lpstr>
      <vt:lpstr>Презентация PowerPoint</vt:lpstr>
      <vt:lpstr>Презентация PowerPoint</vt:lpstr>
      <vt:lpstr>Найбільш поширені аліментарно-залежні захворювання:</vt:lpstr>
      <vt:lpstr>Основні терміни</vt:lpstr>
      <vt:lpstr>Мікронутрієнти</vt:lpstr>
      <vt:lpstr>Есенціальні речовини – незамінні речовини, тобто що не синтезуються в організмі людини і одержувані тільки з їжею.</vt:lpstr>
      <vt:lpstr>Парафармацевтики - це БАД до їжі, що застосовуються для профілактики, допоміжної терапії та підтримки в фізіологічних межах функціональної активності органів і систем. </vt:lpstr>
      <vt:lpstr>Пребіотики</vt:lpstr>
      <vt:lpstr>Дієтичні добавки (ДД)   </vt:lpstr>
      <vt:lpstr>Харчові продукти для спеціального дієтичного вживання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Харчові продукти – джерела функціональних інгредієнтів</vt:lpstr>
      <vt:lpstr>Презентация PowerPoint</vt:lpstr>
      <vt:lpstr>Харчові добавки</vt:lpstr>
      <vt:lpstr>ЛІТЕРАТУРА </vt:lpstr>
      <vt:lpstr>До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Elvira Esaulova</cp:lastModifiedBy>
  <cp:revision>105</cp:revision>
  <dcterms:created xsi:type="dcterms:W3CDTF">2014-11-15T08:28:17Z</dcterms:created>
  <dcterms:modified xsi:type="dcterms:W3CDTF">2022-04-29T15:10:55Z</dcterms:modified>
</cp:coreProperties>
</file>