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9"/>
  </p:notesMasterIdLst>
  <p:sldIdLst>
    <p:sldId id="348" r:id="rId2"/>
    <p:sldId id="324" r:id="rId3"/>
    <p:sldId id="349" r:id="rId4"/>
    <p:sldId id="325" r:id="rId5"/>
    <p:sldId id="326" r:id="rId6"/>
    <p:sldId id="397" r:id="rId7"/>
    <p:sldId id="327" r:id="rId8"/>
    <p:sldId id="398" r:id="rId9"/>
    <p:sldId id="328" r:id="rId10"/>
    <p:sldId id="329" r:id="rId11"/>
    <p:sldId id="256" r:id="rId12"/>
    <p:sldId id="396" r:id="rId13"/>
    <p:sldId id="351" r:id="rId14"/>
    <p:sldId id="330" r:id="rId15"/>
    <p:sldId id="258" r:id="rId16"/>
    <p:sldId id="352" r:id="rId17"/>
    <p:sldId id="257" r:id="rId18"/>
    <p:sldId id="261" r:id="rId19"/>
    <p:sldId id="262" r:id="rId20"/>
    <p:sldId id="332" r:id="rId21"/>
    <p:sldId id="355" r:id="rId22"/>
    <p:sldId id="263" r:id="rId23"/>
    <p:sldId id="265" r:id="rId24"/>
    <p:sldId id="342" r:id="rId25"/>
    <p:sldId id="373" r:id="rId26"/>
    <p:sldId id="353" r:id="rId27"/>
    <p:sldId id="267" r:id="rId28"/>
    <p:sldId id="404" r:id="rId29"/>
    <p:sldId id="341" r:id="rId30"/>
    <p:sldId id="405" r:id="rId31"/>
    <p:sldId id="406" r:id="rId32"/>
    <p:sldId id="336" r:id="rId33"/>
    <p:sldId id="335" r:id="rId34"/>
    <p:sldId id="374" r:id="rId35"/>
    <p:sldId id="337" r:id="rId36"/>
    <p:sldId id="356" r:id="rId37"/>
    <p:sldId id="357" r:id="rId38"/>
    <p:sldId id="359" r:id="rId39"/>
    <p:sldId id="338" r:id="rId40"/>
    <p:sldId id="268" r:id="rId41"/>
    <p:sldId id="269" r:id="rId42"/>
    <p:sldId id="399" r:id="rId43"/>
    <p:sldId id="407" r:id="rId44"/>
    <p:sldId id="339" r:id="rId45"/>
    <p:sldId id="271" r:id="rId46"/>
    <p:sldId id="375" r:id="rId47"/>
    <p:sldId id="403" r:id="rId48"/>
    <p:sldId id="284" r:id="rId49"/>
    <p:sldId id="300" r:id="rId50"/>
    <p:sldId id="376" r:id="rId51"/>
    <p:sldId id="272" r:id="rId52"/>
    <p:sldId id="274" r:id="rId53"/>
    <p:sldId id="299" r:id="rId54"/>
    <p:sldId id="273" r:id="rId55"/>
    <p:sldId id="275" r:id="rId56"/>
    <p:sldId id="314" r:id="rId57"/>
    <p:sldId id="377" r:id="rId58"/>
    <p:sldId id="279" r:id="rId59"/>
    <p:sldId id="317" r:id="rId60"/>
    <p:sldId id="280" r:id="rId61"/>
    <p:sldId id="315" r:id="rId62"/>
    <p:sldId id="287" r:id="rId63"/>
    <p:sldId id="281" r:id="rId64"/>
    <p:sldId id="408" r:id="rId65"/>
    <p:sldId id="379" r:id="rId66"/>
    <p:sldId id="380" r:id="rId67"/>
    <p:sldId id="381" r:id="rId68"/>
    <p:sldId id="382" r:id="rId69"/>
    <p:sldId id="282" r:id="rId70"/>
    <p:sldId id="310" r:id="rId71"/>
    <p:sldId id="360" r:id="rId72"/>
    <p:sldId id="361" r:id="rId73"/>
    <p:sldId id="362" r:id="rId74"/>
    <p:sldId id="285" r:id="rId75"/>
    <p:sldId id="363" r:id="rId76"/>
    <p:sldId id="364" r:id="rId77"/>
    <p:sldId id="297" r:id="rId78"/>
    <p:sldId id="286" r:id="rId79"/>
    <p:sldId id="383" r:id="rId80"/>
    <p:sldId id="366" r:id="rId81"/>
    <p:sldId id="400" r:id="rId82"/>
    <p:sldId id="384" r:id="rId83"/>
    <p:sldId id="316" r:id="rId84"/>
    <p:sldId id="294" r:id="rId85"/>
    <p:sldId id="385" r:id="rId86"/>
    <p:sldId id="367" r:id="rId87"/>
    <p:sldId id="365" r:id="rId88"/>
    <p:sldId id="368" r:id="rId89"/>
    <p:sldId id="369" r:id="rId90"/>
    <p:sldId id="370" r:id="rId91"/>
    <p:sldId id="386" r:id="rId92"/>
    <p:sldId id="371" r:id="rId93"/>
    <p:sldId id="292" r:id="rId94"/>
    <p:sldId id="298" r:id="rId95"/>
    <p:sldId id="409" r:id="rId96"/>
    <p:sldId id="387" r:id="rId97"/>
    <p:sldId id="293" r:id="rId98"/>
    <p:sldId id="410" r:id="rId99"/>
    <p:sldId id="295" r:id="rId100"/>
    <p:sldId id="302" r:id="rId101"/>
    <p:sldId id="303" r:id="rId102"/>
    <p:sldId id="304" r:id="rId103"/>
    <p:sldId id="401" r:id="rId104"/>
    <p:sldId id="390" r:id="rId105"/>
    <p:sldId id="395" r:id="rId106"/>
    <p:sldId id="388" r:id="rId107"/>
    <p:sldId id="306" r:id="rId108"/>
    <p:sldId id="411" r:id="rId109"/>
    <p:sldId id="344" r:id="rId110"/>
    <p:sldId id="412" r:id="rId111"/>
    <p:sldId id="307" r:id="rId112"/>
    <p:sldId id="308" r:id="rId113"/>
    <p:sldId id="311" r:id="rId114"/>
    <p:sldId id="389" r:id="rId115"/>
    <p:sldId id="345" r:id="rId116"/>
    <p:sldId id="346" r:id="rId117"/>
    <p:sldId id="347" r:id="rId118"/>
    <p:sldId id="391" r:id="rId119"/>
    <p:sldId id="319" r:id="rId120"/>
    <p:sldId id="402" r:id="rId121"/>
    <p:sldId id="320" r:id="rId122"/>
    <p:sldId id="321" r:id="rId123"/>
    <p:sldId id="392" r:id="rId124"/>
    <p:sldId id="393" r:id="rId125"/>
    <p:sldId id="394" r:id="rId126"/>
    <p:sldId id="322" r:id="rId127"/>
    <p:sldId id="323" r:id="rId1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3448" autoAdjust="0"/>
  </p:normalViewPr>
  <p:slideViewPr>
    <p:cSldViewPr>
      <p:cViewPr>
        <p:scale>
          <a:sx n="86" d="100"/>
          <a:sy n="86" d="100"/>
        </p:scale>
        <p:origin x="-6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EEFADC-BAF5-4647-B59E-5BBE5570DB1F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</dgm:pt>
    <dgm:pt modelId="{C0FAFB45-3E2D-43D7-BEE9-43BDE503656F}">
      <dgm:prSet phldrT="[Текст]"/>
      <dgm:spPr>
        <a:xfrm>
          <a:off x="6012018" y="1944935"/>
          <a:ext cx="1347587" cy="594490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>
              <a:solidFill>
                <a:schemeClr val="bg1"/>
              </a:solidFill>
              <a:latin typeface="Calibri"/>
              <a:ea typeface="+mn-ea"/>
              <a:cs typeface="+mn-cs"/>
            </a:rPr>
            <a:t>Голова</a:t>
          </a:r>
        </a:p>
        <a:p>
          <a:r>
            <a:rPr lang="ru-RU">
              <a:solidFill>
                <a:schemeClr val="bg1"/>
              </a:solidFill>
              <a:latin typeface="Calibri"/>
              <a:ea typeface="+mn-ea"/>
              <a:cs typeface="+mn-cs"/>
            </a:rPr>
            <a:t>В. Винниченко</a:t>
          </a:r>
        </a:p>
      </dgm:t>
    </dgm:pt>
    <dgm:pt modelId="{7917C406-840A-4FD7-8524-25E0245C6186}" type="parTrans" cxnId="{A7B2B5C8-3694-437C-8076-D4A187BA1CAC}">
      <dgm:prSet/>
      <dgm:spPr/>
      <dgm:t>
        <a:bodyPr/>
        <a:lstStyle/>
        <a:p>
          <a:endParaRPr lang="ru-RU"/>
        </a:p>
      </dgm:t>
    </dgm:pt>
    <dgm:pt modelId="{093B0F7A-62BC-404E-85C7-0E5FE65147C5}" type="sibTrans" cxnId="{A7B2B5C8-3694-437C-8076-D4A187BA1CAC}">
      <dgm:prSet/>
      <dgm:spPr>
        <a:xfrm>
          <a:off x="6578075" y="1356405"/>
          <a:ext cx="1811021" cy="1811021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2F9B44FC-B239-4739-9298-91CBA2D70C58}">
      <dgm:prSet phldrT="[Текст]" custT="1"/>
      <dgm:spPr>
        <a:xfrm>
          <a:off x="7903406" y="2548725"/>
          <a:ext cx="1347587" cy="1417587"/>
        </a:xfr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05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 липня 1917р.</a:t>
          </a:r>
        </a:p>
        <a:p>
          <a:r>
            <a:rPr lang="ru-RU" sz="105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ІІ УНІВЕРСАЛ</a:t>
          </a:r>
        </a:p>
      </dgm:t>
    </dgm:pt>
    <dgm:pt modelId="{EA9BDE39-70F8-4013-9D39-C9FF906BC6ED}" type="parTrans" cxnId="{A8FEC99D-5E41-418E-8BCE-164D2E11F646}">
      <dgm:prSet/>
      <dgm:spPr/>
      <dgm:t>
        <a:bodyPr/>
        <a:lstStyle/>
        <a:p>
          <a:endParaRPr lang="ru-RU"/>
        </a:p>
      </dgm:t>
    </dgm:pt>
    <dgm:pt modelId="{14A1B10B-50E8-4291-B14B-34560D997979}" type="sibTrans" cxnId="{A8FEC99D-5E41-418E-8BCE-164D2E11F646}">
      <dgm:prSet/>
      <dgm:spPr/>
      <dgm:t>
        <a:bodyPr/>
        <a:lstStyle/>
        <a:p>
          <a:endParaRPr lang="ru-RU"/>
        </a:p>
      </dgm:t>
    </dgm:pt>
    <dgm:pt modelId="{B1DD6282-7221-4604-BED1-8443278FBA00}">
      <dgm:prSet custT="1"/>
      <dgm:spPr>
        <a:xfrm>
          <a:off x="337852" y="2004845"/>
          <a:ext cx="1347587" cy="2142760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11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 Всеукраїнський селянський з’їзд(10 червня(28 травня)1917р.)  212 делегатів</a:t>
          </a:r>
          <a:endParaRPr lang="ru-RU" sz="11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7522F1A-B4F1-4DFE-A79A-A04DDF0C2D9B}" type="parTrans" cxnId="{3B242DDE-2341-4978-86E8-3C053A59113B}">
      <dgm:prSet/>
      <dgm:spPr/>
      <dgm:t>
        <a:bodyPr/>
        <a:lstStyle/>
        <a:p>
          <a:endParaRPr lang="ru-RU"/>
        </a:p>
      </dgm:t>
    </dgm:pt>
    <dgm:pt modelId="{A7706C77-DE17-48BC-BF7C-C88D5793BCF3}" type="sibTrans" cxnId="{3B242DDE-2341-4978-86E8-3C053A59113B}">
      <dgm:prSet/>
      <dgm:spPr>
        <a:xfrm>
          <a:off x="851521" y="2949493"/>
          <a:ext cx="1602021" cy="1602021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B3B5D9FB-F54A-4259-AC90-E01761E447C1}">
      <dgm:prSet custT="1"/>
      <dgm:spPr>
        <a:xfrm>
          <a:off x="2229240" y="1607999"/>
          <a:ext cx="1347587" cy="194223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110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ІІ Всеукраїнський військовий з’їзд (18 (5) червня 1917 р.) 158 делегатів</a:t>
          </a:r>
          <a:endParaRPr lang="ru-RU" sz="110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7D7DA80-C704-40CA-AEE7-E561BCFAF112}" type="parTrans" cxnId="{AC299033-6431-4F18-B06C-98CC0ED5AD0C}">
      <dgm:prSet/>
      <dgm:spPr/>
      <dgm:t>
        <a:bodyPr/>
        <a:lstStyle/>
        <a:p>
          <a:endParaRPr lang="ru-RU"/>
        </a:p>
      </dgm:t>
    </dgm:pt>
    <dgm:pt modelId="{D2FCF095-3356-4C9C-A1B2-6161D0DA474A}" type="sibTrans" cxnId="{AC299033-6431-4F18-B06C-98CC0ED5AD0C}">
      <dgm:prSet/>
      <dgm:spPr>
        <a:xfrm>
          <a:off x="2703073" y="1194672"/>
          <a:ext cx="1801744" cy="1801744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A172A9B3-AF0F-4386-89EA-3B4E8E6B6B68}">
      <dgm:prSet custT="1"/>
      <dgm:spPr>
        <a:xfrm>
          <a:off x="4160733" y="2551283"/>
          <a:ext cx="1347587" cy="1400808"/>
        </a:xfr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uk-UA" sz="1050" b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 червня 1917р.</a:t>
          </a:r>
        </a:p>
        <a:p>
          <a:r>
            <a:rPr lang="uk-UA" sz="105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І УНІВЕРСАЛ</a:t>
          </a:r>
          <a:endParaRPr lang="ru-RU" sz="105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8398411-E45C-4757-9E2F-D171D089AFDB}" type="parTrans" cxnId="{E2A211AE-EE3C-4259-B0D7-8B93B5942110}">
      <dgm:prSet/>
      <dgm:spPr/>
      <dgm:t>
        <a:bodyPr/>
        <a:lstStyle/>
        <a:p>
          <a:endParaRPr lang="ru-RU"/>
        </a:p>
      </dgm:t>
    </dgm:pt>
    <dgm:pt modelId="{F0F1846F-EEAB-4B03-AC6C-A9DF74C0E618}" type="sibTrans" cxnId="{E2A211AE-EE3C-4259-B0D7-8B93B5942110}">
      <dgm:prSet/>
      <dgm:spPr>
        <a:xfrm>
          <a:off x="4629547" y="2710007"/>
          <a:ext cx="1571316" cy="1571316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598D29BF-7D95-470F-B124-B0ACF1D8A3C2}">
      <dgm:prSet custT="1"/>
      <dgm:spPr>
        <a:xfrm>
          <a:off x="3783732" y="2011301"/>
          <a:ext cx="1516036" cy="1250412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1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загальнонаціональне піднесення </a:t>
          </a:r>
        </a:p>
      </dgm:t>
    </dgm:pt>
    <dgm:pt modelId="{BD844122-6440-400C-81C3-9536467EB92C}" type="parTrans" cxnId="{2E08A970-D485-4FBC-BB17-0B6A77C25010}">
      <dgm:prSet/>
      <dgm:spPr/>
      <dgm:t>
        <a:bodyPr/>
        <a:lstStyle/>
        <a:p>
          <a:endParaRPr lang="ru-RU"/>
        </a:p>
      </dgm:t>
    </dgm:pt>
    <dgm:pt modelId="{18CBCCA0-5432-4957-9BB0-CA2ECEF30DB2}" type="sibTrans" cxnId="{2E08A970-D485-4FBC-BB17-0B6A77C25010}">
      <dgm:prSet/>
      <dgm:spPr/>
      <dgm:t>
        <a:bodyPr/>
        <a:lstStyle/>
        <a:p>
          <a:endParaRPr lang="ru-RU"/>
        </a:p>
      </dgm:t>
    </dgm:pt>
    <dgm:pt modelId="{B8F2B5FA-7182-4253-85ED-13C26B80D9AF}">
      <dgm:prSet custT="1"/>
      <dgm:spPr>
        <a:xfrm>
          <a:off x="5675121" y="2242181"/>
          <a:ext cx="1516036" cy="1250412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uk-UA" sz="11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 червня 1917р.був створений крайовий уряд – </a:t>
          </a:r>
          <a:r>
            <a:rPr lang="uk-UA" sz="1100" b="1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Генеральний секретаріат.</a:t>
          </a:r>
          <a:endParaRPr lang="ru-RU" sz="1100" b="1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ED1AD0A-E3B8-4ACE-AC71-D817B3F89848}" type="parTrans" cxnId="{DC6A8A61-27A4-48F6-8CE3-406779154886}">
      <dgm:prSet/>
      <dgm:spPr/>
      <dgm:t>
        <a:bodyPr/>
        <a:lstStyle/>
        <a:p>
          <a:endParaRPr lang="ru-RU"/>
        </a:p>
      </dgm:t>
    </dgm:pt>
    <dgm:pt modelId="{553E8082-B188-4397-B154-51FA55121F12}" type="sibTrans" cxnId="{DC6A8A61-27A4-48F6-8CE3-406779154886}">
      <dgm:prSet/>
      <dgm:spPr/>
      <dgm:t>
        <a:bodyPr/>
        <a:lstStyle/>
        <a:p>
          <a:endParaRPr lang="ru-RU"/>
        </a:p>
      </dgm:t>
    </dgm:pt>
    <dgm:pt modelId="{99A49511-BBBF-477E-B8BB-CA7708B2005E}">
      <dgm:prSet custT="1"/>
      <dgm:spPr>
        <a:xfrm>
          <a:off x="7566509" y="2007106"/>
          <a:ext cx="1516036" cy="1250412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0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негативна реакція Тимчасового уряду на </a:t>
          </a:r>
          <a:r>
            <a:rPr lang="ru-RU" sz="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 УНІВЕРСАЛ</a:t>
          </a:r>
        </a:p>
      </dgm:t>
    </dgm:pt>
    <dgm:pt modelId="{3E51382F-FC77-4CC5-B2D3-9703FD36002E}" type="parTrans" cxnId="{E5CB7D47-CC09-4F84-8650-867EA39738C3}">
      <dgm:prSet/>
      <dgm:spPr/>
      <dgm:t>
        <a:bodyPr/>
        <a:lstStyle/>
        <a:p>
          <a:endParaRPr lang="ru-RU"/>
        </a:p>
      </dgm:t>
    </dgm:pt>
    <dgm:pt modelId="{8D9DEBF9-AD47-45FF-ABC7-80931C5B0604}" type="sibTrans" cxnId="{E5CB7D47-CC09-4F84-8650-867EA39738C3}">
      <dgm:prSet/>
      <dgm:spPr/>
      <dgm:t>
        <a:bodyPr/>
        <a:lstStyle/>
        <a:p>
          <a:endParaRPr lang="ru-RU"/>
        </a:p>
      </dgm:t>
    </dgm:pt>
    <dgm:pt modelId="{491BB1C2-A38A-4899-873C-2604DBA43FAC}" type="pres">
      <dgm:prSet presAssocID="{A8EEFADC-BAF5-4647-B59E-5BBE5570DB1F}" presName="Name0" presStyleCnt="0">
        <dgm:presLayoutVars>
          <dgm:dir/>
          <dgm:animLvl val="lvl"/>
          <dgm:resizeHandles val="exact"/>
        </dgm:presLayoutVars>
      </dgm:prSet>
      <dgm:spPr/>
    </dgm:pt>
    <dgm:pt modelId="{69A17D73-6315-4CEA-91F5-44B7DCF16D93}" type="pres">
      <dgm:prSet presAssocID="{A8EEFADC-BAF5-4647-B59E-5BBE5570DB1F}" presName="tSp" presStyleCnt="0"/>
      <dgm:spPr/>
    </dgm:pt>
    <dgm:pt modelId="{7574BE99-9EAD-423B-AAB9-83E44C298D18}" type="pres">
      <dgm:prSet presAssocID="{A8EEFADC-BAF5-4647-B59E-5BBE5570DB1F}" presName="bSp" presStyleCnt="0"/>
      <dgm:spPr/>
    </dgm:pt>
    <dgm:pt modelId="{C42C8FE6-4D41-4812-8F8B-5ACB13679304}" type="pres">
      <dgm:prSet presAssocID="{A8EEFADC-BAF5-4647-B59E-5BBE5570DB1F}" presName="process" presStyleCnt="0"/>
      <dgm:spPr/>
    </dgm:pt>
    <dgm:pt modelId="{B5BBEDBA-CA6F-4B30-96D1-380950E7E6C0}" type="pres">
      <dgm:prSet presAssocID="{B1DD6282-7221-4604-BED1-8443278FBA00}" presName="composite1" presStyleCnt="0"/>
      <dgm:spPr/>
    </dgm:pt>
    <dgm:pt modelId="{212AD627-A830-4A57-99D5-CC064868B754}" type="pres">
      <dgm:prSet presAssocID="{B1DD6282-7221-4604-BED1-8443278FBA00}" presName="dummyNode1" presStyleLbl="node1" presStyleIdx="0" presStyleCnt="5"/>
      <dgm:spPr/>
    </dgm:pt>
    <dgm:pt modelId="{AF30306A-B615-4C83-BD3C-9D51A35922E0}" type="pres">
      <dgm:prSet presAssocID="{B1DD6282-7221-4604-BED1-8443278FBA00}" presName="childNode1" presStyleLbl="bgAcc1" presStyleIdx="0" presStyleCnt="5">
        <dgm:presLayoutVars>
          <dgm:bulletEnabled val="1"/>
        </dgm:presLayoutVars>
      </dgm:prSet>
      <dgm:spPr>
        <a:xfrm>
          <a:off x="955" y="1825813"/>
          <a:ext cx="1516036" cy="125041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A771095-442C-42A7-B6B4-BAACC05FC1EA}" type="pres">
      <dgm:prSet presAssocID="{B1DD6282-7221-4604-BED1-8443278FBA00}" presName="childNode1tx" presStyleLbl="bgAcc1" presStyleIdx="0" presStyleCnt="5">
        <dgm:presLayoutVars>
          <dgm:bulletEnabled val="1"/>
        </dgm:presLayoutVars>
      </dgm:prSet>
      <dgm:spPr/>
    </dgm:pt>
    <dgm:pt modelId="{E2BE89AA-DDC7-4022-B537-39DCED2D2117}" type="pres">
      <dgm:prSet presAssocID="{B1DD6282-7221-4604-BED1-8443278FBA00}" presName="parentNode1" presStyleLbl="node1" presStyleIdx="0" presStyleCnt="5" custScaleY="399850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0881063-0AF1-4F12-8001-E448AA67CB69}" type="pres">
      <dgm:prSet presAssocID="{B1DD6282-7221-4604-BED1-8443278FBA00}" presName="connSite1" presStyleCnt="0"/>
      <dgm:spPr/>
    </dgm:pt>
    <dgm:pt modelId="{ADBA446F-2486-47AB-A71D-9D4FE5C9B527}" type="pres">
      <dgm:prSet presAssocID="{A7706C77-DE17-48BC-BF7C-C88D5793BCF3}" presName="Name9" presStyleLbl="sibTrans2D1" presStyleIdx="0" presStyleCnt="4"/>
      <dgm:spPr>
        <a:prstGeom prst="leftCircularArrow">
          <a:avLst>
            <a:gd name="adj1" fmla="val 2712"/>
            <a:gd name="adj2" fmla="val 330325"/>
            <a:gd name="adj3" fmla="val 1974368"/>
            <a:gd name="adj4" fmla="val 8893021"/>
            <a:gd name="adj5" fmla="val 3164"/>
          </a:avLst>
        </a:prstGeom>
      </dgm:spPr>
      <dgm:t>
        <a:bodyPr/>
        <a:lstStyle/>
        <a:p>
          <a:endParaRPr lang="ru-RU"/>
        </a:p>
      </dgm:t>
    </dgm:pt>
    <dgm:pt modelId="{3B8D7671-3CCF-4E5C-BEED-B7B783B76310}" type="pres">
      <dgm:prSet presAssocID="{B3B5D9FB-F54A-4259-AC90-E01761E447C1}" presName="composite2" presStyleCnt="0"/>
      <dgm:spPr/>
    </dgm:pt>
    <dgm:pt modelId="{341402B1-D737-4A4F-9E6D-5A59C821B664}" type="pres">
      <dgm:prSet presAssocID="{B3B5D9FB-F54A-4259-AC90-E01761E447C1}" presName="dummyNode2" presStyleLbl="node1" presStyleIdx="0" presStyleCnt="5"/>
      <dgm:spPr/>
    </dgm:pt>
    <dgm:pt modelId="{69DE9960-2FB3-4071-A85E-3ACB34D43B81}" type="pres">
      <dgm:prSet presAssocID="{B3B5D9FB-F54A-4259-AC90-E01761E447C1}" presName="childNode2" presStyleLbl="bgAcc1" presStyleIdx="1" presStyleCnt="5">
        <dgm:presLayoutVars>
          <dgm:bulletEnabled val="1"/>
        </dgm:presLayoutVars>
      </dgm:prSet>
      <dgm:spPr>
        <a:xfrm>
          <a:off x="1892344" y="2579117"/>
          <a:ext cx="1516036" cy="125041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59A9153-9B63-481F-8333-541F5866F047}" type="pres">
      <dgm:prSet presAssocID="{B3B5D9FB-F54A-4259-AC90-E01761E447C1}" presName="childNode2tx" presStyleLbl="bgAcc1" presStyleIdx="1" presStyleCnt="5">
        <dgm:presLayoutVars>
          <dgm:bulletEnabled val="1"/>
        </dgm:presLayoutVars>
      </dgm:prSet>
      <dgm:spPr/>
    </dgm:pt>
    <dgm:pt modelId="{863AF2C6-9851-4B21-9DE7-3697EC730366}" type="pres">
      <dgm:prSet presAssocID="{B3B5D9FB-F54A-4259-AC90-E01761E447C1}" presName="parentNode2" presStyleLbl="node1" presStyleIdx="1" presStyleCnt="5" custScaleY="362431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C735C87-507B-4BC2-8082-580FFD5D35BB}" type="pres">
      <dgm:prSet presAssocID="{B3B5D9FB-F54A-4259-AC90-E01761E447C1}" presName="connSite2" presStyleCnt="0"/>
      <dgm:spPr/>
    </dgm:pt>
    <dgm:pt modelId="{13877878-4B67-4BFD-BFAF-1A3E486E93B5}" type="pres">
      <dgm:prSet presAssocID="{D2FCF095-3356-4C9C-A1B2-6161D0DA474A}" presName="Name18" presStyleLbl="sibTrans2D1" presStyleIdx="1" presStyleCnt="4"/>
      <dgm:spPr>
        <a:prstGeom prst="circularArrow">
          <a:avLst>
            <a:gd name="adj1" fmla="val 2412"/>
            <a:gd name="adj2" fmla="val 291665"/>
            <a:gd name="adj3" fmla="val 19846635"/>
            <a:gd name="adj4" fmla="val 12889322"/>
            <a:gd name="adj5" fmla="val 2813"/>
          </a:avLst>
        </a:prstGeom>
      </dgm:spPr>
      <dgm:t>
        <a:bodyPr/>
        <a:lstStyle/>
        <a:p>
          <a:endParaRPr lang="ru-RU"/>
        </a:p>
      </dgm:t>
    </dgm:pt>
    <dgm:pt modelId="{D8DCD7AE-D473-40CA-B71B-7D498710B1DA}" type="pres">
      <dgm:prSet presAssocID="{A172A9B3-AF0F-4386-89EA-3B4E8E6B6B68}" presName="composite1" presStyleCnt="0"/>
      <dgm:spPr/>
    </dgm:pt>
    <dgm:pt modelId="{10747502-C9CC-475E-A6AB-E28F4FB34231}" type="pres">
      <dgm:prSet presAssocID="{A172A9B3-AF0F-4386-89EA-3B4E8E6B6B68}" presName="dummyNode1" presStyleLbl="node1" presStyleIdx="1" presStyleCnt="5"/>
      <dgm:spPr/>
    </dgm:pt>
    <dgm:pt modelId="{233DCF74-45BD-4636-8A4E-C0A18A6928FF}" type="pres">
      <dgm:prSet presAssocID="{A172A9B3-AF0F-4386-89EA-3B4E8E6B6B68}" presName="childNode1" presStyleLbl="bgAcc1" presStyleIdx="2" presStyleCnt="5" custScaleX="139175" custLinFactNeighborY="-35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110BC3F-A259-4D46-A029-E5DE46662A81}" type="pres">
      <dgm:prSet presAssocID="{A172A9B3-AF0F-4386-89EA-3B4E8E6B6B68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FFC60-8A75-4638-9A19-6CC6F11FAA9D}" type="pres">
      <dgm:prSet presAssocID="{A172A9B3-AF0F-4386-89EA-3B4E8E6B6B68}" presName="parentNode1" presStyleLbl="node1" presStyleIdx="2" presStyleCnt="5" custScaleY="261398" custLinFactNeighborX="6124" custLinFactNeighborY="50077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9698B39-C394-47D0-9105-F7D608CA00A4}" type="pres">
      <dgm:prSet presAssocID="{A172A9B3-AF0F-4386-89EA-3B4E8E6B6B68}" presName="connSite1" presStyleCnt="0"/>
      <dgm:spPr/>
    </dgm:pt>
    <dgm:pt modelId="{5F2E626F-9E32-41EC-903D-64D70CC4E95F}" type="pres">
      <dgm:prSet presAssocID="{F0F1846F-EEAB-4B03-AC6C-A9DF74C0E618}" presName="Name9" presStyleLbl="sibTrans2D1" presStyleIdx="2" presStyleCnt="4"/>
      <dgm:spPr>
        <a:prstGeom prst="leftCircularArrow">
          <a:avLst>
            <a:gd name="adj1" fmla="val 2765"/>
            <a:gd name="adj2" fmla="val 337196"/>
            <a:gd name="adj3" fmla="val 1598129"/>
            <a:gd name="adj4" fmla="val 8509911"/>
            <a:gd name="adj5" fmla="val 3226"/>
          </a:avLst>
        </a:prstGeom>
      </dgm:spPr>
      <dgm:t>
        <a:bodyPr/>
        <a:lstStyle/>
        <a:p>
          <a:endParaRPr lang="ru-RU"/>
        </a:p>
      </dgm:t>
    </dgm:pt>
    <dgm:pt modelId="{578301D4-0725-408D-B17E-71C7ACE0B93B}" type="pres">
      <dgm:prSet presAssocID="{C0FAFB45-3E2D-43D7-BEE9-43BDE503656F}" presName="composite2" presStyleCnt="0"/>
      <dgm:spPr/>
    </dgm:pt>
    <dgm:pt modelId="{8652B244-21CB-465A-8D25-A98BB620F765}" type="pres">
      <dgm:prSet presAssocID="{C0FAFB45-3E2D-43D7-BEE9-43BDE503656F}" presName="dummyNode2" presStyleLbl="node1" presStyleIdx="2" presStyleCnt="5"/>
      <dgm:spPr/>
    </dgm:pt>
    <dgm:pt modelId="{93B01D00-2DC0-490E-9CDD-7A49BAA98FE6}" type="pres">
      <dgm:prSet presAssocID="{C0FAFB45-3E2D-43D7-BEE9-43BDE503656F}" presName="childNode2" presStyleLbl="bgAcc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B185D2A-8305-4257-959F-395E59CD5E1A}" type="pres">
      <dgm:prSet presAssocID="{C0FAFB45-3E2D-43D7-BEE9-43BDE503656F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7BB53-7842-4EA1-8949-945C3312223E}" type="pres">
      <dgm:prSet presAssocID="{C0FAFB45-3E2D-43D7-BEE9-43BDE503656F}" presName="parentNode2" presStyleLbl="node1" presStyleIdx="3" presStyleCnt="5" custScaleY="110935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61F5B9F-2377-4DC5-9EC5-5A6351CC9828}" type="pres">
      <dgm:prSet presAssocID="{C0FAFB45-3E2D-43D7-BEE9-43BDE503656F}" presName="connSite2" presStyleCnt="0"/>
      <dgm:spPr/>
    </dgm:pt>
    <dgm:pt modelId="{D876EFBC-5BE4-4E33-8812-A4BC12AE0552}" type="pres">
      <dgm:prSet presAssocID="{093B0F7A-62BC-404E-85C7-0E5FE65147C5}" presName="Name18" presStyleLbl="sibTrans2D1" presStyleIdx="3" presStyleCnt="4"/>
      <dgm:spPr>
        <a:prstGeom prst="circularArrow">
          <a:avLst>
            <a:gd name="adj1" fmla="val 2399"/>
            <a:gd name="adj2" fmla="val 290088"/>
            <a:gd name="adj3" fmla="val 19059058"/>
            <a:gd name="adj4" fmla="val 12100167"/>
            <a:gd name="adj5" fmla="val 2799"/>
          </a:avLst>
        </a:prstGeom>
      </dgm:spPr>
      <dgm:t>
        <a:bodyPr/>
        <a:lstStyle/>
        <a:p>
          <a:endParaRPr lang="ru-RU"/>
        </a:p>
      </dgm:t>
    </dgm:pt>
    <dgm:pt modelId="{0D019C2C-48C4-48E5-9456-0ACCD1DEF479}" type="pres">
      <dgm:prSet presAssocID="{2F9B44FC-B239-4739-9298-91CBA2D70C58}" presName="composite1" presStyleCnt="0"/>
      <dgm:spPr/>
    </dgm:pt>
    <dgm:pt modelId="{00E9E160-97CD-460C-981D-2F955CA7F4BD}" type="pres">
      <dgm:prSet presAssocID="{2F9B44FC-B239-4739-9298-91CBA2D70C58}" presName="dummyNode1" presStyleLbl="node1" presStyleIdx="3" presStyleCnt="5"/>
      <dgm:spPr/>
    </dgm:pt>
    <dgm:pt modelId="{EF4790BC-9246-4C43-B8C0-761F2B3EE311}" type="pres">
      <dgm:prSet presAssocID="{2F9B44FC-B239-4739-9298-91CBA2D70C58}" presName="childNode1" presStyleLbl="bgAcc1" presStyleIdx="4" presStyleCnt="5" custScaleX="97087" custScaleY="143513" custLinFactNeighborX="-978" custLinFactNeighborY="-1479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C4733C3-F91E-4AE0-970D-6815C9B5AD33}" type="pres">
      <dgm:prSet presAssocID="{2F9B44FC-B239-4739-9298-91CBA2D70C58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99FCE-7944-4BF4-8C98-60962EF95FBC}" type="pres">
      <dgm:prSet presAssocID="{2F9B44FC-B239-4739-9298-91CBA2D70C58}" presName="parentNode1" presStyleLbl="node1" presStyleIdx="4" presStyleCnt="5" custScaleY="264529" custLinFactY="91743" custLinFactNeighborX="-7551" custLinFactNeighborY="100000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BC7A734-D2FF-41D8-9E07-FCE77A161801}" type="pres">
      <dgm:prSet presAssocID="{2F9B44FC-B239-4739-9298-91CBA2D70C58}" presName="connSite1" presStyleCnt="0"/>
      <dgm:spPr/>
    </dgm:pt>
  </dgm:ptLst>
  <dgm:cxnLst>
    <dgm:cxn modelId="{35347B50-F7A7-4761-B6D3-59F520DBE217}" type="presOf" srcId="{598D29BF-7D95-470F-B124-B0ACF1D8A3C2}" destId="{2110BC3F-A259-4D46-A029-E5DE46662A81}" srcOrd="1" destOrd="0" presId="urn:microsoft.com/office/officeart/2005/8/layout/hProcess4"/>
    <dgm:cxn modelId="{ABD2CDC8-1ADF-46B4-940E-9F323285CDEE}" type="presOf" srcId="{D2FCF095-3356-4C9C-A1B2-6161D0DA474A}" destId="{13877878-4B67-4BFD-BFAF-1A3E486E93B5}" srcOrd="0" destOrd="0" presId="urn:microsoft.com/office/officeart/2005/8/layout/hProcess4"/>
    <dgm:cxn modelId="{3B242DDE-2341-4978-86E8-3C053A59113B}" srcId="{A8EEFADC-BAF5-4647-B59E-5BBE5570DB1F}" destId="{B1DD6282-7221-4604-BED1-8443278FBA00}" srcOrd="0" destOrd="0" parTransId="{87522F1A-B4F1-4DFE-A79A-A04DDF0C2D9B}" sibTransId="{A7706C77-DE17-48BC-BF7C-C88D5793BCF3}"/>
    <dgm:cxn modelId="{E2A211AE-EE3C-4259-B0D7-8B93B5942110}" srcId="{A8EEFADC-BAF5-4647-B59E-5BBE5570DB1F}" destId="{A172A9B3-AF0F-4386-89EA-3B4E8E6B6B68}" srcOrd="2" destOrd="0" parTransId="{38398411-E45C-4757-9E2F-D171D089AFDB}" sibTransId="{F0F1846F-EEAB-4B03-AC6C-A9DF74C0E618}"/>
    <dgm:cxn modelId="{5189D7CB-604F-4EA3-AB9E-6353F44DE552}" type="presOf" srcId="{A172A9B3-AF0F-4386-89EA-3B4E8E6B6B68}" destId="{2AEFFC60-8A75-4638-9A19-6CC6F11FAA9D}" srcOrd="0" destOrd="0" presId="urn:microsoft.com/office/officeart/2005/8/layout/hProcess4"/>
    <dgm:cxn modelId="{5F73A674-2412-46ED-B3E0-F87F5E38699D}" type="presOf" srcId="{B1DD6282-7221-4604-BED1-8443278FBA00}" destId="{E2BE89AA-DDC7-4022-B537-39DCED2D2117}" srcOrd="0" destOrd="0" presId="urn:microsoft.com/office/officeart/2005/8/layout/hProcess4"/>
    <dgm:cxn modelId="{FB69F5CD-8FF3-4FF6-B9FF-8B48776B13CB}" type="presOf" srcId="{093B0F7A-62BC-404E-85C7-0E5FE65147C5}" destId="{D876EFBC-5BE4-4E33-8812-A4BC12AE0552}" srcOrd="0" destOrd="0" presId="urn:microsoft.com/office/officeart/2005/8/layout/hProcess4"/>
    <dgm:cxn modelId="{36D216B6-17D0-4695-8448-EC58DFE7776C}" type="presOf" srcId="{B8F2B5FA-7182-4253-85ED-13C26B80D9AF}" destId="{4B185D2A-8305-4257-959F-395E59CD5E1A}" srcOrd="1" destOrd="0" presId="urn:microsoft.com/office/officeart/2005/8/layout/hProcess4"/>
    <dgm:cxn modelId="{9B58630C-B19C-4B4A-897D-6DEA99C64138}" type="presOf" srcId="{598D29BF-7D95-470F-B124-B0ACF1D8A3C2}" destId="{233DCF74-45BD-4636-8A4E-C0A18A6928FF}" srcOrd="0" destOrd="0" presId="urn:microsoft.com/office/officeart/2005/8/layout/hProcess4"/>
    <dgm:cxn modelId="{27F8E7D2-0972-4F2C-90FA-2120451534C5}" type="presOf" srcId="{99A49511-BBBF-477E-B8BB-CA7708B2005E}" destId="{0C4733C3-F91E-4AE0-970D-6815C9B5AD33}" srcOrd="1" destOrd="0" presId="urn:microsoft.com/office/officeart/2005/8/layout/hProcess4"/>
    <dgm:cxn modelId="{03C997E1-34C5-489B-BA8C-0DE7BEF299D3}" type="presOf" srcId="{2F9B44FC-B239-4739-9298-91CBA2D70C58}" destId="{E9E99FCE-7944-4BF4-8C98-60962EF95FBC}" srcOrd="0" destOrd="0" presId="urn:microsoft.com/office/officeart/2005/8/layout/hProcess4"/>
    <dgm:cxn modelId="{A8FEC99D-5E41-418E-8BCE-164D2E11F646}" srcId="{A8EEFADC-BAF5-4647-B59E-5BBE5570DB1F}" destId="{2F9B44FC-B239-4739-9298-91CBA2D70C58}" srcOrd="4" destOrd="0" parTransId="{EA9BDE39-70F8-4013-9D39-C9FF906BC6ED}" sibTransId="{14A1B10B-50E8-4291-B14B-34560D997979}"/>
    <dgm:cxn modelId="{A05BE02C-6D75-4CD2-B323-7E72C2B71E1B}" type="presOf" srcId="{F0F1846F-EEAB-4B03-AC6C-A9DF74C0E618}" destId="{5F2E626F-9E32-41EC-903D-64D70CC4E95F}" srcOrd="0" destOrd="0" presId="urn:microsoft.com/office/officeart/2005/8/layout/hProcess4"/>
    <dgm:cxn modelId="{25E0D953-889C-418B-8CAE-9294B4821B74}" type="presOf" srcId="{A7706C77-DE17-48BC-BF7C-C88D5793BCF3}" destId="{ADBA446F-2486-47AB-A71D-9D4FE5C9B527}" srcOrd="0" destOrd="0" presId="urn:microsoft.com/office/officeart/2005/8/layout/hProcess4"/>
    <dgm:cxn modelId="{DC6A8A61-27A4-48F6-8CE3-406779154886}" srcId="{C0FAFB45-3E2D-43D7-BEE9-43BDE503656F}" destId="{B8F2B5FA-7182-4253-85ED-13C26B80D9AF}" srcOrd="0" destOrd="0" parTransId="{3ED1AD0A-E3B8-4ACE-AC71-D817B3F89848}" sibTransId="{553E8082-B188-4397-B154-51FA55121F12}"/>
    <dgm:cxn modelId="{A7B2B5C8-3694-437C-8076-D4A187BA1CAC}" srcId="{A8EEFADC-BAF5-4647-B59E-5BBE5570DB1F}" destId="{C0FAFB45-3E2D-43D7-BEE9-43BDE503656F}" srcOrd="3" destOrd="0" parTransId="{7917C406-840A-4FD7-8524-25E0245C6186}" sibTransId="{093B0F7A-62BC-404E-85C7-0E5FE65147C5}"/>
    <dgm:cxn modelId="{E2169D45-BD98-4A08-BC56-6119213387B3}" type="presOf" srcId="{B8F2B5FA-7182-4253-85ED-13C26B80D9AF}" destId="{93B01D00-2DC0-490E-9CDD-7A49BAA98FE6}" srcOrd="0" destOrd="0" presId="urn:microsoft.com/office/officeart/2005/8/layout/hProcess4"/>
    <dgm:cxn modelId="{B066236D-6294-4AF4-AF9B-51DAF12ACD8F}" type="presOf" srcId="{C0FAFB45-3E2D-43D7-BEE9-43BDE503656F}" destId="{FAF7BB53-7842-4EA1-8949-945C3312223E}" srcOrd="0" destOrd="0" presId="urn:microsoft.com/office/officeart/2005/8/layout/hProcess4"/>
    <dgm:cxn modelId="{AC299033-6431-4F18-B06C-98CC0ED5AD0C}" srcId="{A8EEFADC-BAF5-4647-B59E-5BBE5570DB1F}" destId="{B3B5D9FB-F54A-4259-AC90-E01761E447C1}" srcOrd="1" destOrd="0" parTransId="{D7D7DA80-C704-40CA-AEE7-E561BCFAF112}" sibTransId="{D2FCF095-3356-4C9C-A1B2-6161D0DA474A}"/>
    <dgm:cxn modelId="{E5CB7D47-CC09-4F84-8650-867EA39738C3}" srcId="{2F9B44FC-B239-4739-9298-91CBA2D70C58}" destId="{99A49511-BBBF-477E-B8BB-CA7708B2005E}" srcOrd="0" destOrd="0" parTransId="{3E51382F-FC77-4CC5-B2D3-9703FD36002E}" sibTransId="{8D9DEBF9-AD47-45FF-ABC7-80931C5B0604}"/>
    <dgm:cxn modelId="{A8F7133D-776C-4DCF-86F4-2AFB9E066826}" type="presOf" srcId="{99A49511-BBBF-477E-B8BB-CA7708B2005E}" destId="{EF4790BC-9246-4C43-B8C0-761F2B3EE311}" srcOrd="0" destOrd="0" presId="urn:microsoft.com/office/officeart/2005/8/layout/hProcess4"/>
    <dgm:cxn modelId="{2E08A970-D485-4FBC-BB17-0B6A77C25010}" srcId="{A172A9B3-AF0F-4386-89EA-3B4E8E6B6B68}" destId="{598D29BF-7D95-470F-B124-B0ACF1D8A3C2}" srcOrd="0" destOrd="0" parTransId="{BD844122-6440-400C-81C3-9536467EB92C}" sibTransId="{18CBCCA0-5432-4957-9BB0-CA2ECEF30DB2}"/>
    <dgm:cxn modelId="{FE0DBFFC-D09B-4AC1-B766-4110B7047CC6}" type="presOf" srcId="{B3B5D9FB-F54A-4259-AC90-E01761E447C1}" destId="{863AF2C6-9851-4B21-9DE7-3697EC730366}" srcOrd="0" destOrd="0" presId="urn:microsoft.com/office/officeart/2005/8/layout/hProcess4"/>
    <dgm:cxn modelId="{C4859ADB-C498-4B47-8822-A6EE8C2B0C63}" type="presOf" srcId="{A8EEFADC-BAF5-4647-B59E-5BBE5570DB1F}" destId="{491BB1C2-A38A-4899-873C-2604DBA43FAC}" srcOrd="0" destOrd="0" presId="urn:microsoft.com/office/officeart/2005/8/layout/hProcess4"/>
    <dgm:cxn modelId="{D7B62EB3-15E9-45D0-9DDD-ACD94C861535}" type="presParOf" srcId="{491BB1C2-A38A-4899-873C-2604DBA43FAC}" destId="{69A17D73-6315-4CEA-91F5-44B7DCF16D93}" srcOrd="0" destOrd="0" presId="urn:microsoft.com/office/officeart/2005/8/layout/hProcess4"/>
    <dgm:cxn modelId="{0D8BA596-E640-4422-929E-D1B7BB63E1CB}" type="presParOf" srcId="{491BB1C2-A38A-4899-873C-2604DBA43FAC}" destId="{7574BE99-9EAD-423B-AAB9-83E44C298D18}" srcOrd="1" destOrd="0" presId="urn:microsoft.com/office/officeart/2005/8/layout/hProcess4"/>
    <dgm:cxn modelId="{97AE5201-6799-44BE-B3FF-5C33A875E297}" type="presParOf" srcId="{491BB1C2-A38A-4899-873C-2604DBA43FAC}" destId="{C42C8FE6-4D41-4812-8F8B-5ACB13679304}" srcOrd="2" destOrd="0" presId="urn:microsoft.com/office/officeart/2005/8/layout/hProcess4"/>
    <dgm:cxn modelId="{6048B8FA-72C4-499F-993E-B7F610ACBC7B}" type="presParOf" srcId="{C42C8FE6-4D41-4812-8F8B-5ACB13679304}" destId="{B5BBEDBA-CA6F-4B30-96D1-380950E7E6C0}" srcOrd="0" destOrd="0" presId="urn:microsoft.com/office/officeart/2005/8/layout/hProcess4"/>
    <dgm:cxn modelId="{5534DCBC-5CBA-4080-9E37-425947BD3F16}" type="presParOf" srcId="{B5BBEDBA-CA6F-4B30-96D1-380950E7E6C0}" destId="{212AD627-A830-4A57-99D5-CC064868B754}" srcOrd="0" destOrd="0" presId="urn:microsoft.com/office/officeart/2005/8/layout/hProcess4"/>
    <dgm:cxn modelId="{1B553E6F-6B2A-4D62-9690-1BD88DE75B54}" type="presParOf" srcId="{B5BBEDBA-CA6F-4B30-96D1-380950E7E6C0}" destId="{AF30306A-B615-4C83-BD3C-9D51A35922E0}" srcOrd="1" destOrd="0" presId="urn:microsoft.com/office/officeart/2005/8/layout/hProcess4"/>
    <dgm:cxn modelId="{EC851F02-383C-4DD0-81B8-C8E563346124}" type="presParOf" srcId="{B5BBEDBA-CA6F-4B30-96D1-380950E7E6C0}" destId="{EA771095-442C-42A7-B6B4-BAACC05FC1EA}" srcOrd="2" destOrd="0" presId="urn:microsoft.com/office/officeart/2005/8/layout/hProcess4"/>
    <dgm:cxn modelId="{4C0FB77F-659E-4AC9-BA80-6E01A085721B}" type="presParOf" srcId="{B5BBEDBA-CA6F-4B30-96D1-380950E7E6C0}" destId="{E2BE89AA-DDC7-4022-B537-39DCED2D2117}" srcOrd="3" destOrd="0" presId="urn:microsoft.com/office/officeart/2005/8/layout/hProcess4"/>
    <dgm:cxn modelId="{57D8AA0A-D602-4F82-A5EA-271AE0DD34A3}" type="presParOf" srcId="{B5BBEDBA-CA6F-4B30-96D1-380950E7E6C0}" destId="{50881063-0AF1-4F12-8001-E448AA67CB69}" srcOrd="4" destOrd="0" presId="urn:microsoft.com/office/officeart/2005/8/layout/hProcess4"/>
    <dgm:cxn modelId="{E94B63A9-466E-4248-98FF-BD4A07B6DEA3}" type="presParOf" srcId="{C42C8FE6-4D41-4812-8F8B-5ACB13679304}" destId="{ADBA446F-2486-47AB-A71D-9D4FE5C9B527}" srcOrd="1" destOrd="0" presId="urn:microsoft.com/office/officeart/2005/8/layout/hProcess4"/>
    <dgm:cxn modelId="{2ED32D0A-D041-4878-A6EC-89D0F4860D8B}" type="presParOf" srcId="{C42C8FE6-4D41-4812-8F8B-5ACB13679304}" destId="{3B8D7671-3CCF-4E5C-BEED-B7B783B76310}" srcOrd="2" destOrd="0" presId="urn:microsoft.com/office/officeart/2005/8/layout/hProcess4"/>
    <dgm:cxn modelId="{6CEA069C-7617-425A-8596-CA36C8BB3578}" type="presParOf" srcId="{3B8D7671-3CCF-4E5C-BEED-B7B783B76310}" destId="{341402B1-D737-4A4F-9E6D-5A59C821B664}" srcOrd="0" destOrd="0" presId="urn:microsoft.com/office/officeart/2005/8/layout/hProcess4"/>
    <dgm:cxn modelId="{9709D3F7-1467-41AA-BD7D-65FA6E7279C4}" type="presParOf" srcId="{3B8D7671-3CCF-4E5C-BEED-B7B783B76310}" destId="{69DE9960-2FB3-4071-A85E-3ACB34D43B81}" srcOrd="1" destOrd="0" presId="urn:microsoft.com/office/officeart/2005/8/layout/hProcess4"/>
    <dgm:cxn modelId="{69B700E4-2E86-431A-9F0A-28815135B9C2}" type="presParOf" srcId="{3B8D7671-3CCF-4E5C-BEED-B7B783B76310}" destId="{F59A9153-9B63-481F-8333-541F5866F047}" srcOrd="2" destOrd="0" presId="urn:microsoft.com/office/officeart/2005/8/layout/hProcess4"/>
    <dgm:cxn modelId="{93BD09FD-0D52-453E-920B-1F735C5F9F46}" type="presParOf" srcId="{3B8D7671-3CCF-4E5C-BEED-B7B783B76310}" destId="{863AF2C6-9851-4B21-9DE7-3697EC730366}" srcOrd="3" destOrd="0" presId="urn:microsoft.com/office/officeart/2005/8/layout/hProcess4"/>
    <dgm:cxn modelId="{0EC56B2E-BBF3-491A-9C36-11FF4E657A0C}" type="presParOf" srcId="{3B8D7671-3CCF-4E5C-BEED-B7B783B76310}" destId="{9C735C87-507B-4BC2-8082-580FFD5D35BB}" srcOrd="4" destOrd="0" presId="urn:microsoft.com/office/officeart/2005/8/layout/hProcess4"/>
    <dgm:cxn modelId="{6A5A61B7-A204-4331-A35A-84F65FB99161}" type="presParOf" srcId="{C42C8FE6-4D41-4812-8F8B-5ACB13679304}" destId="{13877878-4B67-4BFD-BFAF-1A3E486E93B5}" srcOrd="3" destOrd="0" presId="urn:microsoft.com/office/officeart/2005/8/layout/hProcess4"/>
    <dgm:cxn modelId="{D2C9D59A-556A-4D56-9B1E-7C7B845D2A0B}" type="presParOf" srcId="{C42C8FE6-4D41-4812-8F8B-5ACB13679304}" destId="{D8DCD7AE-D473-40CA-B71B-7D498710B1DA}" srcOrd="4" destOrd="0" presId="urn:microsoft.com/office/officeart/2005/8/layout/hProcess4"/>
    <dgm:cxn modelId="{D1AA5B88-5BC0-418E-9A17-7B689079F8A3}" type="presParOf" srcId="{D8DCD7AE-D473-40CA-B71B-7D498710B1DA}" destId="{10747502-C9CC-475E-A6AB-E28F4FB34231}" srcOrd="0" destOrd="0" presId="urn:microsoft.com/office/officeart/2005/8/layout/hProcess4"/>
    <dgm:cxn modelId="{267949B6-04F7-4876-9FFE-45D11E2F3144}" type="presParOf" srcId="{D8DCD7AE-D473-40CA-B71B-7D498710B1DA}" destId="{233DCF74-45BD-4636-8A4E-C0A18A6928FF}" srcOrd="1" destOrd="0" presId="urn:microsoft.com/office/officeart/2005/8/layout/hProcess4"/>
    <dgm:cxn modelId="{BA85B96E-553A-45D4-8496-2D39DA7BA61F}" type="presParOf" srcId="{D8DCD7AE-D473-40CA-B71B-7D498710B1DA}" destId="{2110BC3F-A259-4D46-A029-E5DE46662A81}" srcOrd="2" destOrd="0" presId="urn:microsoft.com/office/officeart/2005/8/layout/hProcess4"/>
    <dgm:cxn modelId="{59B79555-25F2-49CC-AC78-B7BA8C339E7C}" type="presParOf" srcId="{D8DCD7AE-D473-40CA-B71B-7D498710B1DA}" destId="{2AEFFC60-8A75-4638-9A19-6CC6F11FAA9D}" srcOrd="3" destOrd="0" presId="urn:microsoft.com/office/officeart/2005/8/layout/hProcess4"/>
    <dgm:cxn modelId="{7E1F40DD-EAE7-4DED-AA1C-8B30596D2657}" type="presParOf" srcId="{D8DCD7AE-D473-40CA-B71B-7D498710B1DA}" destId="{C9698B39-C394-47D0-9105-F7D608CA00A4}" srcOrd="4" destOrd="0" presId="urn:microsoft.com/office/officeart/2005/8/layout/hProcess4"/>
    <dgm:cxn modelId="{73C8BA6F-2572-434E-A00B-45FA2B832734}" type="presParOf" srcId="{C42C8FE6-4D41-4812-8F8B-5ACB13679304}" destId="{5F2E626F-9E32-41EC-903D-64D70CC4E95F}" srcOrd="5" destOrd="0" presId="urn:microsoft.com/office/officeart/2005/8/layout/hProcess4"/>
    <dgm:cxn modelId="{C560FB05-A7D0-46EC-99FF-BB487CEF0E81}" type="presParOf" srcId="{C42C8FE6-4D41-4812-8F8B-5ACB13679304}" destId="{578301D4-0725-408D-B17E-71C7ACE0B93B}" srcOrd="6" destOrd="0" presId="urn:microsoft.com/office/officeart/2005/8/layout/hProcess4"/>
    <dgm:cxn modelId="{CB57D7D5-B8B5-4053-8960-F5DC465593DC}" type="presParOf" srcId="{578301D4-0725-408D-B17E-71C7ACE0B93B}" destId="{8652B244-21CB-465A-8D25-A98BB620F765}" srcOrd="0" destOrd="0" presId="urn:microsoft.com/office/officeart/2005/8/layout/hProcess4"/>
    <dgm:cxn modelId="{A0B039F5-208E-4C66-A19C-5E30FCDBD7F5}" type="presParOf" srcId="{578301D4-0725-408D-B17E-71C7ACE0B93B}" destId="{93B01D00-2DC0-490E-9CDD-7A49BAA98FE6}" srcOrd="1" destOrd="0" presId="urn:microsoft.com/office/officeart/2005/8/layout/hProcess4"/>
    <dgm:cxn modelId="{FA7D7B77-95C2-4B09-9A76-B31625AC33BA}" type="presParOf" srcId="{578301D4-0725-408D-B17E-71C7ACE0B93B}" destId="{4B185D2A-8305-4257-959F-395E59CD5E1A}" srcOrd="2" destOrd="0" presId="urn:microsoft.com/office/officeart/2005/8/layout/hProcess4"/>
    <dgm:cxn modelId="{D7EB423C-27DA-42AA-9278-C7169499BFA9}" type="presParOf" srcId="{578301D4-0725-408D-B17E-71C7ACE0B93B}" destId="{FAF7BB53-7842-4EA1-8949-945C3312223E}" srcOrd="3" destOrd="0" presId="urn:microsoft.com/office/officeart/2005/8/layout/hProcess4"/>
    <dgm:cxn modelId="{3BD1BB01-E2A3-4A4E-A8CB-B5D13ED6AD07}" type="presParOf" srcId="{578301D4-0725-408D-B17E-71C7ACE0B93B}" destId="{D61F5B9F-2377-4DC5-9EC5-5A6351CC9828}" srcOrd="4" destOrd="0" presId="urn:microsoft.com/office/officeart/2005/8/layout/hProcess4"/>
    <dgm:cxn modelId="{41E2AA5D-EFF1-4DA0-AAB4-0BB92444F6FB}" type="presParOf" srcId="{C42C8FE6-4D41-4812-8F8B-5ACB13679304}" destId="{D876EFBC-5BE4-4E33-8812-A4BC12AE0552}" srcOrd="7" destOrd="0" presId="urn:microsoft.com/office/officeart/2005/8/layout/hProcess4"/>
    <dgm:cxn modelId="{176B8A3A-63E8-4FD2-8071-1B01765ED2FD}" type="presParOf" srcId="{C42C8FE6-4D41-4812-8F8B-5ACB13679304}" destId="{0D019C2C-48C4-48E5-9456-0ACCD1DEF479}" srcOrd="8" destOrd="0" presId="urn:microsoft.com/office/officeart/2005/8/layout/hProcess4"/>
    <dgm:cxn modelId="{CF01548A-08D9-42CE-A633-FCE0AE805F8E}" type="presParOf" srcId="{0D019C2C-48C4-48E5-9456-0ACCD1DEF479}" destId="{00E9E160-97CD-460C-981D-2F955CA7F4BD}" srcOrd="0" destOrd="0" presId="urn:microsoft.com/office/officeart/2005/8/layout/hProcess4"/>
    <dgm:cxn modelId="{76308D24-9583-44F8-8F83-ECF656B182C6}" type="presParOf" srcId="{0D019C2C-48C4-48E5-9456-0ACCD1DEF479}" destId="{EF4790BC-9246-4C43-B8C0-761F2B3EE311}" srcOrd="1" destOrd="0" presId="urn:microsoft.com/office/officeart/2005/8/layout/hProcess4"/>
    <dgm:cxn modelId="{08E02299-E948-4F80-8AE2-E244ECD47991}" type="presParOf" srcId="{0D019C2C-48C4-48E5-9456-0ACCD1DEF479}" destId="{0C4733C3-F91E-4AE0-970D-6815C9B5AD33}" srcOrd="2" destOrd="0" presId="urn:microsoft.com/office/officeart/2005/8/layout/hProcess4"/>
    <dgm:cxn modelId="{CD055F59-A98E-4A60-B688-E40AAF899C31}" type="presParOf" srcId="{0D019C2C-48C4-48E5-9456-0ACCD1DEF479}" destId="{E9E99FCE-7944-4BF4-8C98-60962EF95FBC}" srcOrd="3" destOrd="0" presId="urn:microsoft.com/office/officeart/2005/8/layout/hProcess4"/>
    <dgm:cxn modelId="{D5F88F46-3F99-46E5-B5EA-74A96D512C33}" type="presParOf" srcId="{0D019C2C-48C4-48E5-9456-0ACCD1DEF479}" destId="{8BC7A734-D2FF-41D8-9E07-FCE77A16180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382AD6-6BDC-4C8B-9EAF-B198E731FBC2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A6C3C0-885E-42EB-95D0-9B302201DB1E}">
      <dgm:prSet phldrT="[Текст]" custT="1"/>
      <dgm:spPr>
        <a:xfrm>
          <a:off x="694643" y="1527407"/>
          <a:ext cx="2590191" cy="127230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Збройний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виступ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самостійників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(полк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ім.П.Полуботка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</a:p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17(4)-22(9)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липня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1917р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C4D7B00B-8C6C-4908-91C2-8A7E6FCB1491}" type="parTrans" cxnId="{8ACDD3F3-8400-41C8-880E-B3F4102FED8E}">
      <dgm:prSet/>
      <dgm:spPr/>
      <dgm:t>
        <a:bodyPr/>
        <a:lstStyle/>
        <a:p>
          <a:endParaRPr lang="ru-RU"/>
        </a:p>
      </dgm:t>
    </dgm:pt>
    <dgm:pt modelId="{4C36DB24-C79C-4C1A-908A-3FC102667C5E}" type="sibTrans" cxnId="{8ACDD3F3-8400-41C8-880E-B3F4102FED8E}">
      <dgm:prSet/>
      <dgm:spPr>
        <a:xfrm>
          <a:off x="1716149" y="739672"/>
          <a:ext cx="2834211" cy="2834211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E4539575-DF41-4CD3-90FA-37F32731748B}">
      <dgm:prSet phldrT="[Текст]" custT="1"/>
      <dgm:spPr>
        <a:xfrm>
          <a:off x="628496" y="705996"/>
          <a:ext cx="2106263" cy="139035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наслідки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ІІ УНІВЕРСАЛУ</a:t>
          </a:r>
        </a:p>
      </dgm:t>
    </dgm:pt>
    <dgm:pt modelId="{9A85C0DD-2E0C-4474-990C-14C41BAF8455}" type="parTrans" cxnId="{828EB2BC-FD3F-4B4C-B53D-4B50635E3903}">
      <dgm:prSet/>
      <dgm:spPr/>
      <dgm:t>
        <a:bodyPr/>
        <a:lstStyle/>
        <a:p>
          <a:endParaRPr lang="ru-RU"/>
        </a:p>
      </dgm:t>
    </dgm:pt>
    <dgm:pt modelId="{9252945D-1D4A-43B6-B587-93A3205F51AE}" type="sibTrans" cxnId="{828EB2BC-FD3F-4B4C-B53D-4B50635E3903}">
      <dgm:prSet/>
      <dgm:spPr/>
      <dgm:t>
        <a:bodyPr/>
        <a:lstStyle/>
        <a:p>
          <a:endParaRPr lang="ru-RU"/>
        </a:p>
      </dgm:t>
    </dgm:pt>
    <dgm:pt modelId="{66B5C6C4-8950-4BEB-9638-7DEBFFFCA542}">
      <dgm:prSet phldrT="[Текст]" custT="1"/>
      <dgm:spPr>
        <a:xfrm>
          <a:off x="6980191" y="1583113"/>
          <a:ext cx="1643261" cy="1198028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Заколот генерала </a:t>
          </a:r>
          <a:r>
            <a:rPr lang="ru-RU" sz="16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Л.Корнілова</a:t>
          </a:r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( 7 </a:t>
          </a:r>
          <a:r>
            <a:rPr lang="ru-RU" sz="16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вересня</a:t>
          </a:r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(26 </a:t>
          </a:r>
          <a:r>
            <a:rPr lang="ru-RU" sz="16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серпня</a:t>
          </a:r>
          <a:r>
            <a:rPr lang="ru-RU" sz="1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)1917р.</a:t>
          </a:r>
        </a:p>
      </dgm:t>
    </dgm:pt>
    <dgm:pt modelId="{1A35EA09-2F10-4838-A883-31A59FD8A2ED}" type="parTrans" cxnId="{58D8F2E4-B32D-4303-B53B-3607C5D68AE5}">
      <dgm:prSet/>
      <dgm:spPr/>
      <dgm:t>
        <a:bodyPr/>
        <a:lstStyle/>
        <a:p>
          <a:endParaRPr lang="ru-RU"/>
        </a:p>
      </dgm:t>
    </dgm:pt>
    <dgm:pt modelId="{7696EC46-5254-42D3-8BF3-642E61CD9AB6}" type="sibTrans" cxnId="{58D8F2E4-B32D-4303-B53B-3607C5D68AE5}">
      <dgm:prSet/>
      <dgm:spPr/>
      <dgm:t>
        <a:bodyPr/>
        <a:lstStyle/>
        <a:p>
          <a:endParaRPr lang="ru-RU"/>
        </a:p>
      </dgm:t>
    </dgm:pt>
    <dgm:pt modelId="{73ED3E81-0E28-4EFD-8628-0136CD5AAB6E}">
      <dgm:prSet phldrT="[Текст]" custT="1"/>
      <dgm:spPr>
        <a:xfrm>
          <a:off x="6569376" y="657361"/>
          <a:ext cx="1848669" cy="152476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ru-RU" sz="1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загальнонаціональна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криза </a:t>
          </a:r>
        </a:p>
      </dgm:t>
    </dgm:pt>
    <dgm:pt modelId="{AB09DA38-710E-495D-B3E2-15FDE637C414}" type="parTrans" cxnId="{4119E9FD-321C-4FA8-8C34-6258EC711CA7}">
      <dgm:prSet/>
      <dgm:spPr/>
      <dgm:t>
        <a:bodyPr/>
        <a:lstStyle/>
        <a:p>
          <a:endParaRPr lang="ru-RU"/>
        </a:p>
      </dgm:t>
    </dgm:pt>
    <dgm:pt modelId="{04CD956A-94AC-4F31-998A-51B5677654F6}" type="sibTrans" cxnId="{4119E9FD-321C-4FA8-8C34-6258EC711CA7}">
      <dgm:prSet/>
      <dgm:spPr/>
      <dgm:t>
        <a:bodyPr/>
        <a:lstStyle/>
        <a:p>
          <a:endParaRPr lang="ru-RU"/>
        </a:p>
      </dgm:t>
    </dgm:pt>
    <dgm:pt modelId="{051117E0-BDE3-48B2-BC64-5C7F09045CB1}">
      <dgm:prSet phldrT="[Текст]" custT="1"/>
      <dgm:spPr>
        <a:xfrm>
          <a:off x="6569376" y="657361"/>
          <a:ext cx="1848669" cy="152476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криза </a:t>
          </a:r>
          <a:r>
            <a:rPr lang="ru-RU" sz="1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тимчасового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уряду</a:t>
          </a:r>
        </a:p>
      </dgm:t>
    </dgm:pt>
    <dgm:pt modelId="{466B4E7B-AC95-4790-9EB9-EB86AC6DDC6D}" type="parTrans" cxnId="{49A16B42-EDE4-4824-90EE-89F29B2C5D83}">
      <dgm:prSet/>
      <dgm:spPr/>
      <dgm:t>
        <a:bodyPr/>
        <a:lstStyle/>
        <a:p>
          <a:endParaRPr lang="ru-RU"/>
        </a:p>
      </dgm:t>
    </dgm:pt>
    <dgm:pt modelId="{06CF9C58-C7EC-459A-861C-13A1D15AABD1}" type="sibTrans" cxnId="{49A16B42-EDE4-4824-90EE-89F29B2C5D83}">
      <dgm:prSet/>
      <dgm:spPr/>
      <dgm:t>
        <a:bodyPr/>
        <a:lstStyle/>
        <a:p>
          <a:endParaRPr lang="ru-RU"/>
        </a:p>
      </dgm:t>
    </dgm:pt>
    <dgm:pt modelId="{5F4FCB57-03D6-4853-87AD-F7E0E497C3D4}">
      <dgm:prSet custT="1"/>
      <dgm:spPr>
        <a:xfrm>
          <a:off x="3852979" y="302286"/>
          <a:ext cx="2253799" cy="131138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7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«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Тимчасову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інструкцію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для Генерального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секретаріату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Тимчасового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Уряду на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Україні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».</a:t>
          </a:r>
        </a:p>
        <a:p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 </a:t>
          </a:r>
          <a:r>
            <a:rPr lang="ru-RU" sz="14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серпня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1917р.</a:t>
          </a:r>
        </a:p>
      </dgm:t>
    </dgm:pt>
    <dgm:pt modelId="{56AE5744-3409-41A6-8477-46BF22517DE9}" type="parTrans" cxnId="{25B0399B-9DED-4679-A2DA-F9C93D8AC7D0}">
      <dgm:prSet/>
      <dgm:spPr/>
      <dgm:t>
        <a:bodyPr/>
        <a:lstStyle/>
        <a:p>
          <a:endParaRPr lang="ru-RU"/>
        </a:p>
      </dgm:t>
    </dgm:pt>
    <dgm:pt modelId="{BB3FA321-3F1A-46BA-AB48-BF60C698ECBA}" type="sibTrans" cxnId="{25B0399B-9DED-4679-A2DA-F9C93D8AC7D0}">
      <dgm:prSet/>
      <dgm:spPr>
        <a:xfrm>
          <a:off x="4692589" y="-463751"/>
          <a:ext cx="2877179" cy="2877179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67AEA462-2026-4F97-8907-F958757FF19C}">
      <dgm:prSet phldrT="[Текст]" custT="1"/>
      <dgm:spPr>
        <a:xfrm>
          <a:off x="6569376" y="657361"/>
          <a:ext cx="1848669" cy="152476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криза </a:t>
          </a:r>
          <a:r>
            <a:rPr lang="ru-RU" sz="1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Української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Центральної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ради</a:t>
          </a:r>
        </a:p>
      </dgm:t>
    </dgm:pt>
    <dgm:pt modelId="{CCDD6A66-6BEF-4792-AE95-D2443C40C44D}" type="parTrans" cxnId="{BF349FDE-736C-4FE0-9AEB-EC9D993969B8}">
      <dgm:prSet/>
      <dgm:spPr/>
      <dgm:t>
        <a:bodyPr/>
        <a:lstStyle/>
        <a:p>
          <a:endParaRPr lang="ru-RU"/>
        </a:p>
      </dgm:t>
    </dgm:pt>
    <dgm:pt modelId="{70453878-EA04-4FAD-AB24-59E7E72E4577}" type="sibTrans" cxnId="{BF349FDE-736C-4FE0-9AEB-EC9D993969B8}">
      <dgm:prSet/>
      <dgm:spPr/>
      <dgm:t>
        <a:bodyPr/>
        <a:lstStyle/>
        <a:p>
          <a:endParaRPr lang="ru-RU"/>
        </a:p>
      </dgm:t>
    </dgm:pt>
    <dgm:pt modelId="{DF2B751B-F382-4EA2-815B-13CBECAE5B11}" type="pres">
      <dgm:prSet presAssocID="{62382AD6-6BDC-4C8B-9EAF-B198E731FB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BB2A30-975D-4068-9612-E308C3AB8CFD}" type="pres">
      <dgm:prSet presAssocID="{62382AD6-6BDC-4C8B-9EAF-B198E731FBC2}" presName="tSp" presStyleCnt="0"/>
      <dgm:spPr/>
    </dgm:pt>
    <dgm:pt modelId="{49FCDE53-4772-4DB2-8B7D-628F0364D6F7}" type="pres">
      <dgm:prSet presAssocID="{62382AD6-6BDC-4C8B-9EAF-B198E731FBC2}" presName="bSp" presStyleCnt="0"/>
      <dgm:spPr/>
    </dgm:pt>
    <dgm:pt modelId="{C3BB7AB9-29B8-4665-B65A-C85DAB18AFBF}" type="pres">
      <dgm:prSet presAssocID="{62382AD6-6BDC-4C8B-9EAF-B198E731FBC2}" presName="process" presStyleCnt="0"/>
      <dgm:spPr/>
    </dgm:pt>
    <dgm:pt modelId="{F230BC2D-EFD1-4617-AE57-ABCF9DF01848}" type="pres">
      <dgm:prSet presAssocID="{2CA6C3C0-885E-42EB-95D0-9B302201DB1E}" presName="composite1" presStyleCnt="0"/>
      <dgm:spPr/>
    </dgm:pt>
    <dgm:pt modelId="{38808941-0E7F-45CD-B742-650AF0DA8BC6}" type="pres">
      <dgm:prSet presAssocID="{2CA6C3C0-885E-42EB-95D0-9B302201DB1E}" presName="dummyNode1" presStyleLbl="node1" presStyleIdx="0" presStyleCnt="3"/>
      <dgm:spPr/>
    </dgm:pt>
    <dgm:pt modelId="{6ED9C2A1-69F6-44FC-8162-B5C98E63BB22}" type="pres">
      <dgm:prSet presAssocID="{2CA6C3C0-885E-42EB-95D0-9B302201DB1E}" presName="childNode1" presStyleLbl="bgAcc1" presStyleIdx="0" presStyleCnt="3" custScaleX="113934" custScaleY="9118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5C6AA67-F442-4B49-9406-6BD08D37565C}" type="pres">
      <dgm:prSet presAssocID="{2CA6C3C0-885E-42EB-95D0-9B302201DB1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61323-5D9B-4D6C-81F8-7BF3951E3C5B}" type="pres">
      <dgm:prSet presAssocID="{2CA6C3C0-885E-42EB-95D0-9B302201DB1E}" presName="parentNode1" presStyleLbl="node1" presStyleIdx="0" presStyleCnt="3" custScaleX="157625" custScaleY="194699" custLinFactNeighborX="-4084" custLinFactNeighborY="10288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F3D7A0D-6BFB-43D4-B9C0-AAC81529D665}" type="pres">
      <dgm:prSet presAssocID="{2CA6C3C0-885E-42EB-95D0-9B302201DB1E}" presName="connSite1" presStyleCnt="0"/>
      <dgm:spPr/>
    </dgm:pt>
    <dgm:pt modelId="{B1F94261-367F-4576-8C34-66D22C6D2060}" type="pres">
      <dgm:prSet presAssocID="{4C36DB24-C79C-4C1A-908A-3FC102667C5E}" presName="Name9" presStyleLbl="sibTrans2D1" presStyleIdx="0" presStyleCnt="2"/>
      <dgm:spPr>
        <a:prstGeom prst="leftCircularArrow">
          <a:avLst>
            <a:gd name="adj1" fmla="val 3428"/>
            <a:gd name="adj2" fmla="val 424553"/>
            <a:gd name="adj3" fmla="val 2214787"/>
            <a:gd name="adj4" fmla="val 9039212"/>
            <a:gd name="adj5" fmla="val 3999"/>
          </a:avLst>
        </a:prstGeom>
      </dgm:spPr>
      <dgm:t>
        <a:bodyPr/>
        <a:lstStyle/>
        <a:p>
          <a:endParaRPr lang="ru-RU"/>
        </a:p>
      </dgm:t>
    </dgm:pt>
    <dgm:pt modelId="{55A49D61-3E08-4DA5-B238-3097EB03F1BE}" type="pres">
      <dgm:prSet presAssocID="{5F4FCB57-03D6-4853-87AD-F7E0E497C3D4}" presName="composite2" presStyleCnt="0"/>
      <dgm:spPr/>
    </dgm:pt>
    <dgm:pt modelId="{A41C4821-0508-4E51-8144-BB7F954BC9DE}" type="pres">
      <dgm:prSet presAssocID="{5F4FCB57-03D6-4853-87AD-F7E0E497C3D4}" presName="dummyNode2" presStyleLbl="node1" presStyleIdx="0" presStyleCnt="3"/>
      <dgm:spPr/>
    </dgm:pt>
    <dgm:pt modelId="{4CF34EA2-6F7F-4503-81F6-137A264E5D7A}" type="pres">
      <dgm:prSet presAssocID="{5F4FCB57-03D6-4853-87AD-F7E0E497C3D4}" presName="childNode2" presStyleLbl="bgAcc1" presStyleIdx="1" presStyleCnt="3">
        <dgm:presLayoutVars>
          <dgm:bulletEnabled val="1"/>
        </dgm:presLayoutVars>
      </dgm:prSet>
      <dgm:spPr>
        <a:xfrm>
          <a:off x="3747432" y="957979"/>
          <a:ext cx="1848669" cy="152476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7C59D32-312A-4107-A49F-52A3C31D3052}" type="pres">
      <dgm:prSet presAssocID="{5F4FCB57-03D6-4853-87AD-F7E0E497C3D4}" presName="childNode2tx" presStyleLbl="bgAcc1" presStyleIdx="1" presStyleCnt="3">
        <dgm:presLayoutVars>
          <dgm:bulletEnabled val="1"/>
        </dgm:presLayoutVars>
      </dgm:prSet>
      <dgm:spPr/>
    </dgm:pt>
    <dgm:pt modelId="{5DE6CFE2-46EB-44A3-BE31-48AF92F267E6}" type="pres">
      <dgm:prSet presAssocID="{5F4FCB57-03D6-4853-87AD-F7E0E497C3D4}" presName="parentNode2" presStyleLbl="node1" presStyleIdx="1" presStyleCnt="3" custScaleX="137154" custScaleY="200680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AA6FA34-E05A-42EB-A9E4-958635A4C74C}" type="pres">
      <dgm:prSet presAssocID="{5F4FCB57-03D6-4853-87AD-F7E0E497C3D4}" presName="connSite2" presStyleCnt="0"/>
      <dgm:spPr/>
    </dgm:pt>
    <dgm:pt modelId="{07036E52-4A44-4C1C-BD6E-3493150F430E}" type="pres">
      <dgm:prSet presAssocID="{BB3FA321-3F1A-46BA-AB48-BF60C698ECBA}" presName="Name18" presStyleLbl="sibTrans2D1" presStyleIdx="1" presStyleCnt="2"/>
      <dgm:spPr>
        <a:prstGeom prst="circularArrow">
          <a:avLst>
            <a:gd name="adj1" fmla="val 3376"/>
            <a:gd name="adj2" fmla="val 417704"/>
            <a:gd name="adj3" fmla="val 19448800"/>
            <a:gd name="adj4" fmla="val 12617525"/>
            <a:gd name="adj5" fmla="val 3939"/>
          </a:avLst>
        </a:prstGeom>
      </dgm:spPr>
      <dgm:t>
        <a:bodyPr/>
        <a:lstStyle/>
        <a:p>
          <a:endParaRPr lang="ru-RU"/>
        </a:p>
      </dgm:t>
    </dgm:pt>
    <dgm:pt modelId="{7E16A6B4-A365-4DC6-9E81-810B0AB9B54F}" type="pres">
      <dgm:prSet presAssocID="{66B5C6C4-8950-4BEB-9638-7DEBFFFCA542}" presName="composite1" presStyleCnt="0"/>
      <dgm:spPr/>
    </dgm:pt>
    <dgm:pt modelId="{4C5BE868-165C-4DE9-87B0-932C3C07456B}" type="pres">
      <dgm:prSet presAssocID="{66B5C6C4-8950-4BEB-9638-7DEBFFFCA542}" presName="dummyNode1" presStyleLbl="node1" presStyleIdx="1" presStyleCnt="3"/>
      <dgm:spPr/>
    </dgm:pt>
    <dgm:pt modelId="{AC86A685-C0C6-43B3-940E-6B3CDAC8A77E}" type="pres">
      <dgm:prSet presAssocID="{66B5C6C4-8950-4BEB-9638-7DEBFFFCA542}" presName="childNode1" presStyleLbl="bgAcc1" presStyleIdx="2" presStyleCnt="3" custScaleX="159388" custScaleY="114293" custLinFactNeighborX="17656" custLinFactNeighborY="-4311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4FE9521-4CFE-42B8-9AAD-16A315E10185}" type="pres">
      <dgm:prSet presAssocID="{66B5C6C4-8950-4BEB-9638-7DEBFFFCA542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0C274-7D48-47C4-BAE9-33479725EC58}" type="pres">
      <dgm:prSet presAssocID="{66B5C6C4-8950-4BEB-9638-7DEBFFFCA542}" presName="parentNode1" presStyleLbl="node1" presStyleIdx="2" presStyleCnt="3" custScaleX="120647" custScaleY="211790" custLinFactNeighborX="-3612" custLinFactNeighborY="5067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944C376-9ED9-4A58-B2FA-E1F00C6CE57D}" type="pres">
      <dgm:prSet presAssocID="{66B5C6C4-8950-4BEB-9638-7DEBFFFCA542}" presName="connSite1" presStyleCnt="0"/>
      <dgm:spPr/>
    </dgm:pt>
  </dgm:ptLst>
  <dgm:cxnLst>
    <dgm:cxn modelId="{1BEB13E9-DFE7-464B-8968-8A561D899C06}" type="presOf" srcId="{051117E0-BDE3-48B2-BC64-5C7F09045CB1}" destId="{AC86A685-C0C6-43B3-940E-6B3CDAC8A77E}" srcOrd="0" destOrd="1" presId="urn:microsoft.com/office/officeart/2005/8/layout/hProcess4"/>
    <dgm:cxn modelId="{828EB2BC-FD3F-4B4C-B53D-4B50635E3903}" srcId="{2CA6C3C0-885E-42EB-95D0-9B302201DB1E}" destId="{E4539575-DF41-4CD3-90FA-37F32731748B}" srcOrd="0" destOrd="0" parTransId="{9A85C0DD-2E0C-4474-990C-14C41BAF8455}" sibTransId="{9252945D-1D4A-43B6-B587-93A3205F51AE}"/>
    <dgm:cxn modelId="{CE0E4709-5338-42F0-BBD4-7EC8ED36DFCF}" type="presOf" srcId="{62382AD6-6BDC-4C8B-9EAF-B198E731FBC2}" destId="{DF2B751B-F382-4EA2-815B-13CBECAE5B11}" srcOrd="0" destOrd="0" presId="urn:microsoft.com/office/officeart/2005/8/layout/hProcess4"/>
    <dgm:cxn modelId="{482FD499-384F-4076-9B2E-BBE4E16698CD}" type="presOf" srcId="{BB3FA321-3F1A-46BA-AB48-BF60C698ECBA}" destId="{07036E52-4A44-4C1C-BD6E-3493150F430E}" srcOrd="0" destOrd="0" presId="urn:microsoft.com/office/officeart/2005/8/layout/hProcess4"/>
    <dgm:cxn modelId="{8ACDD3F3-8400-41C8-880E-B3F4102FED8E}" srcId="{62382AD6-6BDC-4C8B-9EAF-B198E731FBC2}" destId="{2CA6C3C0-885E-42EB-95D0-9B302201DB1E}" srcOrd="0" destOrd="0" parTransId="{C4D7B00B-8C6C-4908-91C2-8A7E6FCB1491}" sibTransId="{4C36DB24-C79C-4C1A-908A-3FC102667C5E}"/>
    <dgm:cxn modelId="{AF5273F3-98E4-4D89-B7CD-2989A19BAE7D}" type="presOf" srcId="{E4539575-DF41-4CD3-90FA-37F32731748B}" destId="{15C6AA67-F442-4B49-9406-6BD08D37565C}" srcOrd="1" destOrd="0" presId="urn:microsoft.com/office/officeart/2005/8/layout/hProcess4"/>
    <dgm:cxn modelId="{4119E9FD-321C-4FA8-8C34-6258EC711CA7}" srcId="{66B5C6C4-8950-4BEB-9638-7DEBFFFCA542}" destId="{73ED3E81-0E28-4EFD-8628-0136CD5AAB6E}" srcOrd="0" destOrd="0" parTransId="{AB09DA38-710E-495D-B3E2-15FDE637C414}" sibTransId="{04CD956A-94AC-4F31-998A-51B5677654F6}"/>
    <dgm:cxn modelId="{25B0399B-9DED-4679-A2DA-F9C93D8AC7D0}" srcId="{62382AD6-6BDC-4C8B-9EAF-B198E731FBC2}" destId="{5F4FCB57-03D6-4853-87AD-F7E0E497C3D4}" srcOrd="1" destOrd="0" parTransId="{56AE5744-3409-41A6-8477-46BF22517DE9}" sibTransId="{BB3FA321-3F1A-46BA-AB48-BF60C698ECBA}"/>
    <dgm:cxn modelId="{86EEC0F4-912F-406E-8DF4-2908A8D20E67}" type="presOf" srcId="{2CA6C3C0-885E-42EB-95D0-9B302201DB1E}" destId="{E6B61323-5D9B-4D6C-81F8-7BF3951E3C5B}" srcOrd="0" destOrd="0" presId="urn:microsoft.com/office/officeart/2005/8/layout/hProcess4"/>
    <dgm:cxn modelId="{BF349FDE-736C-4FE0-9AEB-EC9D993969B8}" srcId="{66B5C6C4-8950-4BEB-9638-7DEBFFFCA542}" destId="{67AEA462-2026-4F97-8907-F958757FF19C}" srcOrd="2" destOrd="0" parTransId="{CCDD6A66-6BEF-4792-AE95-D2443C40C44D}" sibTransId="{70453878-EA04-4FAD-AB24-59E7E72E4577}"/>
    <dgm:cxn modelId="{372D33F4-3683-4984-83B7-203D15A6ABBC}" type="presOf" srcId="{73ED3E81-0E28-4EFD-8628-0136CD5AAB6E}" destId="{24FE9521-4CFE-42B8-9AAD-16A315E10185}" srcOrd="1" destOrd="0" presId="urn:microsoft.com/office/officeart/2005/8/layout/hProcess4"/>
    <dgm:cxn modelId="{906030E5-C712-446B-A1FB-A66B05783A30}" type="presOf" srcId="{67AEA462-2026-4F97-8907-F958757FF19C}" destId="{AC86A685-C0C6-43B3-940E-6B3CDAC8A77E}" srcOrd="0" destOrd="2" presId="urn:microsoft.com/office/officeart/2005/8/layout/hProcess4"/>
    <dgm:cxn modelId="{58D8F2E4-B32D-4303-B53B-3607C5D68AE5}" srcId="{62382AD6-6BDC-4C8B-9EAF-B198E731FBC2}" destId="{66B5C6C4-8950-4BEB-9638-7DEBFFFCA542}" srcOrd="2" destOrd="0" parTransId="{1A35EA09-2F10-4838-A883-31A59FD8A2ED}" sibTransId="{7696EC46-5254-42D3-8BF3-642E61CD9AB6}"/>
    <dgm:cxn modelId="{56129B68-B94C-4B5B-B746-7351FAD612AE}" type="presOf" srcId="{73ED3E81-0E28-4EFD-8628-0136CD5AAB6E}" destId="{AC86A685-C0C6-43B3-940E-6B3CDAC8A77E}" srcOrd="0" destOrd="0" presId="urn:microsoft.com/office/officeart/2005/8/layout/hProcess4"/>
    <dgm:cxn modelId="{2B9B4E29-9A11-4C7C-B6FF-539B60889F0E}" type="presOf" srcId="{67AEA462-2026-4F97-8907-F958757FF19C}" destId="{24FE9521-4CFE-42B8-9AAD-16A315E10185}" srcOrd="1" destOrd="2" presId="urn:microsoft.com/office/officeart/2005/8/layout/hProcess4"/>
    <dgm:cxn modelId="{651E0888-BA63-4872-8D40-D2281A7C603B}" type="presOf" srcId="{66B5C6C4-8950-4BEB-9638-7DEBFFFCA542}" destId="{B520C274-7D48-47C4-BAE9-33479725EC58}" srcOrd="0" destOrd="0" presId="urn:microsoft.com/office/officeart/2005/8/layout/hProcess4"/>
    <dgm:cxn modelId="{49A16B42-EDE4-4824-90EE-89F29B2C5D83}" srcId="{66B5C6C4-8950-4BEB-9638-7DEBFFFCA542}" destId="{051117E0-BDE3-48B2-BC64-5C7F09045CB1}" srcOrd="1" destOrd="0" parTransId="{466B4E7B-AC95-4790-9EB9-EB86AC6DDC6D}" sibTransId="{06CF9C58-C7EC-459A-861C-13A1D15AABD1}"/>
    <dgm:cxn modelId="{1DA58783-B8CD-47A0-9630-9887B926EDA2}" type="presOf" srcId="{4C36DB24-C79C-4C1A-908A-3FC102667C5E}" destId="{B1F94261-367F-4576-8C34-66D22C6D2060}" srcOrd="0" destOrd="0" presId="urn:microsoft.com/office/officeart/2005/8/layout/hProcess4"/>
    <dgm:cxn modelId="{696F09CD-21D9-4120-AE97-32D02B1312BF}" type="presOf" srcId="{5F4FCB57-03D6-4853-87AD-F7E0E497C3D4}" destId="{5DE6CFE2-46EB-44A3-BE31-48AF92F267E6}" srcOrd="0" destOrd="0" presId="urn:microsoft.com/office/officeart/2005/8/layout/hProcess4"/>
    <dgm:cxn modelId="{8C7FF5ED-7861-4C5C-9C3C-C3C181EB3C63}" type="presOf" srcId="{051117E0-BDE3-48B2-BC64-5C7F09045CB1}" destId="{24FE9521-4CFE-42B8-9AAD-16A315E10185}" srcOrd="1" destOrd="1" presId="urn:microsoft.com/office/officeart/2005/8/layout/hProcess4"/>
    <dgm:cxn modelId="{84C7E5AE-DC25-4F2A-A25A-E95703E20A71}" type="presOf" srcId="{E4539575-DF41-4CD3-90FA-37F32731748B}" destId="{6ED9C2A1-69F6-44FC-8162-B5C98E63BB22}" srcOrd="0" destOrd="0" presId="urn:microsoft.com/office/officeart/2005/8/layout/hProcess4"/>
    <dgm:cxn modelId="{7273404F-C84B-4CC7-A723-0447B707BD1B}" type="presParOf" srcId="{DF2B751B-F382-4EA2-815B-13CBECAE5B11}" destId="{40BB2A30-975D-4068-9612-E308C3AB8CFD}" srcOrd="0" destOrd="0" presId="urn:microsoft.com/office/officeart/2005/8/layout/hProcess4"/>
    <dgm:cxn modelId="{98CC48DC-677A-4F0D-8B2E-B1B1367B1D01}" type="presParOf" srcId="{DF2B751B-F382-4EA2-815B-13CBECAE5B11}" destId="{49FCDE53-4772-4DB2-8B7D-628F0364D6F7}" srcOrd="1" destOrd="0" presId="urn:microsoft.com/office/officeart/2005/8/layout/hProcess4"/>
    <dgm:cxn modelId="{3274E679-C969-4F8D-959D-361513018054}" type="presParOf" srcId="{DF2B751B-F382-4EA2-815B-13CBECAE5B11}" destId="{C3BB7AB9-29B8-4665-B65A-C85DAB18AFBF}" srcOrd="2" destOrd="0" presId="urn:microsoft.com/office/officeart/2005/8/layout/hProcess4"/>
    <dgm:cxn modelId="{9C161BCA-B4AE-4B50-80D3-513D3F4E453A}" type="presParOf" srcId="{C3BB7AB9-29B8-4665-B65A-C85DAB18AFBF}" destId="{F230BC2D-EFD1-4617-AE57-ABCF9DF01848}" srcOrd="0" destOrd="0" presId="urn:microsoft.com/office/officeart/2005/8/layout/hProcess4"/>
    <dgm:cxn modelId="{563D9A9C-FF8A-4980-AAEC-551774A373C3}" type="presParOf" srcId="{F230BC2D-EFD1-4617-AE57-ABCF9DF01848}" destId="{38808941-0E7F-45CD-B742-650AF0DA8BC6}" srcOrd="0" destOrd="0" presId="urn:microsoft.com/office/officeart/2005/8/layout/hProcess4"/>
    <dgm:cxn modelId="{414A703F-60F1-45E2-ACC0-1346B620B207}" type="presParOf" srcId="{F230BC2D-EFD1-4617-AE57-ABCF9DF01848}" destId="{6ED9C2A1-69F6-44FC-8162-B5C98E63BB22}" srcOrd="1" destOrd="0" presId="urn:microsoft.com/office/officeart/2005/8/layout/hProcess4"/>
    <dgm:cxn modelId="{BA9F559F-CF41-49CA-A6FF-50EA2E397EA7}" type="presParOf" srcId="{F230BC2D-EFD1-4617-AE57-ABCF9DF01848}" destId="{15C6AA67-F442-4B49-9406-6BD08D37565C}" srcOrd="2" destOrd="0" presId="urn:microsoft.com/office/officeart/2005/8/layout/hProcess4"/>
    <dgm:cxn modelId="{E36595BA-87EA-4A31-9C46-497F1172CA2B}" type="presParOf" srcId="{F230BC2D-EFD1-4617-AE57-ABCF9DF01848}" destId="{E6B61323-5D9B-4D6C-81F8-7BF3951E3C5B}" srcOrd="3" destOrd="0" presId="urn:microsoft.com/office/officeart/2005/8/layout/hProcess4"/>
    <dgm:cxn modelId="{F880118A-BA42-4340-83BE-5368DC20E4C0}" type="presParOf" srcId="{F230BC2D-EFD1-4617-AE57-ABCF9DF01848}" destId="{8F3D7A0D-6BFB-43D4-B9C0-AAC81529D665}" srcOrd="4" destOrd="0" presId="urn:microsoft.com/office/officeart/2005/8/layout/hProcess4"/>
    <dgm:cxn modelId="{27B9B6DE-EA55-4CB7-816A-51ABDDEC3D33}" type="presParOf" srcId="{C3BB7AB9-29B8-4665-B65A-C85DAB18AFBF}" destId="{B1F94261-367F-4576-8C34-66D22C6D2060}" srcOrd="1" destOrd="0" presId="urn:microsoft.com/office/officeart/2005/8/layout/hProcess4"/>
    <dgm:cxn modelId="{6E4DBC7E-B1F0-470C-B4CD-9DB13B9E423A}" type="presParOf" srcId="{C3BB7AB9-29B8-4665-B65A-C85DAB18AFBF}" destId="{55A49D61-3E08-4DA5-B238-3097EB03F1BE}" srcOrd="2" destOrd="0" presId="urn:microsoft.com/office/officeart/2005/8/layout/hProcess4"/>
    <dgm:cxn modelId="{0990682F-E9F0-4275-ACCE-336080D07526}" type="presParOf" srcId="{55A49D61-3E08-4DA5-B238-3097EB03F1BE}" destId="{A41C4821-0508-4E51-8144-BB7F954BC9DE}" srcOrd="0" destOrd="0" presId="urn:microsoft.com/office/officeart/2005/8/layout/hProcess4"/>
    <dgm:cxn modelId="{2C89D86E-C4D0-438D-9499-6886EBE39F86}" type="presParOf" srcId="{55A49D61-3E08-4DA5-B238-3097EB03F1BE}" destId="{4CF34EA2-6F7F-4503-81F6-137A264E5D7A}" srcOrd="1" destOrd="0" presId="urn:microsoft.com/office/officeart/2005/8/layout/hProcess4"/>
    <dgm:cxn modelId="{29B548D2-89C7-4323-B108-46783C031131}" type="presParOf" srcId="{55A49D61-3E08-4DA5-B238-3097EB03F1BE}" destId="{F7C59D32-312A-4107-A49F-52A3C31D3052}" srcOrd="2" destOrd="0" presId="urn:microsoft.com/office/officeart/2005/8/layout/hProcess4"/>
    <dgm:cxn modelId="{9610348B-E0FC-40E9-B5A9-F7C4900A89B4}" type="presParOf" srcId="{55A49D61-3E08-4DA5-B238-3097EB03F1BE}" destId="{5DE6CFE2-46EB-44A3-BE31-48AF92F267E6}" srcOrd="3" destOrd="0" presId="urn:microsoft.com/office/officeart/2005/8/layout/hProcess4"/>
    <dgm:cxn modelId="{835FEAE9-CF32-4440-B1EB-9842A2E8AFD4}" type="presParOf" srcId="{55A49D61-3E08-4DA5-B238-3097EB03F1BE}" destId="{1AA6FA34-E05A-42EB-A9E4-958635A4C74C}" srcOrd="4" destOrd="0" presId="urn:microsoft.com/office/officeart/2005/8/layout/hProcess4"/>
    <dgm:cxn modelId="{A1585C3C-8F3F-4A0F-A607-AC956E26C1C9}" type="presParOf" srcId="{C3BB7AB9-29B8-4665-B65A-C85DAB18AFBF}" destId="{07036E52-4A44-4C1C-BD6E-3493150F430E}" srcOrd="3" destOrd="0" presId="urn:microsoft.com/office/officeart/2005/8/layout/hProcess4"/>
    <dgm:cxn modelId="{C5C8A939-786B-4B8F-B1B4-1F7DD7375E40}" type="presParOf" srcId="{C3BB7AB9-29B8-4665-B65A-C85DAB18AFBF}" destId="{7E16A6B4-A365-4DC6-9E81-810B0AB9B54F}" srcOrd="4" destOrd="0" presId="urn:microsoft.com/office/officeart/2005/8/layout/hProcess4"/>
    <dgm:cxn modelId="{0C72D949-D60C-4B49-810F-E78C4149B617}" type="presParOf" srcId="{7E16A6B4-A365-4DC6-9E81-810B0AB9B54F}" destId="{4C5BE868-165C-4DE9-87B0-932C3C07456B}" srcOrd="0" destOrd="0" presId="urn:microsoft.com/office/officeart/2005/8/layout/hProcess4"/>
    <dgm:cxn modelId="{70FCCD22-9C7A-4B95-8753-E070A7BC9CC0}" type="presParOf" srcId="{7E16A6B4-A365-4DC6-9E81-810B0AB9B54F}" destId="{AC86A685-C0C6-43B3-940E-6B3CDAC8A77E}" srcOrd="1" destOrd="0" presId="urn:microsoft.com/office/officeart/2005/8/layout/hProcess4"/>
    <dgm:cxn modelId="{4478E738-0FB0-4959-9256-420BA9A04FCA}" type="presParOf" srcId="{7E16A6B4-A365-4DC6-9E81-810B0AB9B54F}" destId="{24FE9521-4CFE-42B8-9AAD-16A315E10185}" srcOrd="2" destOrd="0" presId="urn:microsoft.com/office/officeart/2005/8/layout/hProcess4"/>
    <dgm:cxn modelId="{7B51DC1C-BF3A-4755-936A-DC0A1CBBC0A8}" type="presParOf" srcId="{7E16A6B4-A365-4DC6-9E81-810B0AB9B54F}" destId="{B520C274-7D48-47C4-BAE9-33479725EC58}" srcOrd="3" destOrd="0" presId="urn:microsoft.com/office/officeart/2005/8/layout/hProcess4"/>
    <dgm:cxn modelId="{A0990A2F-E187-4600-82CB-27A0B630D9C8}" type="presParOf" srcId="{7E16A6B4-A365-4DC6-9E81-810B0AB9B54F}" destId="{E944C376-9ED9-4A58-B2FA-E1F00C6CE57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30306A-B615-4C83-BD3C-9D51A35922E0}">
      <dsp:nvSpPr>
        <dsp:cNvPr id="0" name=""/>
        <dsp:cNvSpPr/>
      </dsp:nvSpPr>
      <dsp:spPr>
        <a:xfrm>
          <a:off x="3542" y="1006659"/>
          <a:ext cx="1194714" cy="98538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A446F-2486-47AB-A71D-9D4FE5C9B527}">
      <dsp:nvSpPr>
        <dsp:cNvPr id="0" name=""/>
        <dsp:cNvSpPr/>
      </dsp:nvSpPr>
      <dsp:spPr>
        <a:xfrm>
          <a:off x="657443" y="1833259"/>
          <a:ext cx="1349502" cy="1349502"/>
        </a:xfrm>
        <a:prstGeom prst="leftCircularArrow">
          <a:avLst>
            <a:gd name="adj1" fmla="val 2712"/>
            <a:gd name="adj2" fmla="val 330325"/>
            <a:gd name="adj3" fmla="val 1974368"/>
            <a:gd name="adj4" fmla="val 8893021"/>
            <a:gd name="adj5" fmla="val 3164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E89AA-DDC7-4022-B537-39DCED2D2117}">
      <dsp:nvSpPr>
        <dsp:cNvPr id="0" name=""/>
        <dsp:cNvSpPr/>
      </dsp:nvSpPr>
      <dsp:spPr>
        <a:xfrm>
          <a:off x="269034" y="1147746"/>
          <a:ext cx="1061968" cy="168860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 Всеукраїнський селянський з’їзд(10 червня(28 травня)1917р.)  212 делегатів</a:t>
          </a:r>
          <a:endParaRPr lang="ru-RU" sz="1100" kern="1200" dirty="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69034" y="1147746"/>
        <a:ext cx="1061968" cy="1688605"/>
      </dsp:txXfrm>
    </dsp:sp>
    <dsp:sp modelId="{69DE9960-2FB3-4071-A85E-3ACB34D43B81}">
      <dsp:nvSpPr>
        <dsp:cNvPr id="0" name=""/>
        <dsp:cNvSpPr/>
      </dsp:nvSpPr>
      <dsp:spPr>
        <a:xfrm>
          <a:off x="1548303" y="1600301"/>
          <a:ext cx="1194714" cy="98538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77878-4B67-4BFD-BFAF-1A3E486E93B5}">
      <dsp:nvSpPr>
        <dsp:cNvPr id="0" name=""/>
        <dsp:cNvSpPr/>
      </dsp:nvSpPr>
      <dsp:spPr>
        <a:xfrm>
          <a:off x="2243926" y="228788"/>
          <a:ext cx="1793849" cy="1793849"/>
        </a:xfrm>
        <a:prstGeom prst="circularArrow">
          <a:avLst>
            <a:gd name="adj1" fmla="val 2412"/>
            <a:gd name="adj2" fmla="val 291665"/>
            <a:gd name="adj3" fmla="val 19846635"/>
            <a:gd name="adj4" fmla="val 12889322"/>
            <a:gd name="adj5" fmla="val 2813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AF2C6-9851-4B21-9DE7-3697EC730366}">
      <dsp:nvSpPr>
        <dsp:cNvPr id="0" name=""/>
        <dsp:cNvSpPr/>
      </dsp:nvSpPr>
      <dsp:spPr>
        <a:xfrm>
          <a:off x="1813795" y="835010"/>
          <a:ext cx="1061968" cy="1530581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ІІ Всеукраїнський військовий з’їзд (18 (5) червня 1917 р.) 158 делегатів</a:t>
          </a:r>
          <a:endParaRPr lang="ru-RU" sz="1100" kern="120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813795" y="835010"/>
        <a:ext cx="1061968" cy="1530581"/>
      </dsp:txXfrm>
    </dsp:sp>
    <dsp:sp modelId="{233DCF74-45BD-4636-8A4E-C0A18A6928FF}">
      <dsp:nvSpPr>
        <dsp:cNvPr id="0" name=""/>
        <dsp:cNvSpPr/>
      </dsp:nvSpPr>
      <dsp:spPr>
        <a:xfrm>
          <a:off x="3093064" y="802114"/>
          <a:ext cx="1662743" cy="98538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загальнонаціональне піднесення </a:t>
          </a:r>
        </a:p>
      </dsp:txBody>
      <dsp:txXfrm>
        <a:off x="3093064" y="802114"/>
        <a:ext cx="1662743" cy="774234"/>
      </dsp:txXfrm>
    </dsp:sp>
    <dsp:sp modelId="{5F2E626F-9E32-41EC-903D-64D70CC4E95F}">
      <dsp:nvSpPr>
        <dsp:cNvPr id="0" name=""/>
        <dsp:cNvSpPr/>
      </dsp:nvSpPr>
      <dsp:spPr>
        <a:xfrm>
          <a:off x="3915567" y="1668236"/>
          <a:ext cx="1458754" cy="1458754"/>
        </a:xfrm>
        <a:prstGeom prst="leftCircularArrow">
          <a:avLst>
            <a:gd name="adj1" fmla="val 2765"/>
            <a:gd name="adj2" fmla="val 337196"/>
            <a:gd name="adj3" fmla="val 1598129"/>
            <a:gd name="adj4" fmla="val 8509911"/>
            <a:gd name="adj5" fmla="val 3226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FFC60-8A75-4638-9A19-6CC6F11FAA9D}">
      <dsp:nvSpPr>
        <dsp:cNvPr id="0" name=""/>
        <dsp:cNvSpPr/>
      </dsp:nvSpPr>
      <dsp:spPr>
        <a:xfrm>
          <a:off x="3657605" y="1797748"/>
          <a:ext cx="1061968" cy="110390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50" b="1" kern="120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 червня 1917р.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50" kern="120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І УНІВЕРСАЛ</a:t>
          </a:r>
          <a:endParaRPr lang="ru-RU" sz="1050" kern="1200">
            <a:solidFill>
              <a:schemeClr val="bg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657605" y="1797748"/>
        <a:ext cx="1061968" cy="1103909"/>
      </dsp:txXfrm>
    </dsp:sp>
    <dsp:sp modelId="{93B01D00-2DC0-490E-9CDD-7A49BAA98FE6}">
      <dsp:nvSpPr>
        <dsp:cNvPr id="0" name=""/>
        <dsp:cNvSpPr/>
      </dsp:nvSpPr>
      <dsp:spPr>
        <a:xfrm>
          <a:off x="4973108" y="1334778"/>
          <a:ext cx="1194714" cy="98538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 червня 1917р.був створений крайовий уряд – </a:t>
          </a:r>
          <a:r>
            <a:rPr lang="uk-UA" sz="1100"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Генеральний секретаріат.</a:t>
          </a:r>
          <a:endParaRPr lang="ru-RU" sz="1100" b="1" kern="120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973108" y="1545933"/>
        <a:ext cx="1194714" cy="774234"/>
      </dsp:txXfrm>
    </dsp:sp>
    <dsp:sp modelId="{D876EFBC-5BE4-4E33-8812-A4BC12AE0552}">
      <dsp:nvSpPr>
        <dsp:cNvPr id="0" name=""/>
        <dsp:cNvSpPr/>
      </dsp:nvSpPr>
      <dsp:spPr>
        <a:xfrm>
          <a:off x="5694986" y="522433"/>
          <a:ext cx="1532741" cy="1532741"/>
        </a:xfrm>
        <a:prstGeom prst="circularArrow">
          <a:avLst>
            <a:gd name="adj1" fmla="val 2399"/>
            <a:gd name="adj2" fmla="val 290088"/>
            <a:gd name="adj3" fmla="val 19059058"/>
            <a:gd name="adj4" fmla="val 12100167"/>
            <a:gd name="adj5" fmla="val 2799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7BB53-7842-4EA1-8949-945C3312223E}">
      <dsp:nvSpPr>
        <dsp:cNvPr id="0" name=""/>
        <dsp:cNvSpPr/>
      </dsp:nvSpPr>
      <dsp:spPr>
        <a:xfrm>
          <a:off x="5238600" y="1100533"/>
          <a:ext cx="1061968" cy="468489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chemeClr val="bg1"/>
              </a:solidFill>
              <a:latin typeface="Calibri"/>
              <a:ea typeface="+mn-ea"/>
              <a:cs typeface="+mn-cs"/>
            </a:rPr>
            <a:t>Голова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chemeClr val="bg1"/>
              </a:solidFill>
              <a:latin typeface="Calibri"/>
              <a:ea typeface="+mn-ea"/>
              <a:cs typeface="+mn-cs"/>
            </a:rPr>
            <a:t>В. Винниченко</a:t>
          </a:r>
        </a:p>
      </dsp:txBody>
      <dsp:txXfrm>
        <a:off x="5238600" y="1100533"/>
        <a:ext cx="1061968" cy="468489"/>
      </dsp:txXfrm>
    </dsp:sp>
    <dsp:sp modelId="{EF4790BC-9246-4C43-B8C0-761F2B3EE311}">
      <dsp:nvSpPr>
        <dsp:cNvPr id="0" name=""/>
        <dsp:cNvSpPr/>
      </dsp:nvSpPr>
      <dsp:spPr>
        <a:xfrm>
          <a:off x="6523585" y="790979"/>
          <a:ext cx="1159912" cy="141416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негативна реакція Тимчасового уряду на </a:t>
          </a:r>
          <a:r>
            <a:rPr lang="ru-RU" sz="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 УНІВЕРСАЛ</a:t>
          </a:r>
        </a:p>
      </dsp:txBody>
      <dsp:txXfrm>
        <a:off x="6523585" y="790979"/>
        <a:ext cx="1159912" cy="1111127"/>
      </dsp:txXfrm>
    </dsp:sp>
    <dsp:sp modelId="{E9E99FCE-7944-4BF4-8C98-60962EF95FBC}">
      <dsp:nvSpPr>
        <dsp:cNvPr id="0" name=""/>
        <dsp:cNvSpPr/>
      </dsp:nvSpPr>
      <dsp:spPr>
        <a:xfrm>
          <a:off x="6703171" y="2387716"/>
          <a:ext cx="1061968" cy="111713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 липня 1917р.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ІІ УНІВЕРСАЛ</a:t>
          </a:r>
        </a:p>
      </dsp:txBody>
      <dsp:txXfrm>
        <a:off x="6703171" y="2387716"/>
        <a:ext cx="1061968" cy="111713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D9C2A1-69F6-44FC-8162-B5C98E63BB22}">
      <dsp:nvSpPr>
        <dsp:cNvPr id="0" name=""/>
        <dsp:cNvSpPr/>
      </dsp:nvSpPr>
      <dsp:spPr>
        <a:xfrm>
          <a:off x="894" y="1406612"/>
          <a:ext cx="1956933" cy="129178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наслідки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ІІ УНІВЕРСАЛУ</a:t>
          </a:r>
        </a:p>
      </dsp:txBody>
      <dsp:txXfrm>
        <a:off x="894" y="1406612"/>
        <a:ext cx="1956933" cy="1014973"/>
      </dsp:txXfrm>
    </dsp:sp>
    <dsp:sp modelId="{B1F94261-367F-4576-8C34-66D22C6D2060}">
      <dsp:nvSpPr>
        <dsp:cNvPr id="0" name=""/>
        <dsp:cNvSpPr/>
      </dsp:nvSpPr>
      <dsp:spPr>
        <a:xfrm>
          <a:off x="977434" y="1598922"/>
          <a:ext cx="2434325" cy="2434325"/>
        </a:xfrm>
        <a:prstGeom prst="leftCircularArrow">
          <a:avLst>
            <a:gd name="adj1" fmla="val 3428"/>
            <a:gd name="adj2" fmla="val 424553"/>
            <a:gd name="adj3" fmla="val 2214787"/>
            <a:gd name="adj4" fmla="val 9039212"/>
            <a:gd name="adj5" fmla="val 3999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61323-5D9B-4D6C-81F8-7BF3951E3C5B}">
      <dsp:nvSpPr>
        <dsp:cNvPr id="0" name=""/>
        <dsp:cNvSpPr/>
      </dsp:nvSpPr>
      <dsp:spPr>
        <a:xfrm>
          <a:off x="0" y="2232250"/>
          <a:ext cx="2406552" cy="11820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Збройний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виступ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самостійників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(полк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ім.П.Полуботка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17(4)-22(9)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липня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1917р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>
        <a:off x="0" y="2232250"/>
        <a:ext cx="2406552" cy="1182098"/>
      </dsp:txXfrm>
    </dsp:sp>
    <dsp:sp modelId="{4CF34EA2-6F7F-4503-81F6-137A264E5D7A}">
      <dsp:nvSpPr>
        <dsp:cNvPr id="0" name=""/>
        <dsp:cNvSpPr/>
      </dsp:nvSpPr>
      <dsp:spPr>
        <a:xfrm>
          <a:off x="2729581" y="1640729"/>
          <a:ext cx="1717602" cy="141666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36E52-4A44-4C1C-BD6E-3493150F430E}">
      <dsp:nvSpPr>
        <dsp:cNvPr id="0" name=""/>
        <dsp:cNvSpPr/>
      </dsp:nvSpPr>
      <dsp:spPr>
        <a:xfrm>
          <a:off x="3761775" y="-113216"/>
          <a:ext cx="3078670" cy="3078670"/>
        </a:xfrm>
        <a:prstGeom prst="circularArrow">
          <a:avLst>
            <a:gd name="adj1" fmla="val 3376"/>
            <a:gd name="adj2" fmla="val 417704"/>
            <a:gd name="adj3" fmla="val 19448800"/>
            <a:gd name="adj4" fmla="val 12617525"/>
            <a:gd name="adj5" fmla="val 3939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6CFE2-46EB-44A3-BE31-48AF92F267E6}">
      <dsp:nvSpPr>
        <dsp:cNvPr id="0" name=""/>
        <dsp:cNvSpPr/>
      </dsp:nvSpPr>
      <dsp:spPr>
        <a:xfrm>
          <a:off x="2827645" y="1031524"/>
          <a:ext cx="2094009" cy="1218411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«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Тимчасову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інструкцію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для Генерального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секретаріату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Тимчасового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Уряду на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Україні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».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 </a:t>
          </a:r>
          <a:r>
            <a:rPr lang="ru-RU" sz="14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серпня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1917р.</a:t>
          </a:r>
        </a:p>
      </dsp:txBody>
      <dsp:txXfrm>
        <a:off x="2827645" y="1031524"/>
        <a:ext cx="2094009" cy="1218411"/>
      </dsp:txXfrm>
    </dsp:sp>
    <dsp:sp modelId="{AC86A685-C0C6-43B3-940E-6B3CDAC8A77E}">
      <dsp:nvSpPr>
        <dsp:cNvPr id="0" name=""/>
        <dsp:cNvSpPr/>
      </dsp:nvSpPr>
      <dsp:spPr>
        <a:xfrm>
          <a:off x="5183227" y="606975"/>
          <a:ext cx="2737652" cy="161914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загальнонаціональна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криза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криза </a:t>
          </a:r>
          <a:r>
            <a:rPr lang="ru-RU" sz="1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тимчасового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уряду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криза </a:t>
          </a:r>
          <a:r>
            <a:rPr lang="ru-RU" sz="1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Української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Центральної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ради</a:t>
          </a:r>
        </a:p>
      </dsp:txBody>
      <dsp:txXfrm>
        <a:off x="5183227" y="606975"/>
        <a:ext cx="2737652" cy="1272186"/>
      </dsp:txXfrm>
    </dsp:sp>
    <dsp:sp modelId="{B520C274-7D48-47C4-BAE9-33479725EC58}">
      <dsp:nvSpPr>
        <dsp:cNvPr id="0" name=""/>
        <dsp:cNvSpPr/>
      </dsp:nvSpPr>
      <dsp:spPr>
        <a:xfrm>
          <a:off x="5861285" y="2123449"/>
          <a:ext cx="1841987" cy="128586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Заколот генерала </a:t>
          </a:r>
          <a:r>
            <a:rPr lang="ru-RU" sz="16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Л.Корнілова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( 7 </a:t>
          </a:r>
          <a:r>
            <a:rPr lang="ru-RU" sz="16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вересня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(26 </a:t>
          </a:r>
          <a:r>
            <a:rPr lang="ru-RU" sz="1600" kern="1200" dirty="0" err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серпня</a:t>
          </a:r>
          <a:r>
            <a:rPr lang="ru-RU" sz="1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)1917р.</a:t>
          </a:r>
        </a:p>
      </dsp:txBody>
      <dsp:txXfrm>
        <a:off x="5861285" y="2123449"/>
        <a:ext cx="1841987" cy="1285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8C94B-377B-418E-A15C-25CD8BAB60B6}" type="datetimeFigureOut">
              <a:rPr lang="uk-UA" smtClean="0"/>
              <a:pPr/>
              <a:t>19.02.2023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0F6B-B92D-49AE-ADE4-B06871F699B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55410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0F6B-B92D-49AE-ADE4-B06871F699B6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63913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8" name="Google Shape;2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ogle.com/search?q=%D0%B1%D1%96%D0%B9+%D0%BF%D1%96%D0%B4+%D0%BA%D1%80%D1%83%D1%82%D0%B0%D0%BC%D0%B8&amp;source=lmns&amp;tbm=vid&amp;bih=625&amp;biw=1366&amp;hl=ru&amp;sa=X&amp;ved=2ahUKEwj27-38xKL9AhVPDhAIHUnxCVAQ_AUoAnoECAEQAg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wvfHVm6tO8&amp;ab_channel=UkrainianInstituteofNationalRemembrance" TargetMode="External"/><Relationship Id="rId4" Type="http://schemas.openxmlformats.org/officeDocument/2006/relationships/image" Target="../media/image72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476672"/>
            <a:ext cx="7772400" cy="136815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ПОЧАТОК УКРАЇНСЬКОЇ РЕВОЛЮЦІЇ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1917- п. 1918 </a:t>
            </a:r>
            <a:r>
              <a:rPr lang="uk-UA" dirty="0" err="1" smtClean="0"/>
              <a:t>рр</a:t>
            </a:r>
            <a:endParaRPr lang="uk-UA" dirty="0"/>
          </a:p>
        </p:txBody>
      </p:sp>
      <p:pic>
        <p:nvPicPr>
          <p:cNvPr id="140290" name="Picture 2" descr="Початок Української революції (матеріал для повторення) - підгтовка до НМТ  з історії України 2022 » HISTORY-TEACHER - Сайт вчителя історії та  правознавст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5"/>
            <a:ext cx="849694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395738"/>
          </a:xfrm>
        </p:spPr>
        <p:txBody>
          <a:bodyPr>
            <a:no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1800" dirty="0" smtClean="0">
                <a:solidFill>
                  <a:schemeClr val="tx1"/>
                </a:solidFill>
              </a:rPr>
              <a:t/>
            </a:r>
            <a:br>
              <a:rPr lang="uk-UA" sz="1800" dirty="0" smtClean="0">
                <a:solidFill>
                  <a:schemeClr val="tx1"/>
                </a:solidFill>
              </a:rPr>
            </a:b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6004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32856"/>
            <a:ext cx="466888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008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Більшовицькі сили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Радянські війська </a:t>
            </a:r>
            <a:r>
              <a:rPr lang="uk-UA" dirty="0" smtClean="0"/>
              <a:t>концентрувалися у Харкові, у районі Гомеля і під Брянськом.</a:t>
            </a:r>
          </a:p>
          <a:p>
            <a:pPr marL="0" indent="0">
              <a:buNone/>
            </a:pPr>
            <a:r>
              <a:rPr lang="uk-UA" b="1" dirty="0" smtClean="0"/>
              <a:t>Політичне керівництво </a:t>
            </a:r>
            <a:r>
              <a:rPr lang="uk-UA" dirty="0" smtClean="0"/>
              <a:t>здійснював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00B050"/>
                </a:solidFill>
              </a:rPr>
              <a:t>В. Антонов-</a:t>
            </a:r>
            <a:r>
              <a:rPr lang="uk-UA" dirty="0" err="1" smtClean="0">
                <a:solidFill>
                  <a:srgbClr val="00B050"/>
                </a:solidFill>
              </a:rPr>
              <a:t>Овсієнко</a:t>
            </a:r>
            <a:r>
              <a:rPr lang="uk-UA" dirty="0" smtClean="0"/>
              <a:t>, </a:t>
            </a:r>
          </a:p>
          <a:p>
            <a:pPr marL="0" indent="0">
              <a:buNone/>
            </a:pPr>
            <a:r>
              <a:rPr lang="uk-UA" b="1" dirty="0" smtClean="0"/>
              <a:t>а військове </a:t>
            </a:r>
            <a:r>
              <a:rPr lang="uk-UA" dirty="0" smtClean="0"/>
              <a:t>– </a:t>
            </a:r>
            <a:r>
              <a:rPr lang="uk-UA" dirty="0" smtClean="0">
                <a:solidFill>
                  <a:srgbClr val="C00000"/>
                </a:solidFill>
              </a:rPr>
              <a:t>М. Муравйов</a:t>
            </a:r>
            <a:r>
              <a:rPr lang="uk-UA" dirty="0" smtClean="0"/>
              <a:t>. Більшовицькі сили налічували 160 тис. бійців – частини регулярної армії, червоногвардійські загони, загони моряків.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5554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Воєнні сили УЦР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Воєнні сили УЦР </a:t>
            </a:r>
            <a:r>
              <a:rPr lang="uk-UA" dirty="0" smtClean="0"/>
              <a:t>– підрозділи </a:t>
            </a:r>
            <a:r>
              <a:rPr lang="uk-UA" b="1" dirty="0" smtClean="0"/>
              <a:t>Вільного козацтва </a:t>
            </a:r>
            <a:r>
              <a:rPr lang="uk-UA" dirty="0" smtClean="0"/>
              <a:t>– добровольчі формування, які створювалися в ході війни. За кількістю війська УНР не уступали радянським, але були розпорошені по всій території України, в той час як більшовицькі діяли на головних стратегічних напрямках.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7313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Перша </a:t>
            </a:r>
            <a:r>
              <a:rPr lang="ru-RU" dirty="0" err="1">
                <a:solidFill>
                  <a:srgbClr val="FF0000"/>
                </a:solidFill>
              </a:rPr>
              <a:t>війна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радянської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Росії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проти</a:t>
            </a:r>
            <a:r>
              <a:rPr lang="ru-RU" dirty="0">
                <a:solidFill>
                  <a:srgbClr val="FF0000"/>
                </a:solidFill>
              </a:rPr>
              <a:t> УНР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Радянське командування насамперед встановило контроль над </a:t>
            </a:r>
            <a:r>
              <a:rPr lang="uk-UA" b="1" dirty="0" smtClean="0"/>
              <a:t>Харківською</a:t>
            </a:r>
            <a:r>
              <a:rPr lang="uk-UA" dirty="0" smtClean="0"/>
              <a:t> та </a:t>
            </a:r>
            <a:r>
              <a:rPr lang="uk-UA" b="1" dirty="0" smtClean="0"/>
              <a:t>Катеринославською</a:t>
            </a:r>
            <a:r>
              <a:rPr lang="uk-UA" dirty="0" smtClean="0"/>
              <a:t> губерніями. 26.12.1917 у Катеринославі впала  влада УЦР. У другій декаді січня 1918 радянська влада була встановлена в Миколаєві, Одесі, Херсоні. </a:t>
            </a:r>
            <a:r>
              <a:rPr lang="uk-UA" dirty="0" smtClean="0">
                <a:solidFill>
                  <a:srgbClr val="FF0000"/>
                </a:solidFill>
              </a:rPr>
              <a:t>Більшовики розгорнули наступ на КИЇВ. </a:t>
            </a:r>
            <a:endParaRPr lang="uk-UA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	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440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Перша Незалежність: символ чи реалії? — Політика — tsn.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323528" y="188640"/>
            <a:ext cx="6984776" cy="57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95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IV </a:t>
            </a:r>
            <a:r>
              <a:rPr lang="ru-RU" sz="32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Універсал</a:t>
            </a:r>
            <a:r>
              <a:rPr lang="ru-RU" sz="32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9 (22) </a:t>
            </a:r>
            <a:r>
              <a:rPr lang="ru-RU" sz="32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січня</a:t>
            </a:r>
            <a:r>
              <a:rPr lang="ru-RU" sz="32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1918 року</a:t>
            </a:r>
            <a:endParaRPr dirty="0"/>
          </a:p>
        </p:txBody>
      </p:sp>
      <p:sp>
        <p:nvSpPr>
          <p:cNvPr id="413" name="Google Shape;413;p41"/>
          <p:cNvSpPr txBox="1"/>
          <p:nvPr/>
        </p:nvSpPr>
        <p:spPr>
          <a:xfrm>
            <a:off x="179512" y="764704"/>
            <a:ext cx="4814741" cy="330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5725" marR="0" lvl="0" indent="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 Народе України!</a:t>
            </a:r>
            <a:endParaRPr dirty="0"/>
          </a:p>
          <a:p>
            <a:pPr marL="85725" marR="0" lvl="0" indent="1809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uk-UA" sz="2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Твоєю силою, волею, словом стала на Землі українській </a:t>
            </a:r>
            <a:r>
              <a:rPr lang="uk-UA" sz="20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вільна </a:t>
            </a:r>
            <a:r>
              <a:rPr lang="uk-UA" sz="20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Народня</a:t>
            </a:r>
            <a:r>
              <a:rPr lang="uk-UA" sz="20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Республіка</a:t>
            </a:r>
            <a:r>
              <a:rPr lang="uk-UA" sz="2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 Однині Українська </a:t>
            </a:r>
            <a:r>
              <a:rPr lang="uk-UA" sz="2000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Народня</a:t>
            </a:r>
            <a:r>
              <a:rPr lang="uk-UA" sz="2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Республіка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стає самостійною</a:t>
            </a:r>
            <a:r>
              <a:rPr lang="uk-UA" sz="2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ні від нікого незалежною, вільною, суверенною державою українського </a:t>
            </a:r>
            <a:r>
              <a:rPr lang="uk-UA" sz="2000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народу....Зо</a:t>
            </a:r>
            <a:r>
              <a:rPr lang="uk-UA" sz="2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всіма сусідніми державами, … ми хочемо жити в згоді й приязні, але ні одна з них не може втручатися в життя Самостійної Української Республіки</a:t>
            </a:r>
            <a:r>
              <a:rPr lang="ru-RU" sz="2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sp>
        <p:nvSpPr>
          <p:cNvPr id="414" name="Google Shape;414;p41"/>
          <p:cNvSpPr txBox="1"/>
          <p:nvPr/>
        </p:nvSpPr>
        <p:spPr>
          <a:xfrm>
            <a:off x="108019" y="4121979"/>
            <a:ext cx="4480478" cy="2308284"/>
          </a:xfrm>
          <a:prstGeom prst="rect">
            <a:avLst/>
          </a:prstGeom>
          <a:gradFill>
            <a:gsLst>
              <a:gs pos="0">
                <a:srgbClr val="B9DBD0"/>
              </a:gs>
              <a:gs pos="50000">
                <a:srgbClr val="ADD4C7"/>
              </a:gs>
              <a:gs pos="100000">
                <a:srgbClr val="9FD0C1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</a:t>
            </a:r>
            <a:r>
              <a:rPr lang="uk-UA" sz="2400" b="1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</a:t>
            </a:r>
            <a:r>
              <a:rPr lang="uk-UA" sz="2400" b="1" i="0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положення IV Універсалу:</a:t>
            </a:r>
            <a:endParaRPr lang="uk-UA" sz="2400" b="0" i="0" dirty="0" smtClean="0">
              <a:solidFill>
                <a:srgbClr val="292B2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2400"/>
              <a:buFont typeface="Noto Sans Symbols"/>
              <a:buChar char="✔"/>
            </a:pPr>
            <a:r>
              <a:rPr lang="uk-UA" sz="2400" b="0" i="0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проголошення УНР самостійною, незалежною, вільною, суверенною державою.</a:t>
            </a:r>
            <a:endParaRPr lang="uk-UA" dirty="0"/>
          </a:p>
        </p:txBody>
      </p:sp>
      <p:grpSp>
        <p:nvGrpSpPr>
          <p:cNvPr id="2" name="Google Shape;415;p41"/>
          <p:cNvGrpSpPr/>
          <p:nvPr/>
        </p:nvGrpSpPr>
        <p:grpSpPr>
          <a:xfrm>
            <a:off x="4922760" y="969292"/>
            <a:ext cx="3949547" cy="1461858"/>
            <a:chOff x="719958" y="1520568"/>
            <a:chExt cx="10457834" cy="1461861"/>
          </a:xfrm>
        </p:grpSpPr>
        <p:sp>
          <p:nvSpPr>
            <p:cNvPr id="416" name="Google Shape;416;p41"/>
            <p:cNvSpPr/>
            <p:nvPr/>
          </p:nvSpPr>
          <p:spPr>
            <a:xfrm>
              <a:off x="1897040" y="1520571"/>
              <a:ext cx="9280752" cy="1461858"/>
            </a:xfrm>
            <a:prstGeom prst="rect">
              <a:avLst/>
            </a:prstGeom>
            <a:gradFill>
              <a:gsLst>
                <a:gs pos="0">
                  <a:srgbClr val="ADD7DD"/>
                </a:gs>
                <a:gs pos="50000">
                  <a:srgbClr val="9FD0D6"/>
                </a:gs>
                <a:gs pos="100000">
                  <a:srgbClr val="8FCCD3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0" i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створення самостійної Української держави</a:t>
              </a:r>
              <a:endPara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719958" y="1520568"/>
              <a:ext cx="1177082" cy="146185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Calibri"/>
                <a:buNone/>
              </a:pPr>
              <a:endParaRPr sz="7200" b="0" i="0" u="none" strike="noStrike" cap="none">
                <a:solidFill>
                  <a:srgbClr val="46464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41"/>
            <p:cNvSpPr/>
            <p:nvPr/>
          </p:nvSpPr>
          <p:spPr>
            <a:xfrm rot="5400000">
              <a:off x="1812183" y="2104531"/>
              <a:ext cx="476839" cy="29393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419;p41"/>
          <p:cNvGrpSpPr/>
          <p:nvPr/>
        </p:nvGrpSpPr>
        <p:grpSpPr>
          <a:xfrm>
            <a:off x="4922760" y="2646672"/>
            <a:ext cx="3949547" cy="1461858"/>
            <a:chOff x="719958" y="3197948"/>
            <a:chExt cx="10457834" cy="1461858"/>
          </a:xfrm>
        </p:grpSpPr>
        <p:sp>
          <p:nvSpPr>
            <p:cNvPr id="420" name="Google Shape;420;p41"/>
            <p:cNvSpPr/>
            <p:nvPr/>
          </p:nvSpPr>
          <p:spPr>
            <a:xfrm>
              <a:off x="719958" y="3197948"/>
              <a:ext cx="1177082" cy="14618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Calibri"/>
                <a:buNone/>
              </a:pPr>
              <a:endParaRPr sz="7200" b="0" i="0" u="none" strike="noStrike" cap="none">
                <a:solidFill>
                  <a:srgbClr val="46464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1897040" y="3197948"/>
              <a:ext cx="9280752" cy="1461858"/>
            </a:xfrm>
            <a:prstGeom prst="rect">
              <a:avLst/>
            </a:prstGeom>
            <a:gradFill>
              <a:gsLst>
                <a:gs pos="0">
                  <a:srgbClr val="9FC7DE"/>
                </a:gs>
                <a:gs pos="50000">
                  <a:srgbClr val="92BCD7"/>
                </a:gs>
                <a:gs pos="100000">
                  <a:srgbClr val="7DB5D5"/>
                </a:gs>
              </a:gsLst>
              <a:lin ang="5400000" scaled="0"/>
            </a:gra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 можливість розв’язувати нагальні соціально-економічні питання, не</a:t>
              </a:r>
              <a:r>
                <a:rPr lang="ru-RU" sz="180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    </a:t>
              </a:r>
              <a:r>
                <a:rPr lang="ru-RU" sz="1800" b="0" i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 очікуючи на новий демократичний устрій Росії 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41"/>
            <p:cNvSpPr/>
            <p:nvPr/>
          </p:nvSpPr>
          <p:spPr>
            <a:xfrm rot="5400000">
              <a:off x="1812183" y="3781909"/>
              <a:ext cx="476839" cy="29393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423;p41"/>
          <p:cNvGrpSpPr/>
          <p:nvPr/>
        </p:nvGrpSpPr>
        <p:grpSpPr>
          <a:xfrm>
            <a:off x="4922760" y="4324048"/>
            <a:ext cx="3949547" cy="1769247"/>
            <a:chOff x="719958" y="4875324"/>
            <a:chExt cx="10457834" cy="1769247"/>
          </a:xfrm>
        </p:grpSpPr>
        <p:sp>
          <p:nvSpPr>
            <p:cNvPr id="424" name="Google Shape;424;p41"/>
            <p:cNvSpPr/>
            <p:nvPr/>
          </p:nvSpPr>
          <p:spPr>
            <a:xfrm>
              <a:off x="719958" y="4875325"/>
              <a:ext cx="1177082" cy="14618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Calibri"/>
                <a:buNone/>
              </a:pPr>
              <a:endParaRPr sz="7200" b="0" i="0" u="none" strike="noStrike" cap="none">
                <a:solidFill>
                  <a:srgbClr val="46464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41"/>
            <p:cNvSpPr/>
            <p:nvPr/>
          </p:nvSpPr>
          <p:spPr>
            <a:xfrm>
              <a:off x="1897039" y="4875324"/>
              <a:ext cx="9280753" cy="1769247"/>
            </a:xfrm>
            <a:prstGeom prst="rect">
              <a:avLst/>
            </a:prstGeom>
            <a:gradFill>
              <a:gsLst>
                <a:gs pos="0">
                  <a:srgbClr val="ADD7DD"/>
                </a:gs>
                <a:gs pos="50000">
                  <a:srgbClr val="9FD0D6"/>
                </a:gs>
                <a:gs pos="100000">
                  <a:srgbClr val="8FCCD3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0" i="0" dirty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uk-UA" sz="2000" b="0" i="0" dirty="0" smtClean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самостійне ведення переговорів з   іншими державами, у тому числі про </a:t>
              </a:r>
              <a:r>
                <a:rPr lang="uk-UA" sz="2000" dirty="0" smtClean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uk-UA" sz="2000" b="0" i="0" dirty="0" smtClean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припинення війни та допомогу в боротьбі з більшовиками.</a:t>
              </a:r>
              <a:endParaRPr lang="uk-UA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41"/>
            <p:cNvSpPr/>
            <p:nvPr/>
          </p:nvSpPr>
          <p:spPr>
            <a:xfrm rot="5400000">
              <a:off x="1812183" y="5459288"/>
              <a:ext cx="476839" cy="29393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езентація на тему: &quot;IV Універсал. Проголошення незалежності УНР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2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2"/>
          <p:cNvSpPr txBox="1"/>
          <p:nvPr/>
        </p:nvSpPr>
        <p:spPr>
          <a:xfrm>
            <a:off x="539552" y="476672"/>
            <a:ext cx="457082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Бій</a:t>
            </a:r>
            <a:r>
              <a:rPr lang="ru-RU" sz="28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під</a:t>
            </a:r>
            <a:r>
              <a:rPr lang="ru-RU" sz="28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Крутами</a:t>
            </a:r>
            <a:r>
              <a:rPr lang="ru-RU" sz="28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16 (29) </a:t>
            </a:r>
            <a:r>
              <a:rPr lang="ru-RU" sz="28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січня</a:t>
            </a:r>
            <a:r>
              <a:rPr lang="ru-RU" sz="28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1918 </a:t>
            </a:r>
            <a:endParaRPr sz="2800" b="1" dirty="0">
              <a:solidFill>
                <a:srgbClr val="009C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42"/>
          <p:cNvPicPr preferRelativeResize="0"/>
          <p:nvPr/>
        </p:nvPicPr>
        <p:blipFill rotWithShape="1">
          <a:blip r:embed="rId3" cstate="print">
            <a:alphaModFix/>
          </a:blip>
          <a:srcRect b="34432"/>
          <a:stretch/>
        </p:blipFill>
        <p:spPr>
          <a:xfrm>
            <a:off x="257482" y="1479196"/>
            <a:ext cx="4455319" cy="449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2"/>
          <p:cNvPicPr preferRelativeResize="0"/>
          <p:nvPr/>
        </p:nvPicPr>
        <p:blipFill rotWithShape="1">
          <a:blip r:embed="rId3" cstate="print">
            <a:alphaModFix/>
          </a:blip>
          <a:srcRect t="66117"/>
          <a:stretch/>
        </p:blipFill>
        <p:spPr>
          <a:xfrm>
            <a:off x="4770551" y="1479197"/>
            <a:ext cx="4177152" cy="217862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2"/>
          <p:cNvSpPr txBox="1"/>
          <p:nvPr/>
        </p:nvSpPr>
        <p:spPr>
          <a:xfrm>
            <a:off x="4770551" y="3727490"/>
            <a:ext cx="4177152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 smtClean="0">
                <a:hlinkClick r:id="rId4"/>
              </a:rPr>
              <a:t>https://www.google.com/search?q=%D0%B1%D1%96%D0%B9+%D0%BF%D1%96%D0%B4+%D0%BA%D1%80%D1%83%D1%82%D0%B0%D0%BC%D0%B8&amp;source=lmns&amp;tbm=vid&amp;bih=625&amp;biw=1366&amp;hl=ru&amp;sa=X&amp;ved=2ahUKEwj27-38xKL9AhVPDhAIHUnxCVAQ_AUoAnoECAEQAg#fpstate=ive&amp;vld=cid:2ab1e26b,vid:kd8FvqaKbjY</a:t>
            </a:r>
            <a:endParaRPr lang="uk-UA" sz="1600" dirty="0" smtClean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Перша </a:t>
            </a:r>
            <a:r>
              <a:rPr lang="ru-RU" dirty="0" err="1">
                <a:solidFill>
                  <a:srgbClr val="FF0000"/>
                </a:solidFill>
              </a:rPr>
              <a:t>війна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радянської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Росії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проти</a:t>
            </a:r>
            <a:r>
              <a:rPr lang="ru-RU" dirty="0">
                <a:solidFill>
                  <a:srgbClr val="FF0000"/>
                </a:solidFill>
              </a:rPr>
              <a:t> УНР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</a:rPr>
              <a:t>	16 січня 1918  </a:t>
            </a:r>
            <a:r>
              <a:rPr lang="uk-UA" dirty="0" smtClean="0"/>
              <a:t>в столиці розпочинається збройний виступ окремих частин міського гарнізону і робітників заводу </a:t>
            </a:r>
            <a:r>
              <a:rPr lang="uk-UA" dirty="0" smtClean="0">
                <a:solidFill>
                  <a:srgbClr val="FF0000"/>
                </a:solidFill>
              </a:rPr>
              <a:t>«Арсенал», </a:t>
            </a:r>
            <a:r>
              <a:rPr lang="uk-UA" dirty="0" smtClean="0"/>
              <a:t>спрямований проти УЦР.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</a:rPr>
              <a:t>	22 січня 1918 </a:t>
            </a:r>
            <a:r>
              <a:rPr lang="uk-UA" dirty="0" smtClean="0"/>
              <a:t>війська під командуванням </a:t>
            </a:r>
            <a:r>
              <a:rPr lang="uk-UA" dirty="0" err="1" smtClean="0"/>
              <a:t>С.Петлюри</a:t>
            </a:r>
            <a:r>
              <a:rPr lang="uk-UA" dirty="0" smtClean="0"/>
              <a:t>  придушили повстання, але це вже не мало стратегічного значення.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</a:rPr>
              <a:t>	25 січня 1918 </a:t>
            </a:r>
            <a:r>
              <a:rPr lang="uk-UA" dirty="0" smtClean="0"/>
              <a:t>члени Малої ради та </a:t>
            </a:r>
            <a:r>
              <a:rPr lang="uk-UA" b="1" dirty="0" smtClean="0"/>
              <a:t>Ради народних міністрів</a:t>
            </a:r>
            <a:r>
              <a:rPr lang="uk-UA" dirty="0" smtClean="0"/>
              <a:t>(так називався тепер Генеральний секретаріат) перебрались із Києва до Житомира.</a:t>
            </a:r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>
                <a:solidFill>
                  <a:srgbClr val="FF0000"/>
                </a:solidFill>
              </a:rPr>
              <a:t>26 січня 2018</a:t>
            </a:r>
            <a:r>
              <a:rPr lang="uk-UA" dirty="0" smtClean="0"/>
              <a:t> радянські війська увійшли в Київ.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8579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userznu\Desktop\2021,1-2курс\українська революція\2 б укр землі на початку 1918 р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225" y="800100"/>
            <a:ext cx="7573963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Перша спроба встановлення радянської влади в Україні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Утворення органів радянської влади</a:t>
            </a:r>
          </a:p>
          <a:p>
            <a:r>
              <a:rPr lang="uk-UA" dirty="0" smtClean="0"/>
              <a:t>Створення робітничо-селянської армії України – Червоного козацтва;</a:t>
            </a:r>
          </a:p>
          <a:p>
            <a:r>
              <a:rPr lang="uk-UA" dirty="0" smtClean="0"/>
              <a:t>Націоналізація великих підприємств, робітничий контроль за виробництвом;</a:t>
            </a:r>
          </a:p>
          <a:p>
            <a:r>
              <a:rPr lang="uk-UA" dirty="0" smtClean="0"/>
              <a:t>Вивезення хліба в Росію;</a:t>
            </a:r>
          </a:p>
          <a:p>
            <a:r>
              <a:rPr lang="uk-UA" dirty="0" smtClean="0"/>
              <a:t>Ліквідація української грошової системи</a:t>
            </a:r>
          </a:p>
          <a:p>
            <a:r>
              <a:rPr lang="uk-UA" b="1" dirty="0" smtClean="0"/>
              <a:t>Політика розчленування України на регіональні республіки</a:t>
            </a:r>
            <a:r>
              <a:rPr lang="uk-UA" dirty="0" smtClean="0"/>
              <a:t>: </a:t>
            </a:r>
          </a:p>
          <a:p>
            <a:r>
              <a:rPr lang="uk-UA" dirty="0" smtClean="0"/>
              <a:t>Донецько-Криворізьку, Одеську, Таврійську, Донську.</a:t>
            </a:r>
          </a:p>
          <a:p>
            <a:r>
              <a:rPr lang="uk-UA" dirty="0" smtClean="0"/>
              <a:t>Червоний терор.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10024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45224"/>
            <a:ext cx="8183880" cy="108012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 революція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14872"/>
          </a:xfrm>
        </p:spPr>
        <p:txBody>
          <a:bodyPr>
            <a:normAutofit fontScale="47500" lnSpcReduction="20000"/>
            <a:scene3d>
              <a:camera prst="perspectiveRight"/>
              <a:lightRig rig="threePt" dir="t"/>
            </a:scene3d>
          </a:bodyPr>
          <a:lstStyle/>
          <a:p>
            <a:pPr marL="0" indent="539750">
              <a:buNone/>
            </a:pPr>
            <a:r>
              <a:rPr lang="uk-UA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7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>
              <a:buNone/>
            </a:pPr>
            <a:r>
              <a:rPr lang="uk-UA" sz="7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Росії формується </a:t>
            </a:r>
            <a:r>
              <a:rPr lang="uk-UA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двовладдя </a:t>
            </a:r>
            <a:r>
              <a:rPr lang="uk-UA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 	</a:t>
            </a:r>
          </a:p>
          <a:p>
            <a:pPr marL="0" indent="539750">
              <a:buNone/>
            </a:pPr>
            <a:r>
              <a:rPr lang="uk-UA" sz="7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Тимчасовим урядом </a:t>
            </a:r>
            <a:endParaRPr lang="uk-UA" sz="7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>
              <a:buNone/>
            </a:pPr>
            <a:r>
              <a:rPr lang="uk-UA" sz="7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радами робітничих, солдатських депутатів.</a:t>
            </a:r>
            <a:endParaRPr lang="uk-UA" sz="7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>
              <a:buNone/>
            </a:pPr>
            <a:endParaRPr lang="uk-UA" sz="7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>
              <a:buNone/>
            </a:pPr>
            <a:r>
              <a:rPr lang="uk-UA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Третім центром влади і носієм ідеї національного відродження України стала </a:t>
            </a:r>
            <a:r>
              <a:rPr lang="uk-UA" sz="7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Центральна Рада, виникла 4 березня 1917 року </a:t>
            </a:r>
          </a:p>
          <a:p>
            <a:pPr marL="0" indent="539750">
              <a:buNone/>
            </a:pPr>
            <a:r>
              <a:rPr lang="uk-UA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115505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userznu\Desktop\2021,1-2курс\українська революція\1918 більшовицькі псевдореспублі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848872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Перша </a:t>
            </a:r>
            <a:r>
              <a:rPr lang="ru-RU" dirty="0" err="1">
                <a:solidFill>
                  <a:srgbClr val="FF0000"/>
                </a:solidFill>
              </a:rPr>
              <a:t>війна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радянської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Росії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проти</a:t>
            </a:r>
            <a:r>
              <a:rPr lang="ru-RU" dirty="0">
                <a:solidFill>
                  <a:srgbClr val="FF0000"/>
                </a:solidFill>
              </a:rPr>
              <a:t> УНР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Прихід більшовиків до влади в Україні супроводжувалося масовим «</a:t>
            </a:r>
            <a:r>
              <a:rPr lang="uk-UA" dirty="0" smtClean="0">
                <a:solidFill>
                  <a:srgbClr val="FF0000"/>
                </a:solidFill>
              </a:rPr>
              <a:t>червоним терором». </a:t>
            </a:r>
            <a:r>
              <a:rPr lang="uk-UA" b="1" u="sng" dirty="0" smtClean="0"/>
              <a:t>Це не викликало прихильності народу до нової влади</a:t>
            </a:r>
            <a:r>
              <a:rPr lang="uk-UA" dirty="0" smtClean="0"/>
              <a:t>. Непопулярними були і інші заходи більшовиків – експропріація і націоналізація власності.</a:t>
            </a:r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b="1" dirty="0" smtClean="0"/>
              <a:t>Зрештою владу більшовиків в Україні було повалено (весна 1918)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31031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733832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Причини поразки військ УНР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Ослаблення соціальної опори УЦР (повільність, нерішучість у здійсненні соціально-економічних перетворень відштовхнули селянство, у той час, як більшість робітників підтримували більшовиків);</a:t>
            </a:r>
          </a:p>
          <a:p>
            <a:pPr>
              <a:buFont typeface="Wingdings" panose="05000000000000000000" pitchFamily="2" charset="2"/>
              <a:buChar char="v"/>
            </a:pP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Відсутність належної уваги до воєнної політики, збройного захисту державності, що виявилося у відсутності регулярної і централізованої армії;</a:t>
            </a:r>
          </a:p>
          <a:p>
            <a:pPr>
              <a:buFont typeface="Wingdings" panose="05000000000000000000" pitchFamily="2" charset="2"/>
              <a:buChar char="v"/>
            </a:pP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Високий ступінь організованості та боєздатності більшовицьких військ, успішна тактика боротьби за владу;</a:t>
            </a:r>
          </a:p>
          <a:p>
            <a:pPr>
              <a:buFont typeface="Wingdings" panose="05000000000000000000" pitchFamily="2" charset="2"/>
              <a:buChar char="v"/>
            </a:pPr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Уміла соціальна демагогія рад.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2158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В умовах війни з радянською Росією Центральна Рада почала пошуки союзників і звернулася до країн </a:t>
            </a:r>
            <a:r>
              <a:rPr lang="uk-UA" b="1" dirty="0" smtClean="0"/>
              <a:t>Четверного союзу</a:t>
            </a:r>
            <a:r>
              <a:rPr lang="uk-UA" dirty="0" smtClean="0"/>
              <a:t>. Коли УЦР покидала Київ, евакуюючись до Житомира, </a:t>
            </a:r>
            <a:r>
              <a:rPr lang="uk-UA" b="1" dirty="0" smtClean="0"/>
              <a:t>делегація УНР підписувала Брестський мирний договір, </a:t>
            </a:r>
            <a:r>
              <a:rPr lang="uk-UA" dirty="0" smtClean="0"/>
              <a:t>у грудні 1917 — лютому 1918 р. </a:t>
            </a:r>
          </a:p>
          <a:p>
            <a:pPr marL="0" indent="0">
              <a:buNone/>
            </a:pPr>
            <a:r>
              <a:rPr lang="uk-UA" b="1" dirty="0" smtClean="0"/>
              <a:t>УЦР втратила контроль над більшою частиною території України.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4629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3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3"/>
          <p:cNvSpPr txBox="1"/>
          <p:nvPr/>
        </p:nvSpPr>
        <p:spPr>
          <a:xfrm>
            <a:off x="755576" y="404664"/>
            <a:ext cx="64807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 err="1" smtClean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Берестейський</a:t>
            </a:r>
            <a:r>
              <a:rPr lang="uk-UA" sz="3200" b="1" dirty="0" smtClean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мирний договір</a:t>
            </a:r>
            <a:endParaRPr lang="uk-UA" sz="3200" dirty="0"/>
          </a:p>
        </p:txBody>
      </p:sp>
      <p:pic>
        <p:nvPicPr>
          <p:cNvPr id="442" name="Google Shape;442;p43"/>
          <p:cNvPicPr preferRelativeResize="0"/>
          <p:nvPr/>
        </p:nvPicPr>
        <p:blipFill rotWithShape="1">
          <a:blip r:embed="rId3" cstate="print">
            <a:alphaModFix/>
          </a:blip>
          <a:srcRect b="42222"/>
          <a:stretch/>
        </p:blipFill>
        <p:spPr>
          <a:xfrm>
            <a:off x="281822" y="1319387"/>
            <a:ext cx="4653110" cy="438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3"/>
          <p:cNvPicPr preferRelativeResize="0"/>
          <p:nvPr/>
        </p:nvPicPr>
        <p:blipFill rotWithShape="1">
          <a:blip r:embed="rId3" cstate="print">
            <a:alphaModFix/>
          </a:blip>
          <a:srcRect t="58889"/>
          <a:stretch/>
        </p:blipFill>
        <p:spPr>
          <a:xfrm>
            <a:off x="5063997" y="1319387"/>
            <a:ext cx="3880273" cy="3189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Брестський (Брест-Литовський)мир та УНР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22(9) грудня 1917 р. початок мирних переговорів між більшовицькою Росією  та країнами Четверного союзу (Німеччина, Австро-Угорщина, Болгарія, Туреччина) у Брест-Литовську.</a:t>
            </a:r>
          </a:p>
          <a:p>
            <a:r>
              <a:rPr lang="uk-UA" dirty="0" smtClean="0"/>
              <a:t>24 (11) грудня 1917 року Генеральний Секретаріат висловив намір самостійно від УНР вести переговори. Німецька сторона погодилася, на переговори прибуває </a:t>
            </a:r>
            <a:r>
              <a:rPr lang="uk-UA" b="1" dirty="0" smtClean="0"/>
              <a:t>українська делегація на чолі з                  В. </a:t>
            </a:r>
            <a:r>
              <a:rPr lang="uk-UA" b="1" dirty="0" err="1" smtClean="0"/>
              <a:t>Голубовичем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29205476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661824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Умови Брестського договору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698848"/>
          </a:xfrm>
        </p:spPr>
        <p:txBody>
          <a:bodyPr>
            <a:noAutofit/>
          </a:bodyPr>
          <a:lstStyle/>
          <a:p>
            <a:r>
              <a:rPr lang="uk-UA" sz="2000" dirty="0">
                <a:solidFill>
                  <a:srgbClr val="FF0000"/>
                </a:solidFill>
              </a:rPr>
              <a:t>Проголошення незалежності ІV Універсалом допомогло </a:t>
            </a:r>
            <a:r>
              <a:rPr lang="uk-UA" sz="2000" b="1" dirty="0" smtClean="0">
                <a:solidFill>
                  <a:srgbClr val="0070C0"/>
                </a:solidFill>
              </a:rPr>
              <a:t>9 лютого </a:t>
            </a:r>
            <a:r>
              <a:rPr lang="uk-UA" sz="2000" b="1" u="sng" dirty="0">
                <a:solidFill>
                  <a:srgbClr val="0070C0"/>
                </a:solidFill>
              </a:rPr>
              <a:t>(27 січня) </a:t>
            </a:r>
            <a:r>
              <a:rPr lang="uk-UA" sz="2000" b="1" dirty="0" smtClean="0">
                <a:solidFill>
                  <a:srgbClr val="0070C0"/>
                </a:solidFill>
              </a:rPr>
              <a:t>1</a:t>
            </a:r>
            <a:r>
              <a:rPr lang="uk-UA" sz="2000" b="1" u="sng" dirty="0" smtClean="0">
                <a:solidFill>
                  <a:srgbClr val="0070C0"/>
                </a:solidFill>
              </a:rPr>
              <a:t>918 року</a:t>
            </a:r>
            <a:r>
              <a:rPr lang="uk-UA" sz="2000" u="sng" dirty="0" smtClean="0">
                <a:solidFill>
                  <a:srgbClr val="FF0000"/>
                </a:solidFill>
              </a:rPr>
              <a:t> </a:t>
            </a:r>
            <a:r>
              <a:rPr lang="uk-UA" sz="2000" u="sng" dirty="0">
                <a:solidFill>
                  <a:srgbClr val="FF0000"/>
                </a:solidFill>
              </a:rPr>
              <a:t>підписати у місті Брест мирну угоду </a:t>
            </a:r>
            <a:r>
              <a:rPr lang="uk-UA" sz="2000" dirty="0">
                <a:solidFill>
                  <a:srgbClr val="FF0000"/>
                </a:solidFill>
              </a:rPr>
              <a:t>між УНР та Центральними </a:t>
            </a:r>
            <a:r>
              <a:rPr lang="uk-UA" sz="2000" dirty="0" smtClean="0">
                <a:solidFill>
                  <a:srgbClr val="FF0000"/>
                </a:solidFill>
              </a:rPr>
              <a:t>державами.</a:t>
            </a:r>
          </a:p>
          <a:p>
            <a:pPr marL="0" indent="0">
              <a:buNone/>
            </a:pPr>
            <a:r>
              <a:rPr lang="uk-UA" sz="2000" dirty="0" smtClean="0"/>
              <a:t>За якою: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Війна між сторонами завершена;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Відмова від </a:t>
            </a:r>
            <a:r>
              <a:rPr lang="uk-UA" sz="2000" dirty="0"/>
              <a:t>в</a:t>
            </a:r>
            <a:r>
              <a:rPr lang="uk-UA" sz="2000" dirty="0" smtClean="0"/>
              <a:t>заємних претензій;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Налагодження економічних відносин;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Поновлення довоєнних кордонів між Україною та Австро-Угорщиною; обіцянка Австро-Угорщини створити зі Східної Галичини та </a:t>
            </a:r>
            <a:r>
              <a:rPr lang="uk-UA" sz="2000" dirty="0"/>
              <a:t>Б</a:t>
            </a:r>
            <a:r>
              <a:rPr lang="uk-UA" sz="2000" dirty="0" smtClean="0"/>
              <a:t>уковини єдиний автономний край;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 smtClean="0"/>
              <a:t>Зобов'язання України надати країнам Четверного союзу (Німеччині та Австро-Угорщині) значної матеріальної допомоги у вигляді </a:t>
            </a:r>
            <a:r>
              <a:rPr lang="uk-UA" sz="2000" b="1" dirty="0" smtClean="0"/>
              <a:t>продуктів (хліб, м’ясо, цукор…..)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xmlns="" val="42647370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733832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Умови Брестського миру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770856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/>
              <a:t>18 лютого 1918 </a:t>
            </a:r>
            <a:r>
              <a:rPr lang="uk-UA" dirty="0" smtClean="0"/>
              <a:t>– початок наступу 450-тисячної армії країн Четверного союзу (Німеччини та Австро-Угорщини) та військ УНР проти більшовицької влади в УНР.</a:t>
            </a:r>
          </a:p>
          <a:p>
            <a:r>
              <a:rPr lang="uk-UA" b="1" dirty="0" smtClean="0"/>
              <a:t>03 березня 1918 р</a:t>
            </a:r>
            <a:r>
              <a:rPr lang="uk-UA" dirty="0" smtClean="0"/>
              <a:t>. Радянський більшовицький уряд Росії підписав у Брест-Литовську мирний договір з Четверним союзом: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Україна визнавалася самостійною;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Радянський уряд зобов'язувався розпочати мирні переговори з урядом УНР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 smtClean="0"/>
              <a:t>Березень-квітень 1918 </a:t>
            </a:r>
            <a:r>
              <a:rPr lang="uk-UA" dirty="0" smtClean="0"/>
              <a:t>– німецько-австро-угорські війська зайняли майже всю територію України, радянська влада в Україні була повалена, натомість в Україні перебувала 450 тисячна армія австрійців, німців та угорців.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1025974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4"/>
          <p:cNvSpPr txBox="1"/>
          <p:nvPr/>
        </p:nvSpPr>
        <p:spPr>
          <a:xfrm>
            <a:off x="179512" y="1052736"/>
            <a:ext cx="862074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Звільнення</a:t>
            </a:r>
            <a:r>
              <a:rPr lang="ru-RU" sz="28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УНР </a:t>
            </a:r>
            <a:r>
              <a:rPr lang="ru-RU" sz="28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від</a:t>
            </a:r>
            <a:r>
              <a:rPr lang="ru-RU" sz="28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 smtClean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більшовицьких</a:t>
            </a:r>
            <a:endParaRPr lang="en-US" sz="2800" b="1" dirty="0" smtClean="0">
              <a:solidFill>
                <a:srgbClr val="009C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8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військ</a:t>
            </a:r>
            <a:endParaRPr dirty="0"/>
          </a:p>
        </p:txBody>
      </p:sp>
      <p:pic>
        <p:nvPicPr>
          <p:cNvPr id="450" name="Google Shape;450;p4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1560" y="1844823"/>
            <a:ext cx="4320445" cy="384553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4"/>
          <p:cNvSpPr txBox="1"/>
          <p:nvPr/>
        </p:nvSpPr>
        <p:spPr>
          <a:xfrm>
            <a:off x="199730" y="5607000"/>
            <a:ext cx="4123352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Джерело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Історія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України (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рівень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стандарту)»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підручник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для 10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класу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закладів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загальної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середньої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освіти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Бурнейко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І.О.,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Хлібовська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Г.М.,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Крижановська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М.Є, </a:t>
            </a:r>
            <a:r>
              <a:rPr lang="ru-RU" sz="900" i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Наумчук</a:t>
            </a:r>
            <a:r>
              <a:rPr lang="ru-RU" sz="900" i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О. В.</a:t>
            </a:r>
            <a:endParaRPr dirty="0"/>
          </a:p>
        </p:txBody>
      </p:sp>
      <p:pic>
        <p:nvPicPr>
          <p:cNvPr id="452" name="Google Shape;452;p44" descr="Болбочан Петро Федорович — Вікіпедія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940152" y="1844824"/>
            <a:ext cx="2725496" cy="360472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4"/>
          <p:cNvSpPr txBox="1"/>
          <p:nvPr/>
        </p:nvSpPr>
        <p:spPr>
          <a:xfrm>
            <a:off x="4788024" y="5445223"/>
            <a:ext cx="38884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Петро </a:t>
            </a:r>
            <a:r>
              <a:rPr lang="ru-RU" sz="2400" b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Болбочан</a:t>
            </a:r>
            <a:r>
              <a:rPr lang="ru-RU" sz="2400" b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– полковник </a:t>
            </a:r>
            <a:r>
              <a:rPr lang="ru-RU" sz="2400" b="1" dirty="0" err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Армії</a:t>
            </a:r>
            <a:r>
              <a:rPr lang="ru-RU" sz="2400" b="1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УНР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47667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https://www.youtube.com/watch?v=ewvfHVm6tO8&amp;ab_channel=UkrainianInstituteofNationalRemembrance</a:t>
            </a:r>
            <a:endParaRPr lang="uk-UA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ПРОТЕ,</a:t>
            </a:r>
            <a:r>
              <a:rPr lang="uk-UA" sz="2400" dirty="0" smtClean="0"/>
              <a:t> популярність </a:t>
            </a:r>
            <a:r>
              <a:rPr lang="uk-UA" sz="2400" dirty="0"/>
              <a:t>Центральної Ради стрімко наближалася до нуля. </a:t>
            </a:r>
            <a:endParaRPr lang="uk-UA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2400" dirty="0" smtClean="0"/>
              <a:t>Багаті </a:t>
            </a:r>
            <a:r>
              <a:rPr lang="uk-UA" sz="2400" dirty="0"/>
              <a:t>верстви дратувалися соціалістичними ідеями, що декларували у своїх універсалах УЦР, </a:t>
            </a:r>
            <a:endParaRPr lang="uk-UA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2400" dirty="0" smtClean="0"/>
              <a:t>бідніші </a:t>
            </a:r>
            <a:r>
              <a:rPr lang="uk-UA" sz="2400" dirty="0"/>
              <a:t>верстви дратувалися, що УЦР не могла їх виконати. </a:t>
            </a:r>
            <a:endParaRPr lang="uk-UA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2400" dirty="0" smtClean="0"/>
              <a:t>Німці </a:t>
            </a:r>
            <a:r>
              <a:rPr lang="uk-UA" sz="2400" dirty="0"/>
              <a:t>дратувалися від того, що могли не отримати обіцяне </a:t>
            </a:r>
            <a:r>
              <a:rPr lang="uk-UA" sz="2400" dirty="0" smtClean="0"/>
              <a:t>зерно.</a:t>
            </a:r>
          </a:p>
          <a:p>
            <a:r>
              <a:rPr lang="uk-UA" sz="2400" dirty="0" smtClean="0"/>
              <a:t>	</a:t>
            </a:r>
            <a:r>
              <a:rPr lang="uk-UA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</a:t>
            </a:r>
            <a:r>
              <a:rPr lang="uk-UA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квітня 1918 року </a:t>
            </a:r>
            <a:r>
              <a:rPr lang="uk-UA" sz="2400" dirty="0"/>
              <a:t>у Києві відбуваються одразу дві важливі події. На своєму останньому засіданні,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Центральна Рада приймає Конституцію УНР</a:t>
            </a:r>
            <a:r>
              <a:rPr lang="uk-UA" sz="2400" dirty="0"/>
              <a:t>. </a:t>
            </a:r>
            <a:endParaRPr lang="uk-UA" sz="2400" dirty="0" smtClean="0"/>
          </a:p>
          <a:p>
            <a:r>
              <a:rPr lang="uk-UA" sz="2400" b="1" dirty="0" smtClean="0">
                <a:solidFill>
                  <a:srgbClr val="FF0000"/>
                </a:solidFill>
              </a:rPr>
              <a:t>	</a:t>
            </a:r>
            <a:r>
              <a:rPr lang="uk-UA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</a:t>
            </a:r>
            <a:r>
              <a:rPr lang="uk-UA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квітня 1918 року </a:t>
            </a:r>
            <a:r>
              <a:rPr lang="uk-UA" sz="2400" dirty="0"/>
              <a:t>в іншій точці столиці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проголошують Українську Державу з гетьманом Павлом Скоропадським</a:t>
            </a:r>
            <a:r>
              <a:rPr lang="uk-UA" sz="2400" dirty="0"/>
              <a:t> на чолі. П'ятому Універсалу так і не судилося бути написаним.</a:t>
            </a:r>
          </a:p>
        </p:txBody>
      </p:sp>
    </p:spTree>
    <p:extLst>
      <p:ext uri="{BB962C8B-B14F-4D97-AF65-F5344CB8AC3E}">
        <p14:creationId xmlns:p14="http://schemas.microsoft.com/office/powerpoint/2010/main" xmlns="" val="117023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Презентація з історії України для учнів 10 класу на тему: &quot;Початок  української революції 1917 р.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96944" cy="54326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5805264"/>
            <a:ext cx="84249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ru-RU" b="1" u="sng" dirty="0" smtClean="0">
                <a:solidFill>
                  <a:srgbClr val="C00000"/>
                </a:solidFill>
              </a:rPr>
              <a:t>Характер </a:t>
            </a:r>
            <a:r>
              <a:rPr lang="ru-RU" b="1" u="sng" dirty="0" err="1" smtClean="0">
                <a:solidFill>
                  <a:srgbClr val="C00000"/>
                </a:solidFill>
              </a:rPr>
              <a:t>Української</a:t>
            </a:r>
            <a:r>
              <a:rPr lang="ru-RU" b="1" u="sng" dirty="0" smtClean="0">
                <a:solidFill>
                  <a:srgbClr val="C00000"/>
                </a:solidFill>
              </a:rPr>
              <a:t> </a:t>
            </a:r>
            <a:r>
              <a:rPr lang="ru-RU" b="1" u="sng" dirty="0" err="1" smtClean="0">
                <a:solidFill>
                  <a:srgbClr val="C00000"/>
                </a:solidFill>
              </a:rPr>
              <a:t>революції</a:t>
            </a:r>
            <a:r>
              <a:rPr lang="ru-RU" b="1" u="sng" dirty="0" smtClean="0">
                <a:solidFill>
                  <a:srgbClr val="C00000"/>
                </a:solidFill>
              </a:rPr>
              <a:t> -</a:t>
            </a:r>
            <a:r>
              <a:rPr lang="ru-RU" u="sng" dirty="0" smtClean="0">
                <a:solidFill>
                  <a:srgbClr val="C00000"/>
                </a:solidFill>
              </a:rPr>
              <a:t> </a:t>
            </a:r>
            <a:r>
              <a:rPr lang="ru-RU" b="1" u="sng" dirty="0" err="1" smtClean="0">
                <a:solidFill>
                  <a:srgbClr val="C00000"/>
                </a:solidFill>
              </a:rPr>
              <a:t>національно-демократичний</a:t>
            </a:r>
            <a:endParaRPr lang="ru-RU" u="sng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000" dirty="0" smtClean="0"/>
              <a:t/>
            </a:r>
            <a:br>
              <a:rPr lang="ru-RU" sz="1000" dirty="0" smtClean="0"/>
            </a:br>
            <a:endParaRPr lang="uk-UA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Конституційний процес часів Української Центральної Ради | Український  інтере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705678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329282"/>
          </a:xfrm>
        </p:spPr>
        <p:txBody>
          <a:bodyPr>
            <a:normAutofit fontScale="62500" lnSpcReduction="20000"/>
          </a:bodyPr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401290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П. Скоропадський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7340" y="980728"/>
            <a:ext cx="2546588" cy="395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567" y="980728"/>
            <a:ext cx="2635441" cy="395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02974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4941168"/>
            <a:ext cx="8183880" cy="1051560"/>
          </a:xfrm>
          <a:solidFill>
            <a:schemeClr val="bg2">
              <a:lumMod val="25000"/>
            </a:schemeClr>
          </a:solidFill>
        </p:spPr>
        <p:txBody>
          <a:bodyPr/>
          <a:lstStyle/>
          <a:p>
            <a:r>
              <a:rPr lang="uk-UA" u="sng" dirty="0" smtClean="0"/>
              <a:t>Павло Скоропадський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— </a:t>
            </a:r>
            <a:r>
              <a:rPr lang="uk-UA" dirty="0"/>
              <a:t>український аристократ з багатого і знатного роду, офіцер російської імперської армії. Нащадок того самого гетьмана Скоропадського. Консерватор та монархіст, </a:t>
            </a:r>
            <a:r>
              <a:rPr lang="uk-UA" b="1" dirty="0"/>
              <a:t>виражав інтереси </a:t>
            </a:r>
            <a:r>
              <a:rPr lang="uk-UA" b="1" u="sng" dirty="0">
                <a:solidFill>
                  <a:srgbClr val="FF0000"/>
                </a:solidFill>
              </a:rPr>
              <a:t>небідних </a:t>
            </a:r>
            <a:r>
              <a:rPr lang="uk-UA" b="1" dirty="0"/>
              <a:t>верств населення України.</a:t>
            </a:r>
            <a:r>
              <a:rPr lang="uk-UA" dirty="0"/>
              <a:t> Відновив в Україні гетьманство, прикриваючи національними шатами свою військову диктатуру. Державне утворення, яке він створив прийнято називати </a:t>
            </a:r>
            <a:r>
              <a:rPr lang="uk-UA" b="1" dirty="0"/>
              <a:t>Українською державою</a:t>
            </a:r>
          </a:p>
        </p:txBody>
      </p:sp>
    </p:spTree>
    <p:extLst>
      <p:ext uri="{BB962C8B-B14F-4D97-AF65-F5344CB8AC3E}">
        <p14:creationId xmlns:p14="http://schemas.microsoft.com/office/powerpoint/2010/main" xmlns="" val="26416890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39552" y="2348880"/>
          <a:ext cx="7848872" cy="3631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5419090" cy="109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11560" y="1196752"/>
          <a:ext cx="792088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738370" cy="93345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920879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89240"/>
            <a:ext cx="8183880" cy="44580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14872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/>
              <a:t>Директорія Української народної республіки </a:t>
            </a:r>
            <a:r>
              <a:rPr lang="uk-UA" dirty="0"/>
              <a:t>— ідейне продовження Центральної Ради, в якій переважали політики соціалістичного спрямування. Складалася з усе тих же письменників-науковців.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Грушевський </a:t>
            </a:r>
            <a:r>
              <a:rPr lang="uk-UA" dirty="0"/>
              <a:t>після поразки Центральної Ради відійшов від політичного життя. Першість взяли два лідери — </a:t>
            </a:r>
            <a:r>
              <a:rPr lang="uk-UA" b="1" dirty="0"/>
              <a:t>Володимир Винниченко та Симон Петлюра.</a:t>
            </a:r>
            <a:r>
              <a:rPr lang="uk-UA" dirty="0"/>
              <a:t> Обоє були за УНР як незалежну українську державу, але мали </a:t>
            </a:r>
            <a:r>
              <a:rPr lang="uk-UA" b="1" dirty="0"/>
              <a:t>різні погляди на те, якою саме вона має бути і як того досягти. </a:t>
            </a:r>
          </a:p>
          <a:p>
            <a:r>
              <a:rPr lang="uk-UA" i="1" u="sng" dirty="0" smtClean="0"/>
              <a:t>Винниченко</a:t>
            </a:r>
            <a:r>
              <a:rPr lang="uk-UA" dirty="0" smtClean="0"/>
              <a:t> </a:t>
            </a:r>
            <a:r>
              <a:rPr lang="uk-UA" dirty="0"/>
              <a:t>бажав побудувати в Україні національний варіант радянської держави. Своїми поглядами наближався до більшовиків і був не проти союзу з ними. </a:t>
            </a:r>
            <a:endParaRPr lang="uk-UA" dirty="0" smtClean="0"/>
          </a:p>
          <a:p>
            <a:r>
              <a:rPr lang="uk-UA" i="1" u="sng" dirty="0" smtClean="0"/>
              <a:t>Петлюра </a:t>
            </a:r>
            <a:r>
              <a:rPr lang="uk-UA" dirty="0"/>
              <a:t>виступав за парламентську демократію і пропонував орієнтуватися на Антанту та її союзників.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2642389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86880"/>
          </a:xfrm>
        </p:spPr>
        <p:txBody>
          <a:bodyPr>
            <a:normAutofit fontScale="92500" lnSpcReduction="20000"/>
          </a:bodyPr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ЗУНР</a:t>
            </a:r>
            <a:r>
              <a:rPr lang="uk-UA" dirty="0" smtClean="0"/>
              <a:t> </a:t>
            </a:r>
            <a:r>
              <a:rPr lang="uk-UA" dirty="0"/>
              <a:t>— держава українців колишньої Австро-Угорської імперії. Її очолювали досвідчені галицькі політики ліберально-демократичної орієнтації. </a:t>
            </a:r>
            <a:r>
              <a:rPr lang="uk-UA" b="1" dirty="0"/>
              <a:t>Президентом став Євген </a:t>
            </a:r>
            <a:r>
              <a:rPr lang="uk-UA" b="1" dirty="0" err="1"/>
              <a:t>Петрушевич</a:t>
            </a:r>
            <a:r>
              <a:rPr lang="uk-UA" b="1" dirty="0"/>
              <a:t>. </a:t>
            </a:r>
            <a:r>
              <a:rPr lang="uk-UA" dirty="0"/>
              <a:t>На відміну від своїх братів з Наддніпрянщини, </a:t>
            </a:r>
            <a:r>
              <a:rPr lang="uk-UA" b="1" dirty="0"/>
              <a:t>мали політичний досвід та волю будувати ефективну державну структуру та армію</a:t>
            </a:r>
            <a:r>
              <a:rPr lang="uk-UA" dirty="0"/>
              <a:t>. Однак, поляки були проти. </a:t>
            </a:r>
            <a:r>
              <a:rPr lang="uk-UA" dirty="0" err="1"/>
              <a:t>Одвічна</a:t>
            </a:r>
            <a:r>
              <a:rPr lang="uk-UA" dirty="0"/>
              <a:t> проблема боротьби між народами і тоді не давала спокою. Прагнули до об'єднання з УНР, як і </a:t>
            </a:r>
            <a:r>
              <a:rPr lang="uk-UA" dirty="0" err="1"/>
              <a:t>наддніпрянці</a:t>
            </a:r>
            <a:r>
              <a:rPr lang="uk-UA" dirty="0"/>
              <a:t>. На практиці виявилося, що на цьому спільність їхніх поглядів закінчувалася. </a:t>
            </a:r>
          </a:p>
        </p:txBody>
      </p:sp>
    </p:spTree>
    <p:extLst>
      <p:ext uri="{BB962C8B-B14F-4D97-AF65-F5344CB8AC3E}">
        <p14:creationId xmlns:p14="http://schemas.microsoft.com/office/powerpoint/2010/main" xmlns="" val="929755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uk-UA" dirty="0" smtClean="0">
                <a:solidFill>
                  <a:srgbClr val="C00000"/>
                </a:solidFill>
              </a:rPr>
              <a:t>Заснування Української Центральної Ради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ru-RU" dirty="0" smtClean="0"/>
              <a:t> </a:t>
            </a:r>
            <a:r>
              <a:rPr lang="uk-UA" dirty="0" smtClean="0"/>
              <a:t>  </a:t>
            </a:r>
          </a:p>
          <a:p>
            <a:r>
              <a:rPr lang="uk-UA" b="1" dirty="0" smtClean="0"/>
              <a:t>Ініціатори утворення ЦР:</a:t>
            </a:r>
            <a:endParaRPr lang="uk-UA" dirty="0" smtClean="0"/>
          </a:p>
          <a:p>
            <a:r>
              <a:rPr lang="uk-UA" dirty="0" smtClean="0"/>
              <a:t>1) українські самостійники на чолі з М. Міхновським - радикальний осередок українського руху; </a:t>
            </a:r>
          </a:p>
          <a:p>
            <a:r>
              <a:rPr lang="uk-UA" dirty="0" smtClean="0"/>
              <a:t>2) Товариство українських поступовців (ТУП) - поміркований осередок українського руху.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17434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uk-UA" dirty="0" smtClean="0"/>
              <a:t>Маніфестація на Софійській площі прихильників утворення Центральної Ради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2348880"/>
            <a:ext cx="2971800" cy="3305034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11560" y="476672"/>
            <a:ext cx="4775971" cy="517787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17 (4) березня 1917    була заснована Українська Центральна Рада</a:t>
            </a:r>
            <a:r>
              <a:rPr lang="uk-UA" b="1" dirty="0" smtClean="0"/>
              <a:t>. </a:t>
            </a:r>
          </a:p>
          <a:p>
            <a:pPr marL="0" indent="452438">
              <a:buNone/>
            </a:pPr>
            <a:endParaRPr lang="uk-UA" b="1" dirty="0" smtClean="0"/>
          </a:p>
          <a:p>
            <a:pPr marL="0" indent="452438">
              <a:buNone/>
            </a:pPr>
            <a:r>
              <a:rPr lang="uk-UA" b="1" dirty="0" smtClean="0"/>
              <a:t>На першому етапі своєї діяльності УЦР відстоювала ідею </a:t>
            </a:r>
            <a:r>
              <a:rPr lang="uk-UA" b="1" dirty="0" smtClean="0">
                <a:solidFill>
                  <a:srgbClr val="FF0000"/>
                </a:solidFill>
              </a:rPr>
              <a:t>широкої національно-територіальної автономії України у Російській федеративній республіці на демократичних засадах</a:t>
            </a:r>
            <a:r>
              <a:rPr lang="uk-UA" b="1" dirty="0" smtClean="0"/>
              <a:t>.</a:t>
            </a:r>
          </a:p>
          <a:p>
            <a:pPr marL="0" indent="452438">
              <a:buNone/>
            </a:pPr>
            <a:r>
              <a:rPr lang="uk-UA" dirty="0" smtClean="0"/>
              <a:t>Центральна </a:t>
            </a:r>
            <a:r>
              <a:rPr lang="uk-UA" dirty="0"/>
              <a:t>Рада перетворилася  на керівний осередок української націонал-демократичної революції. </a:t>
            </a:r>
            <a:endParaRPr lang="uk-UA" dirty="0" smtClean="0"/>
          </a:p>
          <a:p>
            <a:pPr marL="0" indent="452438">
              <a:buNone/>
            </a:pPr>
            <a:r>
              <a:rPr lang="uk-UA" dirty="0" smtClean="0"/>
              <a:t>Керівником </a:t>
            </a:r>
            <a:r>
              <a:rPr lang="uk-UA" dirty="0"/>
              <a:t>Центральної Ради було обрано </a:t>
            </a:r>
            <a:r>
              <a:rPr lang="uk-UA" b="1" dirty="0"/>
              <a:t>Михайла Грушевського.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302433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64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 Грушевський </a:t>
            </a:r>
            <a:b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(1866-1934)</a:t>
            </a:r>
            <a:b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березні 1917 року очолив УЦР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71400"/>
            <a:ext cx="2381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7" y="404664"/>
            <a:ext cx="287121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288032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60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Заснування Української Центральної Ради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dirty="0" smtClean="0"/>
              <a:t>На першому ж засіданні УЦР М. Грушевський запропонував скликати </a:t>
            </a:r>
            <a:r>
              <a:rPr lang="uk-UA" b="1" dirty="0" smtClean="0">
                <a:solidFill>
                  <a:srgbClr val="C00000"/>
                </a:solidFill>
              </a:rPr>
              <a:t>Всеукраїнський національний конгрес</a:t>
            </a:r>
            <a:r>
              <a:rPr lang="uk-UA" dirty="0" smtClean="0"/>
              <a:t>, на якому мав бути обраний з представників усіх регіонів України новий склад УЦР . </a:t>
            </a:r>
          </a:p>
          <a:p>
            <a:pPr>
              <a:buNone/>
            </a:pPr>
            <a:r>
              <a:rPr lang="uk-UA" dirty="0" smtClean="0"/>
              <a:t>   </a:t>
            </a:r>
            <a:endParaRPr lang="uk-U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складу УЦР увійшли представники: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3400" i="1" dirty="0" smtClean="0"/>
              <a:t>1. ТУП, яке пізніше трансформувалися в українську партію соціалістів-федералістів (</a:t>
            </a:r>
            <a:r>
              <a:rPr lang="uk-UA" sz="3400" i="1" dirty="0" err="1" smtClean="0"/>
              <a:t>есефи</a:t>
            </a:r>
            <a:r>
              <a:rPr lang="uk-UA" sz="3400" i="1" dirty="0" smtClean="0"/>
              <a:t>).</a:t>
            </a:r>
          </a:p>
          <a:p>
            <a:pPr marL="0" indent="0">
              <a:buNone/>
            </a:pPr>
            <a:r>
              <a:rPr lang="uk-UA" sz="3400" i="1" dirty="0" smtClean="0"/>
              <a:t>2. УСДРП (Української соціал-демократичної-робітничої партії).</a:t>
            </a:r>
          </a:p>
          <a:p>
            <a:pPr marL="0" indent="0">
              <a:buNone/>
            </a:pPr>
            <a:r>
              <a:rPr lang="uk-UA" sz="3400" i="1" dirty="0" smtClean="0"/>
              <a:t>3. Української партії соціалістів-революціонерів.</a:t>
            </a:r>
          </a:p>
          <a:p>
            <a:pPr marL="0" indent="0">
              <a:buNone/>
            </a:pPr>
            <a:r>
              <a:rPr lang="uk-UA" sz="3400" i="1" dirty="0" smtClean="0"/>
              <a:t>4.Української партії соціалістів-самостійників.</a:t>
            </a:r>
          </a:p>
          <a:p>
            <a:pPr marL="0" indent="0">
              <a:buNone/>
            </a:pPr>
            <a:r>
              <a:rPr lang="uk-UA" sz="3400" i="1" dirty="0" smtClean="0"/>
              <a:t>5. Української демократично-хліборобської партії.</a:t>
            </a:r>
            <a:endParaRPr lang="en-US" sz="3400" i="1" dirty="0" smtClean="0"/>
          </a:p>
          <a:p>
            <a:pPr marL="0" indent="0">
              <a:buNone/>
            </a:pPr>
            <a:r>
              <a:rPr lang="uk-UA" sz="3400" b="1" dirty="0" smtClean="0"/>
              <a:t>Важливо!</a:t>
            </a:r>
            <a:r>
              <a:rPr lang="uk-UA" sz="3400" dirty="0" smtClean="0"/>
              <a:t> Більшовики були єдиною загальноросійською партією, яка не знайшла відповідника в українській політичній палітрі</a:t>
            </a:r>
            <a:r>
              <a:rPr lang="uk-UA" dirty="0" smtClean="0"/>
              <a:t>.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xmlns="" val="36267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Резиденція Центральної Ради – Педагогічний музей у Києві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062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98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381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33864"/>
            <a:ext cx="8183880" cy="1224136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Обов'язкові для запам'ятовування дати і події </a:t>
            </a: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5769945"/>
              </p:ext>
            </p:extLst>
          </p:nvPr>
        </p:nvGraphicFramePr>
        <p:xfrm>
          <a:off x="107504" y="116633"/>
          <a:ext cx="8856984" cy="55469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85155"/>
                <a:gridCol w="6771829"/>
              </a:tblGrid>
              <a:tr h="61135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ДАТА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ПОДІЯ</a:t>
                      </a:r>
                      <a:endParaRPr lang="uk-UA" dirty="0"/>
                    </a:p>
                  </a:txBody>
                  <a:tcPr/>
                </a:tc>
              </a:tr>
              <a:tr h="611355">
                <a:tc>
                  <a:txBody>
                    <a:bodyPr/>
                    <a:lstStyle/>
                    <a:p>
                      <a:r>
                        <a:rPr lang="uk-UA" dirty="0" smtClean="0"/>
                        <a:t>Березень 1917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Утворення Української Центральної Ради (УЦР)</a:t>
                      </a:r>
                      <a:endParaRPr lang="uk-UA" dirty="0"/>
                    </a:p>
                  </a:txBody>
                  <a:tcPr/>
                </a:tc>
              </a:tr>
              <a:tr h="611355">
                <a:tc>
                  <a:txBody>
                    <a:bodyPr/>
                    <a:lstStyle/>
                    <a:p>
                      <a:r>
                        <a:rPr lang="uk-UA" dirty="0" smtClean="0"/>
                        <a:t>Квітень 1917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Всеукраїнський національний</a:t>
                      </a:r>
                      <a:r>
                        <a:rPr lang="en-US" dirty="0" smtClean="0"/>
                        <a:t> </a:t>
                      </a:r>
                      <a:r>
                        <a:rPr lang="uk-UA" dirty="0" smtClean="0"/>
                        <a:t>конгрес</a:t>
                      </a:r>
                      <a:endParaRPr lang="uk-UA" dirty="0"/>
                    </a:p>
                  </a:txBody>
                  <a:tcPr/>
                </a:tc>
              </a:tr>
              <a:tr h="611355">
                <a:tc>
                  <a:txBody>
                    <a:bodyPr/>
                    <a:lstStyle/>
                    <a:p>
                      <a:r>
                        <a:rPr lang="uk-UA" dirty="0" smtClean="0"/>
                        <a:t>Червень 1917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 Універсал УЦР</a:t>
                      </a:r>
                      <a:endParaRPr lang="uk-UA" dirty="0"/>
                    </a:p>
                  </a:txBody>
                  <a:tcPr/>
                </a:tc>
              </a:tr>
              <a:tr h="611355">
                <a:tc>
                  <a:txBody>
                    <a:bodyPr/>
                    <a:lstStyle/>
                    <a:p>
                      <a:r>
                        <a:rPr lang="uk-UA" dirty="0" smtClean="0"/>
                        <a:t>Липень 1917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ІІ Універсал УЦР</a:t>
                      </a:r>
                      <a:endParaRPr lang="uk-UA" dirty="0"/>
                    </a:p>
                  </a:txBody>
                  <a:tcPr/>
                </a:tc>
              </a:tr>
              <a:tr h="611355">
                <a:tc>
                  <a:txBody>
                    <a:bodyPr/>
                    <a:lstStyle/>
                    <a:p>
                      <a:r>
                        <a:rPr lang="uk-UA" dirty="0" smtClean="0"/>
                        <a:t>Листопад 1917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 </a:t>
                      </a:r>
                      <a:r>
                        <a:rPr lang="uk-UA" dirty="0" smtClean="0"/>
                        <a:t>Універсал</a:t>
                      </a:r>
                      <a:r>
                        <a:rPr lang="uk-UA" baseline="0" dirty="0" smtClean="0"/>
                        <a:t> УЦР, проголошення </a:t>
                      </a:r>
                      <a:r>
                        <a:rPr lang="en-US" baseline="0" dirty="0" smtClean="0"/>
                        <a:t> </a:t>
                      </a:r>
                      <a:r>
                        <a:rPr lang="uk-UA" baseline="0" dirty="0" smtClean="0"/>
                        <a:t>УНР</a:t>
                      </a:r>
                      <a:endParaRPr lang="uk-UA" dirty="0"/>
                    </a:p>
                  </a:txBody>
                  <a:tcPr/>
                </a:tc>
              </a:tr>
              <a:tr h="611355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r>
                        <a:rPr lang="en-US" baseline="0" dirty="0" smtClean="0"/>
                        <a:t> </a:t>
                      </a:r>
                      <a:r>
                        <a:rPr lang="uk-UA" baseline="0" dirty="0" smtClean="0"/>
                        <a:t> (22) січня </a:t>
                      </a:r>
                      <a:r>
                        <a:rPr lang="uk-UA" dirty="0" smtClean="0"/>
                        <a:t>Січень 1918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IV </a:t>
                      </a:r>
                      <a:r>
                        <a:rPr lang="uk-UA" dirty="0" smtClean="0"/>
                        <a:t>Універсал УЦР</a:t>
                      </a:r>
                      <a:r>
                        <a:rPr lang="en-US" dirty="0" smtClean="0"/>
                        <a:t> </a:t>
                      </a:r>
                      <a:r>
                        <a:rPr lang="uk-UA" baseline="0" dirty="0" smtClean="0"/>
                        <a:t>проголошення незалежності УНР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Бій біля станції Крути,</a:t>
                      </a:r>
                      <a:r>
                        <a:rPr lang="en-US" dirty="0" smtClean="0"/>
                        <a:t> </a:t>
                      </a:r>
                      <a:endParaRPr lang="uk-UA" dirty="0" smtClean="0"/>
                    </a:p>
                    <a:p>
                      <a:endParaRPr lang="uk-UA" dirty="0"/>
                    </a:p>
                  </a:txBody>
                  <a:tcPr/>
                </a:tc>
              </a:tr>
              <a:tr h="690075">
                <a:tc>
                  <a:txBody>
                    <a:bodyPr/>
                    <a:lstStyle/>
                    <a:p>
                      <a:r>
                        <a:rPr lang="uk-UA" dirty="0" smtClean="0"/>
                        <a:t>Січень (лютий)</a:t>
                      </a:r>
                    </a:p>
                    <a:p>
                      <a:r>
                        <a:rPr lang="uk-UA" dirty="0" smtClean="0"/>
                        <a:t>1918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Берестейський мирний договір між УНР та державами Четверного союзу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446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Утворення УЦР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38" y="476672"/>
            <a:ext cx="8183562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41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olos.com.ua/images_upload/2017/03/030317/1488568930_stvor_C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143750" cy="561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Відозва Української Центральної Ради </a:t>
            </a:r>
            <a:b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українського народу</a:t>
            </a:r>
            <a:b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 березня 1917 р.)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sz="3600" i="1" dirty="0" smtClean="0"/>
              <a:t>Народе </a:t>
            </a:r>
            <a:r>
              <a:rPr lang="uk-UA" sz="3600" i="1" dirty="0"/>
              <a:t>Український!</a:t>
            </a:r>
          </a:p>
          <a:p>
            <a:pPr marL="0" indent="0" algn="ctr">
              <a:buNone/>
            </a:pPr>
            <a:endParaRPr lang="uk-UA" sz="3600" i="1" dirty="0"/>
          </a:p>
          <a:p>
            <a:pPr marL="0" indent="0">
              <a:buNone/>
            </a:pPr>
            <a:r>
              <a:rPr lang="uk-UA" sz="3600" i="1" dirty="0" smtClean="0"/>
              <a:t>	Селяни</a:t>
            </a:r>
            <a:r>
              <a:rPr lang="uk-UA" sz="3600" i="1" dirty="0"/>
              <a:t>, робітники, </a:t>
            </a:r>
            <a:r>
              <a:rPr lang="uk-UA" sz="3600" i="1" dirty="0" smtClean="0"/>
              <a:t>солдати</a:t>
            </a:r>
            <a:r>
              <a:rPr lang="uk-UA" sz="3600" i="1" dirty="0"/>
              <a:t>, </a:t>
            </a:r>
            <a:r>
              <a:rPr lang="uk-UA" sz="3600" i="1" dirty="0" err="1"/>
              <a:t>городяне</a:t>
            </a:r>
            <a:r>
              <a:rPr lang="uk-UA" sz="3600" i="1" dirty="0"/>
              <a:t>, духовенство і вся українська інтелігенція!</a:t>
            </a:r>
          </a:p>
          <a:p>
            <a:pPr marL="0" indent="0">
              <a:buNone/>
            </a:pPr>
            <a:endParaRPr lang="uk-UA" sz="3600" i="1" dirty="0"/>
          </a:p>
          <a:p>
            <a:pPr marL="0" indent="0">
              <a:buNone/>
            </a:pPr>
            <a:r>
              <a:rPr lang="uk-UA" sz="3600" i="1" dirty="0" smtClean="0"/>
              <a:t>	Додержуйте </a:t>
            </a:r>
            <a:r>
              <a:rPr lang="uk-UA" sz="3600" i="1" dirty="0"/>
              <a:t>спокій: не дозволяйте собі ніяких вчинків, що руйнують лад в житті, але разом, щиро й уперто беріться до роботи: до </a:t>
            </a:r>
            <a:r>
              <a:rPr lang="uk-UA" sz="3600" i="1" dirty="0" err="1"/>
              <a:t>гуртовання</a:t>
            </a:r>
            <a:r>
              <a:rPr lang="uk-UA" sz="3600" i="1" dirty="0"/>
              <a:t> в політичні товариства, культурні і економічні спілки, складайте гроші на Український Національний Фонд і </a:t>
            </a:r>
            <a:r>
              <a:rPr lang="uk-UA" sz="3600" i="1" dirty="0" err="1"/>
              <a:t>вибірайте</a:t>
            </a:r>
            <a:r>
              <a:rPr lang="uk-UA" sz="3600" i="1" dirty="0"/>
              <a:t> своїх українських людей, на всі місця – </a:t>
            </a:r>
            <a:r>
              <a:rPr lang="uk-UA" sz="3600" i="1" dirty="0" err="1"/>
              <a:t>Організуйтесь</a:t>
            </a:r>
            <a:r>
              <a:rPr lang="uk-UA" sz="3600" i="1" dirty="0"/>
              <a:t>!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8484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183880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Всеукраїнський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конгрес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42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/>
              <a:t>	</a:t>
            </a:r>
            <a:r>
              <a:rPr lang="uk-UA" sz="3300" b="1" dirty="0" smtClean="0"/>
              <a:t>Для легітимізації своєї діяльності УЦР </a:t>
            </a:r>
          </a:p>
          <a:p>
            <a:pPr marL="0" indent="0" algn="ctr">
              <a:buNone/>
            </a:pPr>
            <a:r>
              <a:rPr lang="uk-UA" sz="3300" b="1" dirty="0" smtClean="0"/>
              <a:t>19-21 (6-8) </a:t>
            </a:r>
            <a:r>
              <a:rPr lang="uk-UA" sz="3300" b="1" dirty="0" smtClean="0">
                <a:solidFill>
                  <a:srgbClr val="FF0000"/>
                </a:solidFill>
              </a:rPr>
              <a:t>квітні 1917 </a:t>
            </a:r>
            <a:r>
              <a:rPr lang="uk-UA" sz="3300" b="1" dirty="0" smtClean="0"/>
              <a:t>р. у Києві скликала </a:t>
            </a:r>
            <a:r>
              <a:rPr lang="uk-UA" sz="3300" b="1" dirty="0" smtClean="0">
                <a:solidFill>
                  <a:srgbClr val="FF0000"/>
                </a:solidFill>
              </a:rPr>
              <a:t>Всеукраїнський національний конгрес</a:t>
            </a:r>
            <a:r>
              <a:rPr lang="uk-UA" sz="3300" b="1" dirty="0" smtClean="0"/>
              <a:t>, </a:t>
            </a:r>
            <a:endParaRPr lang="en-US" sz="3300" b="1" dirty="0" smtClean="0"/>
          </a:p>
          <a:p>
            <a:pPr marL="0" indent="0" algn="ctr">
              <a:buNone/>
            </a:pPr>
            <a:r>
              <a:rPr lang="ru-RU" sz="3300" b="1" dirty="0" smtClean="0"/>
              <a:t>в </a:t>
            </a:r>
            <a:r>
              <a:rPr lang="ru-RU" sz="3300" b="1" dirty="0" err="1"/>
              <a:t>роботі</a:t>
            </a:r>
            <a:r>
              <a:rPr lang="ru-RU" sz="3300" b="1" dirty="0"/>
              <a:t> </a:t>
            </a:r>
            <a:r>
              <a:rPr lang="uk-UA" sz="3300" b="1" dirty="0" smtClean="0"/>
              <a:t>якого взяли участь понад 900 осіб. </a:t>
            </a:r>
            <a:r>
              <a:rPr lang="uk-UA" sz="3300" dirty="0" smtClean="0"/>
              <a:t>На конгресі були представлені всі регіони України.</a:t>
            </a:r>
            <a:r>
              <a:rPr lang="uk-UA" sz="3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uk-UA" sz="3300" dirty="0"/>
          </a:p>
        </p:txBody>
      </p:sp>
    </p:spTree>
    <p:extLst>
      <p:ext uri="{BB962C8B-B14F-4D97-AF65-F5344CB8AC3E}">
        <p14:creationId xmlns:p14="http://schemas.microsoft.com/office/powerpoint/2010/main" xmlns="" val="18675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661824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Рішення конгресу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183880" cy="469884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uk-UA" sz="8000" b="1" dirty="0" smtClean="0">
                <a:latin typeface="+mj-lt"/>
                <a:cs typeface="Times New Roman" panose="02020603050405020304" pitchFamily="18" charset="0"/>
              </a:rPr>
              <a:t>Всеукраїнський національний конгрес </a:t>
            </a:r>
          </a:p>
          <a:p>
            <a:pPr marL="0" indent="0" algn="ctr">
              <a:buNone/>
            </a:pPr>
            <a:r>
              <a:rPr lang="uk-UA" sz="8000" b="1" dirty="0" smtClean="0">
                <a:latin typeface="+mj-lt"/>
                <a:cs typeface="Times New Roman" panose="02020603050405020304" pitchFamily="18" charset="0"/>
              </a:rPr>
              <a:t>прийняв Постанову про </a:t>
            </a:r>
          </a:p>
          <a:p>
            <a:pPr marL="0" indent="0" algn="ctr">
              <a:buNone/>
            </a:pPr>
            <a:endParaRPr lang="uk-UA" b="1" dirty="0" smtClean="0"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b="1" dirty="0" smtClean="0">
              <a:latin typeface="+mj-lt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8000" dirty="0" smtClean="0">
                <a:latin typeface="+mj-lt"/>
                <a:cs typeface="Times New Roman" panose="02020603050405020304" pitchFamily="18" charset="0"/>
              </a:rPr>
              <a:t>національно-територіальну автономію України та перебудову Російської держави на федеративну демократичну республіку.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uk-UA" sz="8000" dirty="0" smtClean="0">
              <a:latin typeface="+mj-lt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8000" dirty="0" smtClean="0">
                <a:latin typeface="+mj-lt"/>
                <a:cs typeface="Times New Roman" panose="02020603050405020304" pitchFamily="18" charset="0"/>
              </a:rPr>
              <a:t>Визнав УЦР представницьким законодавчим органом України;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uk-UA" sz="8000" dirty="0" smtClean="0">
              <a:latin typeface="+mj-lt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8000" dirty="0" smtClean="0">
                <a:latin typeface="+mj-lt"/>
                <a:cs typeface="Times New Roman" panose="02020603050405020304" pitchFamily="18" charset="0"/>
              </a:rPr>
              <a:t>Затвердив новий склад УЦР;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uk-UA" sz="8000" dirty="0" smtClean="0">
              <a:latin typeface="+mj-lt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8000" dirty="0" smtClean="0">
                <a:latin typeface="+mj-lt"/>
                <a:cs typeface="Times New Roman" panose="02020603050405020304" pitchFamily="18" charset="0"/>
              </a:rPr>
              <a:t>Обрав і затвердив керівництво Центральної ради</a:t>
            </a:r>
          </a:p>
          <a:p>
            <a:pPr marL="0" indent="0" algn="just">
              <a:buNone/>
            </a:pPr>
            <a:r>
              <a:rPr lang="uk-UA" sz="8000" u="sng" dirty="0" smtClean="0">
                <a:latin typeface="+mj-lt"/>
                <a:cs typeface="Times New Roman" panose="02020603050405020304" pitchFamily="18" charset="0"/>
              </a:rPr>
              <a:t>Голова</a:t>
            </a:r>
            <a:r>
              <a:rPr lang="uk-UA" sz="8000" dirty="0" smtClean="0">
                <a:latin typeface="+mj-lt"/>
                <a:cs typeface="Times New Roman" panose="02020603050405020304" pitchFamily="18" charset="0"/>
              </a:rPr>
              <a:t> – 	М. Грушевський</a:t>
            </a:r>
          </a:p>
          <a:p>
            <a:pPr marL="0" indent="0" algn="just">
              <a:buNone/>
            </a:pPr>
            <a:r>
              <a:rPr lang="uk-UA" sz="8000" u="sng" dirty="0" smtClean="0">
                <a:latin typeface="+mj-lt"/>
                <a:cs typeface="Times New Roman" panose="02020603050405020304" pitchFamily="18" charset="0"/>
              </a:rPr>
              <a:t>Заступники</a:t>
            </a:r>
            <a:r>
              <a:rPr lang="uk-UA" sz="8000" dirty="0" smtClean="0">
                <a:latin typeface="+mj-lt"/>
                <a:cs typeface="Times New Roman" panose="02020603050405020304" pitchFamily="18" charset="0"/>
              </a:rPr>
              <a:t> – 	В. Винниченко, С. Єфремов.</a:t>
            </a:r>
          </a:p>
          <a:p>
            <a:pPr marL="0" indent="0" algn="just">
              <a:buNone/>
            </a:pPr>
            <a:endParaRPr lang="uk-UA" sz="8000" dirty="0" smtClean="0">
              <a:latin typeface="+mj-lt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8000" dirty="0" smtClean="0">
                <a:latin typeface="+mj-lt"/>
                <a:cs typeface="Times New Roman" panose="02020603050405020304" pitchFamily="18" charset="0"/>
              </a:rPr>
              <a:t>Обрали Виконавчий комітет – </a:t>
            </a:r>
            <a:r>
              <a:rPr lang="uk-UA" sz="8000" b="1" dirty="0" smtClean="0">
                <a:latin typeface="+mj-lt"/>
                <a:cs typeface="Times New Roman" panose="02020603050405020304" pitchFamily="18" charset="0"/>
              </a:rPr>
              <a:t>Малу раду</a:t>
            </a:r>
            <a:r>
              <a:rPr lang="uk-UA" sz="8000" dirty="0" smtClean="0">
                <a:latin typeface="+mj-lt"/>
                <a:cs typeface="Times New Roman" panose="02020603050405020304" pitchFamily="18" charset="0"/>
              </a:rPr>
              <a:t>, яка існувала для постійної роботи між сесіями</a:t>
            </a:r>
          </a:p>
          <a:p>
            <a:pPr marL="0" indent="0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7436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395536" y="0"/>
            <a:ext cx="5939738" cy="399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95"/>
              </a:buClr>
              <a:buSzPts val="3600"/>
              <a:buFont typeface="Arial"/>
              <a:buNone/>
            </a:pPr>
            <a:r>
              <a:rPr lang="uk-UA" sz="3600" b="1" i="0" u="none" strike="noStrike" cap="none" dirty="0" smtClean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Оновлене керівництво УЦР</a:t>
            </a:r>
            <a:endParaRPr lang="uk-UA" dirty="0"/>
          </a:p>
        </p:txBody>
      </p:sp>
      <p:pic>
        <p:nvPicPr>
          <p:cNvPr id="222" name="Google Shape;222;p24" descr="D:\Історичні фото\Грушевський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1560" y="1556792"/>
            <a:ext cx="1959214" cy="32403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3" name="Google Shape;223;p24"/>
          <p:cNvSpPr txBox="1"/>
          <p:nvPr/>
        </p:nvSpPr>
        <p:spPr>
          <a:xfrm>
            <a:off x="251520" y="5013176"/>
            <a:ext cx="3427145" cy="707846"/>
          </a:xfrm>
          <a:prstGeom prst="rect">
            <a:avLst/>
          </a:prstGeom>
          <a:gradFill>
            <a:gsLst>
              <a:gs pos="0">
                <a:srgbClr val="B9DBD0"/>
              </a:gs>
              <a:gs pos="50000">
                <a:srgbClr val="ADD4C7"/>
              </a:gs>
              <a:gs pos="100000">
                <a:srgbClr val="9FD0C1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Михайло </a:t>
            </a:r>
            <a:r>
              <a:rPr lang="ru-RU" sz="20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Грушевський</a:t>
            </a:r>
            <a:r>
              <a:rPr lang="ru-RU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голова УЦР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4" descr="D:\Історичні фото\Володимир Винниченко.jp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491880" y="980728"/>
            <a:ext cx="2088232" cy="30874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5" name="Google Shape;225;p24" descr="D:\Історичні фото\Сергій Єфремов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156176" y="908720"/>
            <a:ext cx="2014206" cy="30874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6" name="Google Shape;226;p24"/>
          <p:cNvSpPr txBox="1"/>
          <p:nvPr/>
        </p:nvSpPr>
        <p:spPr>
          <a:xfrm>
            <a:off x="3563888" y="4149080"/>
            <a:ext cx="1959215" cy="64629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Володимир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Винниченко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6228184" y="4077072"/>
            <a:ext cx="2088232" cy="64629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Сергій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800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Єфремов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4"/>
          <p:cNvSpPr/>
          <p:nvPr/>
        </p:nvSpPr>
        <p:spPr>
          <a:xfrm rot="-5400000">
            <a:off x="6150825" y="4851093"/>
            <a:ext cx="307720" cy="1597844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4847843" y="5229200"/>
            <a:ext cx="3174065" cy="36929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Заступники </a:t>
            </a:r>
            <a:r>
              <a:rPr lang="ru-RU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голови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УЦР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4"/>
          <p:cNvSpPr/>
          <p:nvPr/>
        </p:nvSpPr>
        <p:spPr>
          <a:xfrm rot="-5400000">
            <a:off x="6119002" y="4111905"/>
            <a:ext cx="360040" cy="1586517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Початок українізації армії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30352"/>
            <a:ext cx="8424936" cy="4187952"/>
          </a:xfrm>
        </p:spPr>
        <p:txBody>
          <a:bodyPr>
            <a:normAutofit/>
          </a:bodyPr>
          <a:lstStyle/>
          <a:p>
            <a:r>
              <a:rPr lang="ru-RU" dirty="0" smtClean="0"/>
              <a:t>   </a:t>
            </a:r>
            <a:r>
              <a:rPr lang="uk-UA" dirty="0" smtClean="0"/>
              <a:t>Національне піднесення навесні 1917, охопило й солдатські маси, у середовищі яких поширювалися ідеї створення національних українських частин. </a:t>
            </a:r>
            <a:r>
              <a:rPr lang="uk-UA" b="1" dirty="0" smtClean="0"/>
              <a:t>Ініціаторами українізації </a:t>
            </a:r>
            <a:r>
              <a:rPr lang="uk-UA" dirty="0" smtClean="0"/>
              <a:t>частин російської армії були </a:t>
            </a:r>
            <a:r>
              <a:rPr lang="uk-UA" b="1" dirty="0" smtClean="0"/>
              <a:t>самостійники.</a:t>
            </a:r>
            <a:r>
              <a:rPr lang="uk-UA" dirty="0" smtClean="0"/>
              <a:t> Вони вважали, що без національної армії не може бути державності.</a:t>
            </a:r>
            <a:endParaRPr lang="uk-UA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Українізація війська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496944" cy="4752528"/>
          </a:xfrm>
        </p:spPr>
        <p:txBody>
          <a:bodyPr>
            <a:noAutofit/>
          </a:bodyPr>
          <a:lstStyle/>
          <a:p>
            <a:r>
              <a:rPr lang="uk-UA" sz="2400" dirty="0" smtClean="0"/>
              <a:t>У квітні 1917 р. солдати на збірних пунктах Києва поставили вимогу відправити їх на фронт як українську військову частину, але офіційна влада їм відмовила. </a:t>
            </a:r>
          </a:p>
          <a:p>
            <a:pPr marL="0" indent="452438">
              <a:buNone/>
            </a:pPr>
            <a:r>
              <a:rPr lang="uk-UA" sz="2400" dirty="0" smtClean="0"/>
              <a:t>Через кілька днів було створено </a:t>
            </a:r>
            <a:r>
              <a:rPr lang="uk-UA" sz="2400" b="1" i="1" dirty="0" smtClean="0"/>
              <a:t>Український військовий клуб імені гетьмана П. Полуботка</a:t>
            </a:r>
            <a:r>
              <a:rPr lang="uk-UA" sz="2400" dirty="0" smtClean="0"/>
              <a:t>. </a:t>
            </a:r>
          </a:p>
          <a:p>
            <a:pPr marL="0" indent="452438"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Березень - квітень1917 </a:t>
            </a:r>
            <a:r>
              <a:rPr lang="uk-UA" sz="2400" b="1" dirty="0">
                <a:solidFill>
                  <a:srgbClr val="FF0000"/>
                </a:solidFill>
              </a:rPr>
              <a:t>р</a:t>
            </a:r>
            <a:r>
              <a:rPr lang="uk-UA" sz="2400" b="1" dirty="0"/>
              <a:t>. відбулося створення першого українського </a:t>
            </a:r>
            <a:r>
              <a:rPr lang="uk-UA" sz="2400" b="1" dirty="0" smtClean="0"/>
              <a:t>козачого полку </a:t>
            </a:r>
            <a:r>
              <a:rPr lang="uk-UA" sz="2400" b="1" dirty="0"/>
              <a:t>ім. Б. Хмельницького з ініціативи «Українського військового клубу імені гетьмана П. Полуботка» на чолі з М. Міхновським</a:t>
            </a:r>
            <a:r>
              <a:rPr lang="uk-UA" sz="2400" dirty="0"/>
              <a:t>. Він був палким прихильником утворення української національної армії і прагнув максимально прискорити цей процес.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uk-UA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40117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1917, створено 1-й український полк імені Богдана Хмельницьк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3924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s://uinp.gov.ua/storage/app/public/uploads/2019-02-15/11/X2U15502310025O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4224"/>
            <a:ext cx="4202832" cy="29130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4048" y="476672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1917, 1 травня (18 квітня) – створено 1-й український полк імені Богдана Хмельницького. </a:t>
            </a:r>
            <a:endParaRPr lang="en-US" sz="2000" b="1" dirty="0" smtClean="0"/>
          </a:p>
          <a:p>
            <a:r>
              <a:rPr lang="uk-UA" sz="2000" b="1" dirty="0" smtClean="0"/>
              <a:t>Це був початок українізації військових частин російській армії.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789040"/>
            <a:ext cx="405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Прапор полку "</a:t>
            </a:r>
            <a:r>
              <a:rPr lang="ru-RU" b="1" dirty="0" err="1" smtClean="0"/>
              <a:t>богданівців</a:t>
            </a:r>
            <a:r>
              <a:rPr lang="ru-RU" b="1" dirty="0" smtClean="0"/>
              <a:t>".</a:t>
            </a:r>
            <a:endParaRPr lang="uk-UA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Українізація війська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058888"/>
          </a:xfrm>
        </p:spPr>
        <p:txBody>
          <a:bodyPr>
            <a:normAutofit fontScale="92500" lnSpcReduction="20000"/>
          </a:bodyPr>
          <a:lstStyle/>
          <a:p>
            <a:pPr marL="0" indent="539750">
              <a:buNone/>
            </a:pPr>
            <a:r>
              <a:rPr lang="uk-UA" dirty="0" smtClean="0"/>
              <a:t>Генеральний секретаріат підтримав місцеві ініціативи створення «Вільного козацтва».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«Вільне козацтво</a:t>
            </a:r>
            <a:r>
              <a:rPr lang="uk-UA" dirty="0" smtClean="0"/>
              <a:t>» – своєрідна революційна народно-військова організація. У серпні 1917 добре озброєні загони вільних козаків діяли в Бердичівському, Черкаському, Ніжинському та Уманському повітах. Устрій «Вільних козаків» нагадував традиції запорозьких козаків. </a:t>
            </a:r>
            <a:r>
              <a:rPr lang="uk-UA" b="1" i="1" dirty="0" smtClean="0"/>
              <a:t>Спочатку «ВК» виконувало суто міліцейські функції: охорона порядку в краї, боротьба з бандитизмом і з дезертирством тощо.</a:t>
            </a:r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2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183880" cy="6766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легко запам'ятати дати прийняття Універсалів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УЦР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476672"/>
          <a:ext cx="8280920" cy="511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080"/>
                <a:gridCol w="3543080"/>
                <a:gridCol w="1194760"/>
              </a:tblGrid>
              <a:tr h="1236912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Місяць прийняття</a:t>
                      </a:r>
                      <a:r>
                        <a:rPr lang="en-US" dirty="0" smtClean="0"/>
                        <a:t>   </a:t>
                      </a:r>
                      <a:r>
                        <a:rPr lang="uk-UA" dirty="0" err="1" smtClean="0"/>
                        <a:t>Універнсалів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noProof="0" dirty="0" smtClean="0"/>
                        <a:t>Рік </a:t>
                      </a:r>
                    </a:p>
                    <a:p>
                      <a:pPr algn="just"/>
                      <a:r>
                        <a:rPr lang="uk-UA" noProof="0" dirty="0" smtClean="0"/>
                        <a:t>прийняття</a:t>
                      </a:r>
                      <a:endParaRPr lang="uk-UA" noProof="0" dirty="0"/>
                    </a:p>
                  </a:txBody>
                  <a:tcPr/>
                </a:tc>
              </a:tr>
              <a:tr h="1030760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І Універсал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FF0000"/>
                          </a:solidFill>
                        </a:rPr>
                        <a:t>Че</a:t>
                      </a:r>
                      <a:r>
                        <a:rPr lang="uk-UA" sz="4400" dirty="0" smtClean="0"/>
                        <a:t>рвень</a:t>
                      </a:r>
                      <a:r>
                        <a:rPr lang="uk-UA" sz="4400" baseline="0" dirty="0" smtClean="0"/>
                        <a:t> </a:t>
                      </a:r>
                      <a:endParaRPr lang="uk-UA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1917 </a:t>
                      </a:r>
                      <a:endParaRPr lang="uk-UA" sz="2800" dirty="0"/>
                    </a:p>
                  </a:txBody>
                  <a:tcPr/>
                </a:tc>
              </a:tr>
              <a:tr h="948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 smtClean="0"/>
                        <a:t>ІІ Універсал</a:t>
                      </a:r>
                    </a:p>
                    <a:p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r>
                        <a:rPr lang="uk-UA" sz="4400" dirty="0" smtClean="0"/>
                        <a:t>ипень</a:t>
                      </a:r>
                      <a:endParaRPr lang="uk-UA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1917</a:t>
                      </a:r>
                      <a:endParaRPr lang="uk-UA" sz="2800" dirty="0"/>
                    </a:p>
                  </a:txBody>
                  <a:tcPr/>
                </a:tc>
              </a:tr>
              <a:tr h="948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 smtClean="0"/>
                        <a:t>ІІІ Універсал</a:t>
                      </a:r>
                    </a:p>
                    <a:p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r>
                        <a:rPr lang="uk-UA" sz="4400" dirty="0" smtClean="0"/>
                        <a:t>истопад </a:t>
                      </a:r>
                      <a:endParaRPr lang="uk-UA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1917</a:t>
                      </a:r>
                      <a:endParaRPr lang="uk-UA" sz="2800" dirty="0"/>
                    </a:p>
                  </a:txBody>
                  <a:tcPr/>
                </a:tc>
              </a:tr>
              <a:tr h="948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 smtClean="0"/>
                        <a:t>І</a:t>
                      </a:r>
                      <a:r>
                        <a:rPr lang="en-US" sz="2800" dirty="0" smtClean="0"/>
                        <a:t>V</a:t>
                      </a:r>
                      <a:r>
                        <a:rPr lang="uk-UA" sz="2800" dirty="0" smtClean="0"/>
                        <a:t> Універсал</a:t>
                      </a:r>
                    </a:p>
                    <a:p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FF0000"/>
                          </a:solidFill>
                        </a:rPr>
                        <a:t>Сі</a:t>
                      </a:r>
                      <a:r>
                        <a:rPr lang="uk-UA" sz="4400" dirty="0" smtClean="0"/>
                        <a:t>чень </a:t>
                      </a:r>
                      <a:endParaRPr lang="uk-UA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1918</a:t>
                      </a:r>
                      <a:endParaRPr lang="uk-UA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25144"/>
            <a:ext cx="8183880" cy="1309896"/>
          </a:xfrm>
        </p:spPr>
        <p:txBody>
          <a:bodyPr>
            <a:noAutofit/>
          </a:bodyPr>
          <a:lstStyle/>
          <a:p>
            <a:pPr marL="0" indent="0"/>
            <a:r>
              <a:rPr lang="uk-UA" sz="2000" dirty="0" smtClean="0">
                <a:solidFill>
                  <a:schemeClr val="tx1"/>
                </a:solidFill>
              </a:rPr>
              <a:t>3-7 жовтня 1917 в Чигирині відбувся </a:t>
            </a:r>
            <a:r>
              <a:rPr lang="uk-UA" sz="2000" dirty="0" smtClean="0">
                <a:solidFill>
                  <a:srgbClr val="00B050"/>
                </a:solidFill>
              </a:rPr>
              <a:t>перший Всеукраїнський з'їзд Вільного козацтва</a:t>
            </a:r>
            <a:r>
              <a:rPr lang="uk-UA" sz="2000" dirty="0" smtClean="0">
                <a:solidFill>
                  <a:schemeClr val="tx1"/>
                </a:solidFill>
              </a:rPr>
              <a:t>, на якому було Генеральну раду на чолі з П.Скоропадським. В цей час «ВК» нараховувало 60 тис. осіб . </a:t>
            </a:r>
            <a:endParaRPr lang="uk-UA" sz="2000" dirty="0" smtClean="0">
              <a:solidFill>
                <a:schemeClr val="tx1"/>
              </a:solidFill>
            </a:endParaRPr>
          </a:p>
        </p:txBody>
      </p:sp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4837"/>
            <a:ext cx="792088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наступом більшовиків «ВК» перетворилося на активну бойову силу, що стала на захист Української революції. Пізніше значна частина вояків увійшла до складу армії УНР </a:t>
            </a:r>
            <a:br>
              <a:rPr lang="uk-UA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0" dirty="0">
              <a:solidFill>
                <a:schemeClr val="tx1"/>
              </a:solidFill>
            </a:endParaRPr>
          </a:p>
        </p:txBody>
      </p:sp>
      <p:sp>
        <p:nvSpPr>
          <p:cNvPr id="161794" name="AutoShape 2" descr="Чому «не відбулося» Вільне козацтво? – Matrix-inf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37444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AutoShape 5" descr="Васильківський кіш Вільного козацтв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276872"/>
            <a:ext cx="3024336" cy="212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0" name="AutoShape 8" descr="1917 - розпочався Всеукраїнський з'їзд Вільного козац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48680"/>
            <a:ext cx="2126357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Українізація війська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</a:rPr>
              <a:t>18-21</a:t>
            </a:r>
            <a:r>
              <a:rPr lang="uk-UA" dirty="0" smtClean="0"/>
              <a:t> (</a:t>
            </a:r>
            <a:r>
              <a:rPr lang="uk-UA" b="1" dirty="0" smtClean="0">
                <a:solidFill>
                  <a:srgbClr val="FF0000"/>
                </a:solidFill>
              </a:rPr>
              <a:t>5–8) травня 1917 р. у Києві працював І Всеукраїнський військовий з’їзд. </a:t>
            </a:r>
            <a:r>
              <a:rPr lang="uk-UA" dirty="0" smtClean="0"/>
              <a:t>Тисяча його делегатів представляла 1,5 млн. солдатів і офіцерів українізованих частин. </a:t>
            </a:r>
          </a:p>
          <a:p>
            <a:endParaRPr lang="uk-UA" dirty="0"/>
          </a:p>
        </p:txBody>
      </p:sp>
      <p:sp>
        <p:nvSpPr>
          <p:cNvPr id="113668" name="AutoShape 4" descr="Цей день в історії : 21 травня 1917 : Перший Всеукраїнський військовий з'їз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852936"/>
            <a:ext cx="351127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08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Українізація війська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На З’їзді</a:t>
            </a:r>
            <a:endParaRPr lang="uk-UA" b="1" dirty="0">
              <a:solidFill>
                <a:srgbClr val="FF0000"/>
              </a:solidFill>
            </a:endParaRPr>
          </a:p>
          <a:p>
            <a:endParaRPr lang="uk-UA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Було ухвалено рішення про </a:t>
            </a:r>
          </a:p>
          <a:p>
            <a:pPr marL="0" indent="0">
              <a:buNone/>
            </a:pPr>
            <a:r>
              <a:rPr lang="uk-UA" dirty="0" smtClean="0"/>
              <a:t>«</a:t>
            </a:r>
            <a:r>
              <a:rPr lang="uk-UA" b="1" dirty="0" smtClean="0"/>
              <a:t>негайну націоналізацію армії на національно-територіальному принципі</a:t>
            </a:r>
            <a:r>
              <a:rPr lang="uk-UA" dirty="0" smtClean="0"/>
              <a:t>».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Було обрано Український генеральний військовий комітет УЦР на чолі з </a:t>
            </a:r>
            <a:r>
              <a:rPr lang="uk-UA" b="1" dirty="0" err="1" smtClean="0"/>
              <a:t>С.Петлюрою</a:t>
            </a:r>
            <a:endParaRPr lang="uk-UA" b="1" dirty="0" smtClean="0"/>
          </a:p>
          <a:p>
            <a:pPr>
              <a:buFont typeface="Wingdings" panose="05000000000000000000" pitchFamily="2" charset="2"/>
              <a:buChar char="v"/>
            </a:pPr>
            <a:endParaRPr lang="uk-UA" dirty="0" smtClean="0"/>
          </a:p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r>
              <a:rPr lang="uk-UA" i="1" dirty="0" smtClean="0"/>
              <a:t>Розпочата на українських територіях військова розбудова викликала </a:t>
            </a:r>
            <a:r>
              <a:rPr lang="uk-UA" b="1" dirty="0" smtClean="0"/>
              <a:t>негативну реакцію Тимчасового уряду і більшовиків.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310280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3111105" y="4401836"/>
            <a:ext cx="3011543" cy="190748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uk-UA" sz="1400" b="0" i="0" u="none" strike="noStrike" cap="none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Український військовий з’їзд у Києві, на якому було обрано Тимчасовий Український військовий генеральний комітет при УЦР на чолі з С. Петлюрою (комітет мав відати українськими військовими справами і підтримувати зв’язки з російським Генеральним штабом</a:t>
            </a:r>
            <a:r>
              <a:rPr lang="ru-RU" sz="1400" b="0" i="0" u="none" strike="noStrike" cap="none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7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508994" y="941776"/>
            <a:ext cx="2687240" cy="219919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uk-UA" sz="1800" b="0" i="0" u="none" strike="noStrike" cap="none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Створення першого українського полку ім. Б. Хмельницького з ініціативи Українського військового </a:t>
            </a:r>
            <a:r>
              <a:rPr lang="uk-UA" sz="1800" b="0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клубу імені гетьмана П. Полуботка</a:t>
            </a:r>
            <a:r>
              <a:rPr lang="uk-UA" sz="1800" b="0" i="0" u="none" strike="noStrike" cap="none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800" b="0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чолі з М. Міхновським</a:t>
            </a:r>
            <a:endParaRPr lang="uk-UA" sz="900" b="0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5947767" y="1124744"/>
            <a:ext cx="2694384" cy="15480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ru-RU" sz="2000" b="0" i="0" u="none" strike="noStrike" cap="none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Створення перших підрозділів </a:t>
            </a:r>
            <a:r>
              <a:rPr lang="ru-RU" sz="20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Вільного козацтва </a:t>
            </a:r>
            <a:r>
              <a:rPr lang="ru-RU" sz="2000" b="0" i="0" u="none" strike="noStrike" cap="none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(на зразок козацького війська)</a:t>
            </a:r>
            <a:endParaRPr sz="1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Google Shape;239;p25"/>
          <p:cNvGrpSpPr/>
          <p:nvPr/>
        </p:nvGrpSpPr>
        <p:grpSpPr>
          <a:xfrm>
            <a:off x="419101" y="3068960"/>
            <a:ext cx="2687240" cy="1368151"/>
            <a:chOff x="558800" y="2759075"/>
            <a:chExt cx="3590925" cy="989012"/>
          </a:xfrm>
        </p:grpSpPr>
        <p:sp>
          <p:nvSpPr>
            <p:cNvPr id="240" name="Google Shape;240;p25"/>
            <p:cNvSpPr/>
            <p:nvPr/>
          </p:nvSpPr>
          <p:spPr>
            <a:xfrm>
              <a:off x="558800" y="2759075"/>
              <a:ext cx="3590925" cy="989012"/>
            </a:xfrm>
            <a:custGeom>
              <a:avLst/>
              <a:gdLst/>
              <a:ahLst/>
              <a:cxnLst/>
              <a:rect l="l" t="t" r="r" b="b"/>
              <a:pathLst>
                <a:path w="876" h="241" extrusionOk="0">
                  <a:moveTo>
                    <a:pt x="862" y="78"/>
                  </a:moveTo>
                  <a:cubicBezTo>
                    <a:pt x="508" y="78"/>
                    <a:pt x="508" y="78"/>
                    <a:pt x="508" y="78"/>
                  </a:cubicBezTo>
                  <a:cubicBezTo>
                    <a:pt x="473" y="39"/>
                    <a:pt x="473" y="39"/>
                    <a:pt x="473" y="39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03" y="39"/>
                    <a:pt x="403" y="39"/>
                    <a:pt x="403" y="39"/>
                  </a:cubicBezTo>
                  <a:cubicBezTo>
                    <a:pt x="368" y="78"/>
                    <a:pt x="368" y="78"/>
                    <a:pt x="368" y="78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36" y="78"/>
                    <a:pt x="0" y="115"/>
                    <a:pt x="0" y="160"/>
                  </a:cubicBezTo>
                  <a:cubicBezTo>
                    <a:pt x="0" y="205"/>
                    <a:pt x="36" y="241"/>
                    <a:pt x="81" y="241"/>
                  </a:cubicBezTo>
                  <a:cubicBezTo>
                    <a:pt x="862" y="241"/>
                    <a:pt x="862" y="241"/>
                    <a:pt x="862" y="241"/>
                  </a:cubicBezTo>
                  <a:cubicBezTo>
                    <a:pt x="870" y="241"/>
                    <a:pt x="876" y="235"/>
                    <a:pt x="876" y="227"/>
                  </a:cubicBezTo>
                  <a:cubicBezTo>
                    <a:pt x="876" y="93"/>
                    <a:pt x="876" y="93"/>
                    <a:pt x="876" y="93"/>
                  </a:cubicBezTo>
                  <a:cubicBezTo>
                    <a:pt x="876" y="85"/>
                    <a:pt x="870" y="78"/>
                    <a:pt x="862" y="78"/>
                  </a:cubicBezTo>
                  <a:close/>
                </a:path>
              </a:pathLst>
            </a:custGeom>
            <a:solidFill>
              <a:srgbClr val="64D1D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5"/>
            <p:cNvSpPr txBox="1"/>
            <p:nvPr/>
          </p:nvSpPr>
          <p:spPr>
            <a:xfrm>
              <a:off x="801380" y="3160712"/>
              <a:ext cx="3105764" cy="522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Montserrat"/>
                <a:buNone/>
              </a:pPr>
              <a:r>
                <a:rPr lang="uk-UA" sz="2400" b="1" i="0" u="none" strike="noStrike" cap="none" dirty="0" err="1" smtClean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Березень—квітень</a:t>
              </a:r>
              <a:r>
                <a:rPr lang="uk-UA" sz="2400" b="1" i="0" u="none" strike="noStrike" cap="none" dirty="0" smtClean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ru-RU" sz="2400" b="1" i="0" u="none" strike="noStrike" cap="none" dirty="0" smtClean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1917 </a:t>
              </a:r>
              <a:r>
                <a:rPr lang="ru-RU" sz="2400" b="1" i="0" u="none" strike="noStrike" cap="none" dirty="0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р.</a:t>
              </a:r>
              <a:endParaRPr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242;p25"/>
          <p:cNvGrpSpPr/>
          <p:nvPr/>
        </p:nvGrpSpPr>
        <p:grpSpPr>
          <a:xfrm>
            <a:off x="3227643" y="3140076"/>
            <a:ext cx="2720124" cy="1311275"/>
            <a:chOff x="4297362" y="3079750"/>
            <a:chExt cx="3590925" cy="992187"/>
          </a:xfrm>
        </p:grpSpPr>
        <p:sp>
          <p:nvSpPr>
            <p:cNvPr id="243" name="Google Shape;243;p25"/>
            <p:cNvSpPr/>
            <p:nvPr/>
          </p:nvSpPr>
          <p:spPr>
            <a:xfrm>
              <a:off x="4297362" y="3079750"/>
              <a:ext cx="3590925" cy="992187"/>
            </a:xfrm>
            <a:custGeom>
              <a:avLst/>
              <a:gdLst/>
              <a:ahLst/>
              <a:cxnLst/>
              <a:rect l="l" t="t" r="r" b="b"/>
              <a:pathLst>
                <a:path w="876" h="242" extrusionOk="0">
                  <a:moveTo>
                    <a:pt x="862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57"/>
                    <a:pt x="6" y="163"/>
                    <a:pt x="14" y="163"/>
                  </a:cubicBezTo>
                  <a:cubicBezTo>
                    <a:pt x="368" y="163"/>
                    <a:pt x="368" y="163"/>
                    <a:pt x="368" y="163"/>
                  </a:cubicBezTo>
                  <a:cubicBezTo>
                    <a:pt x="403" y="202"/>
                    <a:pt x="403" y="202"/>
                    <a:pt x="403" y="202"/>
                  </a:cubicBezTo>
                  <a:cubicBezTo>
                    <a:pt x="438" y="242"/>
                    <a:pt x="438" y="242"/>
                    <a:pt x="438" y="242"/>
                  </a:cubicBezTo>
                  <a:cubicBezTo>
                    <a:pt x="473" y="202"/>
                    <a:pt x="473" y="202"/>
                    <a:pt x="473" y="202"/>
                  </a:cubicBezTo>
                  <a:cubicBezTo>
                    <a:pt x="508" y="163"/>
                    <a:pt x="508" y="163"/>
                    <a:pt x="508" y="163"/>
                  </a:cubicBezTo>
                  <a:cubicBezTo>
                    <a:pt x="862" y="163"/>
                    <a:pt x="862" y="163"/>
                    <a:pt x="862" y="163"/>
                  </a:cubicBezTo>
                  <a:cubicBezTo>
                    <a:pt x="870" y="163"/>
                    <a:pt x="876" y="157"/>
                    <a:pt x="876" y="149"/>
                  </a:cubicBezTo>
                  <a:cubicBezTo>
                    <a:pt x="876" y="15"/>
                    <a:pt x="876" y="15"/>
                    <a:pt x="876" y="15"/>
                  </a:cubicBezTo>
                  <a:cubicBezTo>
                    <a:pt x="876" y="7"/>
                    <a:pt x="870" y="0"/>
                    <a:pt x="862" y="0"/>
                  </a:cubicBezTo>
                  <a:close/>
                </a:path>
              </a:pathLst>
            </a:custGeom>
            <a:solidFill>
              <a:srgbClr val="34B2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5"/>
            <p:cNvSpPr txBox="1"/>
            <p:nvPr/>
          </p:nvSpPr>
          <p:spPr>
            <a:xfrm>
              <a:off x="4543710" y="3160712"/>
              <a:ext cx="2978884" cy="522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Montserrat"/>
                <a:buNone/>
              </a:pPr>
              <a:r>
                <a:rPr lang="ru-RU" sz="2400" b="1" i="0" u="none" strike="noStrike" cap="none">
                  <a:solidFill>
                    <a:srgbClr val="292B2C"/>
                  </a:solidFill>
                  <a:latin typeface="Roboto"/>
                  <a:ea typeface="Roboto"/>
                  <a:cs typeface="Roboto"/>
                  <a:sym typeface="Roboto"/>
                </a:rPr>
                <a:t>5—8(18—21) травня 1917 р.</a:t>
              </a: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245;p25"/>
          <p:cNvGrpSpPr/>
          <p:nvPr/>
        </p:nvGrpSpPr>
        <p:grpSpPr>
          <a:xfrm>
            <a:off x="6032897" y="2759075"/>
            <a:ext cx="2694384" cy="1227958"/>
            <a:chOff x="8043862" y="2759075"/>
            <a:chExt cx="3592512" cy="993775"/>
          </a:xfrm>
        </p:grpSpPr>
        <p:sp>
          <p:nvSpPr>
            <p:cNvPr id="246" name="Google Shape;246;p25"/>
            <p:cNvSpPr/>
            <p:nvPr/>
          </p:nvSpPr>
          <p:spPr>
            <a:xfrm>
              <a:off x="8043862" y="2759075"/>
              <a:ext cx="3592512" cy="993775"/>
            </a:xfrm>
            <a:custGeom>
              <a:avLst/>
              <a:gdLst/>
              <a:ahLst/>
              <a:cxnLst/>
              <a:rect l="l" t="t" r="r" b="b"/>
              <a:pathLst>
                <a:path w="876" h="242" extrusionOk="0">
                  <a:moveTo>
                    <a:pt x="795" y="242"/>
                  </a:moveTo>
                  <a:cubicBezTo>
                    <a:pt x="14" y="242"/>
                    <a:pt x="14" y="242"/>
                    <a:pt x="14" y="242"/>
                  </a:cubicBezTo>
                  <a:cubicBezTo>
                    <a:pt x="6" y="242"/>
                    <a:pt x="0" y="235"/>
                    <a:pt x="0" y="227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6" y="79"/>
                    <a:pt x="14" y="79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73" y="40"/>
                    <a:pt x="473" y="40"/>
                    <a:pt x="473" y="40"/>
                  </a:cubicBezTo>
                  <a:cubicBezTo>
                    <a:pt x="508" y="79"/>
                    <a:pt x="508" y="79"/>
                    <a:pt x="508" y="79"/>
                  </a:cubicBezTo>
                  <a:cubicBezTo>
                    <a:pt x="795" y="79"/>
                    <a:pt x="795" y="79"/>
                    <a:pt x="795" y="79"/>
                  </a:cubicBezTo>
                  <a:cubicBezTo>
                    <a:pt x="840" y="79"/>
                    <a:pt x="876" y="115"/>
                    <a:pt x="876" y="160"/>
                  </a:cubicBezTo>
                  <a:cubicBezTo>
                    <a:pt x="876" y="205"/>
                    <a:pt x="840" y="242"/>
                    <a:pt x="795" y="242"/>
                  </a:cubicBezTo>
                  <a:close/>
                </a:path>
              </a:pathLst>
            </a:custGeom>
            <a:solidFill>
              <a:srgbClr val="0652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5"/>
            <p:cNvSpPr txBox="1"/>
            <p:nvPr/>
          </p:nvSpPr>
          <p:spPr>
            <a:xfrm>
              <a:off x="8163530" y="3160712"/>
              <a:ext cx="3353176" cy="522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Montserrat"/>
                <a:buNone/>
              </a:pPr>
              <a:r>
                <a:rPr lang="ru-RU" sz="240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лютий – травень 1917 р.</a:t>
              </a:r>
              <a:endPara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400" y="188640"/>
            <a:ext cx="7543800" cy="9361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</a:rPr>
              <a:t>Пригадайте та назвіть прізвища зображених людей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47341"/>
            <a:ext cx="2038128" cy="3483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9688" y="1855352"/>
            <a:ext cx="1928612" cy="3482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848861"/>
            <a:ext cx="1859503" cy="3482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1815921"/>
            <a:ext cx="1731685" cy="34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9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83880" cy="1051560"/>
          </a:xfrm>
        </p:spPr>
        <p:txBody>
          <a:bodyPr/>
          <a:lstStyle/>
          <a:p>
            <a:r>
              <a:rPr lang="uk-UA" dirty="0" smtClean="0"/>
              <a:t>Дайте відповідь на запитання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628800"/>
            <a:ext cx="79208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Українська Центральна Рада створена в</a:t>
            </a:r>
          </a:p>
          <a:p>
            <a:endParaRPr lang="uk-UA" sz="2800" b="1" dirty="0" smtClean="0"/>
          </a:p>
          <a:p>
            <a:endParaRPr lang="uk-UA" sz="2800" b="1" dirty="0" smtClean="0"/>
          </a:p>
          <a:p>
            <a:r>
              <a:rPr lang="uk-UA" sz="2800" b="1" dirty="0" smtClean="0"/>
              <a:t>А </a:t>
            </a:r>
            <a:r>
              <a:rPr lang="uk-UA" sz="2800" dirty="0" smtClean="0"/>
              <a:t>березні 1917 р.</a:t>
            </a:r>
          </a:p>
          <a:p>
            <a:r>
              <a:rPr lang="uk-UA" sz="2800" b="1" dirty="0" smtClean="0"/>
              <a:t>Б </a:t>
            </a:r>
            <a:r>
              <a:rPr lang="uk-UA" sz="2800" dirty="0" smtClean="0"/>
              <a:t>червні 1917 р.</a:t>
            </a:r>
          </a:p>
          <a:p>
            <a:r>
              <a:rPr lang="uk-UA" sz="2800" b="1" dirty="0" smtClean="0"/>
              <a:t>В </a:t>
            </a:r>
            <a:r>
              <a:rPr lang="uk-UA" sz="2800" dirty="0" smtClean="0"/>
              <a:t>серпні 1917 р.</a:t>
            </a:r>
          </a:p>
          <a:p>
            <a:r>
              <a:rPr lang="uk-UA" sz="2800" b="1" dirty="0" smtClean="0"/>
              <a:t>Г </a:t>
            </a:r>
            <a:r>
              <a:rPr lang="uk-UA" sz="2800" dirty="0" smtClean="0"/>
              <a:t>листопаді 1917 р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83880" cy="1080120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Що зумовило появу газетного повідомлення, уривок з якого наведено:</a:t>
            </a:r>
            <a:br>
              <a:rPr lang="uk-UA" sz="2400" dirty="0" smtClean="0">
                <a:solidFill>
                  <a:schemeClr val="tx1"/>
                </a:solidFill>
              </a:rPr>
            </a:b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68760"/>
            <a:ext cx="81369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/>
              <a:t>«У Київ очікується приїзд професора М. Грушевського, засланого в адміністративному порядку в Симбірськ, за межі Київського військового округу. Ужиті заходи зі звільнення греко-католицького митрополита Шептицького, а також із повернення з Далекого Сходу всіх українців-галичан. Відновлюється закрите адміністрацією українське товариство </a:t>
            </a:r>
            <a:r>
              <a:rPr lang="uk-UA" sz="2400" i="1" dirty="0" err="1" smtClean="0"/>
              <a:t>“Просвіта”</a:t>
            </a:r>
            <a:r>
              <a:rPr lang="uk-UA" sz="2400" i="1" dirty="0" smtClean="0"/>
              <a:t>…»</a:t>
            </a:r>
            <a:r>
              <a:rPr lang="uk-UA" sz="2400" dirty="0" smtClean="0"/>
              <a:t>?</a:t>
            </a:r>
          </a:p>
          <a:p>
            <a:r>
              <a:rPr lang="uk-UA" sz="2400" b="1" dirty="0" smtClean="0"/>
              <a:t>А </a:t>
            </a:r>
            <a:r>
              <a:rPr lang="uk-UA" sz="2400" dirty="0" smtClean="0"/>
              <a:t>успіхи російських військ у Галицькій битві</a:t>
            </a:r>
          </a:p>
          <a:p>
            <a:r>
              <a:rPr lang="uk-UA" sz="2400" b="1" dirty="0" smtClean="0"/>
              <a:t>Б </a:t>
            </a:r>
            <a:r>
              <a:rPr lang="uk-UA" sz="2400" dirty="0" smtClean="0"/>
              <a:t>більшовицький переворот у Росії</a:t>
            </a:r>
          </a:p>
          <a:p>
            <a:r>
              <a:rPr lang="uk-UA" sz="2400" b="1" dirty="0" smtClean="0"/>
              <a:t>В </a:t>
            </a:r>
            <a:r>
              <a:rPr lang="uk-UA" sz="2400" dirty="0" smtClean="0"/>
              <a:t>проголошення УНР</a:t>
            </a:r>
          </a:p>
          <a:p>
            <a:r>
              <a:rPr lang="uk-UA" sz="2400" b="1" dirty="0" smtClean="0"/>
              <a:t>Г </a:t>
            </a:r>
            <a:r>
              <a:rPr lang="uk-UA" sz="2400" dirty="0" smtClean="0"/>
              <a:t>початок Української революції</a:t>
            </a:r>
            <a:endParaRPr lang="uk-UA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183880" cy="1296144"/>
          </a:xfrm>
        </p:spPr>
        <p:txBody>
          <a:bodyPr>
            <a:normAutofit fontScale="90000"/>
          </a:bodyPr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 іменами діячів, зображених на фото, пов’язано створення</a:t>
            </a:r>
            <a:endParaRPr lang="uk-UA" dirty="0">
              <a:solidFill>
                <a:schemeClr val="tx1"/>
              </a:solidFill>
              <a:effectLst/>
            </a:endParaRPr>
          </a:p>
        </p:txBody>
      </p:sp>
      <p:pic>
        <p:nvPicPr>
          <p:cNvPr id="108546" name="Picture 2" descr="https://zno.osvita.ua/doc/images/znotest/154/15496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771900" cy="33123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5976" y="1556792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А </a:t>
            </a:r>
            <a:r>
              <a:rPr lang="uk-UA" sz="2800" dirty="0" smtClean="0"/>
              <a:t>Головної української ради.</a:t>
            </a:r>
          </a:p>
          <a:p>
            <a:r>
              <a:rPr lang="uk-UA" sz="2800" b="1" dirty="0" smtClean="0"/>
              <a:t>Б </a:t>
            </a:r>
            <a:r>
              <a:rPr lang="uk-UA" sz="2800" dirty="0" smtClean="0"/>
              <a:t>Української Центральної Ради.</a:t>
            </a:r>
          </a:p>
          <a:p>
            <a:r>
              <a:rPr lang="uk-UA" sz="2800" b="1" dirty="0" smtClean="0"/>
              <a:t>В </a:t>
            </a:r>
            <a:r>
              <a:rPr lang="uk-UA" sz="2800" dirty="0" smtClean="0"/>
              <a:t>Загальної української ради.</a:t>
            </a:r>
          </a:p>
          <a:p>
            <a:r>
              <a:rPr lang="uk-UA" sz="2800" b="1" dirty="0" smtClean="0"/>
              <a:t>Г </a:t>
            </a:r>
            <a:r>
              <a:rPr lang="uk-UA" sz="2800" dirty="0" smtClean="0"/>
              <a:t>Головної руської ради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5876"/>
            <a:ext cx="8424936" cy="19689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dirty="0" smtClean="0"/>
              <a:t>На виконання рішень І Військового з'їзду УЦР направила до Петрограду делегацію. </a:t>
            </a:r>
          </a:p>
          <a:p>
            <a:pPr marL="0" indent="0" algn="ctr">
              <a:buNone/>
            </a:pPr>
            <a:r>
              <a:rPr lang="uk-UA" sz="2400" b="1" dirty="0" smtClean="0"/>
              <a:t>16 травня 1917 р</a:t>
            </a:r>
            <a:r>
              <a:rPr lang="uk-UA" sz="2400" dirty="0" smtClean="0"/>
              <a:t>. до Петрограда прибули представники  УЦР на чолі з </a:t>
            </a:r>
          </a:p>
          <a:p>
            <a:pPr marL="0" indent="0" algn="ctr">
              <a:buNone/>
            </a:pPr>
            <a:r>
              <a:rPr lang="uk-UA" sz="2400" b="1" dirty="0" smtClean="0"/>
              <a:t>С. Єфремовим та В. Винниченком </a:t>
            </a:r>
            <a:endParaRPr lang="uk-UA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2348880"/>
            <a:ext cx="2885324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3858" y="2348880"/>
            <a:ext cx="292452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271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735942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Значення понять і термінів</a:t>
            </a: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7196549"/>
              </p:ext>
            </p:extLst>
          </p:nvPr>
        </p:nvGraphicFramePr>
        <p:xfrm>
          <a:off x="179512" y="188640"/>
          <a:ext cx="8784976" cy="6698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52558"/>
                <a:gridCol w="6532418"/>
              </a:tblGrid>
              <a:tr h="49984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ПОНЯТТЯ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ЗНАЧЕННЯ</a:t>
                      </a:r>
                      <a:endParaRPr lang="uk-UA" dirty="0"/>
                    </a:p>
                  </a:txBody>
                  <a:tcPr/>
                </a:tc>
              </a:tr>
              <a:tr h="1090240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rgbClr val="C00000"/>
                          </a:solidFill>
                        </a:rPr>
                        <a:t>Автономізація</a:t>
                      </a:r>
                      <a:endParaRPr lang="uk-UA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noProof="0" dirty="0" smtClean="0"/>
                        <a:t>процес набуття автономії, надання (здобуття) права на самоврядування, права самостійно приймати процес досягнення автономії, зокрема поступове усвідомлення українцями необхідності самоуправління</a:t>
                      </a:r>
                      <a:endParaRPr lang="uk-UA" sz="1600" noProof="0" dirty="0"/>
                    </a:p>
                  </a:txBody>
                  <a:tcPr/>
                </a:tc>
              </a:tr>
              <a:tr h="1090240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rgbClr val="C00000"/>
                          </a:solidFill>
                        </a:rPr>
                        <a:t>Самостійники</a:t>
                      </a:r>
                      <a:endParaRPr lang="uk-UA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прихильники негайного в умовах революційних подій 1917 р. проголошення незалежності України; члени Української народної партії (Української партії соціалістів-самостійників).</a:t>
                      </a:r>
                      <a:endParaRPr lang="uk-UA" sz="1600" dirty="0"/>
                    </a:p>
                  </a:txBody>
                  <a:tcPr/>
                </a:tc>
              </a:tr>
              <a:tr h="1588635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rgbClr val="C00000"/>
                          </a:solidFill>
                        </a:rPr>
                        <a:t>Українська Центральна</a:t>
                      </a:r>
                      <a:r>
                        <a:rPr lang="uk-UA" sz="1600" b="1" baseline="0" dirty="0" smtClean="0">
                          <a:solidFill>
                            <a:srgbClr val="C00000"/>
                          </a:solidFill>
                        </a:rPr>
                        <a:t> Рада</a:t>
                      </a:r>
                      <a:endParaRPr lang="uk-UA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Заснована у Києві як міська громадсько-політична організація, яка під впливом революційних подій перетворилася у лідера українського національно-визвольного руху. Після проголошення Української Народної Республіки виконувала роль вищого законодавчого державного органу.</a:t>
                      </a:r>
                      <a:endParaRPr lang="uk-UA" sz="1600" b="1" dirty="0"/>
                    </a:p>
                  </a:txBody>
                  <a:tcPr/>
                </a:tc>
              </a:tr>
              <a:tr h="1339438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rgbClr val="C00000"/>
                          </a:solidFill>
                        </a:rPr>
                        <a:t>Універсали</a:t>
                      </a:r>
                      <a:r>
                        <a:rPr lang="uk-UA" sz="1600" b="1" baseline="0" dirty="0" smtClean="0">
                          <a:solidFill>
                            <a:srgbClr val="C00000"/>
                          </a:solidFill>
                        </a:rPr>
                        <a:t> УЦР</a:t>
                      </a:r>
                      <a:endParaRPr lang="uk-UA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державно-політичні акти, грамоти-прокламації, які видавала Українська Центральна Рада для широкого загалу. Всього УЦР видала 4 Універсали, які визначили етапи створення Української держави — від автономної до самостійної.</a:t>
                      </a:r>
                      <a:endParaRPr lang="uk-UA" sz="1600" dirty="0"/>
                    </a:p>
                  </a:txBody>
                  <a:tcPr/>
                </a:tc>
              </a:tr>
              <a:tr h="1090240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rgbClr val="C00000"/>
                          </a:solidFill>
                        </a:rPr>
                        <a:t>Генеральний секретаріат</a:t>
                      </a:r>
                      <a:endParaRPr lang="uk-UA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noProof="0" dirty="0" smtClean="0"/>
                        <a:t>виконавчий орган Української Центральної Ради, що діяв з 15 (28) червня 1917 до 9 (22) січня 1918 року. За визначенням УЦР, «вищий революційний орган українського народу».</a:t>
                      </a:r>
                      <a:endParaRPr lang="uk-UA" sz="16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2762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424936" cy="633670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endParaRPr lang="en-US" dirty="0" smtClean="0"/>
          </a:p>
          <a:p>
            <a:pPr marL="0" indent="0">
              <a:buNone/>
            </a:pPr>
            <a:endParaRPr lang="en-US" sz="9000" dirty="0" smtClean="0"/>
          </a:p>
          <a:p>
            <a:pPr marL="0" indent="0">
              <a:buNone/>
            </a:pPr>
            <a:r>
              <a:rPr lang="uk-UA" sz="9000" dirty="0" smtClean="0"/>
              <a:t>Делегатам було доручено </a:t>
            </a:r>
            <a:r>
              <a:rPr lang="uk-UA" sz="9000" b="1" dirty="0" smtClean="0"/>
              <a:t>передати ТУ записку, де повідомлялося: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9000" dirty="0" smtClean="0"/>
              <a:t>УЦР – голос українського народу;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9000" dirty="0" smtClean="0"/>
              <a:t>ТУ повинен визнати автономію України;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9000" dirty="0" smtClean="0"/>
              <a:t>Росія не повинна чинити перешкод в українізації армії;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9000" dirty="0" smtClean="0"/>
              <a:t>Україна оголошує своє право на участь у мирних переговорах.</a:t>
            </a:r>
          </a:p>
          <a:p>
            <a:pPr marL="0" indent="452438">
              <a:buNone/>
            </a:pPr>
            <a:r>
              <a:rPr lang="uk-UA" sz="9000" dirty="0" smtClean="0"/>
              <a:t>Тимчасовий уряд зволікав з відповіддю на ці ключові для українців питання і врешті-решт </a:t>
            </a:r>
            <a:r>
              <a:rPr lang="uk-UA" sz="9000" b="1" dirty="0" smtClean="0">
                <a:solidFill>
                  <a:srgbClr val="FF0000"/>
                </a:solidFill>
              </a:rPr>
              <a:t>відмовив</a:t>
            </a:r>
            <a:r>
              <a:rPr lang="en-US" sz="9000" dirty="0" smtClean="0"/>
              <a:t>!!!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7233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Винниченко про позицію російських експертів у розв'язанні питання про автономію України: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i="1" dirty="0" smtClean="0"/>
              <a:t>«</a:t>
            </a:r>
            <a:r>
              <a:rPr lang="uk-UA" i="1" dirty="0"/>
              <a:t>Вимірюючи територію майбутньої автономії України, вони торкнулися Чорного моря, Одеси, Донецького району, Катеринославщини, Херсонщини, Харківщини. Й отут від однієї думки, від одного уявлення, що донецьке вугілля, що катеринославське залізо, що харківська індустрія будуть відібрані в них, вони почали розмахувати руками й виявили всю сутність свого російського... націоналізму. О ні, у такому розмірі вони нізащо не могли визнати автономію».</a:t>
            </a:r>
          </a:p>
        </p:txBody>
      </p:sp>
    </p:spTree>
    <p:extLst>
      <p:ext uri="{BB962C8B-B14F-4D97-AF65-F5344CB8AC3E}">
        <p14:creationId xmlns:p14="http://schemas.microsoft.com/office/powerpoint/2010/main" xmlns="" val="38089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452438">
              <a:buNone/>
            </a:pPr>
            <a:r>
              <a:rPr lang="uk-UA" dirty="0" smtClean="0"/>
              <a:t>Відмова ТУ викликала протест </a:t>
            </a:r>
            <a:r>
              <a:rPr lang="uk-UA" b="1" dirty="0" smtClean="0"/>
              <a:t>делегатів </a:t>
            </a:r>
            <a:r>
              <a:rPr lang="uk-UA" b="1" dirty="0" smtClean="0">
                <a:solidFill>
                  <a:srgbClr val="FF0000"/>
                </a:solidFill>
              </a:rPr>
              <a:t>І селянського і II військового з'їздів</a:t>
            </a:r>
            <a:r>
              <a:rPr lang="uk-UA" b="1" dirty="0" smtClean="0"/>
              <a:t>.</a:t>
            </a:r>
          </a:p>
          <a:p>
            <a:pPr marL="0" indent="452438">
              <a:buNone/>
            </a:pPr>
            <a:endParaRPr lang="uk-UA" b="1" dirty="0" smtClean="0"/>
          </a:p>
          <a:p>
            <a:pPr marL="0" indent="452438" algn="ctr">
              <a:buNone/>
            </a:pPr>
            <a:r>
              <a:rPr lang="uk-UA" b="1" dirty="0" smtClean="0"/>
              <a:t>10-16 червня </a:t>
            </a:r>
            <a:r>
              <a:rPr lang="uk-UA" dirty="0" smtClean="0"/>
              <a:t>(28 травня – 2 червня)1917 відбувся </a:t>
            </a:r>
            <a:r>
              <a:rPr lang="uk-UA" b="1" dirty="0" smtClean="0"/>
              <a:t>Всеукраїнський селянський з'їзд</a:t>
            </a:r>
            <a:r>
              <a:rPr lang="uk-UA" dirty="0" smtClean="0"/>
              <a:t>, який підтримав позицію УЦР.</a:t>
            </a:r>
          </a:p>
          <a:p>
            <a:pPr marL="0" indent="452438" algn="ctr">
              <a:buNone/>
            </a:pPr>
            <a:r>
              <a:rPr lang="uk-UA" b="1" dirty="0" smtClean="0"/>
              <a:t>II Всеукраїнський військовий з'їзд </a:t>
            </a:r>
            <a:r>
              <a:rPr lang="uk-UA" dirty="0" smtClean="0"/>
              <a:t>відбувся</a:t>
            </a:r>
            <a:r>
              <a:rPr lang="uk-UA" b="1" dirty="0" smtClean="0"/>
              <a:t> </a:t>
            </a:r>
            <a:r>
              <a:rPr lang="uk-UA" dirty="0" smtClean="0"/>
              <a:t>в Києві 18-23 (5-10) червня  1917 року, і також підтримав ЦР. 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їнські визвольні змагання 1917-1921 рр. — Сайт міста Шепетів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7686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І Універсал УЦР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355600" algn="ctr">
              <a:buNone/>
            </a:pPr>
            <a:r>
              <a:rPr lang="uk-UA" sz="3200" dirty="0" smtClean="0"/>
              <a:t>В умовах двовладдя  в російській столиці </a:t>
            </a:r>
            <a:r>
              <a:rPr lang="uk-UA" sz="3200" b="1" u="sng" dirty="0" smtClean="0"/>
              <a:t>не вдалося досягти порозуміння </a:t>
            </a:r>
            <a:r>
              <a:rPr lang="uk-UA" sz="3200" dirty="0" smtClean="0"/>
              <a:t>ні з ТУ ні з Петроградською радою робітничих і солдатських депутатів. </a:t>
            </a:r>
          </a:p>
          <a:p>
            <a:pPr marL="0" indent="355600" algn="ctr">
              <a:buNone/>
            </a:pPr>
            <a:r>
              <a:rPr lang="uk-UA" sz="3600" b="1" dirty="0" smtClean="0"/>
              <a:t>Такий результат переконав діячів </a:t>
            </a:r>
          </a:p>
          <a:p>
            <a:pPr marL="0" indent="355600" algn="ctr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УЦР проголосити автономію без згоди Петрограда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5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4381500" cy="535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52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121849" y="260649"/>
            <a:ext cx="7978543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95"/>
              </a:buClr>
              <a:buSzPts val="3600"/>
              <a:buFont typeface="Arial"/>
              <a:buNone/>
            </a:pPr>
            <a:r>
              <a:rPr lang="uk-UA" sz="3600" b="1" i="0" u="none" strike="noStrike" cap="none" dirty="0" smtClean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І Універсал УЦР у червні 1917 р.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95"/>
              </a:buClr>
              <a:buSzPts val="3600"/>
              <a:buFont typeface="Arial"/>
              <a:buNone/>
            </a:pPr>
            <a:r>
              <a:rPr lang="uk-UA" sz="3600" b="1" dirty="0" smtClean="0">
                <a:solidFill>
                  <a:srgbClr val="009C95"/>
                </a:solidFill>
                <a:latin typeface="Arial"/>
                <a:cs typeface="Arial"/>
                <a:sym typeface="Arial"/>
              </a:rPr>
              <a:t>10 червня 1917 року</a:t>
            </a:r>
            <a:endParaRPr lang="uk-UA" dirty="0"/>
          </a:p>
        </p:txBody>
      </p:sp>
      <p:sp>
        <p:nvSpPr>
          <p:cNvPr id="254" name="Google Shape;254;p26"/>
          <p:cNvSpPr/>
          <p:nvPr/>
        </p:nvSpPr>
        <p:spPr>
          <a:xfrm>
            <a:off x="433552" y="1782254"/>
            <a:ext cx="4138448" cy="894200"/>
          </a:xfrm>
          <a:prstGeom prst="rect">
            <a:avLst/>
          </a:prstGeom>
          <a:gradFill>
            <a:gsLst>
              <a:gs pos="0">
                <a:srgbClr val="9CBDE7"/>
              </a:gs>
              <a:gs pos="50000">
                <a:srgbClr val="8FB2DF"/>
              </a:gs>
              <a:gs pos="100000">
                <a:srgbClr val="7AA8DE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38100" rIns="88900" bIns="381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600"/>
              <a:buFont typeface="Times New Roman"/>
              <a:buNone/>
            </a:pPr>
            <a:r>
              <a:rPr lang="uk-UA" sz="1600" b="1" i="0" u="none" strike="noStrike" cap="none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Проголошення автономії України</a:t>
            </a:r>
            <a:endParaRPr lang="uk-UA" sz="16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26"/>
          <p:cNvSpPr/>
          <p:nvPr/>
        </p:nvSpPr>
        <p:spPr>
          <a:xfrm>
            <a:off x="433552" y="2796086"/>
            <a:ext cx="4138448" cy="894200"/>
          </a:xfrm>
          <a:prstGeom prst="rect">
            <a:avLst/>
          </a:prstGeom>
          <a:solidFill>
            <a:srgbClr val="D3E9F3"/>
          </a:soli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38100" rIns="88900" bIns="381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600"/>
              <a:buFont typeface="Times New Roman"/>
              <a:buNone/>
            </a:pPr>
            <a:r>
              <a:rPr lang="uk-UA" sz="1600" b="1" i="0" u="none" strike="noStrike" cap="none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УЦР ставала вищим державним органом влади в Україні до скликання Всенародних українських зборів</a:t>
            </a:r>
            <a:endParaRPr lang="uk-UA" sz="16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433552" y="3809918"/>
            <a:ext cx="4138448" cy="894200"/>
          </a:xfrm>
          <a:prstGeom prst="rect">
            <a:avLst/>
          </a:prstGeom>
          <a:solidFill>
            <a:srgbClr val="DCF0F2"/>
          </a:soli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38100" rIns="88900" bIns="381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600"/>
              <a:buFont typeface="Times New Roman"/>
              <a:buNone/>
            </a:pPr>
            <a:r>
              <a:rPr lang="ru-RU" sz="1600" b="1" i="0" u="none" strike="noStrike" cap="none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представників усіх національностей у державотворчих процесах в Україні</a:t>
            </a:r>
            <a:endParaRPr sz="16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433552" y="4823750"/>
            <a:ext cx="4138448" cy="894200"/>
          </a:xfrm>
          <a:prstGeom prst="rect">
            <a:avLst/>
          </a:prstGeom>
          <a:solidFill>
            <a:srgbClr val="E2F1EC"/>
          </a:soli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38100" rIns="88900" bIns="381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600"/>
              <a:buFont typeface="Times New Roman"/>
              <a:buNone/>
            </a:pPr>
            <a:r>
              <a:rPr lang="ru-RU" sz="1600" b="1" i="0" u="none" strike="noStrike" cap="none" dirty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uk-UA" sz="1600" b="1" i="0" u="none" strike="noStrike" cap="none" dirty="0" smtClean="0">
                <a:solidFill>
                  <a:srgbClr val="292B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Необхідність розробки закону про землю, за яким право порядкувати землею належало б винятково народові України</a:t>
            </a:r>
            <a:endParaRPr lang="uk-UA" sz="16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26"/>
          <p:cNvSpPr/>
          <p:nvPr/>
        </p:nvSpPr>
        <p:spPr>
          <a:xfrm>
            <a:off x="1" y="1917080"/>
            <a:ext cx="683567" cy="624548"/>
          </a:xfrm>
          <a:prstGeom prst="ellipse">
            <a:avLst/>
          </a:prstGeom>
          <a:gradFill>
            <a:gsLst>
              <a:gs pos="0">
                <a:srgbClr val="195784"/>
              </a:gs>
              <a:gs pos="48000">
                <a:srgbClr val="2687CC"/>
              </a:gs>
              <a:gs pos="100000">
                <a:srgbClr val="73B5E4"/>
              </a:gs>
            </a:gsLst>
            <a:lin ang="162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ru-RU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dirty="0"/>
          </a:p>
        </p:txBody>
      </p:sp>
      <p:sp>
        <p:nvSpPr>
          <p:cNvPr id="259" name="Google Shape;259;p26"/>
          <p:cNvSpPr/>
          <p:nvPr/>
        </p:nvSpPr>
        <p:spPr>
          <a:xfrm>
            <a:off x="1" y="2930912"/>
            <a:ext cx="667758" cy="6245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ru-RU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dirty="0"/>
          </a:p>
        </p:txBody>
      </p:sp>
      <p:sp>
        <p:nvSpPr>
          <p:cNvPr id="260" name="Google Shape;260;p26"/>
          <p:cNvSpPr/>
          <p:nvPr/>
        </p:nvSpPr>
        <p:spPr>
          <a:xfrm>
            <a:off x="1" y="3944744"/>
            <a:ext cx="667758" cy="6245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ru-RU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/>
          </a:p>
        </p:txBody>
      </p:sp>
      <p:sp>
        <p:nvSpPr>
          <p:cNvPr id="261" name="Google Shape;261;p26"/>
          <p:cNvSpPr/>
          <p:nvPr/>
        </p:nvSpPr>
        <p:spPr>
          <a:xfrm>
            <a:off x="1" y="4958576"/>
            <a:ext cx="667758" cy="6245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ru-RU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dirty="0"/>
          </a:p>
        </p:txBody>
      </p:sp>
      <p:sp>
        <p:nvSpPr>
          <p:cNvPr id="262" name="Google Shape;262;p26"/>
          <p:cNvSpPr txBox="1"/>
          <p:nvPr/>
        </p:nvSpPr>
        <p:spPr>
          <a:xfrm>
            <a:off x="4715758" y="1052736"/>
            <a:ext cx="4104714" cy="244827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-1174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ru-RU" sz="20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000" b="1" i="1" u="none" strike="noStrike" cap="none" dirty="0" smtClean="0">
                <a:solidFill>
                  <a:srgbClr val="C00000"/>
                </a:solidFill>
                <a:latin typeface="Monotype Corsiva" pitchFamily="66" charset="0"/>
                <a:ea typeface="Times New Roman"/>
                <a:cs typeface="Miriam" pitchFamily="34" charset="-79"/>
                <a:sym typeface="Times New Roman"/>
              </a:rPr>
              <a:t>«Хай буде Україна вільною. Не одділяючись від усієї Росії</a:t>
            </a:r>
            <a:r>
              <a:rPr lang="uk-UA" sz="2000" b="1" i="1" u="none" strike="noStrike" cap="none" dirty="0" smtClean="0">
                <a:solidFill>
                  <a:schemeClr val="dk1"/>
                </a:solidFill>
                <a:latin typeface="Monotype Corsiva" pitchFamily="66" charset="0"/>
                <a:ea typeface="Times New Roman"/>
                <a:cs typeface="Miriam" pitchFamily="34" charset="-79"/>
                <a:sym typeface="Times New Roman"/>
              </a:rPr>
              <a:t>, не розриваючи з державою Російською, хай народ український на своїй землі має право сам порядкувати своїм життям. Хай порядок і лад на Вкраїні дають вибрані </a:t>
            </a:r>
            <a:r>
              <a:rPr lang="uk-UA" sz="2000" b="1" i="1" u="none" strike="noStrike" cap="none" dirty="0" err="1" smtClean="0">
                <a:solidFill>
                  <a:schemeClr val="dk1"/>
                </a:solidFill>
                <a:latin typeface="Monotype Corsiva" pitchFamily="66" charset="0"/>
                <a:ea typeface="Times New Roman"/>
                <a:cs typeface="Miriam" pitchFamily="34" charset="-79"/>
                <a:sym typeface="Times New Roman"/>
              </a:rPr>
              <a:t>вселюдним</a:t>
            </a:r>
            <a:r>
              <a:rPr lang="uk-UA" sz="2000" b="1" i="1" u="none" strike="noStrike" cap="none" dirty="0" smtClean="0">
                <a:solidFill>
                  <a:schemeClr val="dk1"/>
                </a:solidFill>
                <a:latin typeface="Monotype Corsiva" pitchFamily="66" charset="0"/>
                <a:ea typeface="Times New Roman"/>
                <a:cs typeface="Miriam" pitchFamily="34" charset="-79"/>
                <a:sym typeface="Times New Roman"/>
              </a:rPr>
              <a:t>, рівним, прямим і тайним голосуванням Всенародні українські збори (</a:t>
            </a:r>
            <a:r>
              <a:rPr lang="uk-UA" sz="2000" b="1" i="1" u="none" strike="noStrike" cap="none" dirty="0" err="1" smtClean="0">
                <a:solidFill>
                  <a:schemeClr val="dk1"/>
                </a:solidFill>
                <a:latin typeface="Monotype Corsiva" pitchFamily="66" charset="0"/>
                <a:ea typeface="Times New Roman"/>
                <a:cs typeface="Miriam" pitchFamily="34" charset="-79"/>
                <a:sym typeface="Times New Roman"/>
              </a:rPr>
              <a:t>Сойм</a:t>
            </a:r>
            <a:r>
              <a:rPr lang="uk-UA" sz="2000" b="1" i="1" u="none" strike="noStrike" cap="none" dirty="0" smtClean="0">
                <a:solidFill>
                  <a:schemeClr val="dk1"/>
                </a:solidFill>
                <a:latin typeface="Monotype Corsiva" pitchFamily="66" charset="0"/>
                <a:ea typeface="Times New Roman"/>
                <a:cs typeface="Miriam" pitchFamily="34" charset="-79"/>
                <a:sym typeface="Times New Roman"/>
              </a:rPr>
              <a:t>). Всі закони, що повинні дати той лад тут у нас, на Вкраїні, мають право видавати тільки наші українські збори».</a:t>
            </a:r>
            <a:endParaRPr lang="uk-UA" sz="2000" b="1" i="1" u="none" strike="noStrike" cap="none" dirty="0">
              <a:solidFill>
                <a:schemeClr val="dk1"/>
              </a:solidFill>
              <a:latin typeface="Monotype Corsiva" pitchFamily="66" charset="0"/>
              <a:ea typeface="Times New Roman"/>
              <a:cs typeface="Miriam" pitchFamily="34" charset="-79"/>
              <a:sym typeface="Times New Roman"/>
            </a:endParaRPr>
          </a:p>
        </p:txBody>
      </p:sp>
      <p:pic>
        <p:nvPicPr>
          <p:cNvPr id="263" name="Google Shape;263;p26" descr="Изображение выглядит как внешний, здание, человек, трава&#10;&#10;Автоматически созданное описание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13861" y="3863731"/>
            <a:ext cx="2305753" cy="202902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6"/>
          <p:cNvSpPr/>
          <p:nvPr/>
        </p:nvSpPr>
        <p:spPr>
          <a:xfrm>
            <a:off x="7074882" y="3806858"/>
            <a:ext cx="1635566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Молебень перед урочистим оголошенням Універсалу </a:t>
            </a:r>
            <a:endParaRPr lang="uk-UA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Софійській площі у Києві, червень 1917 р.</a:t>
            </a:r>
            <a:endParaRPr lang="uk-UA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ВІСТИ З УКРАЇНСЬКОЇ ЦЕНТРАЛЬНОЇ РАД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6768752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Проголошення І універсалу УЦР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0" y="530225"/>
            <a:ext cx="8064896" cy="484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79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157192"/>
            <a:ext cx="6733376" cy="125383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uk-UA" sz="2700" dirty="0" smtClean="0">
                <a:solidFill>
                  <a:srgbClr val="FF0000"/>
                </a:solidFill>
              </a:rPr>
              <a:t>Історичне </a:t>
            </a:r>
            <a:r>
              <a:rPr lang="uk-UA" sz="2700" dirty="0">
                <a:solidFill>
                  <a:srgbClr val="FF0000"/>
                </a:solidFill>
              </a:rPr>
              <a:t>значення І Універсалу:</a:t>
            </a:r>
            <a:br>
              <a:rPr lang="uk-UA" sz="2700" dirty="0">
                <a:solidFill>
                  <a:srgbClr val="FF0000"/>
                </a:solidFill>
              </a:rPr>
            </a:br>
            <a:endParaRPr lang="uk-UA" sz="27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uk-UA" dirty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подальше піднесення Української революції;</a:t>
            </a:r>
          </a:p>
          <a:p>
            <a:pPr>
              <a:buFont typeface="Wingdings" panose="05000000000000000000" pitchFamily="2" charset="2"/>
              <a:buChar char="v"/>
            </a:pPr>
            <a:endParaRPr lang="uk-UA" dirty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зростання авторитету УЦР;</a:t>
            </a:r>
          </a:p>
          <a:p>
            <a:pPr>
              <a:buFont typeface="Wingdings" panose="05000000000000000000" pitchFamily="2" charset="2"/>
              <a:buChar char="v"/>
            </a:pPr>
            <a:endParaRPr lang="uk-UA" dirty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визначення позиції різних політичних сил щодо української державності;</a:t>
            </a:r>
          </a:p>
          <a:p>
            <a:pPr>
              <a:buFont typeface="Wingdings" panose="05000000000000000000" pitchFamily="2" charset="2"/>
              <a:buChar char="v"/>
            </a:pPr>
            <a:endParaRPr lang="uk-UA" dirty="0"/>
          </a:p>
          <a:p>
            <a:pPr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засвідчив прагнення українців до створення власної держави; розгортання державотворчих процесів в Україні.</a:t>
            </a:r>
          </a:p>
          <a:p>
            <a:pPr lvl="8">
              <a:buFont typeface="Wingdings" panose="05000000000000000000" pitchFamily="2" charset="2"/>
              <a:buChar char="v"/>
            </a:pPr>
            <a:endParaRPr lang="uk-UA" b="1" dirty="0"/>
          </a:p>
          <a:p>
            <a:pPr>
              <a:buFont typeface="Wingdings" panose="05000000000000000000" pitchFamily="2" charset="2"/>
              <a:buChar char="v"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33552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8961991"/>
              </p:ext>
            </p:extLst>
          </p:nvPr>
        </p:nvGraphicFramePr>
        <p:xfrm>
          <a:off x="323528" y="404665"/>
          <a:ext cx="8496944" cy="5852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240"/>
                <a:gridCol w="6336704"/>
              </a:tblGrid>
              <a:tr h="892899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C00000"/>
                          </a:solidFill>
                        </a:rPr>
                        <a:t>Вільне козацтво</a:t>
                      </a:r>
                      <a:endParaRPr lang="uk-U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національні добровільні військово-міліційні формування часів національно-визвольних змагань 1917 — 1921 років, що діяли в Україні та на Кубані.</a:t>
                      </a:r>
                      <a:endParaRPr lang="uk-UA" dirty="0"/>
                    </a:p>
                  </a:txBody>
                  <a:tcPr/>
                </a:tc>
              </a:tr>
              <a:tr h="892899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C00000"/>
                          </a:solidFill>
                        </a:rPr>
                        <a:t>Установчі Збори</a:t>
                      </a:r>
                      <a:endParaRPr lang="uk-U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виборна законодавча установа, конституанта українського народу, завданням якої було затвердити новий лад і встановити конституцію української держави.</a:t>
                      </a:r>
                      <a:endParaRPr lang="uk-UA" noProof="0" dirty="0"/>
                    </a:p>
                  </a:txBody>
                  <a:tcPr/>
                </a:tc>
              </a:tr>
              <a:tr h="892899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C00000"/>
                          </a:solidFill>
                        </a:rPr>
                        <a:t>Більшовизм</a:t>
                      </a:r>
                      <a:endParaRPr lang="uk-U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російський різновид комуністичної політичної філософії та політичної практики, втілений у діяльності Російської соціал-демократичної партії (більшовиків). Провідну роль у формуванні </a:t>
                      </a:r>
                      <a:r>
                        <a:rPr lang="uk-UA" dirty="0" err="1" smtClean="0"/>
                        <a:t>більшов</a:t>
                      </a:r>
                      <a:r>
                        <a:rPr lang="uk-UA" dirty="0" smtClean="0"/>
                        <a:t>. політ. філософії (яка мала характер більше віровчення, доктрини, ніж </a:t>
                      </a:r>
                      <a:r>
                        <a:rPr lang="uk-UA" dirty="0" err="1" smtClean="0"/>
                        <a:t>філос</a:t>
                      </a:r>
                      <a:r>
                        <a:rPr lang="uk-UA" dirty="0" smtClean="0"/>
                        <a:t>. течії) і практики відіграв В. Ленін.</a:t>
                      </a:r>
                      <a:endParaRPr lang="uk-UA" dirty="0"/>
                    </a:p>
                  </a:txBody>
                  <a:tcPr/>
                </a:tc>
              </a:tr>
              <a:tr h="892899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C00000"/>
                          </a:solidFill>
                        </a:rPr>
                        <a:t>Курултай</a:t>
                      </a:r>
                      <a:endParaRPr lang="uk-U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у тюркських народів орган народного представництва, загальнонаціональний з'їзд, під час якого вирішують найважливіші проблеми нації. Початково означав збори князів, пізніше збори народу.</a:t>
                      </a:r>
                      <a:endParaRPr lang="uk-UA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867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323527" y="188640"/>
            <a:ext cx="6457043" cy="117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95"/>
              </a:buClr>
              <a:buSzPts val="2400"/>
              <a:buFont typeface="Arial"/>
              <a:buNone/>
            </a:pPr>
            <a:endParaRPr lang="ru-RU" sz="2400" b="1" dirty="0" smtClean="0">
              <a:solidFill>
                <a:srgbClr val="009C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95"/>
              </a:buClr>
              <a:buSzPts val="2400"/>
              <a:buFont typeface="Arial"/>
              <a:buNone/>
            </a:pPr>
            <a:r>
              <a:rPr lang="uk-UA" sz="2400" b="1" dirty="0" smtClean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Утворення Генерального секретаріату 15(28).06.1917 р.</a:t>
            </a:r>
            <a:endParaRPr lang="uk-UA" dirty="0"/>
          </a:p>
        </p:txBody>
      </p:sp>
      <p:sp>
        <p:nvSpPr>
          <p:cNvPr id="271" name="Google Shape;271;p27"/>
          <p:cNvSpPr txBox="1"/>
          <p:nvPr/>
        </p:nvSpPr>
        <p:spPr>
          <a:xfrm>
            <a:off x="121849" y="4969423"/>
            <a:ext cx="34400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smtClean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В.Винниченко – </a:t>
            </a:r>
            <a:endParaRPr lang="uk-UA" b="1" dirty="0" smtClean="0">
              <a:solidFill>
                <a:srgbClr val="00B05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smtClean="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голова Генерального секретаріату</a:t>
            </a:r>
            <a:r>
              <a:rPr lang="uk-UA" sz="1800" b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uk-UA" sz="1800" b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67544" y="1505390"/>
            <a:ext cx="2808312" cy="340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561915" y="1505390"/>
            <a:ext cx="4757738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Генеральний секретаріат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uk-UA" dirty="0" smtClean="0"/>
              <a:t> Він складався з Генеральних </a:t>
            </a:r>
            <a:r>
              <a:rPr lang="uk-UA" dirty="0" err="1" smtClean="0"/>
              <a:t>секретарств</a:t>
            </a:r>
            <a:r>
              <a:rPr lang="uk-UA" dirty="0" smtClean="0"/>
              <a:t>, які очолювали генеральні секретарі.</a:t>
            </a:r>
          </a:p>
          <a:p>
            <a:pPr marL="0" indent="0">
              <a:buNone/>
            </a:pPr>
            <a:r>
              <a:rPr lang="uk-UA" dirty="0" smtClean="0"/>
              <a:t>	Генеральний секретаріат, незважаючи на опір Тимчасового уряду, став повновладною структурою </a:t>
            </a:r>
            <a:r>
              <a:rPr lang="uk-UA" b="1" dirty="0" smtClean="0"/>
              <a:t>виконавчої влади в Україні. </a:t>
            </a:r>
          </a:p>
          <a:p>
            <a:pPr marL="0" indent="0">
              <a:buNone/>
            </a:pPr>
            <a:r>
              <a:rPr lang="uk-UA" dirty="0" smtClean="0"/>
              <a:t>	Утворенням Генерального секретаріату було покладено початок процесу розмежування </a:t>
            </a:r>
            <a:r>
              <a:rPr lang="uk-UA" b="1" dirty="0" smtClean="0"/>
              <a:t>законодавчої і виконавчої влад.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9681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293096"/>
            <a:ext cx="8183880" cy="2376264"/>
          </a:xfrm>
        </p:spPr>
        <p:txBody>
          <a:bodyPr>
            <a:normAutofit fontScale="90000"/>
          </a:bodyPr>
          <a:lstStyle/>
          <a:p>
            <a:r>
              <a:rPr lang="uk-UA" sz="1400" dirty="0" smtClean="0">
                <a:solidFill>
                  <a:schemeClr val="tx1"/>
                </a:solidFill>
              </a:rPr>
              <a:t/>
            </a:r>
            <a:br>
              <a:rPr lang="uk-UA" sz="1400" dirty="0" smtClean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/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 smtClean="0">
                <a:solidFill>
                  <a:schemeClr val="tx1"/>
                </a:solidFill>
              </a:rPr>
              <a:t/>
            </a:r>
            <a:br>
              <a:rPr lang="uk-UA" sz="1400" dirty="0" smtClean="0">
                <a:solidFill>
                  <a:schemeClr val="tx1"/>
                </a:solidFill>
              </a:rPr>
            </a:br>
            <a:r>
              <a:rPr lang="uk-UA" sz="1400" dirty="0" smtClean="0">
                <a:solidFill>
                  <a:schemeClr val="tx1"/>
                </a:solidFill>
              </a:rPr>
              <a:t/>
            </a:r>
            <a:br>
              <a:rPr lang="uk-UA" sz="1400" dirty="0" smtClean="0">
                <a:solidFill>
                  <a:schemeClr val="tx1"/>
                </a:solidFill>
              </a:rPr>
            </a:br>
            <a:r>
              <a:rPr lang="uk-UA" sz="1400" dirty="0" smtClean="0">
                <a:solidFill>
                  <a:schemeClr val="tx1"/>
                </a:solidFill>
              </a:rPr>
              <a:t/>
            </a:r>
            <a:br>
              <a:rPr lang="uk-UA" sz="1400" dirty="0" smtClean="0">
                <a:solidFill>
                  <a:schemeClr val="tx1"/>
                </a:solidFill>
              </a:rPr>
            </a:br>
            <a:r>
              <a:rPr lang="uk-UA" sz="2200" dirty="0" smtClean="0">
                <a:solidFill>
                  <a:schemeClr val="tx1"/>
                </a:solidFill>
              </a:rPr>
              <a:t>Члени Генерального Секретаріату – першого уряду України, утвореного Центральною Радою 28 червня 1917 року. Сидять з права наліво: Симон Петлюра, Сергій Єфремов, Володимир Винниченко, Іван </a:t>
            </a:r>
            <a:r>
              <a:rPr lang="uk-UA" sz="2200" dirty="0" err="1" smtClean="0">
                <a:solidFill>
                  <a:schemeClr val="tx1"/>
                </a:solidFill>
              </a:rPr>
              <a:t>Стешенко</a:t>
            </a:r>
            <a:r>
              <a:rPr lang="uk-UA" sz="2200" dirty="0" smtClean="0">
                <a:solidFill>
                  <a:schemeClr val="tx1"/>
                </a:solidFill>
              </a:rPr>
              <a:t>, Микола Садовський. Стоять: Борис </a:t>
            </a:r>
            <a:r>
              <a:rPr lang="uk-UA" sz="2200" dirty="0" err="1" smtClean="0">
                <a:solidFill>
                  <a:schemeClr val="tx1"/>
                </a:solidFill>
              </a:rPr>
              <a:t>Мартос</a:t>
            </a:r>
            <a:r>
              <a:rPr lang="uk-UA" sz="2200" dirty="0" smtClean="0">
                <a:solidFill>
                  <a:schemeClr val="tx1"/>
                </a:solidFill>
              </a:rPr>
              <a:t>, Микола </a:t>
            </a:r>
            <a:r>
              <a:rPr lang="uk-UA" sz="2200" dirty="0" err="1" smtClean="0">
                <a:solidFill>
                  <a:schemeClr val="tx1"/>
                </a:solidFill>
              </a:rPr>
              <a:t>Стасюк</a:t>
            </a:r>
            <a:r>
              <a:rPr lang="uk-UA" sz="2200" dirty="0" smtClean="0">
                <a:solidFill>
                  <a:schemeClr val="tx1"/>
                </a:solidFill>
              </a:rPr>
              <a:t>, Павло </a:t>
            </a:r>
            <a:r>
              <a:rPr lang="uk-UA" sz="2200" dirty="0" err="1" smtClean="0">
                <a:solidFill>
                  <a:schemeClr val="tx1"/>
                </a:solidFill>
              </a:rPr>
              <a:t>Христюк</a:t>
            </a:r>
            <a:r>
              <a:rPr lang="uk-UA" sz="2200" dirty="0" smtClean="0">
                <a:solidFill>
                  <a:schemeClr val="tx1"/>
                </a:solidFill>
              </a:rPr>
              <a:t>. А в овалі – Валентин Садовський. Київ, 1917 рік</a:t>
            </a:r>
            <a:br>
              <a:rPr lang="uk-UA" sz="2200" dirty="0" smtClean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/>
            </a:r>
            <a:br>
              <a:rPr lang="uk-UA" sz="1400" dirty="0">
                <a:solidFill>
                  <a:schemeClr val="tx1"/>
                </a:solidFill>
              </a:rPr>
            </a:br>
            <a:endParaRPr lang="uk-UA" sz="14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71600" y="530225"/>
            <a:ext cx="7416824" cy="361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20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933056"/>
            <a:ext cx="8183880" cy="2101984"/>
          </a:xfrm>
        </p:spPr>
        <p:txBody>
          <a:bodyPr anchor="ctr">
            <a:normAutofit/>
          </a:bodyPr>
          <a:lstStyle/>
          <a:p>
            <a:r>
              <a:rPr lang="uk-UA" sz="4800" dirty="0" smtClean="0">
                <a:solidFill>
                  <a:srgbClr val="FF0000"/>
                </a:solidFill>
              </a:rPr>
              <a:t>Генеральний Секретаріат </a:t>
            </a:r>
            <a:endParaRPr lang="uk-UA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— </a:t>
            </a:r>
            <a:r>
              <a:rPr lang="uk-UA" dirty="0" smtClean="0"/>
              <a:t>вищий </a:t>
            </a:r>
            <a:r>
              <a:rPr lang="uk-UA" b="1" dirty="0" smtClean="0"/>
              <a:t>виконавчий </a:t>
            </a:r>
            <a:r>
              <a:rPr lang="uk-UA" dirty="0" smtClean="0"/>
              <a:t>і розпорядчий орган державної влади в Україні </a:t>
            </a:r>
          </a:p>
          <a:p>
            <a:pPr marL="0" indent="0">
              <a:buNone/>
            </a:pPr>
            <a:r>
              <a:rPr lang="uk-UA" dirty="0" smtClean="0"/>
              <a:t>з 15 (28) червня 1917 р. до 9 (22) січня 1918 р.;  уряд України, створений на закритому засіданні Малої Ради.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7496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933056"/>
            <a:ext cx="8183880" cy="2101984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склад Генерального секретаріату складався з 8 генеральних секретарів та генерального писаря</a:t>
            </a:r>
            <a:endParaRPr lang="uk-U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/>
              <a:t>В. </a:t>
            </a:r>
            <a:r>
              <a:rPr lang="uk-UA" sz="2000" b="1" dirty="0" smtClean="0"/>
              <a:t>Винниченко (ген. </a:t>
            </a:r>
            <a:r>
              <a:rPr lang="uk-UA" sz="2000" b="1" dirty="0" err="1" smtClean="0"/>
              <a:t>секр</a:t>
            </a:r>
            <a:r>
              <a:rPr lang="uk-UA" sz="2000" b="1" dirty="0" smtClean="0"/>
              <a:t>. внутрішніх справ)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dirty="0" smtClean="0"/>
              <a:t>Б. </a:t>
            </a:r>
            <a:r>
              <a:rPr lang="uk-UA" sz="2000" b="1" dirty="0" err="1" smtClean="0"/>
              <a:t>Мартос</a:t>
            </a:r>
            <a:r>
              <a:rPr lang="uk-UA" sz="2000" b="1" dirty="0" smtClean="0"/>
              <a:t> (ген. </a:t>
            </a:r>
            <a:r>
              <a:rPr lang="uk-UA" sz="2000" b="1" dirty="0" err="1" smtClean="0"/>
              <a:t>секр</a:t>
            </a:r>
            <a:r>
              <a:rPr lang="uk-UA" sz="2000" b="1" dirty="0" smtClean="0"/>
              <a:t>. земельних справ)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dirty="0" smtClean="0"/>
              <a:t>С. Петлюра (ген. </a:t>
            </a:r>
            <a:r>
              <a:rPr lang="uk-UA" sz="2000" b="1" dirty="0" err="1" smtClean="0"/>
              <a:t>секр</a:t>
            </a:r>
            <a:r>
              <a:rPr lang="uk-UA" sz="2000" b="1" dirty="0" smtClean="0"/>
              <a:t>. військових справ)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dirty="0" smtClean="0"/>
              <a:t>В. Садовський (ген. </a:t>
            </a:r>
            <a:r>
              <a:rPr lang="uk-UA" sz="2000" b="1" dirty="0" err="1" smtClean="0"/>
              <a:t>секр</a:t>
            </a:r>
            <a:r>
              <a:rPr lang="uk-UA" sz="2000" b="1" dirty="0" smtClean="0"/>
              <a:t>. судових справ)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dirty="0" smtClean="0"/>
              <a:t>І. </a:t>
            </a:r>
            <a:r>
              <a:rPr lang="uk-UA" sz="2000" b="1" dirty="0" err="1" smtClean="0"/>
              <a:t>Стешенко</a:t>
            </a:r>
            <a:r>
              <a:rPr lang="uk-UA" sz="2000" b="1" dirty="0" smtClean="0"/>
              <a:t> (ген. </a:t>
            </a:r>
            <a:r>
              <a:rPr lang="uk-UA" sz="2000" b="1" dirty="0" err="1" smtClean="0"/>
              <a:t>секр</a:t>
            </a:r>
            <a:r>
              <a:rPr lang="uk-UA" sz="2000" b="1" dirty="0" smtClean="0"/>
              <a:t>. освіти)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dirty="0" smtClean="0"/>
              <a:t>С. Єфремов (ген. </a:t>
            </a:r>
            <a:r>
              <a:rPr lang="uk-UA" sz="2000" b="1" dirty="0" err="1" smtClean="0"/>
              <a:t>секр</a:t>
            </a:r>
            <a:r>
              <a:rPr lang="uk-UA" sz="2000" b="1" dirty="0" smtClean="0"/>
              <a:t>. міжнаціональних справ)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dirty="0" smtClean="0"/>
              <a:t>М. </a:t>
            </a:r>
            <a:r>
              <a:rPr lang="uk-UA" sz="2000" b="1" dirty="0" err="1" smtClean="0"/>
              <a:t>Стасюк</a:t>
            </a:r>
            <a:r>
              <a:rPr lang="uk-UA" sz="2000" b="1" dirty="0" smtClean="0"/>
              <a:t> (ген. </a:t>
            </a:r>
            <a:r>
              <a:rPr lang="uk-UA" sz="2000" b="1" dirty="0" err="1" smtClean="0"/>
              <a:t>секр</a:t>
            </a:r>
            <a:r>
              <a:rPr lang="uk-UA" sz="2000" b="1" dirty="0" smtClean="0"/>
              <a:t>. продовольчих справ)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dirty="0" smtClean="0"/>
              <a:t>Х. Барановський (ген. </a:t>
            </a:r>
            <a:r>
              <a:rPr lang="uk-UA" sz="2000" b="1" dirty="0" err="1" smtClean="0"/>
              <a:t>секр</a:t>
            </a:r>
            <a:r>
              <a:rPr lang="uk-UA" sz="2000" b="1" dirty="0" smtClean="0"/>
              <a:t>. фінансів)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000" b="1" dirty="0" smtClean="0"/>
              <a:t>П. </a:t>
            </a:r>
            <a:r>
              <a:rPr lang="uk-UA" sz="2000" b="1" dirty="0" err="1" smtClean="0"/>
              <a:t>Христюк</a:t>
            </a:r>
            <a:r>
              <a:rPr lang="uk-UA" sz="2000" b="1" dirty="0" smtClean="0"/>
              <a:t> (ген. писар)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xmlns="" val="178444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ІІ Універсал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4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uk-UA" sz="4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(16) липня 1917 </a:t>
            </a:r>
            <a:r>
              <a:rPr lang="uk-UA" sz="4100" dirty="0"/>
              <a:t>р. — проголошення </a:t>
            </a:r>
            <a:r>
              <a:rPr lang="en-US" sz="4100" dirty="0"/>
              <a:t>II </a:t>
            </a:r>
            <a:r>
              <a:rPr lang="uk-UA" sz="4100" dirty="0"/>
              <a:t>Універсалу УЦР.</a:t>
            </a:r>
          </a:p>
          <a:p>
            <a:endParaRPr lang="uk-UA" dirty="0"/>
          </a:p>
          <a:p>
            <a:pPr marL="0" indent="0" algn="ctr">
              <a:buNone/>
            </a:pPr>
            <a:r>
              <a:rPr lang="uk-UA" dirty="0" smtClean="0"/>
              <a:t>	</a:t>
            </a:r>
            <a:r>
              <a:rPr lang="uk-UA" b="1" u="sng" dirty="0" smtClean="0"/>
              <a:t>Причини </a:t>
            </a:r>
            <a:r>
              <a:rPr lang="uk-UA" b="1" u="sng" dirty="0"/>
              <a:t>проголошення</a:t>
            </a:r>
            <a:r>
              <a:rPr lang="uk-UA" b="1" u="sng" dirty="0" smtClean="0"/>
              <a:t>:</a:t>
            </a:r>
            <a:endParaRPr lang="en-US" b="1" u="sng" dirty="0" smtClean="0"/>
          </a:p>
          <a:p>
            <a:pPr marL="0" indent="0" algn="ctr">
              <a:buNone/>
            </a:pPr>
            <a:endParaRPr lang="uk-UA" b="1" u="sng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пошук </a:t>
            </a:r>
            <a:r>
              <a:rPr lang="uk-UA" dirty="0"/>
              <a:t>порозуміння між УЦР і Тимчасовим урядом;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прибуття </a:t>
            </a:r>
            <a:r>
              <a:rPr lang="uk-UA" dirty="0"/>
              <a:t>до Києва делегації Тимчасового уряду у складі міністрів О. Керенського, М. Терещенка та І. Церетелі </a:t>
            </a:r>
            <a:r>
              <a:rPr lang="uk-UA" sz="4100" b="1" u="sng" dirty="0"/>
              <a:t>з метою взяти під власний контроль процеси, що відбувалися в Україні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501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5"/>
            <a:ext cx="712879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940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8"/>
          <p:cNvSpPr txBox="1"/>
          <p:nvPr/>
        </p:nvSpPr>
        <p:spPr>
          <a:xfrm>
            <a:off x="755575" y="332656"/>
            <a:ext cx="7488833" cy="1031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95"/>
              </a:buClr>
              <a:buSzPts val="3600"/>
              <a:buFont typeface="Arial"/>
              <a:buNone/>
            </a:pPr>
            <a:r>
              <a:rPr lang="ru-RU" sz="3600" b="1" dirty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ІІ </a:t>
            </a:r>
            <a:r>
              <a:rPr lang="ru-RU" sz="3600" b="1" dirty="0" err="1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Універсал</a:t>
            </a:r>
            <a:r>
              <a:rPr lang="ru-RU" sz="3600" b="1" dirty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600" b="1" dirty="0" smtClean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3600" b="1" dirty="0" err="1" smtClean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липень</a:t>
            </a:r>
            <a:r>
              <a:rPr lang="ru-RU" sz="3600" b="1" dirty="0" smtClean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600" b="1" dirty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1917 року</a:t>
            </a:r>
            <a:endParaRPr dirty="0"/>
          </a:p>
        </p:txBody>
      </p:sp>
      <p:sp>
        <p:nvSpPr>
          <p:cNvPr id="280" name="Google Shape;280;p28"/>
          <p:cNvSpPr/>
          <p:nvPr/>
        </p:nvSpPr>
        <p:spPr>
          <a:xfrm>
            <a:off x="3829858" y="1913898"/>
            <a:ext cx="3564396" cy="9361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4C4B0"/>
              </a:gs>
              <a:gs pos="50000">
                <a:srgbClr val="70C0A7"/>
              </a:gs>
              <a:gs pos="100000">
                <a:srgbClr val="5EAE95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Досягнення компромісу між УЦР та Тимчасовим урядом</a:t>
            </a:r>
            <a:endParaRPr lang="uk-UA" sz="1800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2533714" y="3858114"/>
            <a:ext cx="2754306" cy="172819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4C4B0"/>
              </a:gs>
              <a:gs pos="50000">
                <a:srgbClr val="70C0A7"/>
              </a:gs>
              <a:gs pos="100000">
                <a:srgbClr val="5EAE95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Виступ самостійників на чолі з М.Міхновським</a:t>
            </a:r>
            <a:endParaRPr lang="uk-UA" dirty="0" smtClean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smtClean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4-9 (17-22) липня 1917р.</a:t>
            </a:r>
            <a:endParaRPr lang="uk-UA" sz="1800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282" name="Google Shape;282;p28"/>
          <p:cNvCxnSpPr>
            <a:stCxn id="280" idx="2"/>
          </p:cNvCxnSpPr>
          <p:nvPr/>
        </p:nvCxnSpPr>
        <p:spPr>
          <a:xfrm flipH="1">
            <a:off x="4099831" y="2850002"/>
            <a:ext cx="1512225" cy="936000"/>
          </a:xfrm>
          <a:prstGeom prst="straightConnector1">
            <a:avLst/>
          </a:prstGeom>
          <a:gradFill>
            <a:gsLst>
              <a:gs pos="0">
                <a:srgbClr val="84C4B0"/>
              </a:gs>
              <a:gs pos="50000">
                <a:srgbClr val="70C0A7"/>
              </a:gs>
              <a:gs pos="100000">
                <a:srgbClr val="5EAE95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83" name="Google Shape;283;p28"/>
          <p:cNvCxnSpPr>
            <a:stCxn id="280" idx="2"/>
          </p:cNvCxnSpPr>
          <p:nvPr/>
        </p:nvCxnSpPr>
        <p:spPr>
          <a:xfrm>
            <a:off x="5612056" y="2850002"/>
            <a:ext cx="1512225" cy="936000"/>
          </a:xfrm>
          <a:prstGeom prst="straightConnector1">
            <a:avLst/>
          </a:prstGeom>
          <a:gradFill>
            <a:gsLst>
              <a:gs pos="0">
                <a:srgbClr val="84C4B0"/>
              </a:gs>
              <a:gs pos="50000">
                <a:srgbClr val="70C0A7"/>
              </a:gs>
              <a:gs pos="100000">
                <a:srgbClr val="5EAE95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84" name="Google Shape;284;p28"/>
          <p:cNvSpPr/>
          <p:nvPr/>
        </p:nvSpPr>
        <p:spPr>
          <a:xfrm>
            <a:off x="6061853" y="3858114"/>
            <a:ext cx="2862318" cy="172819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4C4B0"/>
              </a:gs>
              <a:gs pos="50000">
                <a:srgbClr val="70C0A7"/>
              </a:gs>
              <a:gs pos="100000">
                <a:srgbClr val="5EAE95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Вихід</a:t>
            </a:r>
            <a:r>
              <a:rPr lang="ru-RU" sz="18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з</a:t>
            </a:r>
            <a:r>
              <a:rPr lang="ru-RU" sz="18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Тимчасового</a:t>
            </a:r>
            <a:r>
              <a:rPr lang="ru-RU" sz="18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уряду </a:t>
            </a:r>
            <a:r>
              <a:rPr lang="ru-RU" sz="1800" b="1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кадетів</a:t>
            </a:r>
            <a:r>
              <a:rPr lang="ru-RU" sz="18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на знак протесту </a:t>
            </a:r>
            <a:r>
              <a:rPr lang="ru-RU" sz="1800" b="1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проти</a:t>
            </a:r>
            <a:r>
              <a:rPr lang="ru-RU" sz="18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-RU" sz="1800" b="1" dirty="0" err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визнання</a:t>
            </a:r>
            <a:r>
              <a:rPr lang="ru-RU" sz="1800" b="1" dirty="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УЦР</a:t>
            </a:r>
            <a:endParaRPr sz="1800" b="1" dirty="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85" name="Google Shape;285;p28"/>
          <p:cNvSpPr txBox="1"/>
          <p:nvPr/>
        </p:nvSpPr>
        <p:spPr>
          <a:xfrm>
            <a:off x="323528" y="1566342"/>
            <a:ext cx="345638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“…ми рішуче ставимось </a:t>
            </a:r>
            <a:endParaRPr lang="uk-UA" dirty="0" smtClean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проти  замірів  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самовільного  здійснення  автономії   України   </a:t>
            </a:r>
            <a:r>
              <a:rPr lang="uk-UA" sz="20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</a:t>
            </a:r>
            <a:endParaRPr lang="uk-UA" dirty="0" smtClean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Всеросійського </a:t>
            </a:r>
            <a:r>
              <a:rPr lang="uk-UA" sz="20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Учредительного</a:t>
            </a:r>
            <a:r>
              <a:rPr lang="uk-UA" sz="20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0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Зібрання..”</a:t>
            </a:r>
            <a:endParaRPr lang="uk-UA" dirty="0"/>
          </a:p>
        </p:txBody>
      </p:sp>
      <p:sp>
        <p:nvSpPr>
          <p:cNvPr id="286" name="Google Shape;286;p28"/>
          <p:cNvSpPr/>
          <p:nvPr/>
        </p:nvSpPr>
        <p:spPr>
          <a:xfrm>
            <a:off x="539552" y="1340768"/>
            <a:ext cx="2632515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цитата </a:t>
            </a:r>
            <a:r>
              <a:rPr lang="ru-RU" sz="1800" dirty="0" err="1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з</a:t>
            </a:r>
            <a:r>
              <a:rPr lang="ru-RU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ІІ </a:t>
            </a:r>
            <a:r>
              <a:rPr lang="ru-RU" sz="1800" dirty="0" err="1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Універсалу</a:t>
            </a:r>
            <a:endParaRPr sz="18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129614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положення </a:t>
            </a:r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uk-UA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Універсалу:</a:t>
            </a:r>
            <a:r>
              <a:rPr lang="uk-UA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188640"/>
            <a:ext cx="8183880" cy="4529664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7200" b="1" dirty="0" smtClean="0"/>
              <a:t>Відмова УЦР від проголошення автономії України до Всеросійських установчих зборів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uk-UA" sz="8000" dirty="0" smtClean="0"/>
              <a:t> Прийнято рішення про розробку </a:t>
            </a:r>
            <a:r>
              <a:rPr lang="uk-UA" sz="8000" b="1" dirty="0" smtClean="0"/>
              <a:t>законопроекту автономії України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sz="8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uk-UA" sz="8000" dirty="0" smtClean="0"/>
              <a:t>визнання Тимчасовим урядом УЦР </a:t>
            </a:r>
            <a:r>
              <a:rPr lang="uk-UA" sz="8000" b="1" dirty="0" smtClean="0"/>
              <a:t>вищим органом влади в Україні</a:t>
            </a:r>
            <a:r>
              <a:rPr lang="uk-UA" sz="80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sz="80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8000" dirty="0" smtClean="0"/>
              <a:t> </a:t>
            </a:r>
            <a:r>
              <a:rPr lang="uk-UA" sz="8000" b="1" dirty="0"/>
              <a:t>затвердження </a:t>
            </a:r>
            <a:r>
              <a:rPr lang="uk-UA" sz="8000" dirty="0"/>
              <a:t>складу Генерального Секретаріату </a:t>
            </a:r>
            <a:r>
              <a:rPr lang="uk-UA" sz="8000" b="1" dirty="0"/>
              <a:t>Тимчасовим урядом;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sz="80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8000" dirty="0" smtClean="0"/>
              <a:t> </a:t>
            </a:r>
            <a:r>
              <a:rPr lang="uk-UA" sz="8000" dirty="0"/>
              <a:t>поповнення УЦР представниками </a:t>
            </a:r>
            <a:r>
              <a:rPr lang="uk-UA" sz="8000" b="1" dirty="0"/>
              <a:t>національних меншин</a:t>
            </a:r>
            <a:r>
              <a:rPr lang="uk-UA" sz="80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sz="80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8000" dirty="0" smtClean="0"/>
              <a:t> </a:t>
            </a:r>
            <a:r>
              <a:rPr lang="uk-UA" sz="8000" b="1" dirty="0"/>
              <a:t>відмова від </a:t>
            </a:r>
            <a:r>
              <a:rPr lang="uk-UA" sz="8000" dirty="0"/>
              <a:t>самочинного </a:t>
            </a:r>
            <a:r>
              <a:rPr lang="uk-UA" sz="8000" b="1" dirty="0"/>
              <a:t>проголошення автономії </a:t>
            </a:r>
            <a:r>
              <a:rPr lang="uk-UA" sz="8000" dirty="0"/>
              <a:t>до Всеросійських Установчих зборів;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sz="80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8000" dirty="0" smtClean="0"/>
              <a:t> </a:t>
            </a:r>
            <a:r>
              <a:rPr lang="uk-UA" sz="8000" dirty="0"/>
              <a:t>формування українських </a:t>
            </a:r>
            <a:r>
              <a:rPr lang="uk-UA" sz="8000" b="1" dirty="0"/>
              <a:t>військових частин під контролем російського командування</a:t>
            </a:r>
            <a:r>
              <a:rPr lang="uk-UA" sz="8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649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Території України за ІІ Універсалом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3"/>
            <a:ext cx="8064896" cy="4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354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Презентація з історії України для учнів 10 класу на тему: &quot;Початок  української революції 1917 р.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Наслідки ІІ Універсалу УЦР</a:t>
            </a:r>
            <a:endParaRPr lang="uk-U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424936" cy="5184576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uk-UA" sz="2200" dirty="0" smtClean="0"/>
              <a:t>досягнення </a:t>
            </a:r>
            <a:r>
              <a:rPr lang="uk-UA" sz="2200" dirty="0"/>
              <a:t>компромісу між ЦР та Тимчасовим урядом</a:t>
            </a:r>
            <a:r>
              <a:rPr lang="uk-UA" sz="2200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200" dirty="0" smtClean="0"/>
              <a:t>спричинив </a:t>
            </a:r>
            <a:r>
              <a:rPr lang="uk-UA" sz="2200" dirty="0"/>
              <a:t>урядову кризу в Росії. На знак протесту проти </a:t>
            </a:r>
            <a:r>
              <a:rPr lang="uk-UA" sz="2200" b="1" dirty="0"/>
              <a:t>поступок українцям </a:t>
            </a:r>
            <a:r>
              <a:rPr lang="uk-UA" sz="2200" dirty="0"/>
              <a:t>троє міністрів-</a:t>
            </a:r>
            <a:r>
              <a:rPr lang="uk-UA" sz="2200" b="1" dirty="0"/>
              <a:t>кадетів</a:t>
            </a:r>
            <a:r>
              <a:rPr lang="uk-UA" sz="2200" dirty="0"/>
              <a:t> покинули </a:t>
            </a:r>
            <a:r>
              <a:rPr lang="uk-UA" sz="2200" dirty="0" smtClean="0"/>
              <a:t>уряд (кадети </a:t>
            </a:r>
            <a:r>
              <a:rPr lang="uk-UA" sz="2200" dirty="0"/>
              <a:t>не погоджувалися на визнання навіть обмеженої </a:t>
            </a:r>
            <a:r>
              <a:rPr lang="uk-UA" sz="2200" dirty="0" smtClean="0"/>
              <a:t>автономії).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200" dirty="0" smtClean="0"/>
              <a:t>Урядова </a:t>
            </a:r>
            <a:r>
              <a:rPr lang="uk-UA" sz="2200" dirty="0"/>
              <a:t>криза поклала початок </a:t>
            </a:r>
            <a:r>
              <a:rPr lang="uk-UA" sz="2200" b="1" dirty="0"/>
              <a:t>загальній політичній кризі в Росії (Липнева криза).</a:t>
            </a:r>
            <a:r>
              <a:rPr lang="uk-UA" sz="2200" dirty="0"/>
              <a:t> 4 липня 1917 р. під впливом більшовиків у Петрограді відбувалася грандіозна півмільйонна демонстрація. Після подій 4–5 липня в Петербурзі </a:t>
            </a:r>
            <a:r>
              <a:rPr lang="uk-UA" sz="2200" b="1" dirty="0"/>
              <a:t>більшовицька партія відмовилася від спроб мирним шляхом прийти до влади. </a:t>
            </a:r>
            <a:endParaRPr lang="uk-UA" sz="22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uk-UA" sz="2200" dirty="0" smtClean="0"/>
              <a:t>10 </a:t>
            </a:r>
            <a:r>
              <a:rPr lang="uk-UA" sz="2200" dirty="0"/>
              <a:t>липня В. Ленін констатував</a:t>
            </a:r>
            <a:r>
              <a:rPr lang="uk-UA" sz="2200" b="1" dirty="0"/>
              <a:t>: «Будь-які надії на мирний розвиток російської революції зникли остаточно». </a:t>
            </a:r>
            <a:endParaRPr lang="uk-UA" sz="2200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uk-UA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401034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Виступ самостійників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Для самостійників ІІ Універсал став останньою краплею. 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17—22 (4—9) липня 1917 </a:t>
            </a:r>
            <a:r>
              <a:rPr lang="uk-UA" dirty="0" smtClean="0"/>
              <a:t>р. — збройний виступ самостійників на чолі з </a:t>
            </a:r>
          </a:p>
          <a:p>
            <a:r>
              <a:rPr lang="uk-UA" dirty="0" smtClean="0"/>
              <a:t>М. Міхновським разом з українізованими формуванням козацького полку імені Полуботка. Були невдоволені відмовою від автономії. </a:t>
            </a:r>
          </a:p>
          <a:p>
            <a:r>
              <a:rPr lang="uk-UA" dirty="0" smtClean="0"/>
              <a:t>Придушений військами УЦР, поглибив розкол в українському національному русі.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5828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Міхновський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475252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635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Оцінка ІІ Універсалу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428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12800" dirty="0" smtClean="0"/>
              <a:t>Другий </a:t>
            </a:r>
            <a:r>
              <a:rPr lang="uk-UA" sz="12800" dirty="0"/>
              <a:t>універсал ЦР </a:t>
            </a:r>
            <a:r>
              <a:rPr lang="uk-UA" sz="12800" dirty="0">
                <a:solidFill>
                  <a:srgbClr val="FF0000"/>
                </a:solidFill>
              </a:rPr>
              <a:t>не має одностайної оцінки </a:t>
            </a:r>
            <a:r>
              <a:rPr lang="uk-UA" sz="12800" dirty="0"/>
              <a:t>серед сучасників та дослідників</a:t>
            </a:r>
            <a:r>
              <a:rPr lang="uk-UA" sz="12800" dirty="0" smtClean="0"/>
              <a:t>.</a:t>
            </a:r>
          </a:p>
          <a:p>
            <a:pPr marL="0" indent="0">
              <a:buNone/>
            </a:pPr>
            <a:r>
              <a:rPr lang="uk-UA" sz="12800" dirty="0"/>
              <a:t>	</a:t>
            </a:r>
            <a:r>
              <a:rPr lang="uk-UA" sz="12800" dirty="0" smtClean="0"/>
              <a:t> </a:t>
            </a:r>
            <a:r>
              <a:rPr lang="uk-UA" sz="12800" dirty="0"/>
              <a:t>Так голова УЦР </a:t>
            </a:r>
            <a:endParaRPr lang="uk-UA" sz="12800" dirty="0" smtClean="0"/>
          </a:p>
          <a:p>
            <a:pPr marL="0" indent="0">
              <a:buNone/>
            </a:pPr>
            <a:r>
              <a:rPr lang="uk-UA" sz="12800" b="1" dirty="0" smtClean="0"/>
              <a:t>М</a:t>
            </a:r>
            <a:r>
              <a:rPr lang="uk-UA" sz="12800" b="1" dirty="0"/>
              <a:t>. Грушевський </a:t>
            </a:r>
            <a:r>
              <a:rPr lang="uk-UA" sz="12800" dirty="0"/>
              <a:t>вважав, що «порозуміння УЦР з російським урядом відкрило нову сторінку в житті України», в той час як дослідник </a:t>
            </a:r>
            <a:r>
              <a:rPr lang="uk-UA" sz="12800" b="1" dirty="0"/>
              <a:t>Я. Грицак </a:t>
            </a:r>
            <a:r>
              <a:rPr lang="uk-UA" sz="12800" dirty="0"/>
              <a:t>відзначає, що «без сумніву, Другий універсал був кроком назад у порівнянні з першим».</a:t>
            </a:r>
          </a:p>
          <a:p>
            <a:endParaRPr lang="uk-UA" dirty="0"/>
          </a:p>
          <a:p>
            <a:pPr marL="0" indent="0">
              <a:buNone/>
            </a:pPr>
            <a:r>
              <a:rPr lang="uk-UA" dirty="0" smtClean="0"/>
              <a:t>	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426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Центральна Рада і Тимчасовий уряд: від протистояння до компромісу -  Підручник з Історії України (рівень стандарту). 10 клас. Власов - Нова  програ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13690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308218" y="968300"/>
            <a:ext cx="2414774" cy="57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Завдання</a:t>
            </a:r>
            <a:endParaRPr/>
          </a:p>
        </p:txBody>
      </p:sp>
      <p:sp>
        <p:nvSpPr>
          <p:cNvPr id="299" name="Google Shape;299;p30"/>
          <p:cNvSpPr txBox="1"/>
          <p:nvPr/>
        </p:nvSpPr>
        <p:spPr>
          <a:xfrm>
            <a:off x="308218" y="1574276"/>
            <a:ext cx="8771774" cy="40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Яку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позицію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займала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Українська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Центральна Рада у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відносинах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Тимчасовим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урядом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Росії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намагалась знайти компроміс щодо термінів реалізації національних прав українського народу</a:t>
            </a:r>
            <a:endParaRPr lang="uk-UA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 підбурювала неросійські народи до розвалу Російської імперії силовими методами</a:t>
            </a:r>
            <a:endParaRPr lang="uk-UA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ігнорувала будь-які спроби Тимчасового уряду налагодити переговорний процес</a:t>
            </a:r>
            <a:endParaRPr lang="uk-UA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 повністю підтримувала заходи Тимчасового уряду на придушення національних рухів</a:t>
            </a:r>
            <a:endParaRPr lang="uk-UA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1"/>
          <p:cNvSpPr txBox="1"/>
          <p:nvPr/>
        </p:nvSpPr>
        <p:spPr>
          <a:xfrm>
            <a:off x="308218" y="968300"/>
            <a:ext cx="2414774" cy="57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Завдання</a:t>
            </a:r>
            <a:endParaRPr/>
          </a:p>
        </p:txBody>
      </p:sp>
      <p:sp>
        <p:nvSpPr>
          <p:cNvPr id="306" name="Google Shape;306;p31"/>
          <p:cNvSpPr txBox="1"/>
          <p:nvPr/>
        </p:nvSpPr>
        <p:spPr>
          <a:xfrm>
            <a:off x="308218" y="1574276"/>
            <a:ext cx="8771774" cy="40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Що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стало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безпосереднім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наслідком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оприлюднення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цитованого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документа?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«…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визнаючи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що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доля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всіх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народів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Росії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міцно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зв’язана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ми [Центральна Рада]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рішуче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ставимось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проти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замірів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самовільного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здійснення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автономії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України до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Всеросійського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Учредительного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Зібрання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…»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призначення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Генерального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секретаріату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формування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Вільного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козацтва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скликання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З’їзду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народів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Росії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збройний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виступ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самостійників</a:t>
            </a:r>
            <a:endParaRPr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2"/>
          <p:cNvSpPr txBox="1"/>
          <p:nvPr/>
        </p:nvSpPr>
        <p:spPr>
          <a:xfrm>
            <a:off x="308218" y="968300"/>
            <a:ext cx="2414774" cy="57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Завдання</a:t>
            </a:r>
            <a:endParaRPr/>
          </a:p>
        </p:txBody>
      </p:sp>
      <p:sp>
        <p:nvSpPr>
          <p:cNvPr id="313" name="Google Shape;313;p32"/>
          <p:cNvSpPr txBox="1"/>
          <p:nvPr/>
        </p:nvSpPr>
        <p:spPr>
          <a:xfrm>
            <a:off x="308218" y="1574276"/>
            <a:ext cx="8771774" cy="40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 яку </a:t>
            </a:r>
            <a:r>
              <a:rPr lang="ru-RU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інституцію</a:t>
            </a: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В. Винниченко писав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«…[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його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скликання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стало першим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кроком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відродження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нації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 шляху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державності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Будучи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одночасно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сильним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організуючим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агітаційним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засобом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він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став першим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підготовчим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етапом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творенні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як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ідеї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Української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держави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так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частковому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втіленні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її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життя</a:t>
            </a:r>
            <a:r>
              <a:rPr lang="ru-RU" sz="2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З'їзд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народів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Росії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Трудовий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конгрес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України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Всеукраїнський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з'їзд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хліборобів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Український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національний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конгрес</a:t>
            </a:r>
            <a:endParaRPr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"/>
          <p:cNvSpPr txBox="1"/>
          <p:nvPr/>
        </p:nvSpPr>
        <p:spPr>
          <a:xfrm>
            <a:off x="186113" y="815324"/>
            <a:ext cx="8771774" cy="40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Укажіть портрет діяча, про якого йдеться в цитованому документі:</a:t>
            </a:r>
            <a:endParaRPr lang="uk-UA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4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«Він залишався романтиком, навіть очолюючи перший український уряд — Генеральний секретаріат, він жив більше емоціями та образами, ніж реаліями повсякденного життя. Пафосом, його революційним ідеалізмом були просякнуті навіть акти державної ваги — Універсали Центральної Ради, до творення яких він мав безпосереднє відношення».</a:t>
            </a:r>
            <a:endParaRPr lang="uk-UA" dirty="0"/>
          </a:p>
        </p:txBody>
      </p:sp>
      <p:pic>
        <p:nvPicPr>
          <p:cNvPr id="320" name="Google Shape;320;p3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5536" y="4509120"/>
            <a:ext cx="1233609" cy="166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195736" y="4437112"/>
            <a:ext cx="1233609" cy="173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788024" y="4365104"/>
            <a:ext cx="1233609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732240" y="4293096"/>
            <a:ext cx="1233609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55576" y="6165304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А		б			в		г</a:t>
            </a:r>
            <a:endParaRPr lang="uk-UA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Наслідки ІІ Універсалу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uk-UA" sz="3200" dirty="0" smtClean="0"/>
              <a:t>Компроміс між УЦР та Тимчасовим урядом виявився </a:t>
            </a:r>
            <a:r>
              <a:rPr lang="uk-UA" sz="3200" b="1" u="sng" dirty="0" smtClean="0"/>
              <a:t>нетривалим</a:t>
            </a:r>
            <a:r>
              <a:rPr lang="uk-UA" sz="3200" dirty="0" smtClean="0"/>
              <a:t>. Дуже швидко </a:t>
            </a:r>
            <a:r>
              <a:rPr lang="uk-UA" sz="3200" b="1" dirty="0" smtClean="0"/>
              <a:t>Тимчасовий уряд порушив </a:t>
            </a:r>
            <a:r>
              <a:rPr lang="uk-UA" sz="3200" dirty="0" smtClean="0"/>
              <a:t>попередні домовленості. Це сталося у зв’язку з розв’язанням </a:t>
            </a:r>
            <a:r>
              <a:rPr lang="uk-UA" sz="3200" b="1" dirty="0" smtClean="0"/>
              <a:t>питання про повноваження Генерального Секретаріату.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9041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653136"/>
            <a:ext cx="8183880" cy="129614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Причини </a:t>
            </a:r>
            <a:r>
              <a:rPr lang="uk-UA" dirty="0" smtClean="0">
                <a:solidFill>
                  <a:srgbClr val="FF0000"/>
                </a:solidFill>
              </a:rPr>
              <a:t>лютневої революції в Росії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48680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/>
            <a:r>
              <a:rPr lang="uk-UA" sz="2000" b="1" dirty="0" smtClean="0"/>
              <a:t>Лютнева революція в Петрограді розпочалася </a:t>
            </a:r>
          </a:p>
          <a:p>
            <a:pPr indent="452438"/>
            <a:r>
              <a:rPr lang="uk-UA" sz="2000" dirty="0" smtClean="0">
                <a:solidFill>
                  <a:srgbClr val="FF0000"/>
                </a:solidFill>
              </a:rPr>
              <a:t>08 .03.(23.02.)1917 </a:t>
            </a:r>
            <a:r>
              <a:rPr lang="uk-UA" sz="2000" dirty="0" smtClean="0"/>
              <a:t>з політичних страйків, які переросли у акції непокори і збройне повстання</a:t>
            </a:r>
            <a:r>
              <a:rPr lang="ru-RU" sz="2000" dirty="0" smtClean="0"/>
              <a:t>. 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uk-UA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/>
              <a:t>Невдала </a:t>
            </a:r>
            <a:r>
              <a:rPr lang="uk-UA" dirty="0"/>
              <a:t>участь Російської імперії у Першій світовій війні</a:t>
            </a:r>
            <a:r>
              <a:rPr lang="uk-UA" dirty="0" smtClean="0"/>
              <a:t>. </a:t>
            </a:r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/>
              <a:t>Економічні труднощі.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uk-UA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/>
              <a:t>Нездатність </a:t>
            </a:r>
            <a:r>
              <a:rPr lang="uk-UA" dirty="0"/>
              <a:t>імператора Миколи </a:t>
            </a:r>
            <a:r>
              <a:rPr lang="en-US" dirty="0"/>
              <a:t>II </a:t>
            </a:r>
            <a:r>
              <a:rPr lang="uk-UA" dirty="0"/>
              <a:t>правити Росією, що виражалось в невдалих призначеннях міністрів і воєначальників. Корупція влади</a:t>
            </a:r>
            <a:r>
              <a:rPr lang="uk-UA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uk-UA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/>
              <a:t>Невдоволення </a:t>
            </a:r>
            <a:r>
              <a:rPr lang="uk-UA" dirty="0"/>
              <a:t>політикою царя представниками великої буржуазії і навіть його найближчими родичами.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26089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229200"/>
            <a:ext cx="8183880" cy="805840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«</a:t>
            </a:r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Тимчасова інструкція </a:t>
            </a:r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Генеральному секретаріату Тимчасового уряду в Україні</a:t>
            </a:r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»</a:t>
            </a: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8183880" cy="41879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3800" dirty="0" smtClean="0"/>
              <a:t>В </a:t>
            </a:r>
            <a:r>
              <a:rPr lang="uk-UA" sz="3800" dirty="0"/>
              <a:t>умовах кризи Тимчасовий уряд на чолі з О. Керенським переглянув домовленості з УЦР і </a:t>
            </a:r>
            <a:endParaRPr lang="uk-UA" sz="3800" dirty="0" smtClean="0"/>
          </a:p>
          <a:p>
            <a:pPr marL="0" indent="0">
              <a:buNone/>
            </a:pPr>
            <a:r>
              <a:rPr lang="uk-UA" sz="3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uk-UA" sz="3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 1917 р. видав </a:t>
            </a:r>
            <a:r>
              <a:rPr lang="uk-UA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«Тимчасову інструкцію Генеральному секретаріату Тимчасового уряду в Україні</a:t>
            </a:r>
            <a:r>
              <a:rPr lang="uk-UA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uk-UA" sz="4600" dirty="0" smtClean="0"/>
              <a:t>згідно з якою ГС перетворювався на </a:t>
            </a:r>
            <a:r>
              <a:rPr lang="uk-UA" sz="4600" b="1" u="sng" dirty="0" smtClean="0"/>
              <a:t>залежний виконавчий орган Тимчасового уряду.</a:t>
            </a:r>
            <a:endParaRPr lang="uk-UA" sz="4600" b="1" u="sng" dirty="0"/>
          </a:p>
        </p:txBody>
      </p:sp>
    </p:spTree>
    <p:extLst>
      <p:ext uri="{BB962C8B-B14F-4D97-AF65-F5344CB8AC3E}">
        <p14:creationId xmlns:p14="http://schemas.microsoft.com/office/powerpoint/2010/main" xmlns="" val="184235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8640"/>
          <a:ext cx="8784976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12497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Статут Генерального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Секретаріату</a:t>
                      </a:r>
                      <a:endParaRPr lang="ru-RU" sz="200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Тимчасова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інструкція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для Генерального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Секретаріату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»</a:t>
                      </a:r>
                      <a:endParaRPr lang="ru-RU" sz="2000" dirty="0"/>
                    </a:p>
                  </a:txBody>
                  <a:tcPr marL="25400" marR="25400"/>
                </a:tc>
              </a:tr>
              <a:tr h="34961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 липня 1917 р.</a:t>
                      </a:r>
                      <a:endParaRPr lang="uk-UA" sz="2400" noProof="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серпня 1917 р.</a:t>
                      </a:r>
                      <a:endParaRPr lang="uk-UA" sz="2400" noProof="0" dirty="0"/>
                    </a:p>
                  </a:txBody>
                  <a:tcPr marL="25400" marR="25400"/>
                </a:tc>
              </a:tr>
              <a:tr h="34961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Центральна Рада</a:t>
                      </a:r>
                      <a:endParaRPr lang="uk-UA" sz="2400" noProof="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Тимчасовий уряд</a:t>
                      </a:r>
                      <a:endParaRPr lang="uk-UA" sz="2400" noProof="0" dirty="0"/>
                    </a:p>
                  </a:txBody>
                  <a:tcPr marL="25400" marR="25400"/>
                </a:tc>
              </a:tr>
              <a:tr h="1468397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Вищий орган управління в Україні, який формується УЦР, відповідальний перед нею, затверджується Тимчасовим </a:t>
                      </a:r>
                      <a:r>
                        <a:rPr lang="uk-UA" sz="2400" b="0" i="0" u="none" strike="noStrike" noProof="0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ур</a:t>
                      </a: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uk-UA" sz="2400" noProof="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Місцевий орган Тимчасового уряду, який затверджується за поданням УЦР</a:t>
                      </a:r>
                      <a:endParaRPr lang="uk-UA" sz="2400" noProof="0" dirty="0"/>
                    </a:p>
                  </a:txBody>
                  <a:tcPr marL="25400" marR="25400"/>
                </a:tc>
              </a:tr>
              <a:tr h="3146565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• Передає Тимчасовому уряду законопроекти, затверджені УЦР.</a:t>
                      </a:r>
                      <a:endParaRPr lang="uk-UA" sz="2400" noProof="0" dirty="0" smtClean="0"/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• Визначає компетенцію органів виконавчої влади.</a:t>
                      </a:r>
                      <a:endParaRPr lang="uk-UA" sz="2400" noProof="0" dirty="0" smtClean="0"/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• Призначає невиборних урядовців.</a:t>
                      </a:r>
                      <a:endParaRPr lang="uk-UA" sz="2400" noProof="0" dirty="0" smtClean="0"/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 Недовіра, висловлена УЦР, зумовлює відставку Генерального Секретаріату</a:t>
                      </a:r>
                      <a:endParaRPr lang="uk-UA" sz="2400" noProof="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• Усі  рішення  мають затверджуватися Тимчасовим урядом.</a:t>
                      </a:r>
                      <a:endParaRPr lang="uk-UA" sz="2400" noProof="0" dirty="0" smtClean="0"/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• Втрачено право призначення на державні посади.</a:t>
                      </a:r>
                      <a:endParaRPr lang="uk-UA" sz="2400" noProof="0" dirty="0" smtClean="0"/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• Тимчасовий уряд може діяти в обхід Генерального Секретаріату.</a:t>
                      </a:r>
                      <a:endParaRPr lang="uk-UA" sz="2400" noProof="0" dirty="0" smtClean="0"/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• Центральна Рада фактично позбавляється законодавчих прав</a:t>
                      </a:r>
                      <a:endParaRPr lang="uk-UA" sz="2400" noProof="0" dirty="0"/>
                    </a:p>
                  </a:txBody>
                  <a:tcPr marL="25400" marR="25400"/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512" y="188640"/>
          <a:ext cx="8964489" cy="6452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767"/>
                <a:gridCol w="4555722"/>
              </a:tblGrid>
              <a:tr h="84709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Статут Генерального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Секретаріату</a:t>
                      </a:r>
                      <a:endParaRPr lang="ru-RU" sz="200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Тимчасова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інструкція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для Генерального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Секретаріату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»</a:t>
                      </a:r>
                      <a:endParaRPr lang="ru-RU" sz="2000" dirty="0"/>
                    </a:p>
                  </a:txBody>
                  <a:tcPr marL="25400" marR="25400"/>
                </a:tc>
              </a:tr>
              <a:tr h="64795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 липня 1917 р.</a:t>
                      </a:r>
                      <a:endParaRPr lang="uk-UA" sz="1800" noProof="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серпня 1917 р.</a:t>
                      </a:r>
                      <a:endParaRPr lang="uk-UA" sz="1800" noProof="0" dirty="0"/>
                    </a:p>
                  </a:txBody>
                  <a:tcPr marL="25400" marR="25400"/>
                </a:tc>
              </a:tr>
              <a:tr h="64795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Центральна Рада</a:t>
                      </a:r>
                      <a:endParaRPr lang="uk-UA" sz="1800" noProof="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Тимчасовий уряд</a:t>
                      </a:r>
                      <a:endParaRPr lang="uk-UA" sz="1800" noProof="0" dirty="0"/>
                    </a:p>
                  </a:txBody>
                  <a:tcPr marL="25400" marR="25400"/>
                </a:tc>
              </a:tr>
              <a:tr h="1436384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Дев'ять українських губерній</a:t>
                      </a: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: Київська, Волинська, Полтавська, Подільська, Херсонська, Харківська, Катеринославська, частина Чернігівської і Таврійської</a:t>
                      </a:r>
                      <a:endParaRPr lang="uk-UA" sz="2000" noProof="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П'ять українських губерній:</a:t>
                      </a: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Київська, Волинська, </a:t>
                      </a: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Подільська, Полтавська, </a:t>
                      </a: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частина Чернігівської</a:t>
                      </a:r>
                      <a:endParaRPr lang="uk-UA" sz="2000" noProof="0" dirty="0"/>
                    </a:p>
                  </a:txBody>
                  <a:tcPr marL="25400" marR="25400"/>
                </a:tc>
              </a:tr>
              <a:tr h="176785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 секретарств</a:t>
                      </a: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: внутрішніх, фінансових, військових, продовольчих, земельних, національних справ; юстиції, освіти, торгівлі, промисловості, пошти й телеграфу, праці, шляхів сполучення</a:t>
                      </a:r>
                      <a:endParaRPr lang="uk-UA" sz="2000" noProof="0" dirty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Генеральний Секретаріат втрачає секретарство </a:t>
                      </a:r>
                      <a:r>
                        <a:rPr lang="uk-UA" sz="20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військових справ</a:t>
                      </a: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</a:t>
                      </a:r>
                      <a:r>
                        <a:rPr lang="uk-UA" sz="2000" b="1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продовольчих справ, судових справ, шляхів сполучення, пошти й телеграфу, земельних справ</a:t>
                      </a:r>
                      <a:endParaRPr lang="uk-UA" sz="2000" b="1" noProof="0" dirty="0"/>
                    </a:p>
                  </a:txBody>
                  <a:tcPr marL="25400" marR="25400"/>
                </a:tc>
              </a:tr>
              <a:tr h="773438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0" i="0" u="none" strike="noStrike" noProof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Став фактичною основою конституції України як автономної частини Росії</a:t>
                      </a:r>
                      <a:endParaRPr lang="uk-UA" sz="2000" noProof="0"/>
                    </a:p>
                  </a:txBody>
                  <a:tcPr marL="25400" marR="25400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0" i="0" u="none" strike="noStrike" noProof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Загострив конфлікт між УЦР та Тимчасовим урядом</a:t>
                      </a:r>
                      <a:endParaRPr lang="uk-UA" sz="2000" noProof="0" dirty="0"/>
                    </a:p>
                  </a:txBody>
                  <a:tcPr marL="25400" marR="25400"/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130896"/>
          </a:xfrm>
        </p:spPr>
        <p:txBody>
          <a:bodyPr>
            <a:normAutofit fontScale="85000" lnSpcReduction="20000"/>
          </a:bodyPr>
          <a:lstStyle/>
          <a:p>
            <a:endParaRPr lang="uk-UA" sz="4000" b="1" dirty="0" smtClean="0"/>
          </a:p>
          <a:p>
            <a:r>
              <a:rPr lang="uk-UA" sz="4000" dirty="0" smtClean="0"/>
              <a:t>Центральна Рада </a:t>
            </a:r>
            <a:r>
              <a:rPr lang="uk-UA" sz="4000" dirty="0" smtClean="0">
                <a:solidFill>
                  <a:srgbClr val="FF0000"/>
                </a:solidFill>
              </a:rPr>
              <a:t>не виступала категорично проти </a:t>
            </a:r>
            <a:r>
              <a:rPr lang="uk-UA" sz="4000" dirty="0" smtClean="0"/>
              <a:t>«Тимчасової інструкції», вона не мала реальної сили для відкритого протистояння, </a:t>
            </a:r>
          </a:p>
          <a:p>
            <a:r>
              <a:rPr lang="uk-UA" sz="4000" dirty="0" smtClean="0"/>
              <a:t>а Тимчасовий уряд </a:t>
            </a:r>
            <a:r>
              <a:rPr lang="uk-UA" sz="4000" dirty="0" smtClean="0">
                <a:solidFill>
                  <a:srgbClr val="0070C0"/>
                </a:solidFill>
              </a:rPr>
              <a:t>був слабким, щоб реалізувати положення цього документу на практиці</a:t>
            </a:r>
            <a:r>
              <a:rPr lang="uk-UA" sz="4000" dirty="0" smtClean="0"/>
              <a:t>.</a:t>
            </a:r>
          </a:p>
          <a:p>
            <a:pPr>
              <a:buNone/>
            </a:pPr>
            <a:r>
              <a:rPr lang="uk-UA" sz="4000" dirty="0" smtClean="0"/>
              <a:t/>
            </a:r>
            <a:br>
              <a:rPr lang="uk-UA" sz="4000" dirty="0" smtClean="0"/>
            </a:br>
            <a:endParaRPr lang="uk-UA" sz="40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uk-UA" sz="11200" b="1" dirty="0" smtClean="0"/>
              <a:t>Таким чином, відносини між Центральною Радою і Тимчасовим урядом були напруженими.</a:t>
            </a:r>
            <a:r>
              <a:rPr lang="uk-UA" sz="11200" dirty="0" smtClean="0"/>
              <a:t> Крім того жодному із цих двох владних структур </a:t>
            </a:r>
            <a:r>
              <a:rPr lang="uk-UA" sz="11200" i="1" dirty="0" smtClean="0"/>
              <a:t>не вдалося налагодити ефективне керівництво </a:t>
            </a:r>
            <a:r>
              <a:rPr lang="uk-UA" sz="11200" dirty="0" smtClean="0"/>
              <a:t>(УЦР в Україні, а Тимчасовому уряду в Росії). 	</a:t>
            </a:r>
            <a:endParaRPr lang="uk-UA" sz="11200" b="1" dirty="0"/>
          </a:p>
        </p:txBody>
      </p:sp>
    </p:spTree>
    <p:extLst>
      <p:ext uri="{BB962C8B-B14F-4D97-AF65-F5344CB8AC3E}">
        <p14:creationId xmlns:p14="http://schemas.microsoft.com/office/powerpoint/2010/main" xmlns="" val="19056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Корніловський</a:t>
            </a:r>
            <a:r>
              <a:rPr lang="uk-UA" dirty="0" smtClean="0"/>
              <a:t> заколот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uk-UA" sz="14400" dirty="0" smtClean="0"/>
              <a:t>У серпні 1917 р. у Росії була здійснена спроба реакційного державного перевороту на чолі з Верховним головнокомандувачем генералом </a:t>
            </a:r>
            <a:r>
              <a:rPr lang="uk-UA" sz="14400" b="1" dirty="0" smtClean="0"/>
              <a:t>Л. Корніловим</a:t>
            </a:r>
            <a:r>
              <a:rPr lang="uk-UA" sz="14400" dirty="0" smtClean="0"/>
              <a:t> - переконаним прибічником диктатури (події дістали назву </a:t>
            </a:r>
            <a:r>
              <a:rPr lang="uk-UA" sz="14400" b="1" dirty="0" err="1" smtClean="0">
                <a:solidFill>
                  <a:srgbClr val="C00000"/>
                </a:solidFill>
              </a:rPr>
              <a:t>корніловський</a:t>
            </a:r>
            <a:r>
              <a:rPr lang="uk-UA" sz="14400" b="1" dirty="0" smtClean="0">
                <a:solidFill>
                  <a:srgbClr val="C00000"/>
                </a:solidFill>
              </a:rPr>
              <a:t> заколот</a:t>
            </a:r>
            <a:r>
              <a:rPr lang="uk-UA" sz="14400" dirty="0" smtClean="0"/>
              <a:t>). </a:t>
            </a:r>
          </a:p>
          <a:p>
            <a:r>
              <a:rPr lang="uk-UA" sz="8800" dirty="0" smtClean="0"/>
              <a:t/>
            </a:r>
            <a:br>
              <a:rPr lang="uk-UA" sz="8800" dirty="0" smtClean="0"/>
            </a:br>
            <a:endParaRPr lang="uk-UA" sz="88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Причини:</a:t>
            </a:r>
            <a:br>
              <a:rPr lang="ru-RU" dirty="0" smtClean="0"/>
            </a:br>
            <a:r>
              <a:rPr lang="ru-RU" dirty="0" err="1" smtClean="0"/>
              <a:t>Корніловський</a:t>
            </a:r>
            <a:r>
              <a:rPr lang="ru-RU" dirty="0" smtClean="0"/>
              <a:t> заколот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482824"/>
          </a:xfrm>
        </p:spPr>
        <p:txBody>
          <a:bodyPr>
            <a:normAutofit fontScale="92500"/>
          </a:bodyPr>
          <a:lstStyle/>
          <a:p>
            <a:pPr fontAlgn="base"/>
            <a:r>
              <a:rPr lang="uk-UA" dirty="0" smtClean="0"/>
              <a:t>Погіршення економічного становища країни, посилення соціальної напруги.</a:t>
            </a:r>
          </a:p>
          <a:p>
            <a:pPr fontAlgn="base"/>
            <a:r>
              <a:rPr lang="uk-UA" dirty="0" smtClean="0"/>
              <a:t> Бездіяльність Тимчасового уряду в розв'язанні нагальних проблем (війни, землі тощо).</a:t>
            </a:r>
          </a:p>
          <a:p>
            <a:pPr fontAlgn="base"/>
            <a:r>
              <a:rPr lang="uk-UA" dirty="0" smtClean="0"/>
              <a:t>Загострення політичної боротьби за умов слабкості Тимчасового уряду. </a:t>
            </a:r>
          </a:p>
          <a:p>
            <a:pPr fontAlgn="base"/>
            <a:r>
              <a:rPr lang="uk-UA" dirty="0" smtClean="0"/>
              <a:t>Поразки на фронтах Першої світової війни.</a:t>
            </a:r>
          </a:p>
          <a:p>
            <a:pPr fontAlgn="base"/>
            <a:r>
              <a:rPr lang="uk-UA" dirty="0" smtClean="0"/>
              <a:t>Вимога заможних верств населення встановити владу «сильної руки»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КОРНІЛОВСЬКИЙ ЗАКОЛОТ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uk-UA" dirty="0" smtClean="0"/>
              <a:t>	</a:t>
            </a:r>
            <a:r>
              <a:rPr lang="uk-UA" sz="5800" b="1" u="sng" dirty="0" smtClean="0"/>
              <a:t>УЦР негативно </a:t>
            </a:r>
            <a:r>
              <a:rPr lang="uk-UA" sz="5800" b="1" dirty="0" smtClean="0"/>
              <a:t>поставилася до Державної наради </a:t>
            </a:r>
            <a:r>
              <a:rPr lang="uk-UA" sz="5800" dirty="0" smtClean="0"/>
              <a:t>та відмовилася надіслати для участі в її роботі своїх делегатів. Керівництво УЦР розуміло, що перемога реакції означатиме </a:t>
            </a:r>
            <a:r>
              <a:rPr lang="uk-UA" sz="5800" b="1" dirty="0" smtClean="0"/>
              <a:t>крах надій на здійснення автономії. </a:t>
            </a:r>
          </a:p>
          <a:p>
            <a:r>
              <a:rPr lang="uk-UA" sz="5800" dirty="0" smtClean="0"/>
              <a:t>	</a:t>
            </a:r>
            <a:endParaRPr lang="uk-UA" sz="5800" dirty="0"/>
          </a:p>
        </p:txBody>
      </p:sp>
    </p:spTree>
    <p:extLst>
      <p:ext uri="{BB962C8B-B14F-4D97-AF65-F5344CB8AC3E}">
        <p14:creationId xmlns:p14="http://schemas.microsoft.com/office/powerpoint/2010/main" xmlns="" val="25096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548680"/>
            <a:ext cx="3008313" cy="63567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Лавр Корнілов 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5256584" cy="60486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b="1" dirty="0" smtClean="0"/>
              <a:t>25 </a:t>
            </a:r>
            <a:r>
              <a:rPr lang="uk-UA" b="1" dirty="0"/>
              <a:t>серпня 1917 р. почався </a:t>
            </a:r>
            <a:r>
              <a:rPr lang="uk-UA" b="1" dirty="0" err="1"/>
              <a:t>Корніловський</a:t>
            </a:r>
            <a:r>
              <a:rPr lang="uk-UA" b="1" dirty="0"/>
              <a:t> </a:t>
            </a:r>
            <a:r>
              <a:rPr lang="uk-UA" b="1" dirty="0" smtClean="0"/>
              <a:t>заколот (повстання білогвардійців). </a:t>
            </a:r>
            <a:r>
              <a:rPr lang="uk-UA" dirty="0"/>
              <a:t>Але це викликало страх </a:t>
            </a:r>
            <a:r>
              <a:rPr lang="uk-UA" dirty="0" smtClean="0"/>
              <a:t>перед народом</a:t>
            </a:r>
            <a:r>
              <a:rPr lang="uk-UA" dirty="0"/>
              <a:t>, який вважав що заколот ліквідує усі здобутки революції. Тому, у містах почалося створення комітетів порятунку революції, комітетів дій та інших органів для боротьби із заколотниками. </a:t>
            </a:r>
          </a:p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 1917 р.</a:t>
            </a: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активної підтримки більшовиків </a:t>
            </a:r>
            <a:r>
              <a:rPr lang="uk-U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заколот було придушено</a:t>
            </a:r>
            <a:r>
              <a:rPr lang="uk-UA" dirty="0"/>
              <a:t>. Наслідком цього стало, втратою Тимчасовим урядом опори серед заможних верств населення та зростання авторитету більшовиків.</a:t>
            </a:r>
          </a:p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2799184" cy="46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15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343;p36"/>
          <p:cNvGrpSpPr/>
          <p:nvPr/>
        </p:nvGrpSpPr>
        <p:grpSpPr>
          <a:xfrm>
            <a:off x="106052" y="404664"/>
            <a:ext cx="8686431" cy="5515772"/>
            <a:chOff x="83643" y="299877"/>
            <a:chExt cx="8952775" cy="5862088"/>
          </a:xfrm>
        </p:grpSpPr>
        <p:sp>
          <p:nvSpPr>
            <p:cNvPr id="344" name="Google Shape;344;p36"/>
            <p:cNvSpPr/>
            <p:nvPr/>
          </p:nvSpPr>
          <p:spPr>
            <a:xfrm>
              <a:off x="251520" y="299877"/>
              <a:ext cx="4680520" cy="72008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 smtClean="0">
                  <a:solidFill>
                    <a:srgbClr val="C000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Жовтневий переворот</a:t>
              </a:r>
              <a:endParaRPr lang="uk-UA" dirty="0" smtClean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 smtClean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7 листопада ( 25 жовтня ) 1917р</a:t>
              </a:r>
              <a:endParaRPr lang="uk-UA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251520" y="1484784"/>
              <a:ext cx="4608512" cy="79208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ІІ Всеросійський з»їзд рад робітничих і солдатських  депутатів</a:t>
              </a:r>
              <a:endParaRPr sz="1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346" name="Google Shape;346;p36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5653029" y="404664"/>
              <a:ext cx="2932009" cy="4560887"/>
            </a:xfrm>
            <a:prstGeom prst="rect">
              <a:avLst/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347" name="Google Shape;347;p36"/>
            <p:cNvSpPr/>
            <p:nvPr/>
          </p:nvSpPr>
          <p:spPr>
            <a:xfrm>
              <a:off x="5472530" y="5074777"/>
              <a:ext cx="3563888" cy="868951"/>
            </a:xfrm>
            <a:prstGeom prst="rect">
              <a:avLst/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С.Серов.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Ленин проголошує Радянську владу.</a:t>
              </a: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83643" y="2852936"/>
              <a:ext cx="2304256" cy="100811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ВЦВК на чолі з Л.Каменєвим</a:t>
              </a:r>
              <a:endParaRPr sz="1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3131840" y="2852936"/>
              <a:ext cx="2016224" cy="100811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Рада народних комісарів на чолі з В.Леніним</a:t>
              </a:r>
              <a:endParaRPr sz="1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761141" y="4049950"/>
              <a:ext cx="3816424" cy="47967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ДЕКРЕТИ</a:t>
              </a:r>
              <a:endParaRPr sz="1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103260" y="4783898"/>
              <a:ext cx="2016224" cy="72008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Про мир</a:t>
              </a:r>
              <a:endParaRPr sz="1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3324911" y="4761148"/>
              <a:ext cx="1872208" cy="79208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Про землю</a:t>
              </a:r>
              <a:endParaRPr sz="1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2411760" y="1019957"/>
              <a:ext cx="144016" cy="504056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4" name="Google Shape;354;p36"/>
            <p:cNvCxnSpPr>
              <a:stCxn id="345" idx="2"/>
            </p:cNvCxnSpPr>
            <p:nvPr/>
          </p:nvCxnSpPr>
          <p:spPr>
            <a:xfrm flipH="1">
              <a:off x="1475776" y="2276872"/>
              <a:ext cx="1080000" cy="504000"/>
            </a:xfrm>
            <a:prstGeom prst="straightConnector1">
              <a:avLst/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5" name="Google Shape;355;p36"/>
            <p:cNvCxnSpPr>
              <a:stCxn id="345" idx="2"/>
            </p:cNvCxnSpPr>
            <p:nvPr/>
          </p:nvCxnSpPr>
          <p:spPr>
            <a:xfrm>
              <a:off x="2555776" y="2276872"/>
              <a:ext cx="1296000" cy="504000"/>
            </a:xfrm>
            <a:prstGeom prst="straightConnector1">
              <a:avLst/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6" name="Google Shape;356;p36"/>
            <p:cNvCxnSpPr>
              <a:stCxn id="345" idx="2"/>
            </p:cNvCxnSpPr>
            <p:nvPr/>
          </p:nvCxnSpPr>
          <p:spPr>
            <a:xfrm>
              <a:off x="2555776" y="2276872"/>
              <a:ext cx="0" cy="1668600"/>
            </a:xfrm>
            <a:prstGeom prst="straightConnector1">
              <a:avLst/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357" name="Google Shape;357;p36"/>
            <p:cNvSpPr/>
            <p:nvPr/>
          </p:nvSpPr>
          <p:spPr>
            <a:xfrm>
              <a:off x="155454" y="5657909"/>
              <a:ext cx="5041664" cy="50405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9DBD0"/>
                </a:gs>
                <a:gs pos="50000">
                  <a:srgbClr val="ADD4C7"/>
                </a:gs>
                <a:gs pos="100000">
                  <a:srgbClr val="9FD0C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Курс на </a:t>
              </a:r>
              <a:r>
                <a:rPr lang="ru-RU" sz="1400" b="1" dirty="0" err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встановлення</a:t>
              </a:r>
              <a:r>
                <a:rPr lang="ru-RU" sz="1400" b="1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ru-RU" sz="1400" b="1" dirty="0" err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влади</a:t>
              </a:r>
              <a:r>
                <a:rPr lang="ru-RU" sz="1400" b="1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ru-RU" sz="1400" b="1" dirty="0" err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більшовиків</a:t>
              </a:r>
              <a:r>
                <a:rPr lang="ru-RU" sz="1400" b="1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ru-RU" sz="1400" b="1" dirty="0" err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на</a:t>
              </a:r>
              <a:r>
                <a:rPr lang="ru-RU" sz="1400" b="1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ru-RU" sz="1400" b="1" dirty="0" err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всій</a:t>
              </a:r>
              <a:r>
                <a:rPr lang="ru-RU" sz="1400" b="1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ru-RU" sz="1400" b="1" dirty="0" err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території</a:t>
              </a:r>
              <a:r>
                <a:rPr lang="ru-RU" sz="1400" b="1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ru-RU" sz="1400" b="1" dirty="0" err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Російської</a:t>
              </a:r>
              <a:r>
                <a:rPr lang="ru-RU" sz="1400" b="1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lang="ru-RU" sz="1400" b="1" dirty="0" err="1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держави</a:t>
              </a:r>
              <a:endParaRPr sz="14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Березень 1917-го. Як було створено Центральну Раду | Історична прав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488832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02904"/>
          </a:xfrm>
        </p:spPr>
        <p:txBody>
          <a:bodyPr>
            <a:normAutofit/>
          </a:bodyPr>
          <a:lstStyle/>
          <a:p>
            <a:r>
              <a:rPr lang="ru-RU" dirty="0" smtClean="0"/>
              <a:t> </a:t>
            </a:r>
            <a:r>
              <a:rPr lang="uk-UA" sz="3200" dirty="0" smtClean="0"/>
              <a:t>Особливо жорстокою була боротьба за владу в Києві, де вона точилася між </a:t>
            </a:r>
            <a:r>
              <a:rPr lang="uk-UA" sz="3200" b="1" dirty="0" smtClean="0">
                <a:solidFill>
                  <a:srgbClr val="C00000"/>
                </a:solidFill>
              </a:rPr>
              <a:t>трьома політичними силами</a:t>
            </a:r>
            <a:r>
              <a:rPr lang="uk-UA" sz="3200" dirty="0" smtClean="0">
                <a:solidFill>
                  <a:srgbClr val="C00000"/>
                </a:solidFill>
              </a:rPr>
              <a:t>: </a:t>
            </a:r>
          </a:p>
          <a:p>
            <a:r>
              <a:rPr lang="uk-UA" sz="3200" b="1" dirty="0" smtClean="0"/>
              <a:t>прибічниками Тимчасового уряду, </a:t>
            </a:r>
          </a:p>
          <a:p>
            <a:r>
              <a:rPr lang="uk-UA" sz="3200" b="1" dirty="0" smtClean="0"/>
              <a:t>більшовиками, </a:t>
            </a:r>
          </a:p>
          <a:p>
            <a:r>
              <a:rPr lang="uk-UA" sz="3200" b="1" dirty="0" smtClean="0"/>
              <a:t>національними українськими силами, що  гуртувалися навколо Центральної Ради.</a:t>
            </a:r>
            <a:endParaRPr lang="uk-UA" sz="3200" dirty="0" smtClean="0"/>
          </a:p>
          <a:p>
            <a:endParaRPr lang="uk-UA" sz="32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365 днів. Наша історія. 20 листопада. Третій Універсал Центральної Ради: як  Малоросія стала Українською Народною Республікою - Новини Полтавщи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24936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7"/>
          <p:cNvSpPr txBox="1"/>
          <p:nvPr/>
        </p:nvSpPr>
        <p:spPr>
          <a:xfrm>
            <a:off x="308218" y="332656"/>
            <a:ext cx="8388009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 smtClean="0">
                <a:solidFill>
                  <a:srgbClr val="009C95"/>
                </a:solidFill>
                <a:latin typeface="Arial"/>
                <a:ea typeface="Arial"/>
                <a:cs typeface="Arial"/>
                <a:sym typeface="Arial"/>
              </a:rPr>
              <a:t>З ІІІ Універсалу Української Центральної Ради. 7 (20) листопада 1917 р.</a:t>
            </a:r>
            <a:endParaRPr lang="uk-UA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009C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7"/>
          <p:cNvSpPr txBox="1"/>
          <p:nvPr/>
        </p:nvSpPr>
        <p:spPr>
          <a:xfrm>
            <a:off x="467544" y="1628801"/>
            <a:ext cx="2700731" cy="48936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«Ми, Українська Центральна Рада… оповіщаємо: </a:t>
            </a:r>
            <a:r>
              <a:rPr lang="uk-UA" sz="2400" b="1" i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Однині Україна стає Українською Народною Республікою. </a:t>
            </a:r>
            <a:r>
              <a:rPr lang="uk-UA" sz="2400" b="1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Не відділяючись від республіки Російської і зберігаючи єдність її…»</a:t>
            </a:r>
            <a:endParaRPr lang="uk-UA" sz="24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7"/>
          <p:cNvSpPr txBox="1"/>
          <p:nvPr/>
        </p:nvSpPr>
        <p:spPr>
          <a:xfrm>
            <a:off x="3851920" y="1196752"/>
            <a:ext cx="457082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Основні положення III Універсалу</a:t>
            </a:r>
            <a:endParaRPr lang="uk-UA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7"/>
          <p:cNvSpPr txBox="1"/>
          <p:nvPr/>
        </p:nvSpPr>
        <p:spPr>
          <a:xfrm>
            <a:off x="3491440" y="2322219"/>
            <a:ext cx="2424278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None/>
            </a:pPr>
            <a:r>
              <a:rPr lang="uk-UA" sz="150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П</a:t>
            </a:r>
            <a:r>
              <a:rPr lang="uk-UA" sz="1500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роголошення </a:t>
            </a:r>
            <a:r>
              <a:rPr lang="uk-UA" sz="1500" i="0" dirty="0" smtClean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Української Народної Республіки (УHP) </a:t>
            </a:r>
            <a:r>
              <a:rPr lang="uk-UA" sz="1500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у складі федеративної Росії</a:t>
            </a:r>
            <a:endParaRPr lang="uk-UA" sz="15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37"/>
          <p:cNvSpPr txBox="1"/>
          <p:nvPr/>
        </p:nvSpPr>
        <p:spPr>
          <a:xfrm>
            <a:off x="3485554" y="3727044"/>
            <a:ext cx="2341406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None/>
            </a:pPr>
            <a:r>
              <a:rPr lang="uk-UA" sz="1500" b="0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УЦР — вищий законодавчий, а Генеральний Секретаріат — вищий виконавчий органи УНР</a:t>
            </a:r>
            <a:endParaRPr lang="uk-UA" sz="15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37"/>
          <p:cNvSpPr txBox="1"/>
          <p:nvPr/>
        </p:nvSpPr>
        <p:spPr>
          <a:xfrm>
            <a:off x="3563888" y="5229200"/>
            <a:ext cx="228425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None/>
            </a:pPr>
            <a:r>
              <a:rPr lang="uk-UA" sz="1500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uk-UA" sz="150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В</a:t>
            </a:r>
            <a:r>
              <a:rPr lang="uk-UA" sz="1500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ключення до УНР земель, де більшість населення складали українці (9 губерній)</a:t>
            </a:r>
            <a:endParaRPr lang="uk-UA" sz="15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37"/>
          <p:cNvSpPr txBox="1"/>
          <p:nvPr/>
        </p:nvSpPr>
        <p:spPr>
          <a:xfrm>
            <a:off x="6149744" y="2322219"/>
            <a:ext cx="240284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None/>
            </a:pPr>
            <a:r>
              <a:rPr lang="uk-UA" sz="150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З</a:t>
            </a:r>
            <a:r>
              <a:rPr lang="uk-UA" sz="1500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емля — власність трудового народу й має перейти до нього без викупу </a:t>
            </a:r>
            <a:endParaRPr lang="uk-UA" sz="15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6156176" y="3429001"/>
            <a:ext cx="266429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None/>
            </a:pPr>
            <a:r>
              <a:rPr lang="uk-UA" sz="150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П</a:t>
            </a:r>
            <a:r>
              <a:rPr lang="uk-UA" sz="1500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роголошення демократичних свобод: свободи слова, друку, віри, зборів, союзів, страйків, недоторканність особи й житла та ін.</a:t>
            </a:r>
            <a:endParaRPr lang="uk-UA" sz="15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37"/>
          <p:cNvSpPr/>
          <p:nvPr/>
        </p:nvSpPr>
        <p:spPr>
          <a:xfrm>
            <a:off x="3480196" y="2338462"/>
            <a:ext cx="34289" cy="768587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7"/>
          <p:cNvSpPr/>
          <p:nvPr/>
        </p:nvSpPr>
        <p:spPr>
          <a:xfrm>
            <a:off x="3480196" y="3735463"/>
            <a:ext cx="34289" cy="685801"/>
          </a:xfrm>
          <a:prstGeom prst="rect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7"/>
          <p:cNvSpPr/>
          <p:nvPr/>
        </p:nvSpPr>
        <p:spPr>
          <a:xfrm>
            <a:off x="3491880" y="5301208"/>
            <a:ext cx="34289" cy="638175"/>
          </a:xfrm>
          <a:prstGeom prst="rect">
            <a:avLst/>
          </a:prstGeom>
          <a:solidFill>
            <a:srgbClr val="8C103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7"/>
          <p:cNvSpPr/>
          <p:nvPr/>
        </p:nvSpPr>
        <p:spPr>
          <a:xfrm flipH="1">
            <a:off x="6121169" y="2397200"/>
            <a:ext cx="34289" cy="636588"/>
          </a:xfrm>
          <a:prstGeom prst="rect">
            <a:avLst/>
          </a:prstGeom>
          <a:solidFill>
            <a:srgbClr val="64D1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7"/>
          <p:cNvSpPr/>
          <p:nvPr/>
        </p:nvSpPr>
        <p:spPr>
          <a:xfrm>
            <a:off x="6099738" y="3794200"/>
            <a:ext cx="34289" cy="1032324"/>
          </a:xfrm>
          <a:prstGeom prst="rect">
            <a:avLst/>
          </a:prstGeom>
          <a:solidFill>
            <a:srgbClr val="22A2D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7"/>
          <p:cNvSpPr/>
          <p:nvPr/>
        </p:nvSpPr>
        <p:spPr>
          <a:xfrm>
            <a:off x="6086880" y="5181676"/>
            <a:ext cx="34289" cy="638175"/>
          </a:xfrm>
          <a:prstGeom prst="rect">
            <a:avLst/>
          </a:prstGeom>
          <a:solidFill>
            <a:srgbClr val="0652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7"/>
          <p:cNvSpPr txBox="1"/>
          <p:nvPr/>
        </p:nvSpPr>
        <p:spPr>
          <a:xfrm>
            <a:off x="6134027" y="5040695"/>
            <a:ext cx="2389989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None/>
            </a:pPr>
            <a:r>
              <a:rPr lang="uk-UA" sz="150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В</a:t>
            </a:r>
            <a:r>
              <a:rPr lang="uk-UA" sz="1500" i="0" dirty="0" smtClean="0">
                <a:solidFill>
                  <a:srgbClr val="292B2C"/>
                </a:solidFill>
                <a:latin typeface="Roboto"/>
                <a:ea typeface="Roboto"/>
                <a:cs typeface="Roboto"/>
                <a:sym typeface="Roboto"/>
              </a:rPr>
              <a:t>изнання права національних меншин на національно-територіальну автономію</a:t>
            </a:r>
            <a:endParaRPr lang="uk-UA" sz="15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36912" y="-1827584"/>
            <a:ext cx="12592050" cy="90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51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 anchor="t"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Наслідки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1124744"/>
            <a:ext cx="8183880" cy="46805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uk-UA" dirty="0" smtClean="0"/>
              <a:t>закладення основ демократичного устрою Української держави;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 неоднозначне ставлення різних політичних сил до проголошених в III Універсалі заходів;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 наявність суперечливого становища: </a:t>
            </a:r>
          </a:p>
          <a:p>
            <a:pPr marL="0" indent="0">
              <a:buNone/>
            </a:pPr>
            <a:r>
              <a:rPr lang="uk-UA" b="1" dirty="0" smtClean="0"/>
              <a:t>з одного боку </a:t>
            </a:r>
            <a:r>
              <a:rPr lang="uk-UA" dirty="0" smtClean="0"/>
              <a:t>УНР залишалась складовою частиною Росії, </a:t>
            </a:r>
          </a:p>
          <a:p>
            <a:pPr marL="0" indent="0">
              <a:buNone/>
            </a:pPr>
            <a:r>
              <a:rPr lang="uk-UA" b="1" dirty="0" smtClean="0"/>
              <a:t>з іншого </a:t>
            </a:r>
            <a:r>
              <a:rPr lang="uk-UA" dirty="0" smtClean="0"/>
              <a:t>— УЦР не визнавала Раднарком легітимним урядом Росії.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90864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8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3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42894" y="1021647"/>
            <a:ext cx="3025750" cy="292120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8"/>
          <p:cNvSpPr/>
          <p:nvPr/>
        </p:nvSpPr>
        <p:spPr>
          <a:xfrm>
            <a:off x="342894" y="4045983"/>
            <a:ext cx="3025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Проголошення ІІІ-го Універсалу. Київ, листопад 1917 р.</a:t>
            </a:r>
            <a:endParaRPr/>
          </a:p>
        </p:txBody>
      </p:sp>
      <p:sp>
        <p:nvSpPr>
          <p:cNvPr id="385" name="Google Shape;385;p38"/>
          <p:cNvSpPr txBox="1"/>
          <p:nvPr/>
        </p:nvSpPr>
        <p:spPr>
          <a:xfrm>
            <a:off x="3887789" y="4897976"/>
            <a:ext cx="45708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Територія Української Народної Республіки (листопад 1917 р.)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38" descr="Лекція 21: Українська революція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588980" y="1021647"/>
            <a:ext cx="5168439" cy="3876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1152128"/>
          </a:xfrm>
        </p:spPr>
        <p:txBody>
          <a:bodyPr>
            <a:normAutofit fontScale="90000"/>
          </a:bodyPr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sz="3100" dirty="0" smtClean="0"/>
              <a:t>Кримськотатарський національний рух. Події 1917 р в Криму.</a:t>
            </a:r>
            <a:endParaRPr lang="uk-UA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86880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У квітні  1917  р. у Сімферополі був скликаний З'їзд мусульман Криму, який обрав </a:t>
            </a:r>
            <a:r>
              <a:rPr lang="uk-UA" b="1" dirty="0" smtClean="0"/>
              <a:t>Мусульманський виконавчий комітет</a:t>
            </a:r>
            <a:r>
              <a:rPr lang="uk-UA" dirty="0" smtClean="0"/>
              <a:t>. Його очолив 32-річний богослов, юрист і публіцист </a:t>
            </a:r>
            <a:r>
              <a:rPr lang="uk-UA" b="1" dirty="0" err="1" smtClean="0"/>
              <a:t>Номан</a:t>
            </a:r>
            <a:r>
              <a:rPr lang="uk-UA" b="1" dirty="0" smtClean="0"/>
              <a:t> </a:t>
            </a:r>
            <a:r>
              <a:rPr lang="uk-UA" b="1" dirty="0" err="1" smtClean="0"/>
              <a:t>Челебіджіхан</a:t>
            </a:r>
            <a:r>
              <a:rPr lang="uk-UA" dirty="0" smtClean="0"/>
              <a:t>. Він був і автором віршу «Я присягнувся» який пізніше став кримськотатарським національним гімном. Тимчасовий уряд був вимушений визнати </a:t>
            </a:r>
            <a:r>
              <a:rPr lang="uk-UA" dirty="0" err="1" smtClean="0"/>
              <a:t>Мусвиконком</a:t>
            </a:r>
            <a:r>
              <a:rPr lang="uk-UA" dirty="0" smtClean="0"/>
              <a:t> як орган національно-культурної автономії кримських татар.</a:t>
            </a:r>
            <a:endParaRPr lang="uk-UA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Номан</a:t>
            </a:r>
            <a:r>
              <a:rPr lang="ru-RU" dirty="0" smtClean="0"/>
              <a:t> </a:t>
            </a:r>
            <a:r>
              <a:rPr lang="ru-RU" dirty="0" err="1" smtClean="0"/>
              <a:t>Челебіджіхан</a:t>
            </a:r>
            <a:endParaRPr lang="uk-UA" dirty="0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9242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44" name="AutoShape 4" descr="Номан... - ЦТДЮГ - Центр творчості дітей та юнацтва Галичини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464" y="2276872"/>
            <a:ext cx="43569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661248"/>
            <a:ext cx="8183880" cy="864096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Кримськотатарський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рух</a:t>
            </a:r>
            <a:r>
              <a:rPr lang="ru-RU" sz="2400" dirty="0" smtClean="0"/>
              <a:t>. </a:t>
            </a:r>
            <a:r>
              <a:rPr lang="ru-RU" sz="2400" dirty="0" err="1" smtClean="0"/>
              <a:t>Події</a:t>
            </a:r>
            <a:r>
              <a:rPr lang="ru-RU" sz="2400" dirty="0" smtClean="0"/>
              <a:t> 1917 </a:t>
            </a:r>
            <a:r>
              <a:rPr lang="ru-RU" sz="2400" dirty="0" err="1" smtClean="0"/>
              <a:t>р</a:t>
            </a:r>
            <a:r>
              <a:rPr lang="ru-RU" sz="2400" dirty="0" smtClean="0"/>
              <a:t> в </a:t>
            </a:r>
            <a:r>
              <a:rPr lang="ru-RU" sz="2400" dirty="0" err="1" smtClean="0"/>
              <a:t>Криму</a:t>
            </a:r>
            <a:r>
              <a:rPr lang="ru-RU" sz="2400" dirty="0" smtClean="0"/>
              <a:t>.</a:t>
            </a:r>
            <a:endParaRPr lang="uk-UA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461568" cy="5058888"/>
          </a:xfrm>
        </p:spPr>
        <p:txBody>
          <a:bodyPr>
            <a:noAutofit/>
          </a:bodyPr>
          <a:lstStyle/>
          <a:p>
            <a:r>
              <a:rPr lang="uk-UA" sz="2400" dirty="0" smtClean="0"/>
              <a:t>у липні 1917 року була створена перша кримськотатарська політична партія «</a:t>
            </a:r>
            <a:r>
              <a:rPr lang="uk-UA" sz="2400" dirty="0" err="1" smtClean="0"/>
              <a:t>Milliy</a:t>
            </a:r>
            <a:r>
              <a:rPr lang="uk-UA" sz="2400" dirty="0" smtClean="0"/>
              <a:t> </a:t>
            </a:r>
            <a:r>
              <a:rPr lang="uk-UA" sz="2400" dirty="0" err="1" smtClean="0"/>
              <a:t>Firqa</a:t>
            </a:r>
            <a:r>
              <a:rPr lang="uk-UA" sz="2400" dirty="0" smtClean="0"/>
              <a:t>» </a:t>
            </a:r>
            <a:r>
              <a:rPr lang="uk-UA" sz="2400" b="1" dirty="0" smtClean="0"/>
              <a:t>(«Національна партія»). </a:t>
            </a:r>
            <a:r>
              <a:rPr lang="uk-UA" sz="2400" dirty="0" smtClean="0"/>
              <a:t>У ній незабаром оформилися дві течії: прихильники автономії Криму та прибічники відновлення незалежної кримськотатарської держави.</a:t>
            </a:r>
          </a:p>
          <a:p>
            <a:r>
              <a:rPr lang="uk-UA" sz="2400" dirty="0" smtClean="0"/>
              <a:t>   У другій половині липня 1917 р. до Києва й прибули керівники </a:t>
            </a:r>
            <a:r>
              <a:rPr lang="uk-UA" sz="2400" dirty="0" err="1" smtClean="0"/>
              <a:t>Мусвиконкому</a:t>
            </a:r>
            <a:r>
              <a:rPr lang="uk-UA" sz="2400" dirty="0" smtClean="0"/>
              <a:t> які провели зустрічі з головою УЦР М. Грушевським, секретарем міжнаціональних справ О. </a:t>
            </a:r>
            <a:r>
              <a:rPr lang="uk-UA" sz="2400" dirty="0" err="1" smtClean="0"/>
              <a:t>Шульгиним</a:t>
            </a:r>
            <a:r>
              <a:rPr lang="uk-UA" sz="2400" dirty="0" smtClean="0"/>
              <a:t>, головою Генерального секретаріату В. Винниченком. </a:t>
            </a:r>
          </a:p>
          <a:p>
            <a:pPr>
              <a:buNone/>
            </a:pPr>
            <a:r>
              <a:rPr lang="uk-UA" sz="2400" dirty="0" smtClean="0"/>
              <a:t/>
            </a:r>
            <a:br>
              <a:rPr lang="uk-UA" sz="2400" dirty="0" smtClean="0"/>
            </a:br>
            <a:endParaRPr lang="uk-UA" sz="24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115212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Кримська</a:t>
            </a:r>
            <a:r>
              <a:rPr lang="ru-RU" dirty="0" smtClean="0"/>
              <a:t> Народна </a:t>
            </a:r>
            <a:r>
              <a:rPr lang="ru-RU" dirty="0" err="1" smtClean="0"/>
              <a:t>Республіка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42864"/>
          </a:xfrm>
        </p:spPr>
        <p:txBody>
          <a:bodyPr>
            <a:noAutofit/>
          </a:bodyPr>
          <a:lstStyle/>
          <a:p>
            <a:r>
              <a:rPr lang="uk-UA" sz="2400" dirty="0" smtClean="0"/>
              <a:t>У жовтні 1917 року Мусульманський виконком приймає  рішення про скликання </a:t>
            </a:r>
            <a:r>
              <a:rPr lang="uk-UA" sz="2400" b="1" dirty="0" smtClean="0"/>
              <a:t>Курултаю </a:t>
            </a:r>
            <a:r>
              <a:rPr lang="uk-UA" sz="2400" dirty="0" smtClean="0"/>
              <a:t>(орган народного представництва, загальнонаціональний з'їзд).</a:t>
            </a:r>
          </a:p>
          <a:p>
            <a:r>
              <a:rPr lang="uk-UA" sz="2400" dirty="0" smtClean="0"/>
              <a:t>У  листопаді ( грудні)  1917 р. в Сімферополі відбувся </a:t>
            </a:r>
            <a:r>
              <a:rPr lang="uk-UA" sz="2400" b="1" dirty="0" smtClean="0"/>
              <a:t>з'їзд земств і міських дум</a:t>
            </a:r>
            <a:r>
              <a:rPr lang="uk-UA" sz="2400" dirty="0" smtClean="0"/>
              <a:t>, що створив «тимчасовий вищий орган губернської влади» — </a:t>
            </a:r>
            <a:r>
              <a:rPr lang="uk-UA" sz="2400" b="1" dirty="0" smtClean="0"/>
              <a:t>Раду народних представникі</a:t>
            </a:r>
            <a:r>
              <a:rPr lang="uk-UA" sz="2400" dirty="0" smtClean="0"/>
              <a:t>в.</a:t>
            </a:r>
          </a:p>
          <a:p>
            <a:r>
              <a:rPr lang="uk-UA" sz="2400" b="1" dirty="0" smtClean="0"/>
              <a:t>13 грудня Курултай проголосив Кримську Народну Республіку. </a:t>
            </a:r>
            <a:r>
              <a:rPr lang="uk-UA" sz="2400" dirty="0" smtClean="0"/>
              <a:t>Це була перша у світі мусульманська республіка. УЦР у грудні 1917 р. визнає Кримську Народну Республіку.</a:t>
            </a:r>
          </a:p>
          <a:p>
            <a:pPr>
              <a:buNone/>
            </a:pPr>
            <a:endParaRPr lang="uk-UA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96044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3889226" cy="333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365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Лютнева революція в Росії призвела до повалення самодержавства.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Влада в державі перейшла до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Тимчасового уряду.  </a:t>
            </a:r>
            <a:endParaRPr lang="uk-UA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046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26064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9750"/>
            <a:r>
              <a:rPr lang="uk-UA" dirty="0" smtClean="0">
                <a:solidFill>
                  <a:srgbClr val="FF0000"/>
                </a:solidFill>
              </a:rPr>
              <a:t>	</a:t>
            </a:r>
          </a:p>
          <a:p>
            <a:pPr indent="539750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(2) березня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 Микола ІІ зрікся престолу, влада перейшла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Тимчасового уряду,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 очолив князь </a:t>
            </a:r>
            <a:r>
              <a:rPr lang="uk-U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Г.Львов. </a:t>
            </a:r>
          </a:p>
          <a:p>
            <a:pPr indent="53975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 виникають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 робітничих, солдатських депутатів </a:t>
            </a:r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самоуправління народу. Провідну роль в них відігравали російські меншовики, есери, більшовики.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3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06960"/>
          </a:xfrm>
        </p:spPr>
        <p:txBody>
          <a:bodyPr>
            <a:normAutofit fontScale="47500" lnSpcReduction="20000"/>
          </a:bodyPr>
          <a:lstStyle/>
          <a:p>
            <a:r>
              <a:rPr lang="uk-UA" sz="4400" dirty="0" smtClean="0"/>
              <a:t>Курултай сформував національний </a:t>
            </a:r>
            <a:r>
              <a:rPr lang="uk-UA" sz="4400" dirty="0" err="1" smtClean="0"/>
              <a:t>парламент-</a:t>
            </a:r>
            <a:r>
              <a:rPr lang="uk-UA" sz="4400" dirty="0" smtClean="0"/>
              <a:t> </a:t>
            </a:r>
            <a:r>
              <a:rPr lang="uk-UA" sz="4400" b="1" dirty="0" smtClean="0"/>
              <a:t>Меджліс</a:t>
            </a:r>
            <a:r>
              <a:rPr lang="uk-UA" sz="4400" dirty="0" smtClean="0"/>
              <a:t> та національний уряд —</a:t>
            </a:r>
            <a:r>
              <a:rPr lang="uk-UA" sz="4400" b="1" dirty="0" smtClean="0"/>
              <a:t> Директорію</a:t>
            </a:r>
            <a:r>
              <a:rPr lang="uk-UA" sz="4400" dirty="0" smtClean="0"/>
              <a:t>.</a:t>
            </a:r>
          </a:p>
          <a:p>
            <a:r>
              <a:rPr lang="uk-UA" sz="4400" dirty="0" smtClean="0"/>
              <a:t>Директорію одразу визнала Центральна Рада</a:t>
            </a:r>
          </a:p>
          <a:p>
            <a:r>
              <a:rPr lang="uk-UA" sz="4400" dirty="0" smtClean="0"/>
              <a:t> Петроградський Раднарком не визнав ані Кримської Народної Республіки, ані її Директорії.</a:t>
            </a:r>
          </a:p>
          <a:p>
            <a:r>
              <a:rPr lang="uk-UA" sz="4400" dirty="0" err="1" smtClean="0"/>
              <a:t>Номан</a:t>
            </a:r>
            <a:r>
              <a:rPr lang="uk-UA" sz="4400" dirty="0" smtClean="0"/>
              <a:t> </a:t>
            </a:r>
            <a:r>
              <a:rPr lang="uk-UA" sz="4400" dirty="0" err="1" smtClean="0"/>
              <a:t>Челебіджихан</a:t>
            </a:r>
            <a:r>
              <a:rPr lang="uk-UA" sz="4400" dirty="0" smtClean="0"/>
              <a:t>, який намагався домовитися з більшовиками про припинення бойових дій, під час перемовин у Сімферополі був заарештований, перевезений літаком до в'язниці у Севастополі і там 23 лютого розстріляний.</a:t>
            </a:r>
          </a:p>
          <a:p>
            <a:r>
              <a:rPr lang="uk-UA" sz="4400" dirty="0" smtClean="0"/>
              <a:t> </a:t>
            </a:r>
          </a:p>
          <a:p>
            <a:r>
              <a:rPr lang="uk-UA" sz="4400" dirty="0" smtClean="0"/>
              <a:t> </a:t>
            </a:r>
            <a:r>
              <a:rPr lang="uk-UA" sz="4400" b="1" dirty="0" smtClean="0"/>
              <a:t>у березні 1918 р. було проголошено Соціалістичну Радянську Республіку Тавриди.</a:t>
            </a:r>
            <a:endParaRPr lang="uk-UA" sz="4400" dirty="0" smtClean="0"/>
          </a:p>
          <a:p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 smtClean="0"/>
              <a:t> </a:t>
            </a:r>
            <a:r>
              <a:rPr lang="uk-UA" sz="3500" dirty="0" smtClean="0"/>
              <a:t/>
            </a:r>
            <a:br>
              <a:rPr lang="uk-UA" sz="3500" dirty="0" smtClean="0"/>
            </a:br>
            <a:endParaRPr lang="uk-UA" sz="3500" dirty="0" smtClean="0"/>
          </a:p>
          <a:p>
            <a:endParaRPr lang="uk-UA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/>
          <p:nvPr/>
        </p:nvSpPr>
        <p:spPr>
          <a:xfrm>
            <a:off x="5352737" y="2790334"/>
            <a:ext cx="3414191" cy="102752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39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9"/>
          <p:cNvSpPr txBox="1"/>
          <p:nvPr/>
        </p:nvSpPr>
        <p:spPr>
          <a:xfrm>
            <a:off x="539552" y="332656"/>
            <a:ext cx="426399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Кримськотатарський</a:t>
            </a:r>
            <a:r>
              <a:rPr lang="ru-RU" sz="24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національний</a:t>
            </a:r>
            <a:r>
              <a:rPr lang="ru-RU" sz="2400" b="1" dirty="0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b="1" dirty="0" err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рух</a:t>
            </a:r>
            <a:endParaRPr dirty="0"/>
          </a:p>
        </p:txBody>
      </p:sp>
      <p:pic>
        <p:nvPicPr>
          <p:cNvPr id="394" name="Google Shape;394;p39"/>
          <p:cNvPicPr preferRelativeResize="0"/>
          <p:nvPr/>
        </p:nvPicPr>
        <p:blipFill rotWithShape="1">
          <a:blip r:embed="rId3" cstate="print">
            <a:alphaModFix/>
          </a:blip>
          <a:srcRect t="11118" b="63848"/>
          <a:stretch/>
        </p:blipFill>
        <p:spPr>
          <a:xfrm>
            <a:off x="91912" y="1484784"/>
            <a:ext cx="5260826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9"/>
          <p:cNvSpPr/>
          <p:nvPr/>
        </p:nvSpPr>
        <p:spPr>
          <a:xfrm>
            <a:off x="3923928" y="5229200"/>
            <a:ext cx="1541952" cy="2639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256C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3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932040" y="940210"/>
            <a:ext cx="2325943" cy="183374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9"/>
          <p:cNvSpPr txBox="1"/>
          <p:nvPr/>
        </p:nvSpPr>
        <p:spPr>
          <a:xfrm>
            <a:off x="7257983" y="875359"/>
            <a:ext cx="1905246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Перший Курултай кримських татар в 1917 році</a:t>
            </a:r>
            <a:endParaRPr sz="1800" b="0" i="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800" b="0" i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39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5" cstate="print">
            <a:alphaModFix/>
          </a:blip>
          <a:srcRect t="40000" r="25052" b="41110"/>
          <a:stretch/>
        </p:blipFill>
        <p:spPr>
          <a:xfrm>
            <a:off x="5106935" y="2743752"/>
            <a:ext cx="4037065" cy="339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183880" cy="170080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sz="2700" dirty="0" smtClean="0">
                <a:solidFill>
                  <a:srgbClr val="FF0000"/>
                </a:solidFill>
              </a:rPr>
              <a:t>Перша війна радянської Росії проти УНР</a:t>
            </a:r>
            <a:r>
              <a:rPr lang="uk-UA" sz="2700" b="0" dirty="0" smtClean="0">
                <a:solidFill>
                  <a:srgbClr val="FF0000"/>
                </a:solidFill>
              </a:rPr>
              <a:t/>
            </a:r>
            <a:br>
              <a:rPr lang="uk-UA" sz="2700" b="0" dirty="0" smtClean="0">
                <a:solidFill>
                  <a:srgbClr val="FF0000"/>
                </a:solidFill>
              </a:rPr>
            </a:br>
            <a:r>
              <a:rPr lang="uk-UA" sz="2700" dirty="0" smtClean="0">
                <a:solidFill>
                  <a:srgbClr val="FF0000"/>
                </a:solidFill>
              </a:rPr>
              <a:t>(грудень 1917 - лютий 1918 р.)</a:t>
            </a:r>
            <a:r>
              <a:rPr lang="ru-RU" sz="2700" b="0" dirty="0" smtClean="0"/>
              <a:t/>
            </a:r>
            <a:br>
              <a:rPr lang="ru-RU" sz="2700" b="0" dirty="0" smtClean="0"/>
            </a:br>
            <a:endParaRPr lang="uk-UA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183880" cy="4187952"/>
          </a:xfrm>
        </p:spPr>
        <p:txBody>
          <a:bodyPr>
            <a:normAutofit/>
          </a:bodyPr>
          <a:lstStyle/>
          <a:p>
            <a:r>
              <a:rPr lang="uk-UA" dirty="0" smtClean="0"/>
              <a:t>Політичні методи боротьби за владу більшовики сполучали із силовими. Було вирішено </a:t>
            </a:r>
            <a:r>
              <a:rPr lang="uk-UA" b="1" dirty="0" smtClean="0"/>
              <a:t>перетворити Центральну Раду на Центральний Виконавчий Комітет (ЦВК) рад України.</a:t>
            </a:r>
            <a:r>
              <a:rPr lang="uk-UA" dirty="0" smtClean="0"/>
              <a:t> Для цього необхідно було </a:t>
            </a:r>
            <a:r>
              <a:rPr lang="uk-UA" b="1" dirty="0" smtClean="0"/>
              <a:t>провести Всеукраїнський з'їзд рад</a:t>
            </a:r>
            <a:r>
              <a:rPr lang="uk-UA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66182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Проголошення радянської влади в Україні</a:t>
            </a:r>
            <a:endParaRPr lang="uk-U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7708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9600" b="1" u="sng" dirty="0" smtClean="0"/>
              <a:t>4–6</a:t>
            </a:r>
            <a:r>
              <a:rPr lang="en-US" sz="9600" b="1" u="sng" dirty="0" smtClean="0"/>
              <a:t>(17-19)</a:t>
            </a:r>
            <a:r>
              <a:rPr lang="uk-UA" sz="9600" b="1" u="sng" dirty="0" smtClean="0"/>
              <a:t> </a:t>
            </a:r>
            <a:r>
              <a:rPr lang="uk-UA" sz="9600" b="1" u="sng" dirty="0"/>
              <a:t>грудня 1917 р</a:t>
            </a:r>
            <a:r>
              <a:rPr lang="uk-UA" sz="9600" dirty="0"/>
              <a:t>. тривала робота І Всеукраїнського з'їзду Рад у Києві, на якому було </a:t>
            </a:r>
            <a:r>
              <a:rPr lang="uk-UA" sz="9600" dirty="0" smtClean="0"/>
              <a:t>зроблено </a:t>
            </a:r>
            <a:r>
              <a:rPr lang="uk-UA" sz="9600" b="1" dirty="0"/>
              <a:t>чергову спробу більшовиків </a:t>
            </a:r>
            <a:endParaRPr lang="uk-UA" sz="96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uk-UA" sz="9600" b="1" dirty="0" smtClean="0"/>
              <a:t>передати </a:t>
            </a:r>
            <a:r>
              <a:rPr lang="uk-UA" sz="9600" b="1" dirty="0"/>
              <a:t>всю владу радам, </a:t>
            </a:r>
            <a:endParaRPr lang="uk-UA" sz="96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uk-UA" sz="9600" b="1" dirty="0" smtClean="0"/>
              <a:t>перетворити </a:t>
            </a:r>
            <a:r>
              <a:rPr lang="uk-UA" sz="9600" b="1" dirty="0"/>
              <a:t>УЦР на Центральний Виконавчий комітет рад</a:t>
            </a:r>
            <a:r>
              <a:rPr lang="uk-UA" sz="9600" dirty="0"/>
              <a:t>, </a:t>
            </a:r>
            <a:endParaRPr lang="uk-UA" sz="9600" dirty="0" smtClean="0"/>
          </a:p>
          <a:p>
            <a:pPr marL="0" indent="0">
              <a:buNone/>
            </a:pPr>
            <a:r>
              <a:rPr lang="uk-UA" sz="9600" b="1" dirty="0" smtClean="0">
                <a:solidFill>
                  <a:srgbClr val="FF0000"/>
                </a:solidFill>
              </a:rPr>
              <a:t>але </a:t>
            </a:r>
            <a:r>
              <a:rPr lang="uk-UA" sz="9600" b="1" dirty="0">
                <a:solidFill>
                  <a:srgbClr val="FF0000"/>
                </a:solidFill>
              </a:rPr>
              <a:t>з’їзд висловив довіру УЦР. </a:t>
            </a:r>
            <a:endParaRPr lang="uk-UA" sz="9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9600" b="1" dirty="0"/>
              <a:t>	</a:t>
            </a:r>
            <a:r>
              <a:rPr lang="uk-UA" sz="9600" dirty="0" smtClean="0"/>
              <a:t>Делегати-</a:t>
            </a:r>
            <a:r>
              <a:rPr lang="uk-UA" sz="9600" b="1" dirty="0" smtClean="0"/>
              <a:t>більшовики </a:t>
            </a:r>
            <a:r>
              <a:rPr lang="uk-UA" sz="9600" dirty="0"/>
              <a:t>залишили цей з’їзд та </a:t>
            </a:r>
            <a:r>
              <a:rPr lang="uk-UA" sz="9600" b="1" dirty="0"/>
              <a:t>переїхали до Харкова</a:t>
            </a:r>
            <a:r>
              <a:rPr lang="uk-UA" sz="9600" dirty="0"/>
              <a:t>, де проходив </a:t>
            </a:r>
            <a:r>
              <a:rPr lang="en-US" sz="9600" b="1" dirty="0" smtClean="0"/>
              <a:t>11</a:t>
            </a:r>
            <a:r>
              <a:rPr lang="en-US" sz="9600" dirty="0" smtClean="0"/>
              <a:t>-</a:t>
            </a:r>
            <a:r>
              <a:rPr lang="uk-UA" sz="9600" b="1" dirty="0" smtClean="0"/>
              <a:t>12 (</a:t>
            </a:r>
            <a:r>
              <a:rPr lang="en-US" sz="9600" b="1" dirty="0" smtClean="0"/>
              <a:t>24-</a:t>
            </a:r>
            <a:r>
              <a:rPr lang="uk-UA" sz="9600" b="1" dirty="0" smtClean="0"/>
              <a:t>25</a:t>
            </a:r>
            <a:r>
              <a:rPr lang="uk-UA" sz="9600" b="1" dirty="0"/>
              <a:t>) грудня  </a:t>
            </a:r>
            <a:r>
              <a:rPr lang="uk-UA" sz="9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обласний з’їзд </a:t>
            </a:r>
            <a:r>
              <a:rPr lang="uk-UA" sz="9600" dirty="0"/>
              <a:t>рад </a:t>
            </a:r>
            <a:r>
              <a:rPr lang="uk-UA" sz="9600" dirty="0" smtClean="0"/>
              <a:t> Донецько-Криворізького </a:t>
            </a:r>
            <a:r>
              <a:rPr lang="uk-UA" sz="9600" dirty="0"/>
              <a:t>басейну. </a:t>
            </a:r>
            <a:endParaRPr lang="uk-UA" sz="9600" dirty="0" smtClean="0"/>
          </a:p>
          <a:p>
            <a:pPr marL="0" indent="0">
              <a:buNone/>
            </a:pPr>
            <a:r>
              <a:rPr lang="uk-UA" sz="9600" dirty="0"/>
              <a:t>	</a:t>
            </a:r>
            <a:r>
              <a:rPr lang="uk-UA" sz="9600" dirty="0" smtClean="0">
                <a:solidFill>
                  <a:srgbClr val="00B050"/>
                </a:solidFill>
              </a:rPr>
              <a:t>Тут </a:t>
            </a:r>
            <a:r>
              <a:rPr lang="uk-UA" sz="9600" b="1" u="sng" dirty="0">
                <a:solidFill>
                  <a:srgbClr val="00B050"/>
                </a:solidFill>
              </a:rPr>
              <a:t>більшовики проголосили встановлення в Україні радянської влади</a:t>
            </a:r>
            <a:r>
              <a:rPr lang="uk-UA" sz="9600" u="sng" dirty="0">
                <a:solidFill>
                  <a:srgbClr val="00B050"/>
                </a:solidFill>
              </a:rPr>
              <a:t>. </a:t>
            </a:r>
            <a:endParaRPr lang="uk-UA" sz="9600" u="sng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uk-UA" sz="9600" dirty="0" smtClean="0">
                <a:solidFill>
                  <a:srgbClr val="00B050"/>
                </a:solidFill>
              </a:rPr>
              <a:t>	</a:t>
            </a:r>
            <a:endParaRPr lang="uk-U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14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Проголошення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радянської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влади</a:t>
            </a:r>
            <a:r>
              <a:rPr lang="ru-RU" dirty="0">
                <a:solidFill>
                  <a:srgbClr val="FF0000"/>
                </a:solidFill>
              </a:rPr>
              <a:t> в </a:t>
            </a:r>
            <a:r>
              <a:rPr lang="ru-RU" dirty="0" err="1">
                <a:solidFill>
                  <a:srgbClr val="FF0000"/>
                </a:solidFill>
              </a:rPr>
              <a:t>Україні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uk-UA" dirty="0" smtClean="0"/>
              <a:t>Було </a:t>
            </a:r>
            <a:r>
              <a:rPr lang="uk-UA" u="sng" dirty="0" smtClean="0"/>
              <a:t>обрано </a:t>
            </a:r>
            <a:r>
              <a:rPr lang="uk-UA" u="sng" dirty="0" smtClean="0">
                <a:solidFill>
                  <a:srgbClr val="00B050"/>
                </a:solidFill>
              </a:rPr>
              <a:t>Центральний Виконавчий Комітет </a:t>
            </a:r>
            <a:r>
              <a:rPr lang="uk-UA" dirty="0" smtClean="0">
                <a:solidFill>
                  <a:srgbClr val="00B050"/>
                </a:solidFill>
              </a:rPr>
              <a:t>(ЦВК)рад України на чолі з </a:t>
            </a:r>
            <a:r>
              <a:rPr lang="uk-UA" b="1" dirty="0" smtClean="0">
                <a:solidFill>
                  <a:srgbClr val="00B050"/>
                </a:solidFill>
              </a:rPr>
              <a:t>Ю. Медведєвим</a:t>
            </a:r>
            <a:r>
              <a:rPr lang="uk-UA" dirty="0" smtClean="0">
                <a:solidFill>
                  <a:srgbClr val="FF0000"/>
                </a:solidFill>
              </a:rPr>
              <a:t>,</a:t>
            </a:r>
            <a:r>
              <a:rPr lang="uk-UA" dirty="0" smtClean="0"/>
              <a:t> якого у березні 1918 р. заступив </a:t>
            </a:r>
            <a:r>
              <a:rPr lang="uk-UA" b="1" dirty="0" smtClean="0"/>
              <a:t>В. </a:t>
            </a:r>
            <a:r>
              <a:rPr lang="uk-UA" b="1" dirty="0" err="1" smtClean="0"/>
              <a:t>Затонський</a:t>
            </a:r>
            <a:r>
              <a:rPr lang="uk-UA" dirty="0" smtClean="0"/>
              <a:t>, та уряд </a:t>
            </a:r>
            <a:r>
              <a:rPr lang="uk-UA" i="1" u="sng" dirty="0" smtClean="0">
                <a:solidFill>
                  <a:srgbClr val="00B050"/>
                </a:solidFill>
              </a:rPr>
              <a:t>Народний Секретаріат </a:t>
            </a:r>
            <a:r>
              <a:rPr lang="uk-UA" dirty="0" smtClean="0"/>
              <a:t>на чолі з Артемом (</a:t>
            </a:r>
            <a:r>
              <a:rPr lang="uk-UA" b="1" dirty="0" smtClean="0"/>
              <a:t>Ф. </a:t>
            </a:r>
            <a:r>
              <a:rPr lang="uk-UA" b="1" dirty="0" err="1" smtClean="0"/>
              <a:t>Сергеєвим</a:t>
            </a:r>
            <a:r>
              <a:rPr lang="uk-UA" dirty="0" smtClean="0"/>
              <a:t>), перший український радянський уряд називали «кишеньковим». </a:t>
            </a:r>
            <a:r>
              <a:rPr lang="uk-UA" b="1" dirty="0" smtClean="0"/>
              <a:t>Проголошено про створення Радянської УНР</a:t>
            </a:r>
          </a:p>
          <a:p>
            <a:pPr marL="0" indent="0">
              <a:buNone/>
            </a:pP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2569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Радянські уряди</a:t>
            </a:r>
            <a:endParaRPr lang="uk-UA" dirty="0"/>
          </a:p>
        </p:txBody>
      </p:sp>
      <p:pic>
        <p:nvPicPr>
          <p:cNvPr id="166914" name="Picture 2" descr="C:\Users\userznu\Desktop\2021,1-2курс\українська революція\радянські уряди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404664"/>
            <a:ext cx="818356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0"/>
          <p:cNvSpPr/>
          <p:nvPr/>
        </p:nvSpPr>
        <p:spPr>
          <a:xfrm>
            <a:off x="2320851" y="6135592"/>
            <a:ext cx="34271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Початок Української революції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0"/>
          <p:cNvSpPr txBox="1"/>
          <p:nvPr/>
        </p:nvSpPr>
        <p:spPr>
          <a:xfrm>
            <a:off x="232724" y="821519"/>
            <a:ext cx="45708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9C95"/>
                </a:solidFill>
                <a:latin typeface="Calibri"/>
                <a:ea typeface="Calibri"/>
                <a:cs typeface="Calibri"/>
                <a:sym typeface="Calibri"/>
              </a:rPr>
              <a:t>Війна більшовицької Росії проти УНР</a:t>
            </a:r>
            <a:endParaRPr/>
          </a:p>
        </p:txBody>
      </p:sp>
      <p:pic>
        <p:nvPicPr>
          <p:cNvPr id="405" name="Google Shape;405;p40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 cstate="print">
            <a:alphaModFix/>
          </a:blip>
          <a:srcRect t="12233" b="53815"/>
          <a:stretch/>
        </p:blipFill>
        <p:spPr>
          <a:xfrm>
            <a:off x="-241489" y="1559605"/>
            <a:ext cx="4190216" cy="431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079450" y="1184804"/>
            <a:ext cx="4831827" cy="4744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Перша війна радянської Росії проти УНР 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4828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7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US" sz="7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(17) </a:t>
            </a:r>
            <a:r>
              <a:rPr lang="uk-UA" sz="7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грудня </a:t>
            </a:r>
            <a:r>
              <a:rPr lang="uk-UA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1917 р. більшовики </a:t>
            </a:r>
            <a:r>
              <a:rPr lang="uk-UA" sz="7000" dirty="0"/>
              <a:t>(В. Ленін та Л. Троцький) видали «</a:t>
            </a:r>
            <a:r>
              <a:rPr lang="uk-UA" sz="7000" b="1" i="1" dirty="0"/>
              <a:t>Маніфест до українського народу з ультимативними вимогами до Української Ради</a:t>
            </a:r>
            <a:r>
              <a:rPr lang="uk-UA" sz="7000" dirty="0"/>
              <a:t>». </a:t>
            </a:r>
            <a:endParaRPr lang="uk-UA" sz="7000" dirty="0" smtClean="0"/>
          </a:p>
          <a:p>
            <a:pPr marL="0" indent="0">
              <a:buNone/>
            </a:pPr>
            <a:r>
              <a:rPr lang="uk-UA" sz="7000" dirty="0" smtClean="0"/>
              <a:t>В </a:t>
            </a:r>
            <a:r>
              <a:rPr lang="uk-UA" sz="7000" dirty="0"/>
              <a:t>ньому йшлося: </a:t>
            </a:r>
            <a:endParaRPr lang="uk-UA" sz="7000" dirty="0" smtClean="0"/>
          </a:p>
          <a:p>
            <a:r>
              <a:rPr lang="uk-UA" sz="7200" dirty="0" smtClean="0"/>
              <a:t>Раднарком визнав УНР, але не визнав владу Центральної Ради.</a:t>
            </a:r>
          </a:p>
          <a:p>
            <a:r>
              <a:rPr lang="uk-UA" sz="7200" dirty="0" smtClean="0"/>
              <a:t>Раднарком вимагав від Центральної Ради не пропускати через територію України на Дон війська на допомогу генералу Каледіну, що очолив боротьбу з Раднаркомом Росії.</a:t>
            </a:r>
          </a:p>
          <a:p>
            <a:r>
              <a:rPr lang="uk-UA" sz="7200" dirty="0" smtClean="0"/>
              <a:t>Раднарком вимагав від ЦР припинити роззброювання червоногвардійців.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7000" b="1" dirty="0" smtClean="0"/>
              <a:t>у </a:t>
            </a:r>
            <a:r>
              <a:rPr lang="uk-UA" sz="7000" b="1" dirty="0"/>
              <a:t>разі невиконання вимог, Рада Народних Комісарів (Раднарком) вважатиме УЦР у стані війни</a:t>
            </a:r>
            <a:r>
              <a:rPr lang="uk-UA" sz="7000" b="1" dirty="0" smtClean="0"/>
              <a:t>.</a:t>
            </a:r>
          </a:p>
          <a:p>
            <a:pPr marL="0" indent="0">
              <a:buNone/>
            </a:pPr>
            <a:r>
              <a:rPr lang="uk-UA" sz="7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uk-UA" sz="7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7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(18)</a:t>
            </a:r>
            <a:r>
              <a:rPr lang="uk-UA" sz="7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грудня </a:t>
            </a:r>
            <a:r>
              <a:rPr lang="uk-UA" sz="7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Генеральний Секретаріат відхилив ультиматум і почав готуватися до війни з більшовицькою владою </a:t>
            </a:r>
            <a:r>
              <a:rPr lang="uk-UA" sz="7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Росії.</a:t>
            </a:r>
            <a:endParaRPr lang="uk-UA" sz="7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7000" dirty="0" smtClean="0"/>
              <a:t>7(20</a:t>
            </a:r>
            <a:r>
              <a:rPr lang="uk-UA" sz="7000" dirty="0" smtClean="0"/>
              <a:t>) грудня1917 року більшовицьке керівництво відразу ухвалило «вважати Раду в стані війни з нами»</a:t>
            </a:r>
            <a:endParaRPr lang="uk-UA" sz="7000" dirty="0"/>
          </a:p>
        </p:txBody>
      </p:sp>
    </p:spTree>
    <p:extLst>
      <p:ext uri="{BB962C8B-B14F-4D97-AF65-F5344CB8AC3E}">
        <p14:creationId xmlns:p14="http://schemas.microsoft.com/office/powerpoint/2010/main" xmlns="" val="34749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Маніфест до українського народу з ультимативними вимогами до Української  Ради — Вікіпед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604448" cy="6133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Перша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війна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радянської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Росії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УНР 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b="1" dirty="0" smtClean="0"/>
              <a:t>Конфлікт подавали як війну «двох УНР</a:t>
            </a:r>
            <a:r>
              <a:rPr lang="uk-UA" dirty="0" smtClean="0"/>
              <a:t>», хоча навіть самі більшовики визнавали віртуальність радянської держави. 	Наявність в Україні 2-х центрів влади – київського </a:t>
            </a:r>
            <a:r>
              <a:rPr lang="uk-UA" dirty="0" smtClean="0">
                <a:solidFill>
                  <a:srgbClr val="0070C0"/>
                </a:solidFill>
              </a:rPr>
              <a:t>національного</a:t>
            </a:r>
            <a:r>
              <a:rPr lang="uk-UA" dirty="0" smtClean="0"/>
              <a:t> і харківського </a:t>
            </a:r>
            <a:r>
              <a:rPr lang="uk-UA" dirty="0" smtClean="0">
                <a:solidFill>
                  <a:srgbClr val="00B050"/>
                </a:solidFill>
              </a:rPr>
              <a:t>радянського </a:t>
            </a:r>
            <a:r>
              <a:rPr lang="uk-UA" dirty="0" smtClean="0"/>
              <a:t>– дало змогу РНК Росії формально залишитися осторонь подій в Україні, представивши їх як внутрішній </a:t>
            </a:r>
            <a:r>
              <a:rPr lang="uk-UA" u="sng" dirty="0" smtClean="0">
                <a:solidFill>
                  <a:srgbClr val="FF0000"/>
                </a:solidFill>
              </a:rPr>
              <a:t>конфлікт між </a:t>
            </a:r>
            <a:r>
              <a:rPr lang="uk-UA" dirty="0" smtClean="0">
                <a:solidFill>
                  <a:srgbClr val="00B050"/>
                </a:solidFill>
              </a:rPr>
              <a:t>Радами робітничих і солдатських депутатів </a:t>
            </a:r>
            <a:r>
              <a:rPr lang="uk-UA" dirty="0" smtClean="0"/>
              <a:t>та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0070C0"/>
                </a:solidFill>
              </a:rPr>
              <a:t>УЦР.</a:t>
            </a:r>
            <a:r>
              <a:rPr lang="uk-UA" dirty="0" smtClean="0"/>
              <a:t> 	Активізувалася підготовка до відкритої збройної боротьби.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6230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4572</TotalTime>
  <Words>4078</Words>
  <Application>Microsoft Office PowerPoint</Application>
  <PresentationFormat>Экран (4:3)</PresentationFormat>
  <Paragraphs>598</Paragraphs>
  <Slides>127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127</vt:i4>
      </vt:variant>
    </vt:vector>
  </HeadingPairs>
  <TitlesOfParts>
    <vt:vector size="128" baseType="lpstr">
      <vt:lpstr>Аспект</vt:lpstr>
      <vt:lpstr>ПОЧАТОК УКРАЇНСЬКОЇ РЕВОЛЮЦІЇ</vt:lpstr>
      <vt:lpstr>Обов'язкові для запам'ятовування дати і події </vt:lpstr>
      <vt:lpstr> Як легко запам'ятати дати прийняття Універсалів УЦР</vt:lpstr>
      <vt:lpstr>Значення понять і термінів</vt:lpstr>
      <vt:lpstr>Слайд 5</vt:lpstr>
      <vt:lpstr>Слайд 6</vt:lpstr>
      <vt:lpstr>Причини лютневої революції в Росії</vt:lpstr>
      <vt:lpstr>Слайд 8</vt:lpstr>
      <vt:lpstr>Слайд 9</vt:lpstr>
      <vt:lpstr>       </vt:lpstr>
      <vt:lpstr>Українська революція</vt:lpstr>
      <vt:lpstr>Слайд 12</vt:lpstr>
      <vt:lpstr>     Заснування Української Центральної Ради</vt:lpstr>
      <vt:lpstr>      Маніфестація на Софійській площі прихильників утворення Центральної Ради </vt:lpstr>
      <vt:lpstr>Михайло Грушевський  (1866-1934) у березні 1917 року очолив УЦР</vt:lpstr>
      <vt:lpstr>Заснування Української Центральної Ради</vt:lpstr>
      <vt:lpstr>   До складу УЦР увійшли представники:</vt:lpstr>
      <vt:lpstr>Резиденція Центральної Ради – Педагогічний музей у Києві</vt:lpstr>
      <vt:lpstr>Слайд 19</vt:lpstr>
      <vt:lpstr>Утворення УЦР</vt:lpstr>
      <vt:lpstr>Слайд 21</vt:lpstr>
      <vt:lpstr>Відозва Української Центральної Ради  до українського народу (9 березня 1917 р.)</vt:lpstr>
      <vt:lpstr>     Всеукраїнський національний конгрес</vt:lpstr>
      <vt:lpstr>Рішення конгресу </vt:lpstr>
      <vt:lpstr>Слайд 25</vt:lpstr>
      <vt:lpstr>Початок українізації армії </vt:lpstr>
      <vt:lpstr>Українізація війська</vt:lpstr>
      <vt:lpstr>Слайд 28</vt:lpstr>
      <vt:lpstr>Українізація війська</vt:lpstr>
      <vt:lpstr>3-7 жовтня 1917 в Чигирині відбувся перший Всеукраїнський з'їзд Вільного козацтва, на якому було Генеральну раду на чолі з П.Скоропадським. В цей час «ВК» нараховувало 60 тис. осіб . </vt:lpstr>
      <vt:lpstr>Із наступом більшовиків «ВК» перетворилося на активну бойову силу, що стала на захист Української революції. Пізніше значна частина вояків увійшла до складу армії УНР  </vt:lpstr>
      <vt:lpstr>Українізація війська</vt:lpstr>
      <vt:lpstr>Українізація війська</vt:lpstr>
      <vt:lpstr>Слайд 34</vt:lpstr>
      <vt:lpstr>Слайд 35</vt:lpstr>
      <vt:lpstr>Дайте відповідь на запитання</vt:lpstr>
      <vt:lpstr>Що зумовило появу газетного повідомлення, уривок з якого наведено: </vt:lpstr>
      <vt:lpstr>         З іменами діячів, зображених на фото, пов’язано створення</vt:lpstr>
      <vt:lpstr>Слайд 39</vt:lpstr>
      <vt:lpstr>Слайд 40</vt:lpstr>
      <vt:lpstr>В. Винниченко про позицію російських експертів у розв'язанні питання про автономію України: </vt:lpstr>
      <vt:lpstr>Слайд 42</vt:lpstr>
      <vt:lpstr>Слайд 43</vt:lpstr>
      <vt:lpstr>І Універсал УЦР</vt:lpstr>
      <vt:lpstr>Слайд 45</vt:lpstr>
      <vt:lpstr>Слайд 46</vt:lpstr>
      <vt:lpstr>Слайд 47</vt:lpstr>
      <vt:lpstr>Проголошення І універсалу УЦР</vt:lpstr>
      <vt:lpstr>         Історичне значення І Універсалу: </vt:lpstr>
      <vt:lpstr>Слайд 50</vt:lpstr>
      <vt:lpstr>Генеральний секретаріат</vt:lpstr>
      <vt:lpstr>     Члени Генерального Секретаріату – першого уряду України, утвореного Центральною Радою 28 червня 1917 року. Сидять з права наліво: Симон Петлюра, Сергій Єфремов, Володимир Винниченко, Іван Стешенко, Микола Садовський. Стоять: Борис Мартос, Микола Стасюк, Павло Христюк. А в овалі – Валентин Садовський. Київ, 1917 рік  </vt:lpstr>
      <vt:lpstr>Генеральний Секретаріат </vt:lpstr>
      <vt:lpstr>Перший склад Генерального секретаріату складався з 8 генеральних секретарів та генерального писаря</vt:lpstr>
      <vt:lpstr>ІІ Універсал</vt:lpstr>
      <vt:lpstr>Слайд 56</vt:lpstr>
      <vt:lpstr>Слайд 57</vt:lpstr>
      <vt:lpstr> Основні положення II Універсалу: </vt:lpstr>
      <vt:lpstr>Території України за ІІ Універсалом</vt:lpstr>
      <vt:lpstr>    Наслідки ІІ Універсалу УЦР</vt:lpstr>
      <vt:lpstr>Виступ самостійників</vt:lpstr>
      <vt:lpstr>М. Міхновський</vt:lpstr>
      <vt:lpstr>Оцінка ІІ Універсалу</vt:lpstr>
      <vt:lpstr>Слайд 64</vt:lpstr>
      <vt:lpstr>Слайд 65</vt:lpstr>
      <vt:lpstr>Слайд 66</vt:lpstr>
      <vt:lpstr>Слайд 67</vt:lpstr>
      <vt:lpstr>Слайд 68</vt:lpstr>
      <vt:lpstr>Наслідки ІІ Універсалу</vt:lpstr>
      <vt:lpstr>«Тимчасова інструкція Генеральному секретаріату Тимчасового уряду в Україні»</vt:lpstr>
      <vt:lpstr>Слайд 71</vt:lpstr>
      <vt:lpstr>Слайд 72</vt:lpstr>
      <vt:lpstr>Слайд 73</vt:lpstr>
      <vt:lpstr>Слайд 74</vt:lpstr>
      <vt:lpstr>Корніловський заколот</vt:lpstr>
      <vt:lpstr>   Причини: Корніловський заколот і Україна </vt:lpstr>
      <vt:lpstr>КОРНІЛОВСЬКИЙ ЗАКОЛОТ</vt:lpstr>
      <vt:lpstr>Лавр Корнілов </vt:lpstr>
      <vt:lpstr>Слайд 79</vt:lpstr>
      <vt:lpstr>Слайд 80</vt:lpstr>
      <vt:lpstr>Слайд 81</vt:lpstr>
      <vt:lpstr>Слайд 82</vt:lpstr>
      <vt:lpstr>Слайд 83</vt:lpstr>
      <vt:lpstr>Наслідки: </vt:lpstr>
      <vt:lpstr>Слайд 85</vt:lpstr>
      <vt:lpstr>  Кримськотатарський національний рух. Події 1917 р в Криму.</vt:lpstr>
      <vt:lpstr>Номан Челебіджіхан</vt:lpstr>
      <vt:lpstr>Кримськотатарський національний рух. Події 1917 р в Криму.</vt:lpstr>
      <vt:lpstr>Кримська Народна Республіка</vt:lpstr>
      <vt:lpstr>Слайд 90</vt:lpstr>
      <vt:lpstr>Слайд 91</vt:lpstr>
      <vt:lpstr>       Перша війна радянської Росії проти УНР (грудень 1917 - лютий 1918 р.) </vt:lpstr>
      <vt:lpstr>Проголошення радянської влади в Україні</vt:lpstr>
      <vt:lpstr>Проголошення радянської влади в Україні</vt:lpstr>
      <vt:lpstr>Радянські уряди</vt:lpstr>
      <vt:lpstr>Слайд 96</vt:lpstr>
      <vt:lpstr>Перша війна радянської Росії проти УНР </vt:lpstr>
      <vt:lpstr>Слайд 98</vt:lpstr>
      <vt:lpstr>Перша війна радянської Росії проти УНР </vt:lpstr>
      <vt:lpstr>Більшовицькі сили</vt:lpstr>
      <vt:lpstr>Воєнні сили УЦР</vt:lpstr>
      <vt:lpstr>Перша війна радянської Росії проти УНР </vt:lpstr>
      <vt:lpstr>Слайд 103</vt:lpstr>
      <vt:lpstr>Слайд 104</vt:lpstr>
      <vt:lpstr>Слайд 105</vt:lpstr>
      <vt:lpstr>Слайд 106</vt:lpstr>
      <vt:lpstr>Перша війна радянської Росії проти УНР </vt:lpstr>
      <vt:lpstr>Слайд 108</vt:lpstr>
      <vt:lpstr>Перша спроба встановлення радянської влади в Україні</vt:lpstr>
      <vt:lpstr>Слайд 110</vt:lpstr>
      <vt:lpstr>Перша війна радянської Росії проти УНР </vt:lpstr>
      <vt:lpstr>Причини поразки військ УНР</vt:lpstr>
      <vt:lpstr>Слайд 113</vt:lpstr>
      <vt:lpstr>Слайд 114</vt:lpstr>
      <vt:lpstr>Брестський (Брест-Литовський)мир та УНР</vt:lpstr>
      <vt:lpstr>Умови Брестського договору</vt:lpstr>
      <vt:lpstr>Умови Брестського миру</vt:lpstr>
      <vt:lpstr>Слайд 118</vt:lpstr>
      <vt:lpstr>Слайд 119</vt:lpstr>
      <vt:lpstr>Слайд 120</vt:lpstr>
      <vt:lpstr>Слайд 121</vt:lpstr>
      <vt:lpstr>Павло Скоропадський</vt:lpstr>
      <vt:lpstr>Слайд 123</vt:lpstr>
      <vt:lpstr>Слайд 124</vt:lpstr>
      <vt:lpstr>Слайд 125</vt:lpstr>
      <vt:lpstr>Слайд 126</vt:lpstr>
      <vt:lpstr>Слайд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userznu</cp:lastModifiedBy>
  <cp:revision>154</cp:revision>
  <dcterms:created xsi:type="dcterms:W3CDTF">2019-02-13T18:31:49Z</dcterms:created>
  <dcterms:modified xsi:type="dcterms:W3CDTF">2023-02-19T21:48:06Z</dcterms:modified>
</cp:coreProperties>
</file>