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diagrams/layout2.xml" ContentType="application/vnd.openxmlformats-officedocument.drawingml.diagram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4"/>
  </p:notesMasterIdLst>
  <p:sldIdLst>
    <p:sldId id="267" r:id="rId2"/>
    <p:sldId id="268" r:id="rId3"/>
    <p:sldId id="257" r:id="rId4"/>
    <p:sldId id="269" r:id="rId5"/>
    <p:sldId id="404" r:id="rId6"/>
    <p:sldId id="273" r:id="rId7"/>
    <p:sldId id="270" r:id="rId8"/>
    <p:sldId id="274" r:id="rId9"/>
    <p:sldId id="275" r:id="rId10"/>
    <p:sldId id="277" r:id="rId11"/>
    <p:sldId id="278" r:id="rId12"/>
    <p:sldId id="279" r:id="rId13"/>
    <p:sldId id="405" r:id="rId14"/>
    <p:sldId id="406" r:id="rId15"/>
    <p:sldId id="281" r:id="rId16"/>
    <p:sldId id="283" r:id="rId17"/>
    <p:sldId id="407" r:id="rId18"/>
    <p:sldId id="271" r:id="rId19"/>
    <p:sldId id="284" r:id="rId20"/>
    <p:sldId id="276" r:id="rId21"/>
    <p:sldId id="285" r:id="rId22"/>
    <p:sldId id="287" r:id="rId23"/>
    <p:sldId id="288" r:id="rId24"/>
    <p:sldId id="289" r:id="rId25"/>
    <p:sldId id="290" r:id="rId26"/>
    <p:sldId id="291" r:id="rId27"/>
    <p:sldId id="295" r:id="rId28"/>
    <p:sldId id="298" r:id="rId29"/>
    <p:sldId id="296" r:id="rId30"/>
    <p:sldId id="299" r:id="rId31"/>
    <p:sldId id="301" r:id="rId32"/>
    <p:sldId id="303" r:id="rId33"/>
    <p:sldId id="304" r:id="rId34"/>
    <p:sldId id="300" r:id="rId35"/>
    <p:sldId id="305" r:id="rId36"/>
    <p:sldId id="306" r:id="rId37"/>
    <p:sldId id="308" r:id="rId38"/>
    <p:sldId id="408" r:id="rId39"/>
    <p:sldId id="312" r:id="rId40"/>
    <p:sldId id="311" r:id="rId41"/>
    <p:sldId id="310" r:id="rId42"/>
    <p:sldId id="307" r:id="rId43"/>
    <p:sldId id="315" r:id="rId44"/>
    <p:sldId id="320" r:id="rId45"/>
    <p:sldId id="309" r:id="rId46"/>
    <p:sldId id="313" r:id="rId47"/>
    <p:sldId id="314" r:id="rId48"/>
    <p:sldId id="319" r:id="rId49"/>
    <p:sldId id="321" r:id="rId50"/>
    <p:sldId id="316" r:id="rId51"/>
    <p:sldId id="318" r:id="rId52"/>
    <p:sldId id="323" r:id="rId53"/>
    <p:sldId id="324" r:id="rId54"/>
    <p:sldId id="326" r:id="rId55"/>
    <p:sldId id="325" r:id="rId56"/>
    <p:sldId id="327" r:id="rId57"/>
    <p:sldId id="328" r:id="rId58"/>
    <p:sldId id="329" r:id="rId59"/>
    <p:sldId id="330" r:id="rId60"/>
    <p:sldId id="331" r:id="rId61"/>
    <p:sldId id="322" r:id="rId62"/>
    <p:sldId id="332" r:id="rId63"/>
    <p:sldId id="333" r:id="rId64"/>
    <p:sldId id="336" r:id="rId65"/>
    <p:sldId id="337" r:id="rId66"/>
    <p:sldId id="338" r:id="rId67"/>
    <p:sldId id="339" r:id="rId68"/>
    <p:sldId id="340" r:id="rId69"/>
    <p:sldId id="341" r:id="rId70"/>
    <p:sldId id="342" r:id="rId71"/>
    <p:sldId id="334" r:id="rId72"/>
    <p:sldId id="335" r:id="rId73"/>
    <p:sldId id="343" r:id="rId74"/>
    <p:sldId id="344" r:id="rId75"/>
    <p:sldId id="346" r:id="rId76"/>
    <p:sldId id="347" r:id="rId77"/>
    <p:sldId id="348" r:id="rId78"/>
    <p:sldId id="349" r:id="rId79"/>
    <p:sldId id="350" r:id="rId80"/>
    <p:sldId id="351" r:id="rId81"/>
    <p:sldId id="345" r:id="rId82"/>
    <p:sldId id="352" r:id="rId83"/>
    <p:sldId id="353" r:id="rId84"/>
    <p:sldId id="354" r:id="rId85"/>
    <p:sldId id="355" r:id="rId86"/>
    <p:sldId id="356" r:id="rId87"/>
    <p:sldId id="357" r:id="rId88"/>
    <p:sldId id="358" r:id="rId89"/>
    <p:sldId id="360" r:id="rId90"/>
    <p:sldId id="361" r:id="rId91"/>
    <p:sldId id="362" r:id="rId92"/>
    <p:sldId id="363" r:id="rId93"/>
    <p:sldId id="364" r:id="rId94"/>
    <p:sldId id="368" r:id="rId95"/>
    <p:sldId id="369" r:id="rId96"/>
    <p:sldId id="370" r:id="rId97"/>
    <p:sldId id="371" r:id="rId98"/>
    <p:sldId id="372" r:id="rId99"/>
    <p:sldId id="373" r:id="rId100"/>
    <p:sldId id="374" r:id="rId101"/>
    <p:sldId id="375" r:id="rId102"/>
    <p:sldId id="376" r:id="rId103"/>
    <p:sldId id="377" r:id="rId104"/>
    <p:sldId id="365" r:id="rId105"/>
    <p:sldId id="366" r:id="rId106"/>
    <p:sldId id="359" r:id="rId107"/>
    <p:sldId id="379" r:id="rId108"/>
    <p:sldId id="378" r:id="rId109"/>
    <p:sldId id="380" r:id="rId110"/>
    <p:sldId id="382" r:id="rId111"/>
    <p:sldId id="383" r:id="rId112"/>
    <p:sldId id="381" r:id="rId113"/>
    <p:sldId id="367" r:id="rId114"/>
    <p:sldId id="384" r:id="rId115"/>
    <p:sldId id="385" r:id="rId116"/>
    <p:sldId id="386" r:id="rId117"/>
    <p:sldId id="387" r:id="rId118"/>
    <p:sldId id="388" r:id="rId119"/>
    <p:sldId id="389" r:id="rId120"/>
    <p:sldId id="390" r:id="rId121"/>
    <p:sldId id="391" r:id="rId122"/>
    <p:sldId id="392" r:id="rId123"/>
    <p:sldId id="396" r:id="rId124"/>
    <p:sldId id="393" r:id="rId125"/>
    <p:sldId id="395" r:id="rId126"/>
    <p:sldId id="397" r:id="rId127"/>
    <p:sldId id="398" r:id="rId128"/>
    <p:sldId id="400" r:id="rId129"/>
    <p:sldId id="399" r:id="rId130"/>
    <p:sldId id="401" r:id="rId131"/>
    <p:sldId id="402" r:id="rId132"/>
    <p:sldId id="403" r:id="rId13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p:scale>
          <a:sx n="60" d="100"/>
          <a:sy n="60" d="100"/>
        </p:scale>
        <p:origin x="-1014" y="-16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928CCF-6C8B-4CB9-A1DE-9B9ECA5A9B6D}" type="doc">
      <dgm:prSet loTypeId="urn:microsoft.com/office/officeart/2005/8/layout/vList6" loCatId="list" qsTypeId="urn:microsoft.com/office/officeart/2005/8/quickstyle/3d3" qsCatId="3D" csTypeId="urn:microsoft.com/office/officeart/2005/8/colors/accent0_3" csCatId="mainScheme" phldr="1"/>
      <dgm:spPr/>
      <dgm:t>
        <a:bodyPr/>
        <a:lstStyle/>
        <a:p>
          <a:endParaRPr lang="uk-UA"/>
        </a:p>
      </dgm:t>
    </dgm:pt>
    <dgm:pt modelId="{7602AD55-D8BA-4795-BDD1-7C26E16B8377}">
      <dgm:prSet phldrT="[Текст]"/>
      <dgm:spPr/>
      <dgm:t>
        <a:bodyPr/>
        <a:lstStyle/>
        <a:p>
          <a:r>
            <a:rPr lang="uk-UA" b="1" dirty="0" smtClean="0"/>
            <a:t>1925-1926рр. </a:t>
          </a:r>
          <a:endParaRPr lang="uk-UA" dirty="0"/>
        </a:p>
      </dgm:t>
    </dgm:pt>
    <dgm:pt modelId="{B1BF85B8-A8B0-4337-93D2-96CD29F47088}" type="parTrans" cxnId="{4E1A6CC9-C609-4855-BEC8-4DFC850D0181}">
      <dgm:prSet/>
      <dgm:spPr/>
      <dgm:t>
        <a:bodyPr/>
        <a:lstStyle/>
        <a:p>
          <a:endParaRPr lang="uk-UA"/>
        </a:p>
      </dgm:t>
    </dgm:pt>
    <dgm:pt modelId="{4A12AD2B-770F-4CB2-89B7-0B63327E5CB6}" type="sibTrans" cxnId="{4E1A6CC9-C609-4855-BEC8-4DFC850D0181}">
      <dgm:prSet/>
      <dgm:spPr/>
      <dgm:t>
        <a:bodyPr/>
        <a:lstStyle/>
        <a:p>
          <a:endParaRPr lang="uk-UA"/>
        </a:p>
      </dgm:t>
    </dgm:pt>
    <dgm:pt modelId="{52B59864-1148-4C04-A7F0-E4EF049B1504}">
      <dgm:prSet phldrT="[Текст]"/>
      <dgm:spPr/>
      <dgm:t>
        <a:bodyPr/>
        <a:lstStyle/>
        <a:p>
          <a:r>
            <a:rPr lang="uk-UA" b="1" dirty="0" smtClean="0"/>
            <a:t>перша хлібозаготівельна криза</a:t>
          </a:r>
          <a:endParaRPr lang="uk-UA" dirty="0"/>
        </a:p>
      </dgm:t>
    </dgm:pt>
    <dgm:pt modelId="{690E9981-2E30-4213-93CE-B44AC77FCF20}" type="parTrans" cxnId="{34C49437-F868-4EB8-B883-FF36B24F9461}">
      <dgm:prSet/>
      <dgm:spPr/>
      <dgm:t>
        <a:bodyPr/>
        <a:lstStyle/>
        <a:p>
          <a:endParaRPr lang="uk-UA"/>
        </a:p>
      </dgm:t>
    </dgm:pt>
    <dgm:pt modelId="{7FC0EC9C-5DF1-466F-8F08-D9AEB0ACA357}" type="sibTrans" cxnId="{34C49437-F868-4EB8-B883-FF36B24F9461}">
      <dgm:prSet/>
      <dgm:spPr/>
      <dgm:t>
        <a:bodyPr/>
        <a:lstStyle/>
        <a:p>
          <a:endParaRPr lang="uk-UA"/>
        </a:p>
      </dgm:t>
    </dgm:pt>
    <dgm:pt modelId="{140FE9F4-B850-4704-93EA-3C5D1FFDA420}">
      <dgm:prSet phldrT="[Текст]"/>
      <dgm:spPr/>
      <dgm:t>
        <a:bodyPr/>
        <a:lstStyle/>
        <a:p>
          <a:r>
            <a:rPr lang="uk-UA" b="1" dirty="0" smtClean="0"/>
            <a:t>1927-1928рр. </a:t>
          </a:r>
          <a:endParaRPr lang="uk-UA" dirty="0"/>
        </a:p>
      </dgm:t>
    </dgm:pt>
    <dgm:pt modelId="{D88D8D1A-19AA-4CAC-9494-136C3D76280A}" type="parTrans" cxnId="{9DD6318C-2CD5-4B29-AD7B-C08D06CA3322}">
      <dgm:prSet/>
      <dgm:spPr/>
      <dgm:t>
        <a:bodyPr/>
        <a:lstStyle/>
        <a:p>
          <a:endParaRPr lang="uk-UA"/>
        </a:p>
      </dgm:t>
    </dgm:pt>
    <dgm:pt modelId="{0387CE6E-0865-407C-89DE-D3388C5A04FF}" type="sibTrans" cxnId="{9DD6318C-2CD5-4B29-AD7B-C08D06CA3322}">
      <dgm:prSet/>
      <dgm:spPr/>
      <dgm:t>
        <a:bodyPr/>
        <a:lstStyle/>
        <a:p>
          <a:endParaRPr lang="uk-UA"/>
        </a:p>
      </dgm:t>
    </dgm:pt>
    <dgm:pt modelId="{A65D1759-D74B-42DE-A906-AD69B4B1B5BA}">
      <dgm:prSet phldrT="[Текст]"/>
      <dgm:spPr/>
      <dgm:t>
        <a:bodyPr/>
        <a:lstStyle/>
        <a:p>
          <a:r>
            <a:rPr lang="uk-UA" b="1" dirty="0" smtClean="0"/>
            <a:t>друга хлібозаготівельна криза</a:t>
          </a:r>
          <a:endParaRPr lang="uk-UA" dirty="0"/>
        </a:p>
      </dgm:t>
    </dgm:pt>
    <dgm:pt modelId="{44B38655-7ADC-4831-8A38-F62690D36BD4}" type="parTrans" cxnId="{1C008814-F16A-4A54-AE11-1FA4EB0BBC23}">
      <dgm:prSet/>
      <dgm:spPr/>
      <dgm:t>
        <a:bodyPr/>
        <a:lstStyle/>
        <a:p>
          <a:endParaRPr lang="uk-UA"/>
        </a:p>
      </dgm:t>
    </dgm:pt>
    <dgm:pt modelId="{3330FA39-002E-4809-955E-C9B3A36B971B}" type="sibTrans" cxnId="{1C008814-F16A-4A54-AE11-1FA4EB0BBC23}">
      <dgm:prSet/>
      <dgm:spPr/>
      <dgm:t>
        <a:bodyPr/>
        <a:lstStyle/>
        <a:p>
          <a:endParaRPr lang="uk-UA"/>
        </a:p>
      </dgm:t>
    </dgm:pt>
    <dgm:pt modelId="{A59566CD-FD30-44C9-AE35-4058EB9B76BE}">
      <dgm:prSet phldrT="[Текст]"/>
      <dgm:spPr/>
      <dgm:t>
        <a:bodyPr/>
        <a:lstStyle/>
        <a:p>
          <a:r>
            <a:rPr lang="uk-UA" dirty="0" smtClean="0"/>
            <a:t>Заможних селян звинувачували в саботажі </a:t>
          </a:r>
          <a:r>
            <a:rPr lang="uk-UA" dirty="0" err="1" smtClean="0"/>
            <a:t>хлібозаготівель</a:t>
          </a:r>
          <a:r>
            <a:rPr lang="uk-UA" dirty="0" smtClean="0"/>
            <a:t>.</a:t>
          </a:r>
          <a:endParaRPr lang="uk-UA" dirty="0"/>
        </a:p>
      </dgm:t>
    </dgm:pt>
    <dgm:pt modelId="{E1D4BB82-9F2A-4574-89D2-8344EB20FBBB}" type="parTrans" cxnId="{4DEF8CB0-8368-4563-8EB4-CD9A70EDB808}">
      <dgm:prSet/>
      <dgm:spPr/>
      <dgm:t>
        <a:bodyPr/>
        <a:lstStyle/>
        <a:p>
          <a:endParaRPr lang="uk-UA"/>
        </a:p>
      </dgm:t>
    </dgm:pt>
    <dgm:pt modelId="{B11F68FB-09A7-4577-AFB2-C420EAD8CE3A}" type="sibTrans" cxnId="{4DEF8CB0-8368-4563-8EB4-CD9A70EDB808}">
      <dgm:prSet/>
      <dgm:spPr/>
      <dgm:t>
        <a:bodyPr/>
        <a:lstStyle/>
        <a:p>
          <a:endParaRPr lang="uk-UA"/>
        </a:p>
      </dgm:t>
    </dgm:pt>
    <dgm:pt modelId="{80C73421-6F04-427F-8C66-9E6379EDB45D}">
      <dgm:prSet phldrT="[Текст]"/>
      <dgm:spPr/>
      <dgm:t>
        <a:bodyPr/>
        <a:lstStyle/>
        <a:p>
          <a:r>
            <a:rPr lang="uk-UA" dirty="0" smtClean="0"/>
            <a:t>селяни через нестачу зерна відмовлялися здавати його державі за низькими цінами</a:t>
          </a:r>
          <a:endParaRPr lang="uk-UA" dirty="0"/>
        </a:p>
      </dgm:t>
    </dgm:pt>
    <dgm:pt modelId="{7F71A87D-50EE-422F-90F1-46200C030985}" type="parTrans" cxnId="{69770B58-DEE4-4314-8C48-260084307FEA}">
      <dgm:prSet/>
      <dgm:spPr/>
      <dgm:t>
        <a:bodyPr/>
        <a:lstStyle/>
        <a:p>
          <a:endParaRPr lang="uk-UA"/>
        </a:p>
      </dgm:t>
    </dgm:pt>
    <dgm:pt modelId="{3033AA78-06F9-4917-AB26-34D22D2CB583}" type="sibTrans" cxnId="{69770B58-DEE4-4314-8C48-260084307FEA}">
      <dgm:prSet/>
      <dgm:spPr/>
      <dgm:t>
        <a:bodyPr/>
        <a:lstStyle/>
        <a:p>
          <a:endParaRPr lang="uk-UA"/>
        </a:p>
      </dgm:t>
    </dgm:pt>
    <dgm:pt modelId="{410F52EA-5361-4FA3-9AD7-F262D029D0AD}">
      <dgm:prSet phldrT="[Текст]"/>
      <dgm:spPr/>
      <dgm:t>
        <a:bodyPr/>
        <a:lstStyle/>
        <a:p>
          <a:r>
            <a:rPr lang="uk-UA" dirty="0" smtClean="0"/>
            <a:t> Це стало поштовхом до згортання непу.</a:t>
          </a:r>
          <a:endParaRPr lang="uk-UA" dirty="0"/>
        </a:p>
      </dgm:t>
    </dgm:pt>
    <dgm:pt modelId="{E37F52C5-EDCC-4307-8B63-09EFB654D200}" type="parTrans" cxnId="{D1249592-6B5F-4B3D-AE29-C797B5361513}">
      <dgm:prSet/>
      <dgm:spPr/>
      <dgm:t>
        <a:bodyPr/>
        <a:lstStyle/>
        <a:p>
          <a:endParaRPr lang="uk-UA"/>
        </a:p>
      </dgm:t>
    </dgm:pt>
    <dgm:pt modelId="{0CBC6B14-51C2-4B63-828E-1A170225E9D3}" type="sibTrans" cxnId="{D1249592-6B5F-4B3D-AE29-C797B5361513}">
      <dgm:prSet/>
      <dgm:spPr/>
      <dgm:t>
        <a:bodyPr/>
        <a:lstStyle/>
        <a:p>
          <a:endParaRPr lang="uk-UA"/>
        </a:p>
      </dgm:t>
    </dgm:pt>
    <dgm:pt modelId="{F151ACF4-E89F-493E-91D2-6714BD4F9438}" type="pres">
      <dgm:prSet presAssocID="{AF928CCF-6C8B-4CB9-A1DE-9B9ECA5A9B6D}" presName="Name0" presStyleCnt="0">
        <dgm:presLayoutVars>
          <dgm:dir/>
          <dgm:animLvl val="lvl"/>
          <dgm:resizeHandles/>
        </dgm:presLayoutVars>
      </dgm:prSet>
      <dgm:spPr/>
      <dgm:t>
        <a:bodyPr/>
        <a:lstStyle/>
        <a:p>
          <a:endParaRPr lang="en-US"/>
        </a:p>
      </dgm:t>
    </dgm:pt>
    <dgm:pt modelId="{656DDD2E-E467-4862-88F9-EC80689E3916}" type="pres">
      <dgm:prSet presAssocID="{7602AD55-D8BA-4795-BDD1-7C26E16B8377}" presName="linNode" presStyleCnt="0"/>
      <dgm:spPr/>
      <dgm:t>
        <a:bodyPr/>
        <a:lstStyle/>
        <a:p>
          <a:endParaRPr lang="ru-RU"/>
        </a:p>
      </dgm:t>
    </dgm:pt>
    <dgm:pt modelId="{713DD2BB-6373-4FC6-BB13-9E3CEC6EB998}" type="pres">
      <dgm:prSet presAssocID="{7602AD55-D8BA-4795-BDD1-7C26E16B8377}" presName="parentShp" presStyleLbl="node1" presStyleIdx="0" presStyleCnt="2">
        <dgm:presLayoutVars>
          <dgm:bulletEnabled val="1"/>
        </dgm:presLayoutVars>
      </dgm:prSet>
      <dgm:spPr/>
      <dgm:t>
        <a:bodyPr/>
        <a:lstStyle/>
        <a:p>
          <a:endParaRPr lang="uk-UA"/>
        </a:p>
      </dgm:t>
    </dgm:pt>
    <dgm:pt modelId="{E2FFFCDE-DE5A-4433-84BA-0D89D4329AF4}" type="pres">
      <dgm:prSet presAssocID="{7602AD55-D8BA-4795-BDD1-7C26E16B8377}" presName="childShp" presStyleLbl="bgAccFollowNode1" presStyleIdx="0" presStyleCnt="2" custScaleX="148529">
        <dgm:presLayoutVars>
          <dgm:bulletEnabled val="1"/>
        </dgm:presLayoutVars>
      </dgm:prSet>
      <dgm:spPr/>
      <dgm:t>
        <a:bodyPr/>
        <a:lstStyle/>
        <a:p>
          <a:endParaRPr lang="uk-UA"/>
        </a:p>
      </dgm:t>
    </dgm:pt>
    <dgm:pt modelId="{23A7D0CD-82E7-4A85-898D-13B0EB50597D}" type="pres">
      <dgm:prSet presAssocID="{4A12AD2B-770F-4CB2-89B7-0B63327E5CB6}" presName="spacing" presStyleCnt="0"/>
      <dgm:spPr/>
      <dgm:t>
        <a:bodyPr/>
        <a:lstStyle/>
        <a:p>
          <a:endParaRPr lang="ru-RU"/>
        </a:p>
      </dgm:t>
    </dgm:pt>
    <dgm:pt modelId="{E06D6B37-56BA-4C94-B69B-AE8A942D2FB7}" type="pres">
      <dgm:prSet presAssocID="{140FE9F4-B850-4704-93EA-3C5D1FFDA420}" presName="linNode" presStyleCnt="0"/>
      <dgm:spPr/>
      <dgm:t>
        <a:bodyPr/>
        <a:lstStyle/>
        <a:p>
          <a:endParaRPr lang="ru-RU"/>
        </a:p>
      </dgm:t>
    </dgm:pt>
    <dgm:pt modelId="{8F8A730F-6DBF-427C-A2B8-6924D2AEE207}" type="pres">
      <dgm:prSet presAssocID="{140FE9F4-B850-4704-93EA-3C5D1FFDA420}" presName="parentShp" presStyleLbl="node1" presStyleIdx="1" presStyleCnt="2">
        <dgm:presLayoutVars>
          <dgm:bulletEnabled val="1"/>
        </dgm:presLayoutVars>
      </dgm:prSet>
      <dgm:spPr/>
      <dgm:t>
        <a:bodyPr/>
        <a:lstStyle/>
        <a:p>
          <a:endParaRPr lang="uk-UA"/>
        </a:p>
      </dgm:t>
    </dgm:pt>
    <dgm:pt modelId="{04A85DEB-0AD5-4536-A327-3B274C0FA11B}" type="pres">
      <dgm:prSet presAssocID="{140FE9F4-B850-4704-93EA-3C5D1FFDA420}" presName="childShp" presStyleLbl="bgAccFollowNode1" presStyleIdx="1" presStyleCnt="2" custScaleX="138510">
        <dgm:presLayoutVars>
          <dgm:bulletEnabled val="1"/>
        </dgm:presLayoutVars>
      </dgm:prSet>
      <dgm:spPr/>
      <dgm:t>
        <a:bodyPr/>
        <a:lstStyle/>
        <a:p>
          <a:endParaRPr lang="uk-UA"/>
        </a:p>
      </dgm:t>
    </dgm:pt>
  </dgm:ptLst>
  <dgm:cxnLst>
    <dgm:cxn modelId="{2347D8E5-C2C1-4837-91D5-E0F1692DE19C}" type="presOf" srcId="{140FE9F4-B850-4704-93EA-3C5D1FFDA420}" destId="{8F8A730F-6DBF-427C-A2B8-6924D2AEE207}" srcOrd="0" destOrd="0" presId="urn:microsoft.com/office/officeart/2005/8/layout/vList6"/>
    <dgm:cxn modelId="{7A957C4E-2CC1-4D3D-AE74-92EAB4FE3F37}" type="presOf" srcId="{410F52EA-5361-4FA3-9AD7-F262D029D0AD}" destId="{04A85DEB-0AD5-4536-A327-3B274C0FA11B}" srcOrd="0" destOrd="2" presId="urn:microsoft.com/office/officeart/2005/8/layout/vList6"/>
    <dgm:cxn modelId="{69770B58-DEE4-4314-8C48-260084307FEA}" srcId="{7602AD55-D8BA-4795-BDD1-7C26E16B8377}" destId="{80C73421-6F04-427F-8C66-9E6379EDB45D}" srcOrd="1" destOrd="0" parTransId="{7F71A87D-50EE-422F-90F1-46200C030985}" sibTransId="{3033AA78-06F9-4917-AB26-34D22D2CB583}"/>
    <dgm:cxn modelId="{D1249592-6B5F-4B3D-AE29-C797B5361513}" srcId="{140FE9F4-B850-4704-93EA-3C5D1FFDA420}" destId="{410F52EA-5361-4FA3-9AD7-F262D029D0AD}" srcOrd="2" destOrd="0" parTransId="{E37F52C5-EDCC-4307-8B63-09EFB654D200}" sibTransId="{0CBC6B14-51C2-4B63-828E-1A170225E9D3}"/>
    <dgm:cxn modelId="{A4C716A2-2473-4C1B-82AC-8EA1A51BA923}" type="presOf" srcId="{AF928CCF-6C8B-4CB9-A1DE-9B9ECA5A9B6D}" destId="{F151ACF4-E89F-493E-91D2-6714BD4F9438}" srcOrd="0" destOrd="0" presId="urn:microsoft.com/office/officeart/2005/8/layout/vList6"/>
    <dgm:cxn modelId="{34C49437-F868-4EB8-B883-FF36B24F9461}" srcId="{7602AD55-D8BA-4795-BDD1-7C26E16B8377}" destId="{52B59864-1148-4C04-A7F0-E4EF049B1504}" srcOrd="0" destOrd="0" parTransId="{690E9981-2E30-4213-93CE-B44AC77FCF20}" sibTransId="{7FC0EC9C-5DF1-466F-8F08-D9AEB0ACA357}"/>
    <dgm:cxn modelId="{29712D90-F15A-4E6C-BEE8-A841B9CA8B79}" type="presOf" srcId="{80C73421-6F04-427F-8C66-9E6379EDB45D}" destId="{E2FFFCDE-DE5A-4433-84BA-0D89D4329AF4}" srcOrd="0" destOrd="1" presId="urn:microsoft.com/office/officeart/2005/8/layout/vList6"/>
    <dgm:cxn modelId="{1C008814-F16A-4A54-AE11-1FA4EB0BBC23}" srcId="{140FE9F4-B850-4704-93EA-3C5D1FFDA420}" destId="{A65D1759-D74B-42DE-A906-AD69B4B1B5BA}" srcOrd="0" destOrd="0" parTransId="{44B38655-7ADC-4831-8A38-F62690D36BD4}" sibTransId="{3330FA39-002E-4809-955E-C9B3A36B971B}"/>
    <dgm:cxn modelId="{DE2B8556-3353-4DE4-BD3A-6EADEBD35254}" type="presOf" srcId="{7602AD55-D8BA-4795-BDD1-7C26E16B8377}" destId="{713DD2BB-6373-4FC6-BB13-9E3CEC6EB998}" srcOrd="0" destOrd="0" presId="urn:microsoft.com/office/officeart/2005/8/layout/vList6"/>
    <dgm:cxn modelId="{9DD6318C-2CD5-4B29-AD7B-C08D06CA3322}" srcId="{AF928CCF-6C8B-4CB9-A1DE-9B9ECA5A9B6D}" destId="{140FE9F4-B850-4704-93EA-3C5D1FFDA420}" srcOrd="1" destOrd="0" parTransId="{D88D8D1A-19AA-4CAC-9494-136C3D76280A}" sibTransId="{0387CE6E-0865-407C-89DE-D3388C5A04FF}"/>
    <dgm:cxn modelId="{4E1A6CC9-C609-4855-BEC8-4DFC850D0181}" srcId="{AF928CCF-6C8B-4CB9-A1DE-9B9ECA5A9B6D}" destId="{7602AD55-D8BA-4795-BDD1-7C26E16B8377}" srcOrd="0" destOrd="0" parTransId="{B1BF85B8-A8B0-4337-93D2-96CD29F47088}" sibTransId="{4A12AD2B-770F-4CB2-89B7-0B63327E5CB6}"/>
    <dgm:cxn modelId="{4DEF8CB0-8368-4563-8EB4-CD9A70EDB808}" srcId="{140FE9F4-B850-4704-93EA-3C5D1FFDA420}" destId="{A59566CD-FD30-44C9-AE35-4058EB9B76BE}" srcOrd="1" destOrd="0" parTransId="{E1D4BB82-9F2A-4574-89D2-8344EB20FBBB}" sibTransId="{B11F68FB-09A7-4577-AFB2-C420EAD8CE3A}"/>
    <dgm:cxn modelId="{8A3C4607-80ED-4489-A09D-54BBA89C10E0}" type="presOf" srcId="{A59566CD-FD30-44C9-AE35-4058EB9B76BE}" destId="{04A85DEB-0AD5-4536-A327-3B274C0FA11B}" srcOrd="0" destOrd="1" presId="urn:microsoft.com/office/officeart/2005/8/layout/vList6"/>
    <dgm:cxn modelId="{4F505EC7-E59E-4788-A778-6E0760B5EA6F}" type="presOf" srcId="{52B59864-1148-4C04-A7F0-E4EF049B1504}" destId="{E2FFFCDE-DE5A-4433-84BA-0D89D4329AF4}" srcOrd="0" destOrd="0" presId="urn:microsoft.com/office/officeart/2005/8/layout/vList6"/>
    <dgm:cxn modelId="{6A450C72-2D0E-489F-AF06-CEB177CC3880}" type="presOf" srcId="{A65D1759-D74B-42DE-A906-AD69B4B1B5BA}" destId="{04A85DEB-0AD5-4536-A327-3B274C0FA11B}" srcOrd="0" destOrd="0" presId="urn:microsoft.com/office/officeart/2005/8/layout/vList6"/>
    <dgm:cxn modelId="{ADA86984-4AE7-4E4B-B484-3918663585C3}" type="presParOf" srcId="{F151ACF4-E89F-493E-91D2-6714BD4F9438}" destId="{656DDD2E-E467-4862-88F9-EC80689E3916}" srcOrd="0" destOrd="0" presId="urn:microsoft.com/office/officeart/2005/8/layout/vList6"/>
    <dgm:cxn modelId="{0A8CA005-1C9C-49FB-86A5-1C14543A0E3B}" type="presParOf" srcId="{656DDD2E-E467-4862-88F9-EC80689E3916}" destId="{713DD2BB-6373-4FC6-BB13-9E3CEC6EB998}" srcOrd="0" destOrd="0" presId="urn:microsoft.com/office/officeart/2005/8/layout/vList6"/>
    <dgm:cxn modelId="{C864FD11-4672-46D9-88E8-5211CE292ADD}" type="presParOf" srcId="{656DDD2E-E467-4862-88F9-EC80689E3916}" destId="{E2FFFCDE-DE5A-4433-84BA-0D89D4329AF4}" srcOrd="1" destOrd="0" presId="urn:microsoft.com/office/officeart/2005/8/layout/vList6"/>
    <dgm:cxn modelId="{303A1259-C2CD-4EC8-9F78-D5C015CF6669}" type="presParOf" srcId="{F151ACF4-E89F-493E-91D2-6714BD4F9438}" destId="{23A7D0CD-82E7-4A85-898D-13B0EB50597D}" srcOrd="1" destOrd="0" presId="urn:microsoft.com/office/officeart/2005/8/layout/vList6"/>
    <dgm:cxn modelId="{5ACF5FAA-E143-4762-B3EC-02ECAA8F80B5}" type="presParOf" srcId="{F151ACF4-E89F-493E-91D2-6714BD4F9438}" destId="{E06D6B37-56BA-4C94-B69B-AE8A942D2FB7}" srcOrd="2" destOrd="0" presId="urn:microsoft.com/office/officeart/2005/8/layout/vList6"/>
    <dgm:cxn modelId="{9E41383A-6C15-4B91-9E18-EDE973C67762}" type="presParOf" srcId="{E06D6B37-56BA-4C94-B69B-AE8A942D2FB7}" destId="{8F8A730F-6DBF-427C-A2B8-6924D2AEE207}" srcOrd="0" destOrd="0" presId="urn:microsoft.com/office/officeart/2005/8/layout/vList6"/>
    <dgm:cxn modelId="{9777C685-8E16-463C-942E-1C0A82F50378}" type="presParOf" srcId="{E06D6B37-56BA-4C94-B69B-AE8A942D2FB7}" destId="{04A85DEB-0AD5-4536-A327-3B274C0FA11B}"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4754AE-BED4-497D-A1F8-8FE5BDFC13E6}" type="doc">
      <dgm:prSet loTypeId="urn:microsoft.com/office/officeart/2005/8/layout/vProcess5" loCatId="process" qsTypeId="urn:microsoft.com/office/officeart/2005/8/quickstyle/3d2" qsCatId="3D" csTypeId="urn:microsoft.com/office/officeart/2005/8/colors/accent0_3" csCatId="mainScheme" phldr="1"/>
      <dgm:spPr/>
      <dgm:t>
        <a:bodyPr/>
        <a:lstStyle/>
        <a:p>
          <a:endParaRPr lang="uk-UA"/>
        </a:p>
      </dgm:t>
    </dgm:pt>
    <dgm:pt modelId="{C5C5BDEC-24C5-4A53-9C1D-BEFBD1DF0616}">
      <dgm:prSet phldrT="[Текст]"/>
      <dgm:spPr/>
      <dgm:t>
        <a:bodyPr/>
        <a:lstStyle/>
        <a:p>
          <a:pPr algn="just"/>
          <a:r>
            <a:rPr lang="uk-UA" b="1" noProof="0" dirty="0" smtClean="0"/>
            <a:t>Перший п'ятирічний план передбачав, що в Україні в колгоспи буде об'єднано 30 % селянських господарств.</a:t>
          </a:r>
          <a:r>
            <a:rPr lang="uk-UA" noProof="0" dirty="0" smtClean="0"/>
            <a:t> </a:t>
          </a:r>
          <a:endParaRPr lang="uk-UA" noProof="0" dirty="0"/>
        </a:p>
      </dgm:t>
    </dgm:pt>
    <dgm:pt modelId="{F0DC80D5-10D8-484F-8E90-3BA3A95B6B1A}" type="parTrans" cxnId="{BAC75B83-5F1B-49AF-83FB-343E84CE7478}">
      <dgm:prSet/>
      <dgm:spPr/>
      <dgm:t>
        <a:bodyPr/>
        <a:lstStyle/>
        <a:p>
          <a:endParaRPr lang="uk-UA"/>
        </a:p>
      </dgm:t>
    </dgm:pt>
    <dgm:pt modelId="{8D7AE133-7A13-42C7-BCC3-6B9E113A0859}" type="sibTrans" cxnId="{BAC75B83-5F1B-49AF-83FB-343E84CE7478}">
      <dgm:prSet/>
      <dgm:spPr/>
      <dgm:t>
        <a:bodyPr/>
        <a:lstStyle/>
        <a:p>
          <a:endParaRPr lang="uk-UA"/>
        </a:p>
      </dgm:t>
    </dgm:pt>
    <dgm:pt modelId="{7EE03D65-3063-4786-903E-70946126F305}">
      <dgm:prSet phldrT="[Текст]"/>
      <dgm:spPr/>
      <dgm:t>
        <a:bodyPr/>
        <a:lstStyle/>
        <a:p>
          <a:pPr algn="just"/>
          <a:r>
            <a:rPr lang="uk-UA" b="1" noProof="0" dirty="0" smtClean="0">
              <a:solidFill>
                <a:srgbClr val="FF0000"/>
              </a:solidFill>
            </a:rPr>
            <a:t>1929 р.</a:t>
          </a:r>
          <a:r>
            <a:rPr lang="uk-UA" b="1" noProof="0" dirty="0" smtClean="0"/>
            <a:t> - на листопадовому пленумі ЦК ВКП (б) було взято курс на </a:t>
          </a:r>
          <a:r>
            <a:rPr lang="uk-UA" b="1" noProof="0" dirty="0" smtClean="0">
              <a:solidFill>
                <a:srgbClr val="FF0000"/>
              </a:solidFill>
              <a:effectLst>
                <a:outerShdw blurRad="38100" dist="38100" dir="2700000" algn="tl">
                  <a:srgbClr val="000000">
                    <a:alpha val="43137"/>
                  </a:srgbClr>
                </a:outerShdw>
              </a:effectLst>
            </a:rPr>
            <a:t>суцільну прискорену колективізацію. </a:t>
          </a:r>
          <a:endParaRPr lang="uk-UA" b="1" noProof="0" dirty="0">
            <a:solidFill>
              <a:srgbClr val="FF0000"/>
            </a:solidFill>
            <a:effectLst>
              <a:outerShdw blurRad="38100" dist="38100" dir="2700000" algn="tl">
                <a:srgbClr val="000000">
                  <a:alpha val="43137"/>
                </a:srgbClr>
              </a:outerShdw>
            </a:effectLst>
          </a:endParaRPr>
        </a:p>
      </dgm:t>
    </dgm:pt>
    <dgm:pt modelId="{BA555124-5961-4CA2-B09F-7EAF292F4956}" type="parTrans" cxnId="{76163811-3645-4ABE-9C78-4F19BFC2DC85}">
      <dgm:prSet/>
      <dgm:spPr/>
      <dgm:t>
        <a:bodyPr/>
        <a:lstStyle/>
        <a:p>
          <a:endParaRPr lang="uk-UA"/>
        </a:p>
      </dgm:t>
    </dgm:pt>
    <dgm:pt modelId="{F8EEA57C-655C-4248-BB21-83F013F5A146}" type="sibTrans" cxnId="{76163811-3645-4ABE-9C78-4F19BFC2DC85}">
      <dgm:prSet/>
      <dgm:spPr/>
      <dgm:t>
        <a:bodyPr/>
        <a:lstStyle/>
        <a:p>
          <a:endParaRPr lang="uk-UA"/>
        </a:p>
      </dgm:t>
    </dgm:pt>
    <dgm:pt modelId="{12E959D1-A693-4712-B261-3A68FB9265B5}" type="pres">
      <dgm:prSet presAssocID="{A64754AE-BED4-497D-A1F8-8FE5BDFC13E6}" presName="outerComposite" presStyleCnt="0">
        <dgm:presLayoutVars>
          <dgm:chMax val="5"/>
          <dgm:dir/>
          <dgm:resizeHandles val="exact"/>
        </dgm:presLayoutVars>
      </dgm:prSet>
      <dgm:spPr/>
      <dgm:t>
        <a:bodyPr/>
        <a:lstStyle/>
        <a:p>
          <a:endParaRPr lang="en-US"/>
        </a:p>
      </dgm:t>
    </dgm:pt>
    <dgm:pt modelId="{0E392A76-AABF-4C94-8D06-E65D6334FF31}" type="pres">
      <dgm:prSet presAssocID="{A64754AE-BED4-497D-A1F8-8FE5BDFC13E6}" presName="dummyMaxCanvas" presStyleCnt="0">
        <dgm:presLayoutVars/>
      </dgm:prSet>
      <dgm:spPr/>
      <dgm:t>
        <a:bodyPr/>
        <a:lstStyle/>
        <a:p>
          <a:endParaRPr lang="en-US"/>
        </a:p>
      </dgm:t>
    </dgm:pt>
    <dgm:pt modelId="{A7C98C28-46D7-40A0-82EA-8670E0BECABF}" type="pres">
      <dgm:prSet presAssocID="{A64754AE-BED4-497D-A1F8-8FE5BDFC13E6}" presName="TwoNodes_1" presStyleLbl="node1" presStyleIdx="0" presStyleCnt="2">
        <dgm:presLayoutVars>
          <dgm:bulletEnabled val="1"/>
        </dgm:presLayoutVars>
      </dgm:prSet>
      <dgm:spPr/>
      <dgm:t>
        <a:bodyPr/>
        <a:lstStyle/>
        <a:p>
          <a:endParaRPr lang="uk-UA"/>
        </a:p>
      </dgm:t>
    </dgm:pt>
    <dgm:pt modelId="{B2F02721-8A27-4652-9147-33A009D01A46}" type="pres">
      <dgm:prSet presAssocID="{A64754AE-BED4-497D-A1F8-8FE5BDFC13E6}" presName="TwoNodes_2" presStyleLbl="node1" presStyleIdx="1" presStyleCnt="2">
        <dgm:presLayoutVars>
          <dgm:bulletEnabled val="1"/>
        </dgm:presLayoutVars>
      </dgm:prSet>
      <dgm:spPr/>
      <dgm:t>
        <a:bodyPr/>
        <a:lstStyle/>
        <a:p>
          <a:endParaRPr lang="uk-UA"/>
        </a:p>
      </dgm:t>
    </dgm:pt>
    <dgm:pt modelId="{B4ADFA8E-9A89-49D9-8B26-A5F40E16DF44}" type="pres">
      <dgm:prSet presAssocID="{A64754AE-BED4-497D-A1F8-8FE5BDFC13E6}" presName="TwoConn_1-2" presStyleLbl="fgAccFollowNode1" presStyleIdx="0" presStyleCnt="1">
        <dgm:presLayoutVars>
          <dgm:bulletEnabled val="1"/>
        </dgm:presLayoutVars>
      </dgm:prSet>
      <dgm:spPr/>
      <dgm:t>
        <a:bodyPr/>
        <a:lstStyle/>
        <a:p>
          <a:endParaRPr lang="en-US"/>
        </a:p>
      </dgm:t>
    </dgm:pt>
    <dgm:pt modelId="{E223AE74-F179-4B65-B6D0-40FCA170033B}" type="pres">
      <dgm:prSet presAssocID="{A64754AE-BED4-497D-A1F8-8FE5BDFC13E6}" presName="TwoNodes_1_text" presStyleLbl="node1" presStyleIdx="1" presStyleCnt="2">
        <dgm:presLayoutVars>
          <dgm:bulletEnabled val="1"/>
        </dgm:presLayoutVars>
      </dgm:prSet>
      <dgm:spPr/>
      <dgm:t>
        <a:bodyPr/>
        <a:lstStyle/>
        <a:p>
          <a:endParaRPr lang="uk-UA"/>
        </a:p>
      </dgm:t>
    </dgm:pt>
    <dgm:pt modelId="{DBBECB79-3774-458F-B06C-DDF21956A76A}" type="pres">
      <dgm:prSet presAssocID="{A64754AE-BED4-497D-A1F8-8FE5BDFC13E6}" presName="TwoNodes_2_text" presStyleLbl="node1" presStyleIdx="1" presStyleCnt="2">
        <dgm:presLayoutVars>
          <dgm:bulletEnabled val="1"/>
        </dgm:presLayoutVars>
      </dgm:prSet>
      <dgm:spPr/>
      <dgm:t>
        <a:bodyPr/>
        <a:lstStyle/>
        <a:p>
          <a:endParaRPr lang="uk-UA"/>
        </a:p>
      </dgm:t>
    </dgm:pt>
  </dgm:ptLst>
  <dgm:cxnLst>
    <dgm:cxn modelId="{6252815D-BF54-41D1-9422-927914F96FEB}" type="presOf" srcId="{C5C5BDEC-24C5-4A53-9C1D-BEFBD1DF0616}" destId="{E223AE74-F179-4B65-B6D0-40FCA170033B}" srcOrd="1" destOrd="0" presId="urn:microsoft.com/office/officeart/2005/8/layout/vProcess5"/>
    <dgm:cxn modelId="{76163811-3645-4ABE-9C78-4F19BFC2DC85}" srcId="{A64754AE-BED4-497D-A1F8-8FE5BDFC13E6}" destId="{7EE03D65-3063-4786-903E-70946126F305}" srcOrd="1" destOrd="0" parTransId="{BA555124-5961-4CA2-B09F-7EAF292F4956}" sibTransId="{F8EEA57C-655C-4248-BB21-83F013F5A146}"/>
    <dgm:cxn modelId="{2C7526E7-B5E8-452F-BE4D-EECC95F0EDFE}" type="presOf" srcId="{7EE03D65-3063-4786-903E-70946126F305}" destId="{DBBECB79-3774-458F-B06C-DDF21956A76A}" srcOrd="1" destOrd="0" presId="urn:microsoft.com/office/officeart/2005/8/layout/vProcess5"/>
    <dgm:cxn modelId="{059F4C22-C284-4E0F-A818-FE6699AC9FC5}" type="presOf" srcId="{8D7AE133-7A13-42C7-BCC3-6B9E113A0859}" destId="{B4ADFA8E-9A89-49D9-8B26-A5F40E16DF44}" srcOrd="0" destOrd="0" presId="urn:microsoft.com/office/officeart/2005/8/layout/vProcess5"/>
    <dgm:cxn modelId="{B55D3B89-E6EA-45C8-BE8F-21B33AE6B443}" type="presOf" srcId="{7EE03D65-3063-4786-903E-70946126F305}" destId="{B2F02721-8A27-4652-9147-33A009D01A46}" srcOrd="0" destOrd="0" presId="urn:microsoft.com/office/officeart/2005/8/layout/vProcess5"/>
    <dgm:cxn modelId="{93B00620-A31D-44C2-BEE7-271F18BC3526}" type="presOf" srcId="{A64754AE-BED4-497D-A1F8-8FE5BDFC13E6}" destId="{12E959D1-A693-4712-B261-3A68FB9265B5}" srcOrd="0" destOrd="0" presId="urn:microsoft.com/office/officeart/2005/8/layout/vProcess5"/>
    <dgm:cxn modelId="{B6F8F503-DD26-4896-8BF6-8A3EF2F187F9}" type="presOf" srcId="{C5C5BDEC-24C5-4A53-9C1D-BEFBD1DF0616}" destId="{A7C98C28-46D7-40A0-82EA-8670E0BECABF}" srcOrd="0" destOrd="0" presId="urn:microsoft.com/office/officeart/2005/8/layout/vProcess5"/>
    <dgm:cxn modelId="{BAC75B83-5F1B-49AF-83FB-343E84CE7478}" srcId="{A64754AE-BED4-497D-A1F8-8FE5BDFC13E6}" destId="{C5C5BDEC-24C5-4A53-9C1D-BEFBD1DF0616}" srcOrd="0" destOrd="0" parTransId="{F0DC80D5-10D8-484F-8E90-3BA3A95B6B1A}" sibTransId="{8D7AE133-7A13-42C7-BCC3-6B9E113A0859}"/>
    <dgm:cxn modelId="{37C29471-B01B-4553-AA2F-9E5902F9A57B}" type="presParOf" srcId="{12E959D1-A693-4712-B261-3A68FB9265B5}" destId="{0E392A76-AABF-4C94-8D06-E65D6334FF31}" srcOrd="0" destOrd="0" presId="urn:microsoft.com/office/officeart/2005/8/layout/vProcess5"/>
    <dgm:cxn modelId="{14560D4B-41B8-4345-9487-F01D60E4B20E}" type="presParOf" srcId="{12E959D1-A693-4712-B261-3A68FB9265B5}" destId="{A7C98C28-46D7-40A0-82EA-8670E0BECABF}" srcOrd="1" destOrd="0" presId="urn:microsoft.com/office/officeart/2005/8/layout/vProcess5"/>
    <dgm:cxn modelId="{EDC4166D-B818-4B3B-B53E-3912612B775B}" type="presParOf" srcId="{12E959D1-A693-4712-B261-3A68FB9265B5}" destId="{B2F02721-8A27-4652-9147-33A009D01A46}" srcOrd="2" destOrd="0" presId="urn:microsoft.com/office/officeart/2005/8/layout/vProcess5"/>
    <dgm:cxn modelId="{0AC9841C-2046-4E84-A3D9-9CFCEFD6D766}" type="presParOf" srcId="{12E959D1-A693-4712-B261-3A68FB9265B5}" destId="{B4ADFA8E-9A89-49D9-8B26-A5F40E16DF44}" srcOrd="3" destOrd="0" presId="urn:microsoft.com/office/officeart/2005/8/layout/vProcess5"/>
    <dgm:cxn modelId="{12F38C6D-E5BA-41F1-8C11-87C3AACD71F0}" type="presParOf" srcId="{12E959D1-A693-4712-B261-3A68FB9265B5}" destId="{E223AE74-F179-4B65-B6D0-40FCA170033B}" srcOrd="4" destOrd="0" presId="urn:microsoft.com/office/officeart/2005/8/layout/vProcess5"/>
    <dgm:cxn modelId="{5B11D9CE-D7BD-494B-BC56-72E4073A7008}" type="presParOf" srcId="{12E959D1-A693-4712-B261-3A68FB9265B5}" destId="{DBBECB79-3774-458F-B06C-DDF21956A76A}" srcOrd="5"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BD9F12-944E-4C48-B5FF-1AD8B2DD945A}" type="doc">
      <dgm:prSet loTypeId="urn:microsoft.com/office/officeart/2005/8/layout/hProcess9" loCatId="process" qsTypeId="urn:microsoft.com/office/officeart/2005/8/quickstyle/3d2" qsCatId="3D" csTypeId="urn:microsoft.com/office/officeart/2005/8/colors/accent1_2" csCatId="accent1" phldr="1"/>
      <dgm:spPr/>
    </dgm:pt>
    <dgm:pt modelId="{056A6AD4-230F-4B6A-B441-54CF98E6629B}">
      <dgm:prSet phldrT="[Текст]"/>
      <dgm:spPr/>
      <dgm:t>
        <a:bodyPr/>
        <a:lstStyle/>
        <a:p>
          <a:r>
            <a:rPr lang="ru-RU" dirty="0" err="1" smtClean="0"/>
            <a:t>Важливим</a:t>
          </a:r>
          <a:r>
            <a:rPr lang="ru-RU" dirty="0" smtClean="0"/>
            <a:t> </a:t>
          </a:r>
          <a:r>
            <a:rPr lang="ru-RU" dirty="0" err="1" smtClean="0"/>
            <a:t>елементом</a:t>
          </a:r>
          <a:r>
            <a:rPr lang="ru-RU" dirty="0" smtClean="0"/>
            <a:t> </a:t>
          </a:r>
          <a:r>
            <a:rPr lang="ru-RU" dirty="0" err="1" smtClean="0"/>
            <a:t>колективізації</a:t>
          </a:r>
          <a:r>
            <a:rPr lang="ru-RU" dirty="0" smtClean="0"/>
            <a:t> </a:t>
          </a:r>
          <a:r>
            <a:rPr lang="ru-RU" dirty="0" err="1" smtClean="0"/>
            <a:t>було</a:t>
          </a:r>
          <a:r>
            <a:rPr lang="ru-RU" dirty="0" smtClean="0"/>
            <a:t> </a:t>
          </a:r>
          <a:endParaRPr lang="en-US" dirty="0"/>
        </a:p>
      </dgm:t>
    </dgm:pt>
    <dgm:pt modelId="{6899389E-5D4C-47E5-96D3-7A224F174F49}" type="parTrans" cxnId="{572816D9-35C9-422E-89B0-ECD2D9B44B86}">
      <dgm:prSet/>
      <dgm:spPr/>
      <dgm:t>
        <a:bodyPr/>
        <a:lstStyle/>
        <a:p>
          <a:endParaRPr lang="en-US"/>
        </a:p>
      </dgm:t>
    </dgm:pt>
    <dgm:pt modelId="{0A956DE1-F80A-4072-B6A8-7AC8B9601458}" type="sibTrans" cxnId="{572816D9-35C9-422E-89B0-ECD2D9B44B86}">
      <dgm:prSet/>
      <dgm:spPr/>
      <dgm:t>
        <a:bodyPr/>
        <a:lstStyle/>
        <a:p>
          <a:endParaRPr lang="en-US"/>
        </a:p>
      </dgm:t>
    </dgm:pt>
    <dgm:pt modelId="{AFD64966-B1D0-45BE-94BB-4AD2C7302C31}">
      <dgm:prSet phldrT="[Текст]" custT="1"/>
      <dgm:spPr/>
      <dgm:t>
        <a:bodyPr/>
        <a:lstStyle/>
        <a:p>
          <a:r>
            <a:rPr lang="ru-RU" sz="2000" b="1" dirty="0" smtClean="0"/>
            <a:t>«</a:t>
          </a:r>
          <a:r>
            <a:rPr lang="ru-RU" sz="2000" b="1" dirty="0" err="1" smtClean="0"/>
            <a:t>розкуркулювання</a:t>
          </a:r>
          <a:r>
            <a:rPr lang="ru-RU" sz="2000" b="1" dirty="0" smtClean="0"/>
            <a:t>»</a:t>
          </a:r>
          <a:endParaRPr lang="en-US" sz="2000" dirty="0"/>
        </a:p>
      </dgm:t>
    </dgm:pt>
    <dgm:pt modelId="{3F7B33A4-03F7-4577-B81C-8172A3DD5804}" type="parTrans" cxnId="{0709A9B7-733E-4986-ABB9-5104ADC1FE29}">
      <dgm:prSet/>
      <dgm:spPr/>
      <dgm:t>
        <a:bodyPr/>
        <a:lstStyle/>
        <a:p>
          <a:endParaRPr lang="en-US"/>
        </a:p>
      </dgm:t>
    </dgm:pt>
    <dgm:pt modelId="{00EA8DEA-EC34-4F0A-A050-A0ED75AE110F}" type="sibTrans" cxnId="{0709A9B7-733E-4986-ABB9-5104ADC1FE29}">
      <dgm:prSet/>
      <dgm:spPr/>
      <dgm:t>
        <a:bodyPr/>
        <a:lstStyle/>
        <a:p>
          <a:endParaRPr lang="en-US"/>
        </a:p>
      </dgm:t>
    </dgm:pt>
    <dgm:pt modelId="{007F7D12-490C-4076-8AF1-ECB6F2D17A83}">
      <dgm:prSet phldrT="[Текст]" custT="1"/>
      <dgm:spPr/>
      <dgm:t>
        <a:bodyPr/>
        <a:lstStyle/>
        <a:p>
          <a:r>
            <a:rPr lang="ru-RU" sz="2600" b="1" dirty="0" smtClean="0"/>
            <a:t> </a:t>
          </a:r>
          <a:r>
            <a:rPr lang="ru-RU" sz="2400" b="1" dirty="0" err="1" smtClean="0"/>
            <a:t>розселянювання</a:t>
          </a:r>
          <a:r>
            <a:rPr lang="ru-RU" sz="2400" b="1" dirty="0" smtClean="0"/>
            <a:t> села</a:t>
          </a:r>
          <a:endParaRPr lang="en-US" sz="2400" dirty="0"/>
        </a:p>
      </dgm:t>
    </dgm:pt>
    <dgm:pt modelId="{765B5A34-2601-44D1-8620-20D0A9701A9A}" type="parTrans" cxnId="{04954FEE-A113-4F7F-AC86-39C44D893753}">
      <dgm:prSet/>
      <dgm:spPr/>
      <dgm:t>
        <a:bodyPr/>
        <a:lstStyle/>
        <a:p>
          <a:endParaRPr lang="en-US"/>
        </a:p>
      </dgm:t>
    </dgm:pt>
    <dgm:pt modelId="{4540CB60-36CA-43F3-AA86-08D2EED10FF5}" type="sibTrans" cxnId="{04954FEE-A113-4F7F-AC86-39C44D893753}">
      <dgm:prSet/>
      <dgm:spPr/>
      <dgm:t>
        <a:bodyPr/>
        <a:lstStyle/>
        <a:p>
          <a:endParaRPr lang="en-US"/>
        </a:p>
      </dgm:t>
    </dgm:pt>
    <dgm:pt modelId="{63EE0944-56A0-487C-9320-B25EECC38305}" type="pres">
      <dgm:prSet presAssocID="{98BD9F12-944E-4C48-B5FF-1AD8B2DD945A}" presName="CompostProcess" presStyleCnt="0">
        <dgm:presLayoutVars>
          <dgm:dir/>
          <dgm:resizeHandles val="exact"/>
        </dgm:presLayoutVars>
      </dgm:prSet>
      <dgm:spPr/>
    </dgm:pt>
    <dgm:pt modelId="{D4777AF0-5C43-400A-8802-A85D3A5F9DD6}" type="pres">
      <dgm:prSet presAssocID="{98BD9F12-944E-4C48-B5FF-1AD8B2DD945A}" presName="arrow" presStyleLbl="bgShp" presStyleIdx="0" presStyleCnt="1" custLinFactNeighborX="512"/>
      <dgm:spPr/>
    </dgm:pt>
    <dgm:pt modelId="{55216CE4-4E3E-4007-92F9-92D586BEE432}" type="pres">
      <dgm:prSet presAssocID="{98BD9F12-944E-4C48-B5FF-1AD8B2DD945A}" presName="linearProcess" presStyleCnt="0"/>
      <dgm:spPr/>
    </dgm:pt>
    <dgm:pt modelId="{AE4D1644-F06A-4048-BC5B-B27F00EECC4D}" type="pres">
      <dgm:prSet presAssocID="{056A6AD4-230F-4B6A-B441-54CF98E6629B}" presName="textNode" presStyleLbl="node1" presStyleIdx="0" presStyleCnt="3">
        <dgm:presLayoutVars>
          <dgm:bulletEnabled val="1"/>
        </dgm:presLayoutVars>
      </dgm:prSet>
      <dgm:spPr/>
      <dgm:t>
        <a:bodyPr/>
        <a:lstStyle/>
        <a:p>
          <a:endParaRPr lang="en-US"/>
        </a:p>
      </dgm:t>
    </dgm:pt>
    <dgm:pt modelId="{ECE94D26-D551-42E4-A0A1-5F5188AC1741}" type="pres">
      <dgm:prSet presAssocID="{0A956DE1-F80A-4072-B6A8-7AC8B9601458}" presName="sibTrans" presStyleCnt="0"/>
      <dgm:spPr/>
    </dgm:pt>
    <dgm:pt modelId="{1B8E7ED9-FC8B-451B-9F8B-9CFBF61BD738}" type="pres">
      <dgm:prSet presAssocID="{AFD64966-B1D0-45BE-94BB-4AD2C7302C31}" presName="textNode" presStyleLbl="node1" presStyleIdx="1" presStyleCnt="3" custScaleX="112153">
        <dgm:presLayoutVars>
          <dgm:bulletEnabled val="1"/>
        </dgm:presLayoutVars>
      </dgm:prSet>
      <dgm:spPr/>
      <dgm:t>
        <a:bodyPr/>
        <a:lstStyle/>
        <a:p>
          <a:endParaRPr lang="en-US"/>
        </a:p>
      </dgm:t>
    </dgm:pt>
    <dgm:pt modelId="{30A175E9-0D15-46C6-9F28-91FBDD70843C}" type="pres">
      <dgm:prSet presAssocID="{00EA8DEA-EC34-4F0A-A050-A0ED75AE110F}" presName="sibTrans" presStyleCnt="0"/>
      <dgm:spPr/>
    </dgm:pt>
    <dgm:pt modelId="{FEDA3CAF-FC95-4A7D-B7DB-181CC7C75E58}" type="pres">
      <dgm:prSet presAssocID="{007F7D12-490C-4076-8AF1-ECB6F2D17A83}" presName="textNode" presStyleLbl="node1" presStyleIdx="2" presStyleCnt="3" custScaleX="110401">
        <dgm:presLayoutVars>
          <dgm:bulletEnabled val="1"/>
        </dgm:presLayoutVars>
      </dgm:prSet>
      <dgm:spPr/>
      <dgm:t>
        <a:bodyPr/>
        <a:lstStyle/>
        <a:p>
          <a:endParaRPr lang="en-US"/>
        </a:p>
      </dgm:t>
    </dgm:pt>
  </dgm:ptLst>
  <dgm:cxnLst>
    <dgm:cxn modelId="{572816D9-35C9-422E-89B0-ECD2D9B44B86}" srcId="{98BD9F12-944E-4C48-B5FF-1AD8B2DD945A}" destId="{056A6AD4-230F-4B6A-B441-54CF98E6629B}" srcOrd="0" destOrd="0" parTransId="{6899389E-5D4C-47E5-96D3-7A224F174F49}" sibTransId="{0A956DE1-F80A-4072-B6A8-7AC8B9601458}"/>
    <dgm:cxn modelId="{A4B30924-1E16-4020-9449-4314561C4453}" type="presOf" srcId="{056A6AD4-230F-4B6A-B441-54CF98E6629B}" destId="{AE4D1644-F06A-4048-BC5B-B27F00EECC4D}" srcOrd="0" destOrd="0" presId="urn:microsoft.com/office/officeart/2005/8/layout/hProcess9"/>
    <dgm:cxn modelId="{04954FEE-A113-4F7F-AC86-39C44D893753}" srcId="{98BD9F12-944E-4C48-B5FF-1AD8B2DD945A}" destId="{007F7D12-490C-4076-8AF1-ECB6F2D17A83}" srcOrd="2" destOrd="0" parTransId="{765B5A34-2601-44D1-8620-20D0A9701A9A}" sibTransId="{4540CB60-36CA-43F3-AA86-08D2EED10FF5}"/>
    <dgm:cxn modelId="{CE25E215-4C59-484A-BC2D-49F8ED7F35C3}" type="presOf" srcId="{98BD9F12-944E-4C48-B5FF-1AD8B2DD945A}" destId="{63EE0944-56A0-487C-9320-B25EECC38305}" srcOrd="0" destOrd="0" presId="urn:microsoft.com/office/officeart/2005/8/layout/hProcess9"/>
    <dgm:cxn modelId="{0709A9B7-733E-4986-ABB9-5104ADC1FE29}" srcId="{98BD9F12-944E-4C48-B5FF-1AD8B2DD945A}" destId="{AFD64966-B1D0-45BE-94BB-4AD2C7302C31}" srcOrd="1" destOrd="0" parTransId="{3F7B33A4-03F7-4577-B81C-8172A3DD5804}" sibTransId="{00EA8DEA-EC34-4F0A-A050-A0ED75AE110F}"/>
    <dgm:cxn modelId="{5701E2F9-5FE6-4C8D-B8DF-1C78B94C6F2E}" type="presOf" srcId="{AFD64966-B1D0-45BE-94BB-4AD2C7302C31}" destId="{1B8E7ED9-FC8B-451B-9F8B-9CFBF61BD738}" srcOrd="0" destOrd="0" presId="urn:microsoft.com/office/officeart/2005/8/layout/hProcess9"/>
    <dgm:cxn modelId="{3D0116BA-3149-4A79-A7EB-993F5477C8B5}" type="presOf" srcId="{007F7D12-490C-4076-8AF1-ECB6F2D17A83}" destId="{FEDA3CAF-FC95-4A7D-B7DB-181CC7C75E58}" srcOrd="0" destOrd="0" presId="urn:microsoft.com/office/officeart/2005/8/layout/hProcess9"/>
    <dgm:cxn modelId="{7253D6E6-DAB6-4E63-B0F4-F96E31750A0F}" type="presParOf" srcId="{63EE0944-56A0-487C-9320-B25EECC38305}" destId="{D4777AF0-5C43-400A-8802-A85D3A5F9DD6}" srcOrd="0" destOrd="0" presId="urn:microsoft.com/office/officeart/2005/8/layout/hProcess9"/>
    <dgm:cxn modelId="{4449C58C-5E2C-434E-8859-8C22F79FC051}" type="presParOf" srcId="{63EE0944-56A0-487C-9320-B25EECC38305}" destId="{55216CE4-4E3E-4007-92F9-92D586BEE432}" srcOrd="1" destOrd="0" presId="urn:microsoft.com/office/officeart/2005/8/layout/hProcess9"/>
    <dgm:cxn modelId="{290E5661-0113-4841-BA76-C555BFFE1CF8}" type="presParOf" srcId="{55216CE4-4E3E-4007-92F9-92D586BEE432}" destId="{AE4D1644-F06A-4048-BC5B-B27F00EECC4D}" srcOrd="0" destOrd="0" presId="urn:microsoft.com/office/officeart/2005/8/layout/hProcess9"/>
    <dgm:cxn modelId="{57EE387D-AF0E-4357-8DC4-DDAD9D29CB0F}" type="presParOf" srcId="{55216CE4-4E3E-4007-92F9-92D586BEE432}" destId="{ECE94D26-D551-42E4-A0A1-5F5188AC1741}" srcOrd="1" destOrd="0" presId="urn:microsoft.com/office/officeart/2005/8/layout/hProcess9"/>
    <dgm:cxn modelId="{B44D7EFE-8B1E-4633-A137-A684C4BDCDD1}" type="presParOf" srcId="{55216CE4-4E3E-4007-92F9-92D586BEE432}" destId="{1B8E7ED9-FC8B-451B-9F8B-9CFBF61BD738}" srcOrd="2" destOrd="0" presId="urn:microsoft.com/office/officeart/2005/8/layout/hProcess9"/>
    <dgm:cxn modelId="{62BB4F50-A590-4F8D-8ABF-24D06573BCED}" type="presParOf" srcId="{55216CE4-4E3E-4007-92F9-92D586BEE432}" destId="{30A175E9-0D15-46C6-9F28-91FBDD70843C}" srcOrd="3" destOrd="0" presId="urn:microsoft.com/office/officeart/2005/8/layout/hProcess9"/>
    <dgm:cxn modelId="{3BEB5178-FC5E-4C3E-A66B-CA50240EA4BC}" type="presParOf" srcId="{55216CE4-4E3E-4007-92F9-92D586BEE432}" destId="{FEDA3CAF-FC95-4A7D-B7DB-181CC7C75E58}" srcOrd="4"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6EDC4B-F72C-448A-833A-2025078B3E0F}" type="doc">
      <dgm:prSet loTypeId="urn:microsoft.com/office/officeart/2005/8/layout/chevron2" loCatId="list" qsTypeId="urn:microsoft.com/office/officeart/2005/8/quickstyle/3d3" qsCatId="3D" csTypeId="urn:microsoft.com/office/officeart/2005/8/colors/accent0_3" csCatId="mainScheme" phldr="1"/>
      <dgm:spPr/>
      <dgm:t>
        <a:bodyPr/>
        <a:lstStyle/>
        <a:p>
          <a:endParaRPr lang="ru-RU"/>
        </a:p>
      </dgm:t>
    </dgm:pt>
    <dgm:pt modelId="{F1F015D3-5424-458B-A1F3-037C6E4FD76C}">
      <dgm:prSet phldrT="[Текст]"/>
      <dgm:spPr/>
      <dgm:t>
        <a:bodyPr/>
        <a:lstStyle/>
        <a:p>
          <a:r>
            <a:rPr lang="uk-UA" dirty="0" smtClean="0"/>
            <a:t>І</a:t>
          </a:r>
          <a:endParaRPr lang="ru-RU" dirty="0"/>
        </a:p>
      </dgm:t>
    </dgm:pt>
    <dgm:pt modelId="{B3F0F150-F794-4019-896A-DBB5C9E49475}" type="parTrans" cxnId="{327F5223-4684-4D16-B104-0C45964930DC}">
      <dgm:prSet/>
      <dgm:spPr/>
      <dgm:t>
        <a:bodyPr/>
        <a:lstStyle/>
        <a:p>
          <a:endParaRPr lang="ru-RU"/>
        </a:p>
      </dgm:t>
    </dgm:pt>
    <dgm:pt modelId="{ED683A08-11D5-4487-96DD-92F0321446AD}" type="sibTrans" cxnId="{327F5223-4684-4D16-B104-0C45964930DC}">
      <dgm:prSet/>
      <dgm:spPr/>
      <dgm:t>
        <a:bodyPr/>
        <a:lstStyle/>
        <a:p>
          <a:endParaRPr lang="ru-RU"/>
        </a:p>
      </dgm:t>
    </dgm:pt>
    <dgm:pt modelId="{792ACC76-FE8D-4650-9FDB-620E1F125657}">
      <dgm:prSet phldrT="[Текст]"/>
      <dgm:spPr/>
      <dgm:t>
        <a:bodyPr/>
        <a:lstStyle/>
        <a:p>
          <a:r>
            <a:rPr lang="uk-UA" dirty="0" smtClean="0"/>
            <a:t>Зламано опір селянства</a:t>
          </a:r>
          <a:endParaRPr lang="ru-RU" dirty="0"/>
        </a:p>
      </dgm:t>
    </dgm:pt>
    <dgm:pt modelId="{A1120B56-DDE3-4EBE-B74A-EDB9A1D2D38F}" type="parTrans" cxnId="{DD3AB27E-5088-43B5-9E68-A3E83B76B2BB}">
      <dgm:prSet/>
      <dgm:spPr/>
      <dgm:t>
        <a:bodyPr/>
        <a:lstStyle/>
        <a:p>
          <a:endParaRPr lang="ru-RU"/>
        </a:p>
      </dgm:t>
    </dgm:pt>
    <dgm:pt modelId="{5749CD10-EA26-435E-8995-F25ECB62F0E0}" type="sibTrans" cxnId="{DD3AB27E-5088-43B5-9E68-A3E83B76B2BB}">
      <dgm:prSet/>
      <dgm:spPr/>
      <dgm:t>
        <a:bodyPr/>
        <a:lstStyle/>
        <a:p>
          <a:endParaRPr lang="ru-RU"/>
        </a:p>
      </dgm:t>
    </dgm:pt>
    <dgm:pt modelId="{E81A8954-3269-46A3-81F4-711720D4F378}">
      <dgm:prSet phldrT="[Текст]"/>
      <dgm:spPr/>
      <dgm:t>
        <a:bodyPr/>
        <a:lstStyle/>
        <a:p>
          <a:r>
            <a:rPr lang="uk-UA" dirty="0" smtClean="0"/>
            <a:t>В основному завершено колективізацію </a:t>
          </a:r>
          <a:endParaRPr lang="ru-RU" dirty="0"/>
        </a:p>
      </dgm:t>
    </dgm:pt>
    <dgm:pt modelId="{09D171D7-289F-459C-8276-8EEEC45D3D9C}" type="parTrans" cxnId="{2CFC2A8A-F2D7-4BE2-8779-65A4AA7C1BBC}">
      <dgm:prSet/>
      <dgm:spPr/>
      <dgm:t>
        <a:bodyPr/>
        <a:lstStyle/>
        <a:p>
          <a:endParaRPr lang="ru-RU"/>
        </a:p>
      </dgm:t>
    </dgm:pt>
    <dgm:pt modelId="{DB5E9800-A621-45E7-8E22-BED0D5FD6BCF}" type="sibTrans" cxnId="{2CFC2A8A-F2D7-4BE2-8779-65A4AA7C1BBC}">
      <dgm:prSet/>
      <dgm:spPr/>
      <dgm:t>
        <a:bodyPr/>
        <a:lstStyle/>
        <a:p>
          <a:endParaRPr lang="ru-RU"/>
        </a:p>
      </dgm:t>
    </dgm:pt>
    <dgm:pt modelId="{E8EA8CA4-1BC5-46E9-ABAA-1E680AF576BB}">
      <dgm:prSet phldrT="[Текст]"/>
      <dgm:spPr/>
      <dgm:t>
        <a:bodyPr/>
        <a:lstStyle/>
        <a:p>
          <a:r>
            <a:rPr lang="uk-UA" dirty="0" smtClean="0"/>
            <a:t>І</a:t>
          </a:r>
          <a:endParaRPr lang="ru-RU" dirty="0"/>
        </a:p>
      </dgm:t>
    </dgm:pt>
    <dgm:pt modelId="{87DF3542-5EAB-4685-A361-0536111EEC9A}" type="parTrans" cxnId="{970D4FC8-7969-4F3C-A7F2-A583C4F997BB}">
      <dgm:prSet/>
      <dgm:spPr/>
      <dgm:t>
        <a:bodyPr/>
        <a:lstStyle/>
        <a:p>
          <a:endParaRPr lang="ru-RU"/>
        </a:p>
      </dgm:t>
    </dgm:pt>
    <dgm:pt modelId="{1A20B344-E828-4F10-9F3D-D47DE97FF9BE}" type="sibTrans" cxnId="{970D4FC8-7969-4F3C-A7F2-A583C4F997BB}">
      <dgm:prSet/>
      <dgm:spPr/>
      <dgm:t>
        <a:bodyPr/>
        <a:lstStyle/>
        <a:p>
          <a:endParaRPr lang="ru-RU"/>
        </a:p>
      </dgm:t>
    </dgm:pt>
    <dgm:pt modelId="{DB194444-70D7-40A7-944B-7932FD5208AA}">
      <dgm:prSet phldrT="[Текст]"/>
      <dgm:spPr/>
      <dgm:t>
        <a:bodyPr/>
        <a:lstStyle/>
        <a:p>
          <a:r>
            <a:rPr lang="uk-UA" dirty="0" smtClean="0"/>
            <a:t>Перемога колгоспної системи</a:t>
          </a:r>
          <a:endParaRPr lang="ru-RU" dirty="0"/>
        </a:p>
      </dgm:t>
    </dgm:pt>
    <dgm:pt modelId="{ABDAC691-8507-47C2-B65C-A5695448E630}" type="parTrans" cxnId="{92B540B9-F4F7-477B-A518-AC7CF27C2228}">
      <dgm:prSet/>
      <dgm:spPr/>
      <dgm:t>
        <a:bodyPr/>
        <a:lstStyle/>
        <a:p>
          <a:endParaRPr lang="ru-RU"/>
        </a:p>
      </dgm:t>
    </dgm:pt>
    <dgm:pt modelId="{542191E7-F443-4332-8AE2-06D8318061B5}" type="sibTrans" cxnId="{92B540B9-F4F7-477B-A518-AC7CF27C2228}">
      <dgm:prSet/>
      <dgm:spPr/>
      <dgm:t>
        <a:bodyPr/>
        <a:lstStyle/>
        <a:p>
          <a:endParaRPr lang="ru-RU"/>
        </a:p>
      </dgm:t>
    </dgm:pt>
    <dgm:pt modelId="{1B2680B0-1D90-4666-B1EA-C8A2802C3DA5}">
      <dgm:prSet phldrT="[Текст]"/>
      <dgm:spPr/>
      <dgm:t>
        <a:bodyPr/>
        <a:lstStyle/>
        <a:p>
          <a:r>
            <a:rPr lang="uk-UA" dirty="0" smtClean="0"/>
            <a:t>Розорення селян </a:t>
          </a:r>
          <a:endParaRPr lang="ru-RU" dirty="0"/>
        </a:p>
      </dgm:t>
    </dgm:pt>
    <dgm:pt modelId="{EC200603-D7AE-4375-B5B9-861FD123303C}" type="parTrans" cxnId="{201D5BA9-8FC1-49FB-B50D-6EC8843F7B60}">
      <dgm:prSet/>
      <dgm:spPr/>
      <dgm:t>
        <a:bodyPr/>
        <a:lstStyle/>
        <a:p>
          <a:endParaRPr lang="ru-RU"/>
        </a:p>
      </dgm:t>
    </dgm:pt>
    <dgm:pt modelId="{3EC1CD92-8B77-4E83-973C-841BF9746489}" type="sibTrans" cxnId="{201D5BA9-8FC1-49FB-B50D-6EC8843F7B60}">
      <dgm:prSet/>
      <dgm:spPr/>
      <dgm:t>
        <a:bodyPr/>
        <a:lstStyle/>
        <a:p>
          <a:endParaRPr lang="ru-RU"/>
        </a:p>
      </dgm:t>
    </dgm:pt>
    <dgm:pt modelId="{D87AF128-0223-4B9E-A966-CA8764F9D416}">
      <dgm:prSet phldrT="[Текст]"/>
      <dgm:spPr/>
      <dgm:t>
        <a:bodyPr/>
        <a:lstStyle/>
        <a:p>
          <a:r>
            <a:rPr lang="uk-UA" dirty="0" smtClean="0"/>
            <a:t>І</a:t>
          </a:r>
          <a:endParaRPr lang="ru-RU" dirty="0"/>
        </a:p>
      </dgm:t>
    </dgm:pt>
    <dgm:pt modelId="{5889C41B-EE24-48AD-BFB3-4855A2E3E376}" type="parTrans" cxnId="{A76D6E2F-3FE2-4479-8772-19D0DBD9E183}">
      <dgm:prSet/>
      <dgm:spPr/>
      <dgm:t>
        <a:bodyPr/>
        <a:lstStyle/>
        <a:p>
          <a:endParaRPr lang="ru-RU"/>
        </a:p>
      </dgm:t>
    </dgm:pt>
    <dgm:pt modelId="{AFDA122C-C5BD-473A-9709-0FA699C5BEB6}" type="sibTrans" cxnId="{A76D6E2F-3FE2-4479-8772-19D0DBD9E183}">
      <dgm:prSet/>
      <dgm:spPr/>
      <dgm:t>
        <a:bodyPr/>
        <a:lstStyle/>
        <a:p>
          <a:endParaRPr lang="ru-RU"/>
        </a:p>
      </dgm:t>
    </dgm:pt>
    <dgm:pt modelId="{8F3B731D-10DD-43F4-9C13-20CBD897CC98}">
      <dgm:prSet phldrT="[Текст]"/>
      <dgm:spPr/>
      <dgm:t>
        <a:bodyPr/>
        <a:lstStyle/>
        <a:p>
          <a:r>
            <a:rPr lang="uk-UA" dirty="0" smtClean="0"/>
            <a:t>Підрив генофонду української нації</a:t>
          </a:r>
          <a:endParaRPr lang="ru-RU" dirty="0"/>
        </a:p>
      </dgm:t>
    </dgm:pt>
    <dgm:pt modelId="{16C55742-2951-442A-93FA-7973D5E3E82A}" type="parTrans" cxnId="{4A17306D-1914-4487-99B2-0E01C195635A}">
      <dgm:prSet/>
      <dgm:spPr/>
      <dgm:t>
        <a:bodyPr/>
        <a:lstStyle/>
        <a:p>
          <a:endParaRPr lang="ru-RU"/>
        </a:p>
      </dgm:t>
    </dgm:pt>
    <dgm:pt modelId="{90B082AF-8C4D-4160-A992-3F0B25C31C73}" type="sibTrans" cxnId="{4A17306D-1914-4487-99B2-0E01C195635A}">
      <dgm:prSet/>
      <dgm:spPr/>
      <dgm:t>
        <a:bodyPr/>
        <a:lstStyle/>
        <a:p>
          <a:endParaRPr lang="ru-RU"/>
        </a:p>
      </dgm:t>
    </dgm:pt>
    <dgm:pt modelId="{36314632-76BC-416E-8493-52EEE1733770}">
      <dgm:prSet phldrT="[Текст]"/>
      <dgm:spPr/>
      <dgm:t>
        <a:bodyPr/>
        <a:lstStyle/>
        <a:p>
          <a:r>
            <a:rPr lang="uk-UA" dirty="0" smtClean="0"/>
            <a:t>Переселення селян з Росії у безлюдні села</a:t>
          </a:r>
          <a:endParaRPr lang="ru-RU" dirty="0"/>
        </a:p>
      </dgm:t>
    </dgm:pt>
    <dgm:pt modelId="{4B91D41A-D8D4-487B-9B6C-77D2D453AFCB}" type="parTrans" cxnId="{FB074A13-0A95-4B3E-B2B0-D66135C89FD8}">
      <dgm:prSet/>
      <dgm:spPr/>
      <dgm:t>
        <a:bodyPr/>
        <a:lstStyle/>
        <a:p>
          <a:endParaRPr lang="ru-RU"/>
        </a:p>
      </dgm:t>
    </dgm:pt>
    <dgm:pt modelId="{9A2C2034-DAAA-4B8B-B776-FF104E4504DF}" type="sibTrans" cxnId="{FB074A13-0A95-4B3E-B2B0-D66135C89FD8}">
      <dgm:prSet/>
      <dgm:spPr/>
      <dgm:t>
        <a:bodyPr/>
        <a:lstStyle/>
        <a:p>
          <a:endParaRPr lang="ru-RU"/>
        </a:p>
      </dgm:t>
    </dgm:pt>
    <dgm:pt modelId="{7949A943-C8D9-450C-B409-4762685F31E9}" type="pres">
      <dgm:prSet presAssocID="{876EDC4B-F72C-448A-833A-2025078B3E0F}" presName="linearFlow" presStyleCnt="0">
        <dgm:presLayoutVars>
          <dgm:dir/>
          <dgm:animLvl val="lvl"/>
          <dgm:resizeHandles val="exact"/>
        </dgm:presLayoutVars>
      </dgm:prSet>
      <dgm:spPr/>
      <dgm:t>
        <a:bodyPr/>
        <a:lstStyle/>
        <a:p>
          <a:endParaRPr lang="uk-UA"/>
        </a:p>
      </dgm:t>
    </dgm:pt>
    <dgm:pt modelId="{8CB54765-5775-4A58-9EA5-D005499A0D52}" type="pres">
      <dgm:prSet presAssocID="{F1F015D3-5424-458B-A1F3-037C6E4FD76C}" presName="composite" presStyleCnt="0"/>
      <dgm:spPr/>
    </dgm:pt>
    <dgm:pt modelId="{93758B99-2E94-4D1D-9CD2-5E4C3A6F5653}" type="pres">
      <dgm:prSet presAssocID="{F1F015D3-5424-458B-A1F3-037C6E4FD76C}" presName="parentText" presStyleLbl="alignNode1" presStyleIdx="0" presStyleCnt="3">
        <dgm:presLayoutVars>
          <dgm:chMax val="1"/>
          <dgm:bulletEnabled val="1"/>
        </dgm:presLayoutVars>
      </dgm:prSet>
      <dgm:spPr/>
      <dgm:t>
        <a:bodyPr/>
        <a:lstStyle/>
        <a:p>
          <a:endParaRPr lang="uk-UA"/>
        </a:p>
      </dgm:t>
    </dgm:pt>
    <dgm:pt modelId="{986829AD-933B-4CA2-B819-64EC5F5A90EB}" type="pres">
      <dgm:prSet presAssocID="{F1F015D3-5424-458B-A1F3-037C6E4FD76C}" presName="descendantText" presStyleLbl="alignAcc1" presStyleIdx="0" presStyleCnt="3">
        <dgm:presLayoutVars>
          <dgm:bulletEnabled val="1"/>
        </dgm:presLayoutVars>
      </dgm:prSet>
      <dgm:spPr/>
      <dgm:t>
        <a:bodyPr/>
        <a:lstStyle/>
        <a:p>
          <a:endParaRPr lang="uk-UA"/>
        </a:p>
      </dgm:t>
    </dgm:pt>
    <dgm:pt modelId="{43ECDA0F-A3D6-411D-AB50-6D571D2F7DC1}" type="pres">
      <dgm:prSet presAssocID="{ED683A08-11D5-4487-96DD-92F0321446AD}" presName="sp" presStyleCnt="0"/>
      <dgm:spPr/>
    </dgm:pt>
    <dgm:pt modelId="{DB625C41-487E-4AA2-84F9-F92E3C2D88B8}" type="pres">
      <dgm:prSet presAssocID="{E8EA8CA4-1BC5-46E9-ABAA-1E680AF576BB}" presName="composite" presStyleCnt="0"/>
      <dgm:spPr/>
    </dgm:pt>
    <dgm:pt modelId="{FF41B2BE-3500-43A0-ABCA-B1FCFE10F3B9}" type="pres">
      <dgm:prSet presAssocID="{E8EA8CA4-1BC5-46E9-ABAA-1E680AF576BB}" presName="parentText" presStyleLbl="alignNode1" presStyleIdx="1" presStyleCnt="3">
        <dgm:presLayoutVars>
          <dgm:chMax val="1"/>
          <dgm:bulletEnabled val="1"/>
        </dgm:presLayoutVars>
      </dgm:prSet>
      <dgm:spPr/>
      <dgm:t>
        <a:bodyPr/>
        <a:lstStyle/>
        <a:p>
          <a:endParaRPr lang="uk-UA"/>
        </a:p>
      </dgm:t>
    </dgm:pt>
    <dgm:pt modelId="{859E950C-88EE-4404-8313-A342283B16DA}" type="pres">
      <dgm:prSet presAssocID="{E8EA8CA4-1BC5-46E9-ABAA-1E680AF576BB}" presName="descendantText" presStyleLbl="alignAcc1" presStyleIdx="1" presStyleCnt="3">
        <dgm:presLayoutVars>
          <dgm:bulletEnabled val="1"/>
        </dgm:presLayoutVars>
      </dgm:prSet>
      <dgm:spPr/>
      <dgm:t>
        <a:bodyPr/>
        <a:lstStyle/>
        <a:p>
          <a:endParaRPr lang="uk-UA"/>
        </a:p>
      </dgm:t>
    </dgm:pt>
    <dgm:pt modelId="{D64E9E48-7AB3-4F46-8855-83DC3A48FDA3}" type="pres">
      <dgm:prSet presAssocID="{1A20B344-E828-4F10-9F3D-D47DE97FF9BE}" presName="sp" presStyleCnt="0"/>
      <dgm:spPr/>
    </dgm:pt>
    <dgm:pt modelId="{65C38DD7-FAC2-46DE-8DCC-6C35D83497A4}" type="pres">
      <dgm:prSet presAssocID="{D87AF128-0223-4B9E-A966-CA8764F9D416}" presName="composite" presStyleCnt="0"/>
      <dgm:spPr/>
    </dgm:pt>
    <dgm:pt modelId="{566654FA-6251-486B-9C3E-2FABB6479C1C}" type="pres">
      <dgm:prSet presAssocID="{D87AF128-0223-4B9E-A966-CA8764F9D416}" presName="parentText" presStyleLbl="alignNode1" presStyleIdx="2" presStyleCnt="3">
        <dgm:presLayoutVars>
          <dgm:chMax val="1"/>
          <dgm:bulletEnabled val="1"/>
        </dgm:presLayoutVars>
      </dgm:prSet>
      <dgm:spPr/>
      <dgm:t>
        <a:bodyPr/>
        <a:lstStyle/>
        <a:p>
          <a:endParaRPr lang="uk-UA"/>
        </a:p>
      </dgm:t>
    </dgm:pt>
    <dgm:pt modelId="{3536AB49-3B94-456C-A37B-DDF0B3D75A5C}" type="pres">
      <dgm:prSet presAssocID="{D87AF128-0223-4B9E-A966-CA8764F9D416}" presName="descendantText" presStyleLbl="alignAcc1" presStyleIdx="2" presStyleCnt="3">
        <dgm:presLayoutVars>
          <dgm:bulletEnabled val="1"/>
        </dgm:presLayoutVars>
      </dgm:prSet>
      <dgm:spPr/>
      <dgm:t>
        <a:bodyPr/>
        <a:lstStyle/>
        <a:p>
          <a:endParaRPr lang="uk-UA"/>
        </a:p>
      </dgm:t>
    </dgm:pt>
  </dgm:ptLst>
  <dgm:cxnLst>
    <dgm:cxn modelId="{A76D6E2F-3FE2-4479-8772-19D0DBD9E183}" srcId="{876EDC4B-F72C-448A-833A-2025078B3E0F}" destId="{D87AF128-0223-4B9E-A966-CA8764F9D416}" srcOrd="2" destOrd="0" parTransId="{5889C41B-EE24-48AD-BFB3-4855A2E3E376}" sibTransId="{AFDA122C-C5BD-473A-9709-0FA699C5BEB6}"/>
    <dgm:cxn modelId="{120BE320-A746-4C7F-AE84-1B6BDAECFB5E}" type="presOf" srcId="{876EDC4B-F72C-448A-833A-2025078B3E0F}" destId="{7949A943-C8D9-450C-B409-4762685F31E9}" srcOrd="0" destOrd="0" presId="urn:microsoft.com/office/officeart/2005/8/layout/chevron2"/>
    <dgm:cxn modelId="{CE7C434B-52E7-4C7A-BDAF-7E14872ADBFB}" type="presOf" srcId="{36314632-76BC-416E-8493-52EEE1733770}" destId="{3536AB49-3B94-456C-A37B-DDF0B3D75A5C}" srcOrd="0" destOrd="1" presId="urn:microsoft.com/office/officeart/2005/8/layout/chevron2"/>
    <dgm:cxn modelId="{04100E2B-66D3-49E0-8893-EF2CB519818B}" type="presOf" srcId="{1B2680B0-1D90-4666-B1EA-C8A2802C3DA5}" destId="{859E950C-88EE-4404-8313-A342283B16DA}" srcOrd="0" destOrd="1" presId="urn:microsoft.com/office/officeart/2005/8/layout/chevron2"/>
    <dgm:cxn modelId="{327F5223-4684-4D16-B104-0C45964930DC}" srcId="{876EDC4B-F72C-448A-833A-2025078B3E0F}" destId="{F1F015D3-5424-458B-A1F3-037C6E4FD76C}" srcOrd="0" destOrd="0" parTransId="{B3F0F150-F794-4019-896A-DBB5C9E49475}" sibTransId="{ED683A08-11D5-4487-96DD-92F0321446AD}"/>
    <dgm:cxn modelId="{89F67E4F-B06C-4966-8CDF-E76F9FE385C5}" type="presOf" srcId="{8F3B731D-10DD-43F4-9C13-20CBD897CC98}" destId="{3536AB49-3B94-456C-A37B-DDF0B3D75A5C}" srcOrd="0" destOrd="0" presId="urn:microsoft.com/office/officeart/2005/8/layout/chevron2"/>
    <dgm:cxn modelId="{DD3AB27E-5088-43B5-9E68-A3E83B76B2BB}" srcId="{F1F015D3-5424-458B-A1F3-037C6E4FD76C}" destId="{792ACC76-FE8D-4650-9FDB-620E1F125657}" srcOrd="0" destOrd="0" parTransId="{A1120B56-DDE3-4EBE-B74A-EDB9A1D2D38F}" sibTransId="{5749CD10-EA26-435E-8995-F25ECB62F0E0}"/>
    <dgm:cxn modelId="{F3C760E8-B5C4-41CD-B967-87564B56D8A4}" type="presOf" srcId="{792ACC76-FE8D-4650-9FDB-620E1F125657}" destId="{986829AD-933B-4CA2-B819-64EC5F5A90EB}" srcOrd="0" destOrd="0" presId="urn:microsoft.com/office/officeart/2005/8/layout/chevron2"/>
    <dgm:cxn modelId="{8E690661-CCD8-4FC4-8D34-E6EB756F31A0}" type="presOf" srcId="{DB194444-70D7-40A7-944B-7932FD5208AA}" destId="{859E950C-88EE-4404-8313-A342283B16DA}" srcOrd="0" destOrd="0" presId="urn:microsoft.com/office/officeart/2005/8/layout/chevron2"/>
    <dgm:cxn modelId="{4A17306D-1914-4487-99B2-0E01C195635A}" srcId="{D87AF128-0223-4B9E-A966-CA8764F9D416}" destId="{8F3B731D-10DD-43F4-9C13-20CBD897CC98}" srcOrd="0" destOrd="0" parTransId="{16C55742-2951-442A-93FA-7973D5E3E82A}" sibTransId="{90B082AF-8C4D-4160-A992-3F0B25C31C73}"/>
    <dgm:cxn modelId="{2CFC2A8A-F2D7-4BE2-8779-65A4AA7C1BBC}" srcId="{F1F015D3-5424-458B-A1F3-037C6E4FD76C}" destId="{E81A8954-3269-46A3-81F4-711720D4F378}" srcOrd="1" destOrd="0" parTransId="{09D171D7-289F-459C-8276-8EEEC45D3D9C}" sibTransId="{DB5E9800-A621-45E7-8E22-BED0D5FD6BCF}"/>
    <dgm:cxn modelId="{201D5BA9-8FC1-49FB-B50D-6EC8843F7B60}" srcId="{E8EA8CA4-1BC5-46E9-ABAA-1E680AF576BB}" destId="{1B2680B0-1D90-4666-B1EA-C8A2802C3DA5}" srcOrd="1" destOrd="0" parTransId="{EC200603-D7AE-4375-B5B9-861FD123303C}" sibTransId="{3EC1CD92-8B77-4E83-973C-841BF9746489}"/>
    <dgm:cxn modelId="{B365CA2C-105F-4E26-8109-6FDF4A5763BD}" type="presOf" srcId="{F1F015D3-5424-458B-A1F3-037C6E4FD76C}" destId="{93758B99-2E94-4D1D-9CD2-5E4C3A6F5653}" srcOrd="0" destOrd="0" presId="urn:microsoft.com/office/officeart/2005/8/layout/chevron2"/>
    <dgm:cxn modelId="{FB074A13-0A95-4B3E-B2B0-D66135C89FD8}" srcId="{D87AF128-0223-4B9E-A966-CA8764F9D416}" destId="{36314632-76BC-416E-8493-52EEE1733770}" srcOrd="1" destOrd="0" parTransId="{4B91D41A-D8D4-487B-9B6C-77D2D453AFCB}" sibTransId="{9A2C2034-DAAA-4B8B-B776-FF104E4504DF}"/>
    <dgm:cxn modelId="{C0B69375-3494-418B-92B8-C4C080CB0EB3}" type="presOf" srcId="{E8EA8CA4-1BC5-46E9-ABAA-1E680AF576BB}" destId="{FF41B2BE-3500-43A0-ABCA-B1FCFE10F3B9}" srcOrd="0" destOrd="0" presId="urn:microsoft.com/office/officeart/2005/8/layout/chevron2"/>
    <dgm:cxn modelId="{92B540B9-F4F7-477B-A518-AC7CF27C2228}" srcId="{E8EA8CA4-1BC5-46E9-ABAA-1E680AF576BB}" destId="{DB194444-70D7-40A7-944B-7932FD5208AA}" srcOrd="0" destOrd="0" parTransId="{ABDAC691-8507-47C2-B65C-A5695448E630}" sibTransId="{542191E7-F443-4332-8AE2-06D8318061B5}"/>
    <dgm:cxn modelId="{EA9F8A4D-564C-4AAB-B6AC-877161A036DD}" type="presOf" srcId="{E81A8954-3269-46A3-81F4-711720D4F378}" destId="{986829AD-933B-4CA2-B819-64EC5F5A90EB}" srcOrd="0" destOrd="1" presId="urn:microsoft.com/office/officeart/2005/8/layout/chevron2"/>
    <dgm:cxn modelId="{970D4FC8-7969-4F3C-A7F2-A583C4F997BB}" srcId="{876EDC4B-F72C-448A-833A-2025078B3E0F}" destId="{E8EA8CA4-1BC5-46E9-ABAA-1E680AF576BB}" srcOrd="1" destOrd="0" parTransId="{87DF3542-5EAB-4685-A361-0536111EEC9A}" sibTransId="{1A20B344-E828-4F10-9F3D-D47DE97FF9BE}"/>
    <dgm:cxn modelId="{CFE83017-E5EF-4907-B54D-9A31F2456590}" type="presOf" srcId="{D87AF128-0223-4B9E-A966-CA8764F9D416}" destId="{566654FA-6251-486B-9C3E-2FABB6479C1C}" srcOrd="0" destOrd="0" presId="urn:microsoft.com/office/officeart/2005/8/layout/chevron2"/>
    <dgm:cxn modelId="{42A44C23-9E24-4C4C-A79F-60FB02816C4A}" type="presParOf" srcId="{7949A943-C8D9-450C-B409-4762685F31E9}" destId="{8CB54765-5775-4A58-9EA5-D005499A0D52}" srcOrd="0" destOrd="0" presId="urn:microsoft.com/office/officeart/2005/8/layout/chevron2"/>
    <dgm:cxn modelId="{E6E86B88-8014-46C3-A339-BA9112115254}" type="presParOf" srcId="{8CB54765-5775-4A58-9EA5-D005499A0D52}" destId="{93758B99-2E94-4D1D-9CD2-5E4C3A6F5653}" srcOrd="0" destOrd="0" presId="urn:microsoft.com/office/officeart/2005/8/layout/chevron2"/>
    <dgm:cxn modelId="{6DA0CF2D-3637-4C99-B06F-930178CCCEDB}" type="presParOf" srcId="{8CB54765-5775-4A58-9EA5-D005499A0D52}" destId="{986829AD-933B-4CA2-B819-64EC5F5A90EB}" srcOrd="1" destOrd="0" presId="urn:microsoft.com/office/officeart/2005/8/layout/chevron2"/>
    <dgm:cxn modelId="{BBD8C7B3-7FEE-43C9-A34F-073F6910B401}" type="presParOf" srcId="{7949A943-C8D9-450C-B409-4762685F31E9}" destId="{43ECDA0F-A3D6-411D-AB50-6D571D2F7DC1}" srcOrd="1" destOrd="0" presId="urn:microsoft.com/office/officeart/2005/8/layout/chevron2"/>
    <dgm:cxn modelId="{99F1D5D6-FE9B-47A0-83E9-A6A6DA302F09}" type="presParOf" srcId="{7949A943-C8D9-450C-B409-4762685F31E9}" destId="{DB625C41-487E-4AA2-84F9-F92E3C2D88B8}" srcOrd="2" destOrd="0" presId="urn:microsoft.com/office/officeart/2005/8/layout/chevron2"/>
    <dgm:cxn modelId="{E0BD57AB-61A9-4E39-8D32-385E7F7914A2}" type="presParOf" srcId="{DB625C41-487E-4AA2-84F9-F92E3C2D88B8}" destId="{FF41B2BE-3500-43A0-ABCA-B1FCFE10F3B9}" srcOrd="0" destOrd="0" presId="urn:microsoft.com/office/officeart/2005/8/layout/chevron2"/>
    <dgm:cxn modelId="{4408152C-3361-4F21-AC5D-FFEA35568C32}" type="presParOf" srcId="{DB625C41-487E-4AA2-84F9-F92E3C2D88B8}" destId="{859E950C-88EE-4404-8313-A342283B16DA}" srcOrd="1" destOrd="0" presId="urn:microsoft.com/office/officeart/2005/8/layout/chevron2"/>
    <dgm:cxn modelId="{60EB4CA5-42EC-460E-B9D9-B8F016C640FD}" type="presParOf" srcId="{7949A943-C8D9-450C-B409-4762685F31E9}" destId="{D64E9E48-7AB3-4F46-8855-83DC3A48FDA3}" srcOrd="3" destOrd="0" presId="urn:microsoft.com/office/officeart/2005/8/layout/chevron2"/>
    <dgm:cxn modelId="{7A663648-6732-4AE8-BA25-62947BBEACA0}" type="presParOf" srcId="{7949A943-C8D9-450C-B409-4762685F31E9}" destId="{65C38DD7-FAC2-46DE-8DCC-6C35D83497A4}" srcOrd="4" destOrd="0" presId="urn:microsoft.com/office/officeart/2005/8/layout/chevron2"/>
    <dgm:cxn modelId="{B49D9FF2-0EDF-4F5F-9D25-C815881DB4B3}" type="presParOf" srcId="{65C38DD7-FAC2-46DE-8DCC-6C35D83497A4}" destId="{566654FA-6251-486B-9C3E-2FABB6479C1C}" srcOrd="0" destOrd="0" presId="urn:microsoft.com/office/officeart/2005/8/layout/chevron2"/>
    <dgm:cxn modelId="{8D171371-8032-4C95-83E3-02024E402C7E}" type="presParOf" srcId="{65C38DD7-FAC2-46DE-8DCC-6C35D83497A4}" destId="{3536AB49-3B94-456C-A37B-DDF0B3D75A5C}"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2FFFCDE-DE5A-4433-84BA-0D89D4329AF4}">
      <dsp:nvSpPr>
        <dsp:cNvPr id="0" name=""/>
        <dsp:cNvSpPr/>
      </dsp:nvSpPr>
      <dsp:spPr>
        <a:xfrm>
          <a:off x="2886323" y="724"/>
          <a:ext cx="6429537" cy="2825152"/>
        </a:xfrm>
        <a:prstGeom prst="rightArrow">
          <a:avLst>
            <a:gd name="adj1" fmla="val 75000"/>
            <a:gd name="adj2" fmla="val 50000"/>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uk-UA" sz="2700" b="1" kern="1200" dirty="0" smtClean="0"/>
            <a:t>перша хлібозаготівельна криза</a:t>
          </a:r>
          <a:endParaRPr lang="uk-UA" sz="2700" kern="1200" dirty="0"/>
        </a:p>
        <a:p>
          <a:pPr marL="228600" lvl="1" indent="-228600" algn="l" defTabSz="1200150">
            <a:lnSpc>
              <a:spcPct val="90000"/>
            </a:lnSpc>
            <a:spcBef>
              <a:spcPct val="0"/>
            </a:spcBef>
            <a:spcAft>
              <a:spcPct val="15000"/>
            </a:spcAft>
            <a:buChar char="••"/>
          </a:pPr>
          <a:r>
            <a:rPr lang="uk-UA" sz="2700" kern="1200" dirty="0" smtClean="0"/>
            <a:t>селяни через нестачу зерна відмовлялися здавати його державі за низькими цінами</a:t>
          </a:r>
          <a:endParaRPr lang="uk-UA" sz="2700" kern="1200" dirty="0"/>
        </a:p>
      </dsp:txBody>
      <dsp:txXfrm>
        <a:off x="2886323" y="724"/>
        <a:ext cx="6429537" cy="2825152"/>
      </dsp:txXfrm>
    </dsp:sp>
    <dsp:sp modelId="{713DD2BB-6373-4FC6-BB13-9E3CEC6EB998}">
      <dsp:nvSpPr>
        <dsp:cNvPr id="0" name=""/>
        <dsp:cNvSpPr/>
      </dsp:nvSpPr>
      <dsp:spPr>
        <a:xfrm>
          <a:off x="450" y="724"/>
          <a:ext cx="2885872" cy="2825152"/>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uk-UA" sz="5100" b="1" kern="1200" dirty="0" smtClean="0"/>
            <a:t>1925-1926рр. </a:t>
          </a:r>
          <a:endParaRPr lang="uk-UA" sz="5100" kern="1200" dirty="0"/>
        </a:p>
      </dsp:txBody>
      <dsp:txXfrm>
        <a:off x="450" y="724"/>
        <a:ext cx="2885872" cy="2825152"/>
      </dsp:txXfrm>
    </dsp:sp>
    <dsp:sp modelId="{04A85DEB-0AD5-4536-A327-3B274C0FA11B}">
      <dsp:nvSpPr>
        <dsp:cNvPr id="0" name=""/>
        <dsp:cNvSpPr/>
      </dsp:nvSpPr>
      <dsp:spPr>
        <a:xfrm>
          <a:off x="3028661" y="3108391"/>
          <a:ext cx="6283149" cy="2825152"/>
        </a:xfrm>
        <a:prstGeom prst="rightArrow">
          <a:avLst>
            <a:gd name="adj1" fmla="val 75000"/>
            <a:gd name="adj2" fmla="val 50000"/>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uk-UA" sz="2700" b="1" kern="1200" dirty="0" smtClean="0"/>
            <a:t>друга хлібозаготівельна криза</a:t>
          </a:r>
          <a:endParaRPr lang="uk-UA" sz="2700" kern="1200" dirty="0"/>
        </a:p>
        <a:p>
          <a:pPr marL="228600" lvl="1" indent="-228600" algn="l" defTabSz="1200150">
            <a:lnSpc>
              <a:spcPct val="90000"/>
            </a:lnSpc>
            <a:spcBef>
              <a:spcPct val="0"/>
            </a:spcBef>
            <a:spcAft>
              <a:spcPct val="15000"/>
            </a:spcAft>
            <a:buChar char="••"/>
          </a:pPr>
          <a:r>
            <a:rPr lang="uk-UA" sz="2700" kern="1200" dirty="0" smtClean="0"/>
            <a:t>Заможних селян звинувачували в саботажі </a:t>
          </a:r>
          <a:r>
            <a:rPr lang="uk-UA" sz="2700" kern="1200" dirty="0" err="1" smtClean="0"/>
            <a:t>хлібозаготівель</a:t>
          </a:r>
          <a:r>
            <a:rPr lang="uk-UA" sz="2700" kern="1200" dirty="0" smtClean="0"/>
            <a:t>.</a:t>
          </a:r>
          <a:endParaRPr lang="uk-UA" sz="2700" kern="1200" dirty="0"/>
        </a:p>
        <a:p>
          <a:pPr marL="228600" lvl="1" indent="-228600" algn="l" defTabSz="1200150">
            <a:lnSpc>
              <a:spcPct val="90000"/>
            </a:lnSpc>
            <a:spcBef>
              <a:spcPct val="0"/>
            </a:spcBef>
            <a:spcAft>
              <a:spcPct val="15000"/>
            </a:spcAft>
            <a:buChar char="••"/>
          </a:pPr>
          <a:r>
            <a:rPr lang="uk-UA" sz="2700" kern="1200" dirty="0" smtClean="0"/>
            <a:t> Це стало поштовхом до згортання непу.</a:t>
          </a:r>
          <a:endParaRPr lang="uk-UA" sz="2700" kern="1200" dirty="0"/>
        </a:p>
      </dsp:txBody>
      <dsp:txXfrm>
        <a:off x="3028661" y="3108391"/>
        <a:ext cx="6283149" cy="2825152"/>
      </dsp:txXfrm>
    </dsp:sp>
    <dsp:sp modelId="{8F8A730F-6DBF-427C-A2B8-6924D2AEE207}">
      <dsp:nvSpPr>
        <dsp:cNvPr id="0" name=""/>
        <dsp:cNvSpPr/>
      </dsp:nvSpPr>
      <dsp:spPr>
        <a:xfrm>
          <a:off x="4499" y="3108391"/>
          <a:ext cx="3024161" cy="2825152"/>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uk-UA" sz="5100" b="1" kern="1200" dirty="0" smtClean="0"/>
            <a:t>1927-1928рр. </a:t>
          </a:r>
          <a:endParaRPr lang="uk-UA" sz="5100" kern="1200" dirty="0"/>
        </a:p>
      </dsp:txBody>
      <dsp:txXfrm>
        <a:off x="4499" y="3108391"/>
        <a:ext cx="3024161" cy="282515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7C98C28-46D7-40A0-82EA-8670E0BECABF}">
      <dsp:nvSpPr>
        <dsp:cNvPr id="0" name=""/>
        <dsp:cNvSpPr/>
      </dsp:nvSpPr>
      <dsp:spPr>
        <a:xfrm>
          <a:off x="0" y="0"/>
          <a:ext cx="8745212" cy="2561252"/>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uk-UA" sz="3200" b="1" kern="1200" noProof="0" dirty="0" smtClean="0"/>
            <a:t>Перший п'ятирічний план передбачав, що в Україні в колгоспи буде об'єднано 30 % селянських господарств.</a:t>
          </a:r>
          <a:r>
            <a:rPr lang="uk-UA" sz="3200" kern="1200" noProof="0" dirty="0" smtClean="0"/>
            <a:t> </a:t>
          </a:r>
          <a:endParaRPr lang="uk-UA" sz="3200" kern="1200" noProof="0" dirty="0"/>
        </a:p>
      </dsp:txBody>
      <dsp:txXfrm>
        <a:off x="0" y="0"/>
        <a:ext cx="6247990" cy="2561252"/>
      </dsp:txXfrm>
    </dsp:sp>
    <dsp:sp modelId="{B2F02721-8A27-4652-9147-33A009D01A46}">
      <dsp:nvSpPr>
        <dsp:cNvPr id="0" name=""/>
        <dsp:cNvSpPr/>
      </dsp:nvSpPr>
      <dsp:spPr>
        <a:xfrm>
          <a:off x="1543272" y="3130420"/>
          <a:ext cx="8745212" cy="2561252"/>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uk-UA" sz="3200" b="1" kern="1200" noProof="0" dirty="0" smtClean="0">
              <a:solidFill>
                <a:srgbClr val="FF0000"/>
              </a:solidFill>
            </a:rPr>
            <a:t>1929 р.</a:t>
          </a:r>
          <a:r>
            <a:rPr lang="uk-UA" sz="3200" b="1" kern="1200" noProof="0" dirty="0" smtClean="0"/>
            <a:t> - на листопадовому пленумі ЦК ВКП (б) було взято курс на </a:t>
          </a:r>
          <a:r>
            <a:rPr lang="uk-UA" sz="3200" b="1" kern="1200" noProof="0" dirty="0" smtClean="0">
              <a:solidFill>
                <a:srgbClr val="FF0000"/>
              </a:solidFill>
              <a:effectLst>
                <a:outerShdw blurRad="38100" dist="38100" dir="2700000" algn="tl">
                  <a:srgbClr val="000000">
                    <a:alpha val="43137"/>
                  </a:srgbClr>
                </a:outerShdw>
              </a:effectLst>
            </a:rPr>
            <a:t>суцільну прискорену колективізацію. </a:t>
          </a:r>
          <a:endParaRPr lang="uk-UA" sz="3200" b="1" kern="1200" noProof="0" dirty="0">
            <a:solidFill>
              <a:srgbClr val="FF0000"/>
            </a:solidFill>
            <a:effectLst>
              <a:outerShdw blurRad="38100" dist="38100" dir="2700000" algn="tl">
                <a:srgbClr val="000000">
                  <a:alpha val="43137"/>
                </a:srgbClr>
              </a:outerShdw>
            </a:effectLst>
          </a:endParaRPr>
        </a:p>
      </dsp:txBody>
      <dsp:txXfrm>
        <a:off x="1543272" y="3130420"/>
        <a:ext cx="5537125" cy="2561252"/>
      </dsp:txXfrm>
    </dsp:sp>
    <dsp:sp modelId="{B4ADFA8E-9A89-49D9-8B26-A5F40E16DF44}">
      <dsp:nvSpPr>
        <dsp:cNvPr id="0" name=""/>
        <dsp:cNvSpPr/>
      </dsp:nvSpPr>
      <dsp:spPr>
        <a:xfrm>
          <a:off x="7080397" y="2013429"/>
          <a:ext cx="1664814" cy="1664814"/>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uk-UA" sz="3600" kern="1200"/>
        </a:p>
      </dsp:txBody>
      <dsp:txXfrm>
        <a:off x="7080397" y="2013429"/>
        <a:ext cx="1664814" cy="166481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4777AF0-5C43-400A-8802-A85D3A5F9DD6}">
      <dsp:nvSpPr>
        <dsp:cNvPr id="0" name=""/>
        <dsp:cNvSpPr/>
      </dsp:nvSpPr>
      <dsp:spPr>
        <a:xfrm>
          <a:off x="725594" y="0"/>
          <a:ext cx="7772400" cy="3584323"/>
        </a:xfrm>
        <a:prstGeom prst="rightArrow">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AE4D1644-F06A-4048-BC5B-B27F00EECC4D}">
      <dsp:nvSpPr>
        <dsp:cNvPr id="0" name=""/>
        <dsp:cNvSpPr/>
      </dsp:nvSpPr>
      <dsp:spPr>
        <a:xfrm>
          <a:off x="10555" y="1075296"/>
          <a:ext cx="2743200" cy="143372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ru-RU" sz="2300" kern="1200" dirty="0" err="1" smtClean="0"/>
            <a:t>Важливим</a:t>
          </a:r>
          <a:r>
            <a:rPr lang="ru-RU" sz="2300" kern="1200" dirty="0" smtClean="0"/>
            <a:t> </a:t>
          </a:r>
          <a:r>
            <a:rPr lang="ru-RU" sz="2300" kern="1200" dirty="0" err="1" smtClean="0"/>
            <a:t>елементом</a:t>
          </a:r>
          <a:r>
            <a:rPr lang="ru-RU" sz="2300" kern="1200" dirty="0" smtClean="0"/>
            <a:t> </a:t>
          </a:r>
          <a:r>
            <a:rPr lang="ru-RU" sz="2300" kern="1200" dirty="0" err="1" smtClean="0"/>
            <a:t>колективізації</a:t>
          </a:r>
          <a:r>
            <a:rPr lang="ru-RU" sz="2300" kern="1200" dirty="0" smtClean="0"/>
            <a:t> </a:t>
          </a:r>
          <a:r>
            <a:rPr lang="ru-RU" sz="2300" kern="1200" dirty="0" err="1" smtClean="0"/>
            <a:t>було</a:t>
          </a:r>
          <a:r>
            <a:rPr lang="ru-RU" sz="2300" kern="1200" dirty="0" smtClean="0"/>
            <a:t> </a:t>
          </a:r>
          <a:endParaRPr lang="en-US" sz="2300" kern="1200" dirty="0"/>
        </a:p>
      </dsp:txBody>
      <dsp:txXfrm>
        <a:off x="10555" y="1075296"/>
        <a:ext cx="2743200" cy="1433729"/>
      </dsp:txXfrm>
    </dsp:sp>
    <dsp:sp modelId="{1B8E7ED9-FC8B-451B-9F8B-9CFBF61BD738}">
      <dsp:nvSpPr>
        <dsp:cNvPr id="0" name=""/>
        <dsp:cNvSpPr/>
      </dsp:nvSpPr>
      <dsp:spPr>
        <a:xfrm>
          <a:off x="2891049" y="1075296"/>
          <a:ext cx="3076581" cy="143372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t>«</a:t>
          </a:r>
          <a:r>
            <a:rPr lang="ru-RU" sz="2000" b="1" kern="1200" dirty="0" err="1" smtClean="0"/>
            <a:t>розкуркулювання</a:t>
          </a:r>
          <a:r>
            <a:rPr lang="ru-RU" sz="2000" b="1" kern="1200" dirty="0" smtClean="0"/>
            <a:t>»</a:t>
          </a:r>
          <a:endParaRPr lang="en-US" sz="2000" kern="1200" dirty="0"/>
        </a:p>
      </dsp:txBody>
      <dsp:txXfrm>
        <a:off x="2891049" y="1075296"/>
        <a:ext cx="3076581" cy="1433729"/>
      </dsp:txXfrm>
    </dsp:sp>
    <dsp:sp modelId="{FEDA3CAF-FC95-4A7D-B7DB-181CC7C75E58}">
      <dsp:nvSpPr>
        <dsp:cNvPr id="0" name=""/>
        <dsp:cNvSpPr/>
      </dsp:nvSpPr>
      <dsp:spPr>
        <a:xfrm>
          <a:off x="6104924" y="1075296"/>
          <a:ext cx="3028520" cy="143372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ru-RU" sz="2600" b="1" kern="1200" dirty="0" smtClean="0"/>
            <a:t> </a:t>
          </a:r>
          <a:r>
            <a:rPr lang="ru-RU" sz="2400" b="1" kern="1200" dirty="0" err="1" smtClean="0"/>
            <a:t>розселянювання</a:t>
          </a:r>
          <a:r>
            <a:rPr lang="ru-RU" sz="2400" b="1" kern="1200" dirty="0" smtClean="0"/>
            <a:t> села</a:t>
          </a:r>
          <a:endParaRPr lang="en-US" sz="2400" kern="1200" dirty="0"/>
        </a:p>
      </dsp:txBody>
      <dsp:txXfrm>
        <a:off x="6104924" y="1075296"/>
        <a:ext cx="3028520" cy="143372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758B99-2E94-4D1D-9CD2-5E4C3A6F5653}">
      <dsp:nvSpPr>
        <dsp:cNvPr id="0" name=""/>
        <dsp:cNvSpPr/>
      </dsp:nvSpPr>
      <dsp:spPr>
        <a:xfrm rot="5400000">
          <a:off x="-279393" y="282559"/>
          <a:ext cx="1862625" cy="1303837"/>
        </a:xfrm>
        <a:prstGeom prst="chevron">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uk-UA" sz="3600" kern="1200" dirty="0" smtClean="0"/>
            <a:t>І</a:t>
          </a:r>
          <a:endParaRPr lang="ru-RU" sz="3600" kern="1200" dirty="0"/>
        </a:p>
      </dsp:txBody>
      <dsp:txXfrm rot="5400000">
        <a:off x="-279393" y="282559"/>
        <a:ext cx="1862625" cy="1303837"/>
      </dsp:txXfrm>
    </dsp:sp>
    <dsp:sp modelId="{986829AD-933B-4CA2-B819-64EC5F5A90EB}">
      <dsp:nvSpPr>
        <dsp:cNvPr id="0" name=""/>
        <dsp:cNvSpPr/>
      </dsp:nvSpPr>
      <dsp:spPr>
        <a:xfrm rot="5400000">
          <a:off x="5604196" y="-4297192"/>
          <a:ext cx="1210706" cy="9811423"/>
        </a:xfrm>
        <a:prstGeom prst="round2Same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a:lnSpc>
              <a:spcPct val="90000"/>
            </a:lnSpc>
            <a:spcBef>
              <a:spcPct val="0"/>
            </a:spcBef>
            <a:spcAft>
              <a:spcPct val="15000"/>
            </a:spcAft>
            <a:buChar char="••"/>
          </a:pPr>
          <a:r>
            <a:rPr lang="uk-UA" sz="3400" kern="1200" dirty="0" smtClean="0"/>
            <a:t>Зламано опір селянства</a:t>
          </a:r>
          <a:endParaRPr lang="ru-RU" sz="3400" kern="1200" dirty="0"/>
        </a:p>
        <a:p>
          <a:pPr marL="285750" lvl="1" indent="-285750" algn="l" defTabSz="1511300">
            <a:lnSpc>
              <a:spcPct val="90000"/>
            </a:lnSpc>
            <a:spcBef>
              <a:spcPct val="0"/>
            </a:spcBef>
            <a:spcAft>
              <a:spcPct val="15000"/>
            </a:spcAft>
            <a:buChar char="••"/>
          </a:pPr>
          <a:r>
            <a:rPr lang="uk-UA" sz="3400" kern="1200" dirty="0" smtClean="0"/>
            <a:t>В основному завершено колективізацію </a:t>
          </a:r>
          <a:endParaRPr lang="ru-RU" sz="3400" kern="1200" dirty="0"/>
        </a:p>
      </dsp:txBody>
      <dsp:txXfrm rot="5400000">
        <a:off x="5604196" y="-4297192"/>
        <a:ext cx="1210706" cy="9811423"/>
      </dsp:txXfrm>
    </dsp:sp>
    <dsp:sp modelId="{FF41B2BE-3500-43A0-ABCA-B1FCFE10F3B9}">
      <dsp:nvSpPr>
        <dsp:cNvPr id="0" name=""/>
        <dsp:cNvSpPr/>
      </dsp:nvSpPr>
      <dsp:spPr>
        <a:xfrm rot="5400000">
          <a:off x="-279393" y="1953720"/>
          <a:ext cx="1862625" cy="1303837"/>
        </a:xfrm>
        <a:prstGeom prst="chevron">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uk-UA" sz="3600" kern="1200" dirty="0" smtClean="0"/>
            <a:t>І</a:t>
          </a:r>
          <a:endParaRPr lang="ru-RU" sz="3600" kern="1200" dirty="0"/>
        </a:p>
      </dsp:txBody>
      <dsp:txXfrm rot="5400000">
        <a:off x="-279393" y="1953720"/>
        <a:ext cx="1862625" cy="1303837"/>
      </dsp:txXfrm>
    </dsp:sp>
    <dsp:sp modelId="{859E950C-88EE-4404-8313-A342283B16DA}">
      <dsp:nvSpPr>
        <dsp:cNvPr id="0" name=""/>
        <dsp:cNvSpPr/>
      </dsp:nvSpPr>
      <dsp:spPr>
        <a:xfrm rot="5400000">
          <a:off x="5604196" y="-2626031"/>
          <a:ext cx="1210706" cy="9811423"/>
        </a:xfrm>
        <a:prstGeom prst="round2Same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a:lnSpc>
              <a:spcPct val="90000"/>
            </a:lnSpc>
            <a:spcBef>
              <a:spcPct val="0"/>
            </a:spcBef>
            <a:spcAft>
              <a:spcPct val="15000"/>
            </a:spcAft>
            <a:buChar char="••"/>
          </a:pPr>
          <a:r>
            <a:rPr lang="uk-UA" sz="3400" kern="1200" dirty="0" smtClean="0"/>
            <a:t>Перемога колгоспної системи</a:t>
          </a:r>
          <a:endParaRPr lang="ru-RU" sz="3400" kern="1200" dirty="0"/>
        </a:p>
        <a:p>
          <a:pPr marL="285750" lvl="1" indent="-285750" algn="l" defTabSz="1511300">
            <a:lnSpc>
              <a:spcPct val="90000"/>
            </a:lnSpc>
            <a:spcBef>
              <a:spcPct val="0"/>
            </a:spcBef>
            <a:spcAft>
              <a:spcPct val="15000"/>
            </a:spcAft>
            <a:buChar char="••"/>
          </a:pPr>
          <a:r>
            <a:rPr lang="uk-UA" sz="3400" kern="1200" dirty="0" smtClean="0"/>
            <a:t>Розорення селян </a:t>
          </a:r>
          <a:endParaRPr lang="ru-RU" sz="3400" kern="1200" dirty="0"/>
        </a:p>
      </dsp:txBody>
      <dsp:txXfrm rot="5400000">
        <a:off x="5604196" y="-2626031"/>
        <a:ext cx="1210706" cy="9811423"/>
      </dsp:txXfrm>
    </dsp:sp>
    <dsp:sp modelId="{566654FA-6251-486B-9C3E-2FABB6479C1C}">
      <dsp:nvSpPr>
        <dsp:cNvPr id="0" name=""/>
        <dsp:cNvSpPr/>
      </dsp:nvSpPr>
      <dsp:spPr>
        <a:xfrm rot="5400000">
          <a:off x="-279393" y="3624882"/>
          <a:ext cx="1862625" cy="1303837"/>
        </a:xfrm>
        <a:prstGeom prst="chevron">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uk-UA" sz="3600" kern="1200" dirty="0" smtClean="0"/>
            <a:t>І</a:t>
          </a:r>
          <a:endParaRPr lang="ru-RU" sz="3600" kern="1200" dirty="0"/>
        </a:p>
      </dsp:txBody>
      <dsp:txXfrm rot="5400000">
        <a:off x="-279393" y="3624882"/>
        <a:ext cx="1862625" cy="1303837"/>
      </dsp:txXfrm>
    </dsp:sp>
    <dsp:sp modelId="{3536AB49-3B94-456C-A37B-DDF0B3D75A5C}">
      <dsp:nvSpPr>
        <dsp:cNvPr id="0" name=""/>
        <dsp:cNvSpPr/>
      </dsp:nvSpPr>
      <dsp:spPr>
        <a:xfrm rot="5400000">
          <a:off x="5604196" y="-954870"/>
          <a:ext cx="1210706" cy="9811423"/>
        </a:xfrm>
        <a:prstGeom prst="round2Same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a:lnSpc>
              <a:spcPct val="90000"/>
            </a:lnSpc>
            <a:spcBef>
              <a:spcPct val="0"/>
            </a:spcBef>
            <a:spcAft>
              <a:spcPct val="15000"/>
            </a:spcAft>
            <a:buChar char="••"/>
          </a:pPr>
          <a:r>
            <a:rPr lang="uk-UA" sz="3400" kern="1200" dirty="0" smtClean="0"/>
            <a:t>Підрив генофонду української нації</a:t>
          </a:r>
          <a:endParaRPr lang="ru-RU" sz="3400" kern="1200" dirty="0"/>
        </a:p>
        <a:p>
          <a:pPr marL="285750" lvl="1" indent="-285750" algn="l" defTabSz="1511300">
            <a:lnSpc>
              <a:spcPct val="90000"/>
            </a:lnSpc>
            <a:spcBef>
              <a:spcPct val="0"/>
            </a:spcBef>
            <a:spcAft>
              <a:spcPct val="15000"/>
            </a:spcAft>
            <a:buChar char="••"/>
          </a:pPr>
          <a:r>
            <a:rPr lang="uk-UA" sz="3400" kern="1200" dirty="0" smtClean="0"/>
            <a:t>Переселення селян з Росії у безлюдні села</a:t>
          </a:r>
          <a:endParaRPr lang="ru-RU" sz="3400" kern="1200" dirty="0"/>
        </a:p>
      </dsp:txBody>
      <dsp:txXfrm rot="5400000">
        <a:off x="5604196" y="-954870"/>
        <a:ext cx="1210706" cy="9811423"/>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CE1EEF-3EA0-430F-8A24-9E2BD6ACEA68}" type="datetimeFigureOut">
              <a:rPr lang="ru-RU" smtClean="0"/>
              <a:pPr/>
              <a:t>02.02.2022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C8A077-2144-429E-95AA-76A2898B73CE}" type="slidenum">
              <a:rPr lang="ru-RU" smtClean="0"/>
              <a:pPr/>
              <a:t>‹#›</a:t>
            </a:fld>
            <a:endParaRPr lang="ru-RU"/>
          </a:p>
        </p:txBody>
      </p:sp>
    </p:spTree>
    <p:extLst>
      <p:ext uri="{BB962C8B-B14F-4D97-AF65-F5344CB8AC3E}">
        <p14:creationId xmlns:p14="http://schemas.microsoft.com/office/powerpoint/2010/main" xmlns="" val="2126070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2EFFD9-149E-4CD6-8A40-DA4426954215}" type="slidenum">
              <a:rPr lang="ru-RU"/>
              <a:pPr/>
              <a:t>10</a:t>
            </a:fld>
            <a:endParaRPr lang="ru-RU"/>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xmlns="" val="3772160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D1744E2-D865-4F40-BE03-F7B8A217243A}" type="slidenum">
              <a:rPr lang="ru-RU"/>
              <a:pPr/>
              <a:t>11</a:t>
            </a:fld>
            <a:endParaRPr lang="ru-RU"/>
          </a:p>
        </p:txBody>
      </p:sp>
      <p:sp>
        <p:nvSpPr>
          <p:cNvPr id="409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Tree>
    <p:extLst>
      <p:ext uri="{BB962C8B-B14F-4D97-AF65-F5344CB8AC3E}">
        <p14:creationId xmlns:p14="http://schemas.microsoft.com/office/powerpoint/2010/main" xmlns="" val="3368116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202EE7-8203-489E-842B-73669EF3F94E}" type="slidenum">
              <a:rPr lang="ru-RU"/>
              <a:pPr/>
              <a:t>12</a:t>
            </a:fld>
            <a:endParaRPr lang="ru-RU"/>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xmlns="" val="4053678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pPr>
              <a:defRPr/>
            </a:pPr>
            <a:fld id="{07B740FC-E18F-40E6-8607-9476FAE637AD}" type="slidenum">
              <a:rPr lang="uk-UA" smtClean="0"/>
              <a:pPr>
                <a:defRPr/>
              </a:pPr>
              <a:t>23</a:t>
            </a:fld>
            <a:endParaRPr lang="uk-UA"/>
          </a:p>
        </p:txBody>
      </p:sp>
    </p:spTree>
    <p:extLst>
      <p:ext uri="{BB962C8B-B14F-4D97-AF65-F5344CB8AC3E}">
        <p14:creationId xmlns:p14="http://schemas.microsoft.com/office/powerpoint/2010/main" xmlns="" val="2007793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8421116-3F9E-4E14-A535-F96510FDF4BA}" type="slidenum">
              <a:rPr lang="ru-RU" smtClean="0"/>
              <a:pPr>
                <a:defRPr/>
              </a:pPr>
              <a:t>75</a:t>
            </a:fld>
            <a:endParaRPr lang="ru-RU"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xmlns="" val="2236103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Образ слайда 1"/>
          <p:cNvSpPr>
            <a:spLocks noGrp="1" noRot="1" noChangeAspect="1" noTextEdit="1"/>
          </p:cNvSpPr>
          <p:nvPr>
            <p:ph type="sldImg"/>
          </p:nvPr>
        </p:nvSpPr>
        <p:spPr bwMode="auto">
          <a:noFill/>
          <a:ln>
            <a:solidFill>
              <a:srgbClr val="000000"/>
            </a:solidFill>
            <a:miter lim="800000"/>
            <a:headEnd/>
            <a:tailEnd/>
          </a:ln>
        </p:spPr>
      </p:sp>
      <p:sp>
        <p:nvSpPr>
          <p:cNvPr id="7065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smtClean="0"/>
          </a:p>
        </p:txBody>
      </p:sp>
      <p:sp>
        <p:nvSpPr>
          <p:cNvPr id="6144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E3CB227-E0ED-4EE9-B3EB-EDC054346A86}" type="slidenum">
              <a:rPr lang="uk-UA" smtClean="0"/>
              <a:pPr>
                <a:defRPr/>
              </a:pPr>
              <a:t>119</a:t>
            </a:fld>
            <a:endParaRPr lang="uk-UA" smtClean="0"/>
          </a:p>
        </p:txBody>
      </p:sp>
    </p:spTree>
    <p:extLst>
      <p:ext uri="{BB962C8B-B14F-4D97-AF65-F5344CB8AC3E}">
        <p14:creationId xmlns:p14="http://schemas.microsoft.com/office/powerpoint/2010/main" xmlns="" val="2376230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Образ слайда 1"/>
          <p:cNvSpPr>
            <a:spLocks noGrp="1" noRot="1" noChangeAspect="1" noTextEdit="1"/>
          </p:cNvSpPr>
          <p:nvPr>
            <p:ph type="sldImg"/>
          </p:nvPr>
        </p:nvSpPr>
        <p:spPr bwMode="auto">
          <a:noFill/>
          <a:ln>
            <a:solidFill>
              <a:srgbClr val="000000"/>
            </a:solidFill>
            <a:miter lim="800000"/>
            <a:headEnd/>
            <a:tailEnd/>
          </a:ln>
        </p:spPr>
      </p:sp>
      <p:sp>
        <p:nvSpPr>
          <p:cNvPr id="7168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smtClean="0"/>
          </a:p>
        </p:txBody>
      </p:sp>
      <p:sp>
        <p:nvSpPr>
          <p:cNvPr id="6246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8D57333-1FF8-47C2-B883-4CC86CDC017A}" type="slidenum">
              <a:rPr lang="uk-UA" smtClean="0"/>
              <a:pPr>
                <a:defRPr/>
              </a:pPr>
              <a:t>120</a:t>
            </a:fld>
            <a:endParaRPr lang="uk-UA" smtClean="0"/>
          </a:p>
        </p:txBody>
      </p:sp>
    </p:spTree>
    <p:extLst>
      <p:ext uri="{BB962C8B-B14F-4D97-AF65-F5344CB8AC3E}">
        <p14:creationId xmlns:p14="http://schemas.microsoft.com/office/powerpoint/2010/main" xmlns="" val="1209514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10EDFAC-714A-4B79-BE5C-AD57CCA86B93}" type="datetimeFigureOut">
              <a:rPr lang="ru-RU" smtClean="0"/>
              <a:pPr/>
              <a:t>02.02.2022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D975A0B-D57C-44E6-86AF-BC4A608F11FE}" type="slidenum">
              <a:rPr lang="ru-RU" smtClean="0"/>
              <a:pPr/>
              <a:t>‹#›</a:t>
            </a:fld>
            <a:endParaRPr lang="ru-RU"/>
          </a:p>
        </p:txBody>
      </p:sp>
    </p:spTree>
    <p:extLst>
      <p:ext uri="{BB962C8B-B14F-4D97-AF65-F5344CB8AC3E}">
        <p14:creationId xmlns:p14="http://schemas.microsoft.com/office/powerpoint/2010/main" xmlns="" val="4228701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10EDFAC-714A-4B79-BE5C-AD57CCA86B93}" type="datetimeFigureOut">
              <a:rPr lang="ru-RU" smtClean="0"/>
              <a:pPr/>
              <a:t>02.02.2022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D975A0B-D57C-44E6-86AF-BC4A608F11FE}" type="slidenum">
              <a:rPr lang="ru-RU" smtClean="0"/>
              <a:pPr/>
              <a:t>‹#›</a:t>
            </a:fld>
            <a:endParaRPr lang="ru-RU"/>
          </a:p>
        </p:txBody>
      </p:sp>
    </p:spTree>
    <p:extLst>
      <p:ext uri="{BB962C8B-B14F-4D97-AF65-F5344CB8AC3E}">
        <p14:creationId xmlns:p14="http://schemas.microsoft.com/office/powerpoint/2010/main" xmlns="" val="3632271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10EDFAC-714A-4B79-BE5C-AD57CCA86B93}" type="datetimeFigureOut">
              <a:rPr lang="ru-RU" smtClean="0"/>
              <a:pPr/>
              <a:t>02.02.2022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D975A0B-D57C-44E6-86AF-BC4A608F11FE}" type="slidenum">
              <a:rPr lang="ru-RU" smtClean="0"/>
              <a:pPr/>
              <a:t>‹#›</a:t>
            </a:fld>
            <a:endParaRPr lang="ru-RU"/>
          </a:p>
        </p:txBody>
      </p:sp>
    </p:spTree>
    <p:extLst>
      <p:ext uri="{BB962C8B-B14F-4D97-AF65-F5344CB8AC3E}">
        <p14:creationId xmlns:p14="http://schemas.microsoft.com/office/powerpoint/2010/main" xmlns="" val="540489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09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197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6197600" y="3938589"/>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8332FFBB-7B18-45E5-AFA4-8D55D1EB0851}" type="slidenum">
              <a:rPr lang="ru-RU"/>
              <a:pPr>
                <a:defRPr/>
              </a:pPr>
              <a:t>‹#›</a:t>
            </a:fld>
            <a:endParaRPr lang="ru-RU"/>
          </a:p>
        </p:txBody>
      </p:sp>
    </p:spTree>
    <p:extLst>
      <p:ext uri="{BB962C8B-B14F-4D97-AF65-F5344CB8AC3E}">
        <p14:creationId xmlns:p14="http://schemas.microsoft.com/office/powerpoint/2010/main" xmlns="" val="2100738745"/>
      </p:ext>
    </p:extLst>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4284" y="228600"/>
            <a:ext cx="11387667" cy="1143000"/>
          </a:xfrm>
        </p:spPr>
        <p:txBody>
          <a:bodyPr/>
          <a:lstStyle/>
          <a:p>
            <a:r>
              <a:rPr lang="en-US"/>
              <a:t>Образец заголовка</a:t>
            </a:r>
            <a:endParaRPr lang="ru-RU"/>
          </a:p>
        </p:txBody>
      </p:sp>
      <p:sp>
        <p:nvSpPr>
          <p:cNvPr id="3" name="Содержимое 2"/>
          <p:cNvSpPr>
            <a:spLocks noGrp="1"/>
          </p:cNvSpPr>
          <p:nvPr>
            <p:ph sz="quarter" idx="1"/>
          </p:nvPr>
        </p:nvSpPr>
        <p:spPr>
          <a:xfrm>
            <a:off x="404285" y="1600200"/>
            <a:ext cx="5592233" cy="2173288"/>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Содержимое 3"/>
          <p:cNvSpPr>
            <a:spLocks noGrp="1"/>
          </p:cNvSpPr>
          <p:nvPr>
            <p:ph sz="quarter" idx="2"/>
          </p:nvPr>
        </p:nvSpPr>
        <p:spPr>
          <a:xfrm>
            <a:off x="6199718" y="1600200"/>
            <a:ext cx="5592233" cy="2173288"/>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Текст 4"/>
          <p:cNvSpPr>
            <a:spLocks noGrp="1"/>
          </p:cNvSpPr>
          <p:nvPr>
            <p:ph type="body" sz="half" idx="3"/>
          </p:nvPr>
        </p:nvSpPr>
        <p:spPr>
          <a:xfrm>
            <a:off x="404284" y="3925889"/>
            <a:ext cx="11387667" cy="2173287"/>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6" name="Дата 5"/>
          <p:cNvSpPr>
            <a:spLocks noGrp="1"/>
          </p:cNvSpPr>
          <p:nvPr>
            <p:ph type="dt" sz="half" idx="10"/>
          </p:nvPr>
        </p:nvSpPr>
        <p:spPr>
          <a:xfrm>
            <a:off x="404285" y="6245225"/>
            <a:ext cx="3050116" cy="476250"/>
          </a:xfrm>
        </p:spPr>
        <p:txBody>
          <a:bodyPr/>
          <a:lstStyle>
            <a:lvl1pPr>
              <a:defRPr/>
            </a:lvl1pPr>
          </a:lstStyle>
          <a:p>
            <a:endParaRPr lang="ru-RU"/>
          </a:p>
        </p:txBody>
      </p:sp>
      <p:sp>
        <p:nvSpPr>
          <p:cNvPr id="7" name="Нижний колонтитул 6"/>
          <p:cNvSpPr>
            <a:spLocks noGrp="1"/>
          </p:cNvSpPr>
          <p:nvPr>
            <p:ph type="ftr" sz="quarter" idx="11"/>
          </p:nvPr>
        </p:nvSpPr>
        <p:spPr>
          <a:xfrm>
            <a:off x="4165600" y="6245225"/>
            <a:ext cx="3860800" cy="476250"/>
          </a:xfrm>
        </p:spPr>
        <p:txBody>
          <a:bodyPr/>
          <a:lstStyle>
            <a:lvl1pPr>
              <a:defRPr/>
            </a:lvl1pPr>
          </a:lstStyle>
          <a:p>
            <a:endParaRPr lang="ru-RU"/>
          </a:p>
        </p:txBody>
      </p:sp>
      <p:sp>
        <p:nvSpPr>
          <p:cNvPr id="8" name="Номер слайда 7"/>
          <p:cNvSpPr>
            <a:spLocks noGrp="1"/>
          </p:cNvSpPr>
          <p:nvPr>
            <p:ph type="sldNum" sz="quarter" idx="12"/>
          </p:nvPr>
        </p:nvSpPr>
        <p:spPr>
          <a:xfrm>
            <a:off x="8737601" y="6245225"/>
            <a:ext cx="3054351" cy="476250"/>
          </a:xfrm>
        </p:spPr>
        <p:txBody>
          <a:bodyPr/>
          <a:lstStyle>
            <a:lvl1pPr>
              <a:defRPr/>
            </a:lvl1pPr>
          </a:lstStyle>
          <a:p>
            <a:fld id="{C9D10F78-5B95-4F57-82F5-C39EC2BE19DA}" type="slidenum">
              <a:rPr lang="ru-RU"/>
              <a:pPr/>
              <a:t>‹#›</a:t>
            </a:fld>
            <a:endParaRPr lang="ru-RU"/>
          </a:p>
        </p:txBody>
      </p:sp>
    </p:spTree>
    <p:extLst>
      <p:ext uri="{BB962C8B-B14F-4D97-AF65-F5344CB8AC3E}">
        <p14:creationId xmlns:p14="http://schemas.microsoft.com/office/powerpoint/2010/main" xmlns="" val="42647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4284" y="228600"/>
            <a:ext cx="11387667" cy="1143000"/>
          </a:xfrm>
        </p:spPr>
        <p:txBody>
          <a:bodyPr/>
          <a:lstStyle/>
          <a:p>
            <a:r>
              <a:rPr lang="en-US"/>
              <a:t>Образец заголовка</a:t>
            </a:r>
            <a:endParaRPr lang="ru-RU"/>
          </a:p>
        </p:txBody>
      </p:sp>
      <p:sp>
        <p:nvSpPr>
          <p:cNvPr id="3" name="Содержимое 2"/>
          <p:cNvSpPr>
            <a:spLocks noGrp="1"/>
          </p:cNvSpPr>
          <p:nvPr>
            <p:ph sz="half" idx="1"/>
          </p:nvPr>
        </p:nvSpPr>
        <p:spPr>
          <a:xfrm>
            <a:off x="404285" y="1600200"/>
            <a:ext cx="5592233" cy="4498975"/>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Текст 3"/>
          <p:cNvSpPr>
            <a:spLocks noGrp="1"/>
          </p:cNvSpPr>
          <p:nvPr>
            <p:ph type="body" sz="half" idx="2"/>
          </p:nvPr>
        </p:nvSpPr>
        <p:spPr>
          <a:xfrm>
            <a:off x="6199718" y="1600200"/>
            <a:ext cx="5592233" cy="4498975"/>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Дата 4"/>
          <p:cNvSpPr>
            <a:spLocks noGrp="1"/>
          </p:cNvSpPr>
          <p:nvPr>
            <p:ph type="dt" sz="half" idx="10"/>
          </p:nvPr>
        </p:nvSpPr>
        <p:spPr>
          <a:xfrm>
            <a:off x="404285" y="6245225"/>
            <a:ext cx="3050116" cy="476250"/>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8737601" y="6245225"/>
            <a:ext cx="3054351" cy="476250"/>
          </a:xfrm>
        </p:spPr>
        <p:txBody>
          <a:bodyPr/>
          <a:lstStyle>
            <a:lvl1pPr>
              <a:defRPr/>
            </a:lvl1pPr>
          </a:lstStyle>
          <a:p>
            <a:pPr>
              <a:defRPr/>
            </a:pPr>
            <a:fld id="{DC0FC51C-85F3-496F-B145-3ED613210DF7}" type="slidenum">
              <a:rPr lang="ru-RU"/>
              <a:pPr>
                <a:defRPr/>
              </a:pPr>
              <a:t>‹#›</a:t>
            </a:fld>
            <a:endParaRPr lang="ru-RU"/>
          </a:p>
        </p:txBody>
      </p:sp>
    </p:spTree>
    <p:extLst>
      <p:ext uri="{BB962C8B-B14F-4D97-AF65-F5344CB8AC3E}">
        <p14:creationId xmlns:p14="http://schemas.microsoft.com/office/powerpoint/2010/main" xmlns="" val="2412488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10EDFAC-714A-4B79-BE5C-AD57CCA86B93}" type="datetimeFigureOut">
              <a:rPr lang="ru-RU" smtClean="0"/>
              <a:pPr/>
              <a:t>02.02.2022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D975A0B-D57C-44E6-86AF-BC4A608F11FE}" type="slidenum">
              <a:rPr lang="ru-RU" smtClean="0"/>
              <a:pPr/>
              <a:t>‹#›</a:t>
            </a:fld>
            <a:endParaRPr lang="ru-RU"/>
          </a:p>
        </p:txBody>
      </p:sp>
    </p:spTree>
    <p:extLst>
      <p:ext uri="{BB962C8B-B14F-4D97-AF65-F5344CB8AC3E}">
        <p14:creationId xmlns:p14="http://schemas.microsoft.com/office/powerpoint/2010/main" xmlns="" val="386113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10EDFAC-714A-4B79-BE5C-AD57CCA86B93}" type="datetimeFigureOut">
              <a:rPr lang="ru-RU" smtClean="0"/>
              <a:pPr/>
              <a:t>02.02.2022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D975A0B-D57C-44E6-86AF-BC4A608F11FE}" type="slidenum">
              <a:rPr lang="ru-RU" smtClean="0"/>
              <a:pPr/>
              <a:t>‹#›</a:t>
            </a:fld>
            <a:endParaRPr lang="ru-RU"/>
          </a:p>
        </p:txBody>
      </p:sp>
    </p:spTree>
    <p:extLst>
      <p:ext uri="{BB962C8B-B14F-4D97-AF65-F5344CB8AC3E}">
        <p14:creationId xmlns:p14="http://schemas.microsoft.com/office/powerpoint/2010/main" xmlns="" val="248674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10EDFAC-714A-4B79-BE5C-AD57CCA86B93}" type="datetimeFigureOut">
              <a:rPr lang="ru-RU" smtClean="0"/>
              <a:pPr/>
              <a:t>02.02.2022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D975A0B-D57C-44E6-86AF-BC4A608F11FE}" type="slidenum">
              <a:rPr lang="ru-RU" smtClean="0"/>
              <a:pPr/>
              <a:t>‹#›</a:t>
            </a:fld>
            <a:endParaRPr lang="ru-RU"/>
          </a:p>
        </p:txBody>
      </p:sp>
    </p:spTree>
    <p:extLst>
      <p:ext uri="{BB962C8B-B14F-4D97-AF65-F5344CB8AC3E}">
        <p14:creationId xmlns:p14="http://schemas.microsoft.com/office/powerpoint/2010/main" xmlns="" val="3362631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10EDFAC-714A-4B79-BE5C-AD57CCA86B93}" type="datetimeFigureOut">
              <a:rPr lang="ru-RU" smtClean="0"/>
              <a:pPr/>
              <a:t>02.02.2022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D975A0B-D57C-44E6-86AF-BC4A608F11FE}" type="slidenum">
              <a:rPr lang="ru-RU" smtClean="0"/>
              <a:pPr/>
              <a:t>‹#›</a:t>
            </a:fld>
            <a:endParaRPr lang="ru-RU"/>
          </a:p>
        </p:txBody>
      </p:sp>
    </p:spTree>
    <p:extLst>
      <p:ext uri="{BB962C8B-B14F-4D97-AF65-F5344CB8AC3E}">
        <p14:creationId xmlns:p14="http://schemas.microsoft.com/office/powerpoint/2010/main" xmlns="" val="2700215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10EDFAC-714A-4B79-BE5C-AD57CCA86B93}" type="datetimeFigureOut">
              <a:rPr lang="ru-RU" smtClean="0"/>
              <a:pPr/>
              <a:t>02.02.2022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D975A0B-D57C-44E6-86AF-BC4A608F11FE}" type="slidenum">
              <a:rPr lang="ru-RU" smtClean="0"/>
              <a:pPr/>
              <a:t>‹#›</a:t>
            </a:fld>
            <a:endParaRPr lang="ru-RU"/>
          </a:p>
        </p:txBody>
      </p:sp>
    </p:spTree>
    <p:extLst>
      <p:ext uri="{BB962C8B-B14F-4D97-AF65-F5344CB8AC3E}">
        <p14:creationId xmlns:p14="http://schemas.microsoft.com/office/powerpoint/2010/main" xmlns="" val="3950682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10EDFAC-714A-4B79-BE5C-AD57CCA86B93}" type="datetimeFigureOut">
              <a:rPr lang="ru-RU" smtClean="0"/>
              <a:pPr/>
              <a:t>02.02.2022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D975A0B-D57C-44E6-86AF-BC4A608F11FE}" type="slidenum">
              <a:rPr lang="ru-RU" smtClean="0"/>
              <a:pPr/>
              <a:t>‹#›</a:t>
            </a:fld>
            <a:endParaRPr lang="ru-RU"/>
          </a:p>
        </p:txBody>
      </p:sp>
    </p:spTree>
    <p:extLst>
      <p:ext uri="{BB962C8B-B14F-4D97-AF65-F5344CB8AC3E}">
        <p14:creationId xmlns:p14="http://schemas.microsoft.com/office/powerpoint/2010/main" xmlns="" val="1240943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10EDFAC-714A-4B79-BE5C-AD57CCA86B93}" type="datetimeFigureOut">
              <a:rPr lang="ru-RU" smtClean="0"/>
              <a:pPr/>
              <a:t>02.02.2022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D975A0B-D57C-44E6-86AF-BC4A608F11FE}" type="slidenum">
              <a:rPr lang="ru-RU" smtClean="0"/>
              <a:pPr/>
              <a:t>‹#›</a:t>
            </a:fld>
            <a:endParaRPr lang="ru-RU"/>
          </a:p>
        </p:txBody>
      </p:sp>
    </p:spTree>
    <p:extLst>
      <p:ext uri="{BB962C8B-B14F-4D97-AF65-F5344CB8AC3E}">
        <p14:creationId xmlns:p14="http://schemas.microsoft.com/office/powerpoint/2010/main" xmlns="" val="4277303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10EDFAC-714A-4B79-BE5C-AD57CCA86B93}" type="datetimeFigureOut">
              <a:rPr lang="ru-RU" smtClean="0"/>
              <a:pPr/>
              <a:t>02.02.2022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D975A0B-D57C-44E6-86AF-BC4A608F11FE}" type="slidenum">
              <a:rPr lang="ru-RU" smtClean="0"/>
              <a:pPr/>
              <a:t>‹#›</a:t>
            </a:fld>
            <a:endParaRPr lang="ru-RU"/>
          </a:p>
        </p:txBody>
      </p:sp>
    </p:spTree>
    <p:extLst>
      <p:ext uri="{BB962C8B-B14F-4D97-AF65-F5344CB8AC3E}">
        <p14:creationId xmlns:p14="http://schemas.microsoft.com/office/powerpoint/2010/main" xmlns="" val="3151963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EDFAC-714A-4B79-BE5C-AD57CCA86B93}" type="datetimeFigureOut">
              <a:rPr lang="ru-RU" smtClean="0"/>
              <a:pPr/>
              <a:t>02.02.2022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975A0B-D57C-44E6-86AF-BC4A608F11FE}" type="slidenum">
              <a:rPr lang="ru-RU" smtClean="0"/>
              <a:pPr/>
              <a:t>‹#›</a:t>
            </a:fld>
            <a:endParaRPr lang="ru-RU"/>
          </a:p>
        </p:txBody>
      </p:sp>
    </p:spTree>
    <p:extLst>
      <p:ext uri="{BB962C8B-B14F-4D97-AF65-F5344CB8AC3E}">
        <p14:creationId xmlns:p14="http://schemas.microsoft.com/office/powerpoint/2010/main" xmlns="" val="4291487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8.jpeg"/><Relationship Id="rId4" Type="http://schemas.openxmlformats.org/officeDocument/2006/relationships/image" Target="../media/image7.jpeg"/></Relationships>
</file>

<file path=ppt/slides/_rels/slide100.xml.rels><?xml version="1.0" encoding="UTF-8" standalone="yes"?>
<Relationships xmlns="http://schemas.openxmlformats.org/package/2006/relationships"><Relationship Id="rId3" Type="http://schemas.openxmlformats.org/officeDocument/2006/relationships/hyperlink" Target="http://uk.wikipedia.org/wiki/13_%D0%BB%D0%B8%D1%81%D1%82%D0%BE%D0%BF%D0%B0%D0%B4%D0%B0" TargetMode="External"/><Relationship Id="rId2" Type="http://schemas.openxmlformats.org/officeDocument/2006/relationships/image" Target="../media/image121.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hyperlink" Target="http://uk.wikipedia.org/wiki/1889"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69.jpe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10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10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10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http://img12.nnm.me/6/4/4/e/7/30fde3461115e6150204b5d3b6b.jpg"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3.xml"/><Relationship Id="rId5" Type="http://schemas.openxmlformats.org/officeDocument/2006/relationships/image" Target="../media/image69.jpeg"/><Relationship Id="rId4" Type="http://schemas.openxmlformats.org/officeDocument/2006/relationships/hyperlink" Target="&#1092;&#1088;&#1072;&#1075;&#1084;&#1077;&#1085;&#1090;%202.m2ts"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139.jpeg"/><Relationship Id="rId4" Type="http://schemas.openxmlformats.org/officeDocument/2006/relationships/image" Target="../media/image13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11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145.png"/><Relationship Id="rId4" Type="http://schemas.openxmlformats.org/officeDocument/2006/relationships/image" Target="../media/image144.jpeg"/></Relationships>
</file>

<file path=ppt/slides/_rels/slide11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1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11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155.jpeg"/></Relationships>
</file>

<file path=ppt/slides/_rels/slide11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158.jpeg"/></Relationships>
</file>

<file path=ppt/slides/_rels/slide1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notesSlide" Target="../notesSlides/notesSlide3.xml"/><Relationship Id="rId7"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oleObject" Target="../embeddings/oleObject1.bin"/></Relationships>
</file>

<file path=ppt/slides/_rels/slide12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160.jpeg"/></Relationships>
</file>

<file path=ppt/slides/_rels/slide12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66.gif"/><Relationship Id="rId2" Type="http://schemas.openxmlformats.org/officeDocument/2006/relationships/image" Target="../media/image165.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uk.wikipedia.org/wiki/%D0%A4%D0%B0%D0%B9%D0%BB:AlexeyStakhanov1936.jpg" TargetMode="Externa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3.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Layout" Target="../diagrams/layout3.xml"/><Relationship Id="rId7" Type="http://schemas.openxmlformats.org/officeDocument/2006/relationships/image" Target="../media/image33.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33.png"/><Relationship Id="rId2" Type="http://schemas.openxmlformats.org/officeDocument/2006/relationships/image" Target="../media/image50.jpeg"/><Relationship Id="rId1" Type="http://schemas.openxmlformats.org/officeDocument/2006/relationships/slideLayout" Target="../slideLayouts/slideLayout4.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67.wmf"/><Relationship Id="rId4" Type="http://schemas.openxmlformats.org/officeDocument/2006/relationships/image" Target="../media/image66.wmf"/></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gif"/><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74.jpeg"/><Relationship Id="rId4" Type="http://schemas.openxmlformats.org/officeDocument/2006/relationships/image" Target="../media/image73.jpeg"/></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69.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69.jpeg"/></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http://pics.livejournal.com/varjag_2007/pic/0006xtkt/s320x240"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7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81.xml.rels><?xml version="1.0" encoding="UTF-8" standalone="yes"?>
<Relationships xmlns="http://schemas.openxmlformats.org/package/2006/relationships"><Relationship Id="rId8" Type="http://schemas.openxmlformats.org/officeDocument/2006/relationships/hyperlink" Target="https://uk.wikipedia.org/wiki/%D0%93%D1%80%D1%83%D1%88%D0%B5%D0%B2%D1%81%D1%8C%D0%BA%D0%B8%D0%B9_%D0%9C%D0%B8%D1%85%D0%B0%D0%B9%D0%BB%D0%BE_%D0%A1%D0%B5%D1%80%D0%B3%D1%96%D0%B9%D0%BE%D0%B2%D0%B8%D1%87" TargetMode="External"/><Relationship Id="rId3" Type="http://schemas.openxmlformats.org/officeDocument/2006/relationships/hyperlink" Target="https://uk.wikipedia.org/wiki/%D0%A3%D0%9D%D0%A0" TargetMode="External"/><Relationship Id="rId7" Type="http://schemas.openxmlformats.org/officeDocument/2006/relationships/hyperlink" Target="https://uk.wikipedia.org/wiki/%D0%AF%D0%B2%D0%BE%D1%80%D1%81%D1%8C%D0%BA%D0%B8%D0%B9_%D0%9C%D0%B0%D1%82%D0%B2%D1%96%D0%B9" TargetMode="External"/><Relationship Id="rId2" Type="http://schemas.openxmlformats.org/officeDocument/2006/relationships/hyperlink" Target="https://uk.wikipedia.org/wiki/%D0%94%D0%9F%D0%A3" TargetMode="External"/><Relationship Id="rId1" Type="http://schemas.openxmlformats.org/officeDocument/2006/relationships/slideLayout" Target="../slideLayouts/slideLayout2.xml"/><Relationship Id="rId6" Type="http://schemas.openxmlformats.org/officeDocument/2006/relationships/hyperlink" Target="https://uk.wikipedia.org/wiki/%D0%9A%D0%9F%D0%97%D0%A3" TargetMode="External"/><Relationship Id="rId5" Type="http://schemas.openxmlformats.org/officeDocument/2006/relationships/hyperlink" Target="https://uk.wikipedia.org/wiki/%D0%A3%D0%A1%D0%94%D0%A0%D0%9F" TargetMode="External"/><Relationship Id="rId10" Type="http://schemas.openxmlformats.org/officeDocument/2006/relationships/image" Target="../media/image69.jpeg"/><Relationship Id="rId4" Type="http://schemas.openxmlformats.org/officeDocument/2006/relationships/hyperlink" Target="https://uk.wikipedia.org/wiki/%D0%A3%D0%9F%D0%A1%D0%A0" TargetMode="External"/><Relationship Id="rId9" Type="http://schemas.openxmlformats.org/officeDocument/2006/relationships/hyperlink" Target="https://uk.wikipedia.org/wiki/%D0%92%D0%B5%D1%80%D1%85%D0%BE%D0%B2%D0%BD%D0%B8%D0%B9_%D1%81%D1%83%D0%B4_%D0%A3%D0%A0%D0%A1%D0%A0"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99.jpeg"/></Relationships>
</file>

<file path=ppt/slides/_rels/slide93.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69.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9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109.png"/><Relationship Id="rId4" Type="http://schemas.openxmlformats.org/officeDocument/2006/relationships/image" Target="../media/image108.png"/></Relationships>
</file>

<file path=ppt/slides/_rels/slide9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69.jpe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9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69.jpe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20.jpeg"/><Relationship Id="rId4" Type="http://schemas.openxmlformats.org/officeDocument/2006/relationships/image" Target="../media/image1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2800" dirty="0" smtClean="0">
                <a:latin typeface="Georgia" panose="02040502050405020303" pitchFamily="18" charset="0"/>
              </a:rPr>
              <a:t>Тема 24</a:t>
            </a:r>
            <a:r>
              <a:rPr lang="ru-RU" sz="2800" dirty="0" smtClean="0">
                <a:latin typeface="Georgia" panose="02040502050405020303" pitchFamily="18" charset="0"/>
              </a:rPr>
              <a:t/>
            </a:r>
            <a:br>
              <a:rPr lang="ru-RU" sz="2800" dirty="0" smtClean="0">
                <a:latin typeface="Georgia" panose="02040502050405020303" pitchFamily="18" charset="0"/>
              </a:rPr>
            </a:br>
            <a:endParaRPr lang="ru-RU" sz="2800" dirty="0"/>
          </a:p>
        </p:txBody>
      </p:sp>
      <p:sp>
        <p:nvSpPr>
          <p:cNvPr id="3" name="Объект 2"/>
          <p:cNvSpPr>
            <a:spLocks noGrp="1"/>
          </p:cNvSpPr>
          <p:nvPr>
            <p:ph idx="1"/>
          </p:nvPr>
        </p:nvSpPr>
        <p:spPr>
          <a:xfrm>
            <a:off x="838200" y="2226365"/>
            <a:ext cx="10515600" cy="3380754"/>
          </a:xfrm>
        </p:spPr>
        <p:txBody>
          <a:bodyPr>
            <a:normAutofit/>
          </a:bodyPr>
          <a:lstStyle/>
          <a:p>
            <a:pPr marL="0" indent="0" algn="ctr">
              <a:buNone/>
            </a:pPr>
            <a:r>
              <a:rPr lang="uk-UA" sz="4800" b="1" dirty="0" smtClean="0">
                <a:solidFill>
                  <a:schemeClr val="tx1"/>
                </a:solidFill>
                <a:effectLst>
                  <a:outerShdw blurRad="38100" dist="38100" dir="2700000" algn="tl">
                    <a:srgbClr val="000000">
                      <a:alpha val="43137"/>
                    </a:srgbClr>
                  </a:outerShdw>
                </a:effectLst>
                <a:latin typeface="Georgia" pitchFamily="18" charset="0"/>
              </a:rPr>
              <a:t>Утвердження більшовицького</a:t>
            </a:r>
          </a:p>
          <a:p>
            <a:pPr marL="0" indent="0" algn="ctr">
              <a:buNone/>
            </a:pPr>
            <a:r>
              <a:rPr lang="uk-UA" sz="4800" b="1" dirty="0" smtClean="0">
                <a:solidFill>
                  <a:schemeClr val="tx1"/>
                </a:solidFill>
                <a:effectLst>
                  <a:outerShdw blurRad="38100" dist="38100" dir="2700000" algn="tl">
                    <a:srgbClr val="000000">
                      <a:alpha val="43137"/>
                    </a:srgbClr>
                  </a:outerShdw>
                </a:effectLst>
                <a:latin typeface="Georgia" pitchFamily="18" charset="0"/>
              </a:rPr>
              <a:t>тоталітарного режиму в Україні </a:t>
            </a:r>
          </a:p>
          <a:p>
            <a:endParaRPr lang="uk-UA" dirty="0" smtClean="0"/>
          </a:p>
          <a:p>
            <a:pPr marL="0" indent="0">
              <a:buNone/>
            </a:pPr>
            <a:endParaRPr lang="uk-UA" dirty="0"/>
          </a:p>
          <a:p>
            <a:endParaRPr lang="uk-UA" dirty="0" smtClean="0"/>
          </a:p>
          <a:p>
            <a:pPr marL="0" indent="0">
              <a:buNone/>
            </a:pPr>
            <a:endParaRPr lang="uk-UA" dirty="0"/>
          </a:p>
          <a:p>
            <a:pPr marL="0" indent="0">
              <a:buNone/>
            </a:pPr>
            <a:endParaRPr lang="uk-UA" dirty="0" smtClean="0"/>
          </a:p>
        </p:txBody>
      </p:sp>
    </p:spTree>
    <p:extLst>
      <p:ext uri="{BB962C8B-B14F-4D97-AF65-F5344CB8AC3E}">
        <p14:creationId xmlns:p14="http://schemas.microsoft.com/office/powerpoint/2010/main" xmlns="" val="3006777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Grp="1" noRot="1" noChangeArrowheads="1"/>
          </p:cNvSpPr>
          <p:nvPr>
            <p:ph type="title"/>
          </p:nvPr>
        </p:nvSpPr>
        <p:spPr>
          <a:xfrm>
            <a:off x="1703389" y="188914"/>
            <a:ext cx="8664575" cy="936625"/>
          </a:xfrm>
        </p:spPr>
        <p:txBody>
          <a:bodyPr/>
          <a:lstStyle/>
          <a:p>
            <a:pPr algn="ctr"/>
            <a:r>
              <a:rPr lang="uk-UA" sz="2000" b="1" dirty="0">
                <a:solidFill>
                  <a:srgbClr val="C00000"/>
                </a:solidFill>
              </a:rPr>
              <a:t>ТРУДОВИЙ ЕНТУЗІАЗМ СТАЄ ОДНИМ ІЗ НАРІЖНИХ КАМЕНІВ ІНДУСТРІАЛІЗАЦІЇ</a:t>
            </a:r>
            <a:endParaRPr lang="ru-RU" sz="2000" b="1" dirty="0">
              <a:solidFill>
                <a:srgbClr val="C00000"/>
              </a:solidFill>
            </a:endParaRPr>
          </a:p>
        </p:txBody>
      </p:sp>
      <p:pic>
        <p:nvPicPr>
          <p:cNvPr id="74763" name="Picture 11" descr="USSR0013"/>
          <p:cNvPicPr>
            <a:picLocks noGrp="1" noChangeAspect="1" noChangeArrowheads="1"/>
          </p:cNvPicPr>
          <p:nvPr>
            <p:ph sz="half" idx="1"/>
          </p:nvPr>
        </p:nvPicPr>
        <p:blipFill>
          <a:blip r:embed="rId3" cstate="print"/>
          <a:srcRect/>
          <a:stretch>
            <a:fillRect/>
          </a:stretch>
        </p:blipFill>
        <p:spPr>
          <a:xfrm>
            <a:off x="2055813" y="1125539"/>
            <a:ext cx="3979863" cy="5118100"/>
          </a:xfrm>
          <a:noFill/>
          <a:ln/>
        </p:spPr>
      </p:pic>
      <p:pic>
        <p:nvPicPr>
          <p:cNvPr id="74764" name="Picture 12" descr="USSR0012"/>
          <p:cNvPicPr>
            <a:picLocks noGrp="1" noChangeAspect="1" noChangeArrowheads="1"/>
          </p:cNvPicPr>
          <p:nvPr>
            <p:ph sz="half" idx="2"/>
          </p:nvPr>
        </p:nvPicPr>
        <p:blipFill>
          <a:blip r:embed="rId4" cstate="print"/>
          <a:srcRect/>
          <a:stretch>
            <a:fillRect/>
          </a:stretch>
        </p:blipFill>
        <p:spPr>
          <a:xfrm>
            <a:off x="6526213" y="1125539"/>
            <a:ext cx="4194175" cy="2908300"/>
          </a:xfrm>
          <a:noFill/>
          <a:ln/>
        </p:spPr>
      </p:pic>
      <p:pic>
        <p:nvPicPr>
          <p:cNvPr id="74765" name="Picture 13"/>
          <p:cNvPicPr>
            <a:picLocks noChangeAspect="1" noChangeArrowheads="1"/>
          </p:cNvPicPr>
          <p:nvPr/>
        </p:nvPicPr>
        <p:blipFill>
          <a:blip r:embed="rId5" cstate="print"/>
          <a:srcRect/>
          <a:stretch>
            <a:fillRect/>
          </a:stretch>
        </p:blipFill>
        <p:spPr bwMode="auto">
          <a:xfrm>
            <a:off x="6615114" y="4172226"/>
            <a:ext cx="1727200" cy="2540000"/>
          </a:xfrm>
          <a:prstGeom prst="rect">
            <a:avLst/>
          </a:prstGeom>
          <a:noFill/>
          <a:ln w="9525">
            <a:noFill/>
            <a:miter lim="800000"/>
            <a:headEnd/>
            <a:tailEnd/>
          </a:ln>
          <a:effectLst/>
        </p:spPr>
      </p:pic>
      <p:pic>
        <p:nvPicPr>
          <p:cNvPr id="6" name="Picture 5" descr="472-1"/>
          <p:cNvPicPr>
            <a:picLocks noChangeAspect="1" noChangeArrowheads="1"/>
          </p:cNvPicPr>
          <p:nvPr/>
        </p:nvPicPr>
        <p:blipFill>
          <a:blip r:embed="rId6"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
        <p:nvSpPr>
          <p:cNvPr id="2" name="Прямоугольник 1"/>
          <p:cNvSpPr/>
          <p:nvPr/>
        </p:nvSpPr>
        <p:spPr>
          <a:xfrm>
            <a:off x="8998226" y="4664765"/>
            <a:ext cx="3021496" cy="4505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ДЖЕРЕЛА ІНДУСТРІАЛІЗАЦІЇ</a:t>
            </a:r>
            <a:endParaRPr lang="ru-RU" dirty="0">
              <a:solidFill>
                <a:schemeClr val="tx1"/>
              </a:solidFill>
            </a:endParaRPr>
          </a:p>
        </p:txBody>
      </p:sp>
    </p:spTree>
    <p:extLst>
      <p:ext uri="{BB962C8B-B14F-4D97-AF65-F5344CB8AC3E}">
        <p14:creationId xmlns:p14="http://schemas.microsoft.com/office/powerpoint/2010/main" xmlns="" val="54732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4763"/>
                                        </p:tgtEl>
                                        <p:attrNameLst>
                                          <p:attrName>style.visibility</p:attrName>
                                        </p:attrNameLst>
                                      </p:cBhvr>
                                      <p:to>
                                        <p:strVal val="visible"/>
                                      </p:to>
                                    </p:set>
                                    <p:animEffect transition="in" filter="blinds(horizontal)">
                                      <p:cBhvr>
                                        <p:cTn id="7" dur="500"/>
                                        <p:tgtEl>
                                          <p:spTgt spid="7476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4764"/>
                                        </p:tgtEl>
                                        <p:attrNameLst>
                                          <p:attrName>style.visibility</p:attrName>
                                        </p:attrNameLst>
                                      </p:cBhvr>
                                      <p:to>
                                        <p:strVal val="visible"/>
                                      </p:to>
                                    </p:set>
                                    <p:animEffect transition="in" filter="diamond(in)">
                                      <p:cBhvr>
                                        <p:cTn id="12" dur="2000"/>
                                        <p:tgtEl>
                                          <p:spTgt spid="7476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74765"/>
                                        </p:tgtEl>
                                        <p:attrNameLst>
                                          <p:attrName>style.visibility</p:attrName>
                                        </p:attrNameLst>
                                      </p:cBhvr>
                                      <p:to>
                                        <p:strVal val="visible"/>
                                      </p:to>
                                    </p:set>
                                    <p:animEffect transition="in" filter="wheel(4)">
                                      <p:cBhvr>
                                        <p:cTn id="17" dur="2000"/>
                                        <p:tgtEl>
                                          <p:spTgt spid="7476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4756"/>
                                        </p:tgtEl>
                                        <p:attrNameLst>
                                          <p:attrName>style.visibility</p:attrName>
                                        </p:attrNameLst>
                                      </p:cBhvr>
                                      <p:to>
                                        <p:strVal val="visible"/>
                                      </p:to>
                                    </p:set>
                                    <p:anim calcmode="lin" valueType="num">
                                      <p:cBhvr additive="base">
                                        <p:cTn id="22" dur="500" fill="hold"/>
                                        <p:tgtEl>
                                          <p:spTgt spid="74756"/>
                                        </p:tgtEl>
                                        <p:attrNameLst>
                                          <p:attrName>ppt_x</p:attrName>
                                        </p:attrNameLst>
                                      </p:cBhvr>
                                      <p:tavLst>
                                        <p:tav tm="0">
                                          <p:val>
                                            <p:strVal val="#ppt_x"/>
                                          </p:val>
                                        </p:tav>
                                        <p:tav tm="100000">
                                          <p:val>
                                            <p:strVal val="#ppt_x"/>
                                          </p:val>
                                        </p:tav>
                                      </p:tavLst>
                                    </p:anim>
                                    <p:anim calcmode="lin" valueType="num">
                                      <p:cBhvr additive="base">
                                        <p:cTn id="23" dur="500" fill="hold"/>
                                        <p:tgtEl>
                                          <p:spTgt spid="747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Ostap_vishny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44967" y="1600201"/>
            <a:ext cx="2436989" cy="3601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Rectangle 2"/>
          <p:cNvSpPr>
            <a:spLocks noGrp="1" noChangeArrowheads="1"/>
          </p:cNvSpPr>
          <p:nvPr>
            <p:ph type="title"/>
          </p:nvPr>
        </p:nvSpPr>
        <p:spPr>
          <a:xfrm>
            <a:off x="6464968" y="333376"/>
            <a:ext cx="5417888" cy="696077"/>
          </a:xfrm>
        </p:spPr>
        <p:txBody>
          <a:bodyPr>
            <a:normAutofit fontScale="90000"/>
          </a:bodyPr>
          <a:lstStyle/>
          <a:p>
            <a:pPr eaLnBrk="1" hangingPunct="1">
              <a:defRPr/>
            </a:pPr>
            <a:r>
              <a:rPr lang="ru-RU" b="1" dirty="0" smtClean="0">
                <a:solidFill>
                  <a:srgbClr val="CC0000"/>
                </a:solidFill>
              </a:rPr>
              <a:t>                </a:t>
            </a:r>
            <a:r>
              <a:rPr lang="ru-RU" sz="3600" b="1" i="1" dirty="0" smtClean="0">
                <a:solidFill>
                  <a:srgbClr val="CC0000"/>
                </a:solidFill>
                <a:latin typeface="Georgia" panose="02040502050405020303" pitchFamily="18" charset="0"/>
              </a:rPr>
              <a:t>Остап Вишня</a:t>
            </a:r>
          </a:p>
        </p:txBody>
      </p:sp>
      <p:sp>
        <p:nvSpPr>
          <p:cNvPr id="28675" name="Rectangle 3"/>
          <p:cNvSpPr>
            <a:spLocks noGrp="1" noChangeArrowheads="1"/>
          </p:cNvSpPr>
          <p:nvPr>
            <p:ph type="body" idx="1"/>
          </p:nvPr>
        </p:nvSpPr>
        <p:spPr>
          <a:xfrm>
            <a:off x="4681956" y="1600201"/>
            <a:ext cx="7200900" cy="4525963"/>
          </a:xfrm>
        </p:spPr>
        <p:txBody>
          <a:bodyPr/>
          <a:lstStyle/>
          <a:p>
            <a:pPr algn="just" eaLnBrk="1" hangingPunct="1">
              <a:defRPr/>
            </a:pPr>
            <a:r>
              <a:rPr lang="uk-UA" sz="2400" b="1" i="1" dirty="0" smtClean="0">
                <a:latin typeface="Georgia" panose="02040502050405020303" pitchFamily="18" charset="0"/>
                <a:hlinkClick r:id="rId3" tooltip="13 листопада"/>
              </a:rPr>
              <a:t>13 листопада</a:t>
            </a:r>
            <a:r>
              <a:rPr lang="uk-UA" sz="2400" b="1" i="1" dirty="0" smtClean="0">
                <a:latin typeface="Georgia" panose="02040502050405020303" pitchFamily="18" charset="0"/>
              </a:rPr>
              <a:t> </a:t>
            </a:r>
            <a:r>
              <a:rPr lang="uk-UA" sz="2400" b="1" i="1" dirty="0" smtClean="0">
                <a:latin typeface="Georgia" panose="02040502050405020303" pitchFamily="18" charset="0"/>
                <a:hlinkClick r:id="rId4" tooltip="1889"/>
              </a:rPr>
              <a:t>1889</a:t>
            </a:r>
            <a:r>
              <a:rPr lang="uk-UA" sz="2400" dirty="0" smtClean="0">
                <a:latin typeface="Georgia" panose="02040502050405020303" pitchFamily="18" charset="0"/>
              </a:rPr>
              <a:t> — </a:t>
            </a:r>
            <a:r>
              <a:rPr lang="uk-UA" sz="2400" b="1" i="1" dirty="0" smtClean="0">
                <a:latin typeface="Georgia" panose="02040502050405020303" pitchFamily="18" charset="0"/>
              </a:rPr>
              <a:t>28 вересня 1956, Київ</a:t>
            </a:r>
            <a:r>
              <a:rPr lang="uk-UA" sz="2400" dirty="0" smtClean="0">
                <a:latin typeface="Georgia" panose="02040502050405020303" pitchFamily="18" charset="0"/>
              </a:rPr>
              <a:t> </a:t>
            </a:r>
          </a:p>
          <a:p>
            <a:pPr algn="just" eaLnBrk="1" hangingPunct="1">
              <a:defRPr/>
            </a:pPr>
            <a:r>
              <a:rPr lang="uk-UA" sz="2400" b="1" dirty="0" smtClean="0">
                <a:latin typeface="Georgia" panose="02040502050405020303" pitchFamily="18" charset="0"/>
              </a:rPr>
              <a:t>Ос</a:t>
            </a:r>
            <a:r>
              <a:rPr lang="uk-UA" sz="2400" b="1" i="1" dirty="0" smtClean="0">
                <a:effectLst>
                  <a:outerShdw blurRad="38100" dist="38100" dir="2700000" algn="tl">
                    <a:srgbClr val="C0C0C0"/>
                  </a:outerShdw>
                </a:effectLst>
                <a:latin typeface="Georgia" panose="02040502050405020303" pitchFamily="18" charset="0"/>
              </a:rPr>
              <a:t>тап</a:t>
            </a:r>
            <a:r>
              <a:rPr lang="uk-UA" sz="2400" b="1" dirty="0" smtClean="0">
                <a:latin typeface="Georgia" panose="02040502050405020303" pitchFamily="18" charset="0"/>
              </a:rPr>
              <a:t> </a:t>
            </a:r>
            <a:r>
              <a:rPr lang="uk-UA" sz="2400" b="1" i="1" dirty="0" smtClean="0">
                <a:effectLst>
                  <a:outerShdw blurRad="38100" dist="38100" dir="2700000" algn="tl">
                    <a:srgbClr val="C0C0C0"/>
                  </a:outerShdw>
                </a:effectLst>
                <a:latin typeface="Georgia" panose="02040502050405020303" pitchFamily="18" charset="0"/>
              </a:rPr>
              <a:t>Вишня</a:t>
            </a:r>
            <a:r>
              <a:rPr lang="uk-UA" sz="2400" dirty="0" smtClean="0">
                <a:latin typeface="Georgia" panose="02040502050405020303" pitchFamily="18" charset="0"/>
              </a:rPr>
              <a:t> — український </a:t>
            </a:r>
            <a:r>
              <a:rPr lang="uk-UA" sz="2400" i="1" dirty="0" smtClean="0">
                <a:effectLst>
                  <a:outerShdw blurRad="38100" dist="38100" dir="2700000" algn="tl">
                    <a:srgbClr val="C0C0C0"/>
                  </a:outerShdw>
                </a:effectLst>
                <a:latin typeface="Georgia" panose="02040502050405020303" pitchFamily="18" charset="0"/>
              </a:rPr>
              <a:t>письменник</a:t>
            </a:r>
            <a:r>
              <a:rPr lang="uk-UA" sz="2400" dirty="0" smtClean="0">
                <a:latin typeface="Georgia" panose="02040502050405020303" pitchFamily="18" charset="0"/>
              </a:rPr>
              <a:t>, </a:t>
            </a:r>
            <a:r>
              <a:rPr lang="uk-UA" sz="2400" i="1" dirty="0" smtClean="0">
                <a:effectLst>
                  <a:outerShdw blurRad="38100" dist="38100" dir="2700000" algn="tl">
                    <a:srgbClr val="C0C0C0"/>
                  </a:outerShdw>
                </a:effectLst>
                <a:latin typeface="Georgia" panose="02040502050405020303" pitchFamily="18" charset="0"/>
              </a:rPr>
              <a:t>гуморист і сатирик</a:t>
            </a:r>
            <a:r>
              <a:rPr lang="uk-UA" sz="2400" dirty="0" smtClean="0">
                <a:latin typeface="Georgia" panose="02040502050405020303" pitchFamily="18" charset="0"/>
              </a:rPr>
              <a:t>. Справжні ім'я, по батькові, прізвище — </a:t>
            </a:r>
            <a:r>
              <a:rPr lang="uk-UA" sz="2400" dirty="0" smtClean="0">
                <a:effectLst>
                  <a:outerShdw blurRad="38100" dist="38100" dir="2700000" algn="tl">
                    <a:srgbClr val="C0C0C0"/>
                  </a:outerShdw>
                </a:effectLst>
                <a:latin typeface="Georgia" panose="02040502050405020303" pitchFamily="18" charset="0"/>
              </a:rPr>
              <a:t>Павло Михайлович Губенко. </a:t>
            </a:r>
          </a:p>
          <a:p>
            <a:pPr algn="just" eaLnBrk="1" hangingPunct="1">
              <a:defRPr/>
            </a:pPr>
            <a:endParaRPr lang="uk-UA" sz="2400" dirty="0" smtClean="0">
              <a:effectLst>
                <a:outerShdw blurRad="38100" dist="38100" dir="2700000" algn="tl">
                  <a:srgbClr val="C0C0C0"/>
                </a:outerShdw>
              </a:effectLst>
              <a:latin typeface="Georgia" panose="02040502050405020303" pitchFamily="18" charset="0"/>
            </a:endParaRPr>
          </a:p>
          <a:p>
            <a:pPr algn="just" eaLnBrk="1" hangingPunct="1">
              <a:defRPr/>
            </a:pPr>
            <a:r>
              <a:rPr lang="uk-UA" sz="2400" b="1" i="1" dirty="0" smtClean="0">
                <a:effectLst>
                  <a:outerShdw blurRad="38100" dist="38100" dir="2700000" algn="tl">
                    <a:srgbClr val="C0C0C0"/>
                  </a:outerShdw>
                </a:effectLst>
                <a:latin typeface="Georgia" panose="02040502050405020303" pitchFamily="18" charset="0"/>
              </a:rPr>
              <a:t>Остап Вишня</a:t>
            </a:r>
            <a:r>
              <a:rPr lang="uk-UA" sz="2400" dirty="0" smtClean="0">
                <a:latin typeface="Georgia" panose="02040502050405020303" pitchFamily="18" charset="0"/>
              </a:rPr>
              <a:t> здобув визнання </a:t>
            </a:r>
            <a:r>
              <a:rPr lang="uk-UA" sz="2400" i="1" dirty="0" smtClean="0">
                <a:effectLst>
                  <a:outerShdw blurRad="38100" dist="38100" dir="2700000" algn="tl">
                    <a:srgbClr val="C0C0C0"/>
                  </a:outerShdw>
                </a:effectLst>
                <a:latin typeface="Georgia" panose="02040502050405020303" pitchFamily="18" charset="0"/>
              </a:rPr>
              <a:t>самобутнього майстра</a:t>
            </a:r>
            <a:r>
              <a:rPr lang="uk-UA" sz="2400" dirty="0" smtClean="0">
                <a:latin typeface="Georgia" panose="02040502050405020303" pitchFamily="18" charset="0"/>
              </a:rPr>
              <a:t> української сатири і гумору. Започаткував новий жанр — </a:t>
            </a:r>
            <a:r>
              <a:rPr lang="uk-UA" sz="2400" i="1" u="sng" dirty="0" smtClean="0">
                <a:effectLst>
                  <a:outerShdw blurRad="38100" dist="38100" dir="2700000" algn="tl">
                    <a:srgbClr val="C0C0C0"/>
                  </a:outerShdw>
                </a:effectLst>
                <a:latin typeface="Georgia" panose="02040502050405020303" pitchFamily="18" charset="0"/>
              </a:rPr>
              <a:t>усмішка</a:t>
            </a:r>
            <a:r>
              <a:rPr lang="ru-RU" sz="2400" i="1" u="sng" dirty="0" smtClean="0">
                <a:effectLst>
                  <a:outerShdw blurRad="38100" dist="38100" dir="2700000" algn="tl">
                    <a:srgbClr val="C0C0C0"/>
                  </a:outerShdw>
                </a:effectLst>
                <a:latin typeface="Georgia" panose="02040502050405020303" pitchFamily="18" charset="0"/>
              </a:rPr>
              <a:t>.</a:t>
            </a:r>
            <a:r>
              <a:rPr lang="ru-RU" sz="2400" dirty="0" smtClean="0">
                <a:latin typeface="Georgia" panose="02040502050405020303" pitchFamily="18" charset="0"/>
              </a:rPr>
              <a:t> </a:t>
            </a:r>
            <a:endParaRPr lang="ru-RU" sz="2400" dirty="0">
              <a:latin typeface="Georgia" panose="02040502050405020303" pitchFamily="18" charset="0"/>
            </a:endParaRP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42435332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6" descr="571px-Остап-Вишня"/>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2694" y="30958"/>
            <a:ext cx="5627688"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5" descr="2510-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95128" y="2434558"/>
            <a:ext cx="3225800"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0" name="Picture 4" descr="128198_image_larg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74013" y="0"/>
            <a:ext cx="42179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1" name="Picture 7" descr="news_3240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20928" y="4872833"/>
            <a:ext cx="2519362"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2" name="Picture 8" descr="vishnya"/>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317160" y="0"/>
            <a:ext cx="2222756" cy="2465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3" name="WordArt 11"/>
          <p:cNvSpPr>
            <a:spLocks noChangeArrowheads="1" noChangeShapeType="1" noTextEdit="1"/>
          </p:cNvSpPr>
          <p:nvPr/>
        </p:nvSpPr>
        <p:spPr bwMode="auto">
          <a:xfrm>
            <a:off x="4269780" y="278505"/>
            <a:ext cx="3600450" cy="720725"/>
          </a:xfrm>
          <a:prstGeom prst="rect">
            <a:avLst/>
          </a:prstGeom>
        </p:spPr>
        <p:txBody>
          <a:bodyPr wrap="none" fromWordArt="1">
            <a:prstTxWarp prst="textPlain">
              <a:avLst>
                <a:gd name="adj" fmla="val 50000"/>
              </a:avLst>
            </a:prstTxWarp>
          </a:bodyPr>
          <a:lstStyle/>
          <a:p>
            <a:pPr algn="ctr"/>
            <a:r>
              <a:rPr lang="ru-RU" sz="3600" kern="10" dirty="0">
                <a:ln w="9525">
                  <a:solidFill>
                    <a:srgbClr val="FF0000"/>
                  </a:solidFill>
                  <a:round/>
                  <a:headEnd/>
                  <a:tailEnd/>
                </a:ln>
                <a:solidFill>
                  <a:srgbClr val="CC0000"/>
                </a:solidFill>
                <a:latin typeface="Monotype Corsiva" panose="03010101010201010101" pitchFamily="66" charset="0"/>
              </a:rPr>
              <a:t>Остап Вишня</a:t>
            </a:r>
          </a:p>
        </p:txBody>
      </p:sp>
      <p:sp>
        <p:nvSpPr>
          <p:cNvPr id="16394" name="WordArt 12"/>
          <p:cNvSpPr>
            <a:spLocks noChangeArrowheads="1" noChangeShapeType="1" noTextEdit="1"/>
          </p:cNvSpPr>
          <p:nvPr/>
        </p:nvSpPr>
        <p:spPr bwMode="auto">
          <a:xfrm>
            <a:off x="4865092" y="1464692"/>
            <a:ext cx="2409825" cy="638175"/>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cs typeface="Arial" panose="020B0604020202020204" pitchFamily="34" charset="0"/>
              </a:rPr>
              <a:t>1889 —1956</a:t>
            </a:r>
          </a:p>
        </p:txBody>
      </p:sp>
      <p:pic>
        <p:nvPicPr>
          <p:cNvPr id="11" name="Рисунок 1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02918878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186988" y="365125"/>
            <a:ext cx="7166811" cy="1325563"/>
          </a:xfrm>
        </p:spPr>
        <p:txBody>
          <a:bodyPr/>
          <a:lstStyle/>
          <a:p>
            <a:pPr algn="ctr" eaLnBrk="1" hangingPunct="1">
              <a:defRPr/>
            </a:pPr>
            <a:r>
              <a:rPr lang="ru-RU" b="1" i="1" dirty="0" err="1" smtClean="0">
                <a:solidFill>
                  <a:srgbClr val="CC0000"/>
                </a:solidFill>
                <a:effectLst>
                  <a:outerShdw blurRad="38100" dist="38100" dir="2700000" algn="tl">
                    <a:srgbClr val="C0C0C0"/>
                  </a:outerShdw>
                </a:effectLst>
                <a:latin typeface="Georgia" panose="02040502050405020303" pitchFamily="18" charset="0"/>
              </a:rPr>
              <a:t>Історичні</a:t>
            </a:r>
            <a:r>
              <a:rPr lang="ru-RU" b="1" i="1" dirty="0" smtClean="0">
                <a:solidFill>
                  <a:srgbClr val="CC0000"/>
                </a:solidFill>
                <a:effectLst>
                  <a:outerShdw blurRad="38100" dist="38100" dir="2700000" algn="tl">
                    <a:srgbClr val="C0C0C0"/>
                  </a:outerShdw>
                </a:effectLst>
                <a:latin typeface="Georgia" panose="02040502050405020303" pitchFamily="18" charset="0"/>
              </a:rPr>
              <a:t> </a:t>
            </a:r>
            <a:r>
              <a:rPr lang="ru-RU" b="1" i="1" dirty="0" err="1" smtClean="0">
                <a:solidFill>
                  <a:srgbClr val="CC0000"/>
                </a:solidFill>
                <a:effectLst>
                  <a:outerShdw blurRad="38100" dist="38100" dir="2700000" algn="tl">
                    <a:srgbClr val="C0C0C0"/>
                  </a:outerShdw>
                </a:effectLst>
                <a:latin typeface="Georgia" panose="02040502050405020303" pitchFamily="18" charset="0"/>
              </a:rPr>
              <a:t>передумови</a:t>
            </a:r>
            <a:r>
              <a:rPr lang="ru-RU" dirty="0" smtClean="0">
                <a:latin typeface="Georgia" panose="02040502050405020303" pitchFamily="18" charset="0"/>
              </a:rPr>
              <a:t> </a:t>
            </a:r>
          </a:p>
        </p:txBody>
      </p:sp>
      <p:sp>
        <p:nvSpPr>
          <p:cNvPr id="25603" name="Rectangle 3"/>
          <p:cNvSpPr>
            <a:spLocks noGrp="1" noChangeArrowheads="1"/>
          </p:cNvSpPr>
          <p:nvPr>
            <p:ph type="body" idx="1"/>
          </p:nvPr>
        </p:nvSpPr>
        <p:spPr>
          <a:xfrm>
            <a:off x="4186988" y="1690688"/>
            <a:ext cx="7324725" cy="4525963"/>
          </a:xfrm>
        </p:spPr>
        <p:txBody>
          <a:bodyPr/>
          <a:lstStyle/>
          <a:p>
            <a:pPr marL="0" indent="0" algn="just" eaLnBrk="1" hangingPunct="1">
              <a:lnSpc>
                <a:spcPct val="90000"/>
              </a:lnSpc>
              <a:buNone/>
              <a:defRPr/>
            </a:pPr>
            <a:r>
              <a:rPr lang="uk-UA" dirty="0" smtClean="0">
                <a:latin typeface="Georgia" panose="02040502050405020303" pitchFamily="18" charset="0"/>
              </a:rPr>
              <a:t>Це відродження було пов'язано з тим, що українські митці навіть за умов замовчування й заборони (</a:t>
            </a:r>
            <a:r>
              <a:rPr lang="uk-UA" b="1" i="1" dirty="0" smtClean="0">
                <a:effectLst>
                  <a:outerShdw blurRad="38100" dist="38100" dir="2700000" algn="tl">
                    <a:srgbClr val="C0C0C0"/>
                  </a:outerShdw>
                </a:effectLst>
                <a:latin typeface="Georgia" panose="02040502050405020303" pitchFamily="18" charset="0"/>
              </a:rPr>
              <a:t>Емський указ)</a:t>
            </a:r>
            <a:r>
              <a:rPr lang="uk-UA" dirty="0" smtClean="0">
                <a:latin typeface="Georgia" panose="02040502050405020303" pitchFamily="18" charset="0"/>
              </a:rPr>
              <a:t> створили тексти, </a:t>
            </a:r>
            <a:r>
              <a:rPr lang="uk-UA" i="1" u="sng" dirty="0" smtClean="0">
                <a:effectLst>
                  <a:outerShdw blurRad="38100" dist="38100" dir="2700000" algn="tl">
                    <a:srgbClr val="C0C0C0"/>
                  </a:outerShdw>
                </a:effectLst>
                <a:latin typeface="Georgia" panose="02040502050405020303" pitchFamily="18" charset="0"/>
              </a:rPr>
              <a:t>гідні світового </a:t>
            </a:r>
            <a:r>
              <a:rPr lang="uk-UA" i="1" u="sng" dirty="0" err="1" smtClean="0">
                <a:effectLst>
                  <a:outerShdw blurRad="38100" dist="38100" dir="2700000" algn="tl">
                    <a:srgbClr val="C0C0C0"/>
                  </a:outerShdw>
                </a:effectLst>
                <a:latin typeface="Georgia" panose="02040502050405020303" pitchFamily="18" charset="0"/>
              </a:rPr>
              <a:t>поціновування</a:t>
            </a:r>
            <a:r>
              <a:rPr lang="uk-UA" dirty="0" smtClean="0">
                <a:latin typeface="Georgia" panose="02040502050405020303" pitchFamily="18" charset="0"/>
              </a:rPr>
              <a:t>, з довгожданим набуттям Україною своєї </a:t>
            </a:r>
            <a:r>
              <a:rPr lang="uk-UA" b="1" dirty="0" smtClean="0">
                <a:latin typeface="Georgia" panose="02040502050405020303" pitchFamily="18" charset="0"/>
              </a:rPr>
              <a:t>державності</a:t>
            </a:r>
            <a:r>
              <a:rPr lang="uk-UA" dirty="0" smtClean="0">
                <a:latin typeface="Georgia" panose="02040502050405020303" pitchFamily="18" charset="0"/>
              </a:rPr>
              <a:t>, з датою </a:t>
            </a:r>
            <a:r>
              <a:rPr lang="uk-UA" b="1" dirty="0" smtClean="0">
                <a:latin typeface="Georgia" panose="02040502050405020303" pitchFamily="18" charset="0"/>
              </a:rPr>
              <a:t>українізації</a:t>
            </a:r>
            <a:r>
              <a:rPr lang="uk-UA" dirty="0" smtClean="0">
                <a:latin typeface="Georgia" panose="02040502050405020303" pitchFamily="18" charset="0"/>
              </a:rPr>
              <a:t> та різнобічних </a:t>
            </a:r>
            <a:r>
              <a:rPr lang="uk-UA" b="1" dirty="0" smtClean="0">
                <a:latin typeface="Georgia" panose="02040502050405020303" pitchFamily="18" charset="0"/>
              </a:rPr>
              <a:t>свобод</a:t>
            </a:r>
            <a:r>
              <a:rPr lang="uk-UA" dirty="0" smtClean="0">
                <a:latin typeface="Georgia" panose="02040502050405020303" pitchFamily="18" charset="0"/>
              </a:rPr>
              <a:t>, обіцяних революціями 1905—1917 рр.</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381369693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вамвам"/>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82552" y="90488"/>
            <a:ext cx="16002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Rectangle 2"/>
          <p:cNvSpPr>
            <a:spLocks noGrp="1" noChangeArrowheads="1"/>
          </p:cNvSpPr>
          <p:nvPr>
            <p:ph type="title"/>
          </p:nvPr>
        </p:nvSpPr>
        <p:spPr>
          <a:xfrm>
            <a:off x="5582652" y="365125"/>
            <a:ext cx="5771147" cy="1325563"/>
          </a:xfrm>
        </p:spPr>
        <p:txBody>
          <a:bodyPr>
            <a:normAutofit/>
          </a:bodyPr>
          <a:lstStyle/>
          <a:p>
            <a:pPr algn="ctr" eaLnBrk="1" hangingPunct="1">
              <a:defRPr/>
            </a:pPr>
            <a:r>
              <a:rPr lang="uk-UA" sz="3600" b="1" i="1" dirty="0" smtClean="0">
                <a:solidFill>
                  <a:srgbClr val="CC0000"/>
                </a:solidFill>
                <a:effectLst>
                  <a:outerShdw blurRad="38100" dist="38100" dir="2700000" algn="tl">
                    <a:srgbClr val="C0C0C0"/>
                  </a:outerShdw>
                </a:effectLst>
                <a:latin typeface="Georgia" panose="02040502050405020303" pitchFamily="18" charset="0"/>
              </a:rPr>
              <a:t>Літературні об'єднання</a:t>
            </a:r>
            <a:r>
              <a:rPr lang="uk-UA" sz="3600" dirty="0" smtClean="0">
                <a:latin typeface="Georgia" panose="02040502050405020303" pitchFamily="18" charset="0"/>
              </a:rPr>
              <a:t> </a:t>
            </a:r>
          </a:p>
        </p:txBody>
      </p:sp>
      <p:sp>
        <p:nvSpPr>
          <p:cNvPr id="19459" name="Rectangle 3"/>
          <p:cNvSpPr>
            <a:spLocks noGrp="1" noChangeArrowheads="1"/>
          </p:cNvSpPr>
          <p:nvPr>
            <p:ph type="body" idx="1"/>
          </p:nvPr>
        </p:nvSpPr>
        <p:spPr>
          <a:xfrm>
            <a:off x="3015916" y="1690688"/>
            <a:ext cx="8588209" cy="4525963"/>
          </a:xfrm>
        </p:spPr>
        <p:txBody>
          <a:bodyPr>
            <a:normAutofit/>
          </a:bodyPr>
          <a:lstStyle/>
          <a:p>
            <a:pPr marL="0" indent="0" algn="just" eaLnBrk="1" hangingPunct="1">
              <a:buNone/>
              <a:defRPr/>
            </a:pPr>
            <a:r>
              <a:rPr lang="uk-UA" sz="3200" dirty="0" smtClean="0">
                <a:latin typeface="Georgia" panose="02040502050405020303" pitchFamily="18" charset="0"/>
              </a:rPr>
              <a:t>Головними літературними об'єднаннями були </a:t>
            </a:r>
            <a:r>
              <a:rPr lang="uk-UA" sz="3200" b="1" i="1" dirty="0" smtClean="0">
                <a:effectLst>
                  <a:outerShdw blurRad="38100" dist="38100" dir="2700000" algn="tl">
                    <a:srgbClr val="C0C0C0"/>
                  </a:outerShdw>
                </a:effectLst>
                <a:latin typeface="Georgia" panose="02040502050405020303" pitchFamily="18" charset="0"/>
              </a:rPr>
              <a:t>«Ланка»</a:t>
            </a:r>
            <a:r>
              <a:rPr lang="uk-UA" sz="3200" dirty="0" smtClean="0">
                <a:latin typeface="Georgia" panose="02040502050405020303" pitchFamily="18" charset="0"/>
              </a:rPr>
              <a:t> (пізніше «МАРС»), </a:t>
            </a:r>
            <a:r>
              <a:rPr lang="uk-UA" sz="3200" i="1" dirty="0" smtClean="0">
                <a:effectLst>
                  <a:outerShdw blurRad="38100" dist="38100" dir="2700000" algn="tl">
                    <a:srgbClr val="C0C0C0"/>
                  </a:outerShdw>
                </a:effectLst>
                <a:latin typeface="Georgia" panose="02040502050405020303" pitchFamily="18" charset="0"/>
              </a:rPr>
              <a:t>«Плуг»,</a:t>
            </a:r>
            <a:r>
              <a:rPr lang="uk-UA" sz="3200" dirty="0" smtClean="0">
                <a:latin typeface="Georgia" panose="02040502050405020303" pitchFamily="18" charset="0"/>
              </a:rPr>
              <a:t> неокласики </a:t>
            </a:r>
            <a:r>
              <a:rPr lang="uk-UA" sz="3200" i="1" dirty="0" smtClean="0">
                <a:effectLst>
                  <a:outerShdw blurRad="38100" dist="38100" dir="2700000" algn="tl">
                    <a:srgbClr val="C0C0C0"/>
                  </a:outerShdw>
                </a:effectLst>
                <a:latin typeface="Georgia" panose="02040502050405020303" pitchFamily="18" charset="0"/>
              </a:rPr>
              <a:t>«Молодняк», «Спілка письменників західної України»,</a:t>
            </a:r>
            <a:r>
              <a:rPr lang="uk-UA" sz="3200" dirty="0" smtClean="0">
                <a:effectLst>
                  <a:outerShdw blurRad="38100" dist="38100" dir="2700000" algn="tl">
                    <a:srgbClr val="C0C0C0"/>
                  </a:outerShdw>
                </a:effectLst>
                <a:latin typeface="Georgia" panose="02040502050405020303" pitchFamily="18" charset="0"/>
              </a:rPr>
              <a:t> </a:t>
            </a:r>
            <a:r>
              <a:rPr lang="uk-UA" sz="3200" i="1" dirty="0" smtClean="0">
                <a:effectLst>
                  <a:outerShdw blurRad="38100" dist="38100" dir="2700000" algn="tl">
                    <a:srgbClr val="C0C0C0"/>
                  </a:outerShdw>
                </a:effectLst>
                <a:latin typeface="Georgia" panose="02040502050405020303" pitchFamily="18" charset="0"/>
              </a:rPr>
              <a:t>ЛОЧАФ</a:t>
            </a:r>
            <a:r>
              <a:rPr lang="uk-UA" sz="3200" b="1" i="1" dirty="0" smtClean="0">
                <a:latin typeface="Georgia" panose="02040502050405020303" pitchFamily="18" charset="0"/>
              </a:rPr>
              <a:t> </a:t>
            </a:r>
            <a:r>
              <a:rPr lang="uk-UA" sz="3200" dirty="0" smtClean="0">
                <a:latin typeface="Georgia" panose="02040502050405020303" pitchFamily="18" charset="0"/>
              </a:rPr>
              <a:t>(об'єднання армії та флоту). Найвпливовішим був </a:t>
            </a:r>
            <a:r>
              <a:rPr lang="uk-UA" sz="3200" i="1" dirty="0" smtClean="0">
                <a:effectLst>
                  <a:outerShdw blurRad="38100" dist="38100" dir="2700000" algn="tl">
                    <a:srgbClr val="C0C0C0"/>
                  </a:outerShdw>
                </a:effectLst>
                <a:latin typeface="Georgia" panose="02040502050405020303" pitchFamily="18" charset="0"/>
              </a:rPr>
              <a:t>«Гарт»,</a:t>
            </a:r>
            <a:r>
              <a:rPr lang="uk-UA" sz="3200" dirty="0" smtClean="0">
                <a:latin typeface="Georgia" panose="02040502050405020303" pitchFamily="18" charset="0"/>
              </a:rPr>
              <a:t> який пізніше був перейменований на </a:t>
            </a:r>
            <a:r>
              <a:rPr lang="uk-UA" sz="3200" b="1" i="1" dirty="0" smtClean="0">
                <a:latin typeface="Georgia" panose="02040502050405020303" pitchFamily="18" charset="0"/>
              </a:rPr>
              <a:t>«ВАПЛІТЕ»</a:t>
            </a:r>
            <a:r>
              <a:rPr lang="uk-UA" sz="3200" dirty="0" smtClean="0">
                <a:latin typeface="Georgia" panose="02040502050405020303" pitchFamily="18" charset="0"/>
              </a:rPr>
              <a:t> («Вільну Академію Пролетарської Літератури»).</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45253807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Все для роботи\10 клас. Все для уроків\10 клас. Історія України\+Тема 7. Соц.-ек. та пол.  перетв. (1929 – 1938)\29187174_559578331093304_6300352248469069602_n.jpg"/>
          <p:cNvPicPr>
            <a:picLocks noChangeAspect="1" noChangeArrowheads="1"/>
          </p:cNvPicPr>
          <p:nvPr/>
        </p:nvPicPr>
        <p:blipFill>
          <a:blip r:embed="rId2" cstate="print"/>
          <a:srcRect/>
          <a:stretch>
            <a:fillRect/>
          </a:stretch>
        </p:blipFill>
        <p:spPr bwMode="auto">
          <a:xfrm>
            <a:off x="8219742" y="765175"/>
            <a:ext cx="3635375" cy="5543550"/>
          </a:xfrm>
          <a:prstGeom prst="rect">
            <a:avLst/>
          </a:prstGeom>
          <a:noFill/>
          <a:ln w="9525">
            <a:noFill/>
            <a:miter lim="800000"/>
            <a:headEnd/>
            <a:tailEnd/>
          </a:ln>
        </p:spPr>
      </p:pic>
      <p:pic>
        <p:nvPicPr>
          <p:cNvPr id="32771" name="Picture 4" descr="D:\+Все для роботи\10 клас. Все для уроків\10 клас. Історія України\+Тема 7. Соц.-ек. та пол.  перетв. (1929 – 1938)\+Урок 114-115 Масові репресії\Z5zITBr0xdA.jpg"/>
          <p:cNvPicPr>
            <a:picLocks noChangeAspect="1" noChangeArrowheads="1"/>
          </p:cNvPicPr>
          <p:nvPr/>
        </p:nvPicPr>
        <p:blipFill>
          <a:blip r:embed="rId3" cstate="print"/>
          <a:srcRect/>
          <a:stretch>
            <a:fillRect/>
          </a:stretch>
        </p:blipFill>
        <p:spPr bwMode="auto">
          <a:xfrm>
            <a:off x="2454442" y="765175"/>
            <a:ext cx="5545138" cy="5543550"/>
          </a:xfrm>
          <a:prstGeom prst="rect">
            <a:avLst/>
          </a:prstGeom>
          <a:noFill/>
          <a:ln w="9525">
            <a:noFill/>
            <a:miter lim="800000"/>
            <a:headEnd/>
            <a:tailEnd/>
          </a:ln>
        </p:spPr>
      </p:pic>
      <p:pic>
        <p:nvPicPr>
          <p:cNvPr id="4" name="Рисунок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353045966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Работа\Підготовка до уроків\10 клас\Історія України\5. Встановлення  й утвердження комуністичного тоталітарного режиму в Україні\11. Політичні процеси 1920-х - 1930-х років\сандармох.jpg"/>
          <p:cNvPicPr>
            <a:picLocks noChangeAspect="1" noChangeArrowheads="1"/>
          </p:cNvPicPr>
          <p:nvPr/>
        </p:nvPicPr>
        <p:blipFill>
          <a:blip r:embed="rId2" cstate="print"/>
          <a:srcRect/>
          <a:stretch>
            <a:fillRect/>
          </a:stretch>
        </p:blipFill>
        <p:spPr bwMode="auto">
          <a:xfrm>
            <a:off x="2237048" y="2100772"/>
            <a:ext cx="5730213" cy="4297660"/>
          </a:xfrm>
          <a:prstGeom prst="rect">
            <a:avLst/>
          </a:prstGeom>
          <a:noFill/>
        </p:spPr>
      </p:pic>
      <p:sp>
        <p:nvSpPr>
          <p:cNvPr id="3" name="TextBox 2"/>
          <p:cNvSpPr txBox="1"/>
          <p:nvPr/>
        </p:nvSpPr>
        <p:spPr>
          <a:xfrm>
            <a:off x="2933734" y="45258"/>
            <a:ext cx="9144000" cy="1200329"/>
          </a:xfrm>
          <a:prstGeom prst="rect">
            <a:avLst/>
          </a:prstGeom>
          <a:noFill/>
        </p:spPr>
        <p:txBody>
          <a:bodyPr wrap="square" rtlCol="0">
            <a:spAutoFit/>
          </a:bodyPr>
          <a:lstStyle/>
          <a:p>
            <a:pPr algn="ctr"/>
            <a:r>
              <a:rPr lang="uk-UA" sz="4000" b="1" dirty="0">
                <a:latin typeface="Times New Roman" pitchFamily="18" charset="0"/>
                <a:cs typeface="Times New Roman" pitchFamily="18" charset="0"/>
              </a:rPr>
              <a:t>Урочище </a:t>
            </a:r>
            <a:r>
              <a:rPr lang="uk-UA" sz="4000" b="1" dirty="0" err="1">
                <a:latin typeface="Times New Roman" pitchFamily="18" charset="0"/>
                <a:cs typeface="Times New Roman" pitchFamily="18" charset="0"/>
              </a:rPr>
              <a:t>Сандармох</a:t>
            </a:r>
            <a:endParaRPr lang="uk-UA" sz="4000" b="1" dirty="0">
              <a:latin typeface="Times New Roman" pitchFamily="18" charset="0"/>
              <a:cs typeface="Times New Roman" pitchFamily="18" charset="0"/>
            </a:endParaRPr>
          </a:p>
          <a:p>
            <a:pPr algn="ctr"/>
            <a:r>
              <a:rPr lang="uk-UA" sz="3200" i="1" dirty="0">
                <a:latin typeface="Times New Roman" pitchFamily="18" charset="0"/>
                <a:cs typeface="Times New Roman" pitchFamily="18" charset="0"/>
              </a:rPr>
              <a:t>(розстріли з 27 жовтня по 4 листопада 1937 р.)</a:t>
            </a:r>
            <a:endParaRPr lang="ru-RU" sz="3200" i="1" dirty="0">
              <a:latin typeface="Times New Roman" pitchFamily="18" charset="0"/>
              <a:cs typeface="Times New Roman" pitchFamily="18" charset="0"/>
            </a:endParaRPr>
          </a:p>
        </p:txBody>
      </p:sp>
      <p:pic>
        <p:nvPicPr>
          <p:cNvPr id="27651" name="Picture 3" descr="E:\Работа\Підготовка до уроків\10 клас\Історія України\5. Встановлення  й утвердження комуністичного тоталітарного режиму в Україні\11. Політичні процеси 1920-х - 1930-х років\oIvIe7skIvk.jpg"/>
          <p:cNvPicPr>
            <a:picLocks noChangeAspect="1" noChangeArrowheads="1"/>
          </p:cNvPicPr>
          <p:nvPr/>
        </p:nvPicPr>
        <p:blipFill>
          <a:blip r:embed="rId3" cstate="print"/>
          <a:srcRect/>
          <a:stretch>
            <a:fillRect/>
          </a:stretch>
        </p:blipFill>
        <p:spPr bwMode="auto">
          <a:xfrm>
            <a:off x="8239094" y="2592470"/>
            <a:ext cx="3838639" cy="2573088"/>
          </a:xfrm>
          <a:prstGeom prst="rect">
            <a:avLst/>
          </a:prstGeom>
          <a:noFill/>
        </p:spPr>
      </p:pic>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799378925"/>
      </p:ext>
    </p:extLst>
  </p:cSld>
  <p:clrMapOvr>
    <a:masterClrMapping/>
  </p:clrMapOvr>
  <p:transition>
    <p:push/>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
        <p:nvSpPr>
          <p:cNvPr id="5" name="Объект 4"/>
          <p:cNvSpPr>
            <a:spLocks noGrp="1"/>
          </p:cNvSpPr>
          <p:nvPr>
            <p:ph idx="1"/>
          </p:nvPr>
        </p:nvSpPr>
        <p:spPr>
          <a:xfrm>
            <a:off x="2326106" y="112294"/>
            <a:ext cx="9865894" cy="6866021"/>
          </a:xfrm>
        </p:spPr>
        <p:txBody>
          <a:bodyPr/>
          <a:lstStyle/>
          <a:p>
            <a:pPr marL="0" indent="0" algn="just">
              <a:buNone/>
            </a:pPr>
            <a:r>
              <a:rPr lang="uk-UA" b="1" dirty="0">
                <a:latin typeface="Georgia" panose="02040502050405020303" pitchFamily="18" charset="0"/>
              </a:rPr>
              <a:t>Третій</a:t>
            </a:r>
            <a:r>
              <a:rPr lang="uk-UA" dirty="0">
                <a:latin typeface="Georgia" panose="02040502050405020303" pitchFamily="18" charset="0"/>
              </a:rPr>
              <a:t> (1936- 1938 рр.) в історії одержала назву доби «великого терору», бо була пов'язана з найбільш масовими, апокаліптичного масштабу репресіями</a:t>
            </a:r>
            <a:r>
              <a:rPr lang="uk-UA" dirty="0" smtClean="0">
                <a:latin typeface="Georgia" panose="02040502050405020303" pitchFamily="18" charset="0"/>
              </a:rPr>
              <a:t>.</a:t>
            </a:r>
          </a:p>
          <a:p>
            <a:pPr marL="0" indent="0" algn="just">
              <a:buNone/>
            </a:pPr>
            <a:endParaRPr lang="uk-UA" dirty="0">
              <a:latin typeface="Georgia" panose="02040502050405020303" pitchFamily="18" charset="0"/>
            </a:endParaRPr>
          </a:p>
          <a:p>
            <a:pPr marL="0" indent="0" algn="just">
              <a:buNone/>
            </a:pPr>
            <a:endParaRPr lang="uk-UA" dirty="0" smtClean="0">
              <a:latin typeface="Georgia" panose="02040502050405020303" pitchFamily="18" charset="0"/>
            </a:endParaRPr>
          </a:p>
          <a:p>
            <a:pPr algn="just" fontAlgn="t">
              <a:buFont typeface="Wingdings" panose="05000000000000000000" pitchFamily="2" charset="2"/>
              <a:buChar char="Ø"/>
            </a:pPr>
            <a:r>
              <a:rPr lang="uk-UA" dirty="0" smtClean="0">
                <a:latin typeface="Georgia" panose="02040502050405020303" pitchFamily="18" charset="0"/>
              </a:rPr>
              <a:t>Боротьба </a:t>
            </a:r>
            <a:r>
              <a:rPr lang="uk-UA" dirty="0">
                <a:latin typeface="Georgia" panose="02040502050405020303" pitchFamily="18" charset="0"/>
              </a:rPr>
              <a:t>з українським націоналізмом </a:t>
            </a:r>
            <a:endParaRPr lang="ru-RU" dirty="0">
              <a:latin typeface="Georgia" panose="02040502050405020303" pitchFamily="18" charset="0"/>
            </a:endParaRPr>
          </a:p>
          <a:p>
            <a:pPr algn="just" fontAlgn="t">
              <a:buFont typeface="Wingdings" panose="05000000000000000000" pitchFamily="2" charset="2"/>
              <a:buChar char="Ø"/>
            </a:pPr>
            <a:r>
              <a:rPr lang="uk-UA" dirty="0">
                <a:latin typeface="Georgia" panose="02040502050405020303" pitchFamily="18" charset="0"/>
              </a:rPr>
              <a:t>Боротьба з ухилами партії (справи  «Українського троцькістського центру»)</a:t>
            </a:r>
            <a:endParaRPr lang="ru-RU" dirty="0">
              <a:latin typeface="Georgia" panose="02040502050405020303" pitchFamily="18" charset="0"/>
            </a:endParaRPr>
          </a:p>
          <a:p>
            <a:pPr algn="just" fontAlgn="t">
              <a:buFont typeface="Wingdings" panose="05000000000000000000" pitchFamily="2" charset="2"/>
              <a:buChar char="Ø"/>
            </a:pPr>
            <a:r>
              <a:rPr lang="uk-UA" dirty="0">
                <a:latin typeface="Georgia" panose="02040502050405020303" pitchFamily="18" charset="0"/>
              </a:rPr>
              <a:t>Чистка партійної верхівки, репресії проти членів КП(б)У</a:t>
            </a:r>
            <a:endParaRPr lang="ru-RU" dirty="0">
              <a:latin typeface="Georgia" panose="02040502050405020303" pitchFamily="18" charset="0"/>
            </a:endParaRPr>
          </a:p>
          <a:p>
            <a:pPr algn="just" fontAlgn="t">
              <a:buFont typeface="Wingdings" panose="05000000000000000000" pitchFamily="2" charset="2"/>
              <a:buChar char="Ø"/>
            </a:pPr>
            <a:r>
              <a:rPr lang="uk-UA" dirty="0">
                <a:latin typeface="Georgia" panose="02040502050405020303" pitchFamily="18" charset="0"/>
              </a:rPr>
              <a:t>Репресії в армії</a:t>
            </a:r>
            <a:endParaRPr lang="ru-RU" dirty="0">
              <a:latin typeface="Georgia" panose="02040502050405020303" pitchFamily="18" charset="0"/>
            </a:endParaRPr>
          </a:p>
          <a:p>
            <a:pPr marL="0" indent="0" fontAlgn="t">
              <a:buNone/>
            </a:pPr>
            <a:endParaRPr lang="ru-RU" dirty="0"/>
          </a:p>
          <a:p>
            <a:pPr marL="0" indent="0">
              <a:buNone/>
            </a:pPr>
            <a:endParaRPr lang="ru-RU" dirty="0"/>
          </a:p>
        </p:txBody>
      </p:sp>
    </p:spTree>
    <p:extLst>
      <p:ext uri="{BB962C8B-B14F-4D97-AF65-F5344CB8AC3E}">
        <p14:creationId xmlns:p14="http://schemas.microsoft.com/office/powerpoint/2010/main" xmlns="" val="362033273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ÐÐ¾Ð²âÑÐ·Ð°Ð½Ðµ Ð·Ð¾Ð±ÑÐ°Ð¶ÐµÐ½Ð½Ñ"/>
          <p:cNvPicPr>
            <a:picLocks noChangeAspect="1" noChangeArrowheads="1"/>
          </p:cNvPicPr>
          <p:nvPr/>
        </p:nvPicPr>
        <p:blipFill>
          <a:blip r:embed="rId2" cstate="print"/>
          <a:srcRect/>
          <a:stretch>
            <a:fillRect/>
          </a:stretch>
        </p:blipFill>
        <p:spPr bwMode="auto">
          <a:xfrm>
            <a:off x="3180886" y="2187621"/>
            <a:ext cx="8481320" cy="4325474"/>
          </a:xfrm>
          <a:prstGeom prst="rect">
            <a:avLst/>
          </a:prstGeom>
          <a:noFill/>
        </p:spPr>
      </p:pic>
      <p:pic>
        <p:nvPicPr>
          <p:cNvPr id="31745" name="irc_mi" descr="http://img12.nnm.me/6/4/4/e/7/30fde3461115e6150204b5d3b6b.jpg"/>
          <p:cNvPicPr>
            <a:picLocks noChangeAspect="1" noChangeArrowheads="1"/>
          </p:cNvPicPr>
          <p:nvPr/>
        </p:nvPicPr>
        <p:blipFill>
          <a:blip r:embed="rId3" r:link="rId4" cstate="print"/>
          <a:srcRect/>
          <a:stretch>
            <a:fillRect/>
          </a:stretch>
        </p:blipFill>
        <p:spPr bwMode="auto">
          <a:xfrm>
            <a:off x="7667616" y="2643183"/>
            <a:ext cx="3000384" cy="2053041"/>
          </a:xfrm>
          <a:prstGeom prst="rect">
            <a:avLst/>
          </a:prstGeom>
          <a:noFill/>
          <a:ln w="9525">
            <a:noFill/>
            <a:miter lim="800000"/>
            <a:headEnd/>
            <a:tailEnd/>
          </a:ln>
        </p:spPr>
      </p:pic>
      <p:sp>
        <p:nvSpPr>
          <p:cNvPr id="3" name="Содержимое 2"/>
          <p:cNvSpPr>
            <a:spLocks noGrp="1"/>
          </p:cNvSpPr>
          <p:nvPr>
            <p:ph idx="1"/>
          </p:nvPr>
        </p:nvSpPr>
        <p:spPr>
          <a:xfrm>
            <a:off x="3774444" y="527002"/>
            <a:ext cx="7286644" cy="1500198"/>
          </a:xfrm>
        </p:spPr>
        <p:txBody>
          <a:bodyPr>
            <a:noAutofit/>
          </a:bodyPr>
          <a:lstStyle/>
          <a:p>
            <a:pPr marL="0" indent="357188" algn="just">
              <a:buNone/>
            </a:pPr>
            <a:r>
              <a:rPr lang="vi-VN" sz="2400" b="1" dirty="0"/>
              <a:t>Вели́кий теро́р </a:t>
            </a:r>
            <a:r>
              <a:rPr lang="vi-VN" sz="2400" dirty="0"/>
              <a:t>— найменування доби в історії СРСР (1937–1938 роки), коли сталінські репресії були різко посилені та доведені до максимуму своєї інтенсивності.</a:t>
            </a:r>
            <a:endParaRPr lang="uk-UA" sz="2400" dirty="0">
              <a:latin typeface="Georgia" panose="02040502050405020303" pitchFamily="18" charset="0"/>
            </a:endParaRPr>
          </a:p>
        </p:txBody>
      </p:sp>
      <p:sp>
        <p:nvSpPr>
          <p:cNvPr id="13" name="TextBox 12"/>
          <p:cNvSpPr txBox="1"/>
          <p:nvPr/>
        </p:nvSpPr>
        <p:spPr>
          <a:xfrm>
            <a:off x="3774444" y="2819512"/>
            <a:ext cx="3286148" cy="2923877"/>
          </a:xfrm>
          <a:prstGeom prst="rect">
            <a:avLst/>
          </a:prstGeom>
          <a:noFill/>
        </p:spPr>
        <p:txBody>
          <a:bodyPr wrap="square" rtlCol="0">
            <a:spAutoFit/>
          </a:bodyPr>
          <a:lstStyle/>
          <a:p>
            <a:r>
              <a:rPr lang="uk-UA" sz="2300" b="1" dirty="0">
                <a:solidFill>
                  <a:srgbClr val="002060"/>
                </a:solidFill>
              </a:rPr>
              <a:t>  Жертви:</a:t>
            </a:r>
          </a:p>
          <a:p>
            <a:pPr indent="357188">
              <a:buFont typeface="Arial" pitchFamily="34" charset="0"/>
              <a:buChar char="•"/>
            </a:pPr>
            <a:r>
              <a:rPr lang="uk-UA" sz="2300" dirty="0"/>
              <a:t>звичайні громадяни;</a:t>
            </a:r>
          </a:p>
          <a:p>
            <a:pPr indent="357188">
              <a:buFont typeface="Arial" pitchFamily="34" charset="0"/>
              <a:buChar char="•"/>
            </a:pPr>
            <a:r>
              <a:rPr lang="uk-UA" sz="2300" dirty="0"/>
              <a:t>члени і керівників </a:t>
            </a:r>
            <a:r>
              <a:rPr lang="uk-UA" sz="2300" dirty="0" err="1"/>
              <a:t>КП</a:t>
            </a:r>
            <a:r>
              <a:rPr lang="uk-UA" sz="2300" dirty="0"/>
              <a:t>(б)У   і РНК;</a:t>
            </a:r>
          </a:p>
          <a:p>
            <a:pPr indent="357188">
              <a:buFont typeface="Arial" pitchFamily="34" charset="0"/>
              <a:buChar char="•"/>
            </a:pPr>
            <a:r>
              <a:rPr lang="uk-UA" sz="2300" dirty="0"/>
              <a:t>військовики;</a:t>
            </a:r>
          </a:p>
          <a:p>
            <a:pPr indent="357188">
              <a:buFont typeface="Arial" pitchFamily="34" charset="0"/>
              <a:buChar char="•"/>
            </a:pPr>
            <a:r>
              <a:rPr lang="uk-UA" sz="2300" dirty="0"/>
              <a:t>члени сімей репресованих.</a:t>
            </a:r>
            <a:endParaRPr lang="ru-RU" sz="2300" dirty="0"/>
          </a:p>
          <a:p>
            <a:pPr>
              <a:buFont typeface="Arial" pitchFamily="34" charset="0"/>
              <a:buChar char="•"/>
            </a:pPr>
            <a:endParaRPr lang="ru-RU" sz="2300" dirty="0">
              <a:solidFill>
                <a:srgbClr val="002060"/>
              </a:solidFill>
            </a:endParaRPr>
          </a:p>
        </p:txBody>
      </p:sp>
      <p:pic>
        <p:nvPicPr>
          <p:cNvPr id="12" name="Рисунок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170479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 calcmode="lin" valueType="num">
                                      <p:cBhvr>
                                        <p:cTn id="21"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 calcmode="lin" valueType="num">
                                      <p:cBhvr>
                                        <p:cTn id="28"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 calcmode="lin" valueType="num">
                                      <p:cBhvr>
                                        <p:cTn id="35" dur="500" fill="hold"/>
                                        <p:tgtEl>
                                          <p:spTgt spid="1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13">
                                            <p:txEl>
                                              <p:pRg st="4" end="4"/>
                                            </p:txEl>
                                          </p:spTgt>
                                        </p:tgtEl>
                                        <p:attrNameLst>
                                          <p:attrName>style.visibility</p:attrName>
                                        </p:attrNameLst>
                                      </p:cBhvr>
                                      <p:to>
                                        <p:strVal val="visible"/>
                                      </p:to>
                                    </p:set>
                                    <p:anim calcmode="lin" valueType="num">
                                      <p:cBhvr>
                                        <p:cTn id="42" dur="500" fill="hold"/>
                                        <p:tgtEl>
                                          <p:spTgt spid="1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ANd9GcRyzxaAI_feYPVrYWDwwdqK7atbFPReylF7ggZx1L-G6PPG50Euw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75629" y="152636"/>
            <a:ext cx="3059832" cy="655272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Объект 4"/>
          <p:cNvSpPr>
            <a:spLocks noGrp="1"/>
          </p:cNvSpPr>
          <p:nvPr>
            <p:ph type="subTitle" idx="1"/>
          </p:nvPr>
        </p:nvSpPr>
        <p:spPr>
          <a:xfrm>
            <a:off x="6384032" y="116632"/>
            <a:ext cx="5120640" cy="4248472"/>
          </a:xfrm>
        </p:spPr>
        <p:txBody>
          <a:bodyPr>
            <a:normAutofit fontScale="92500" lnSpcReduction="10000"/>
          </a:bodyPr>
          <a:lstStyle/>
          <a:p>
            <a:pPr>
              <a:spcBef>
                <a:spcPct val="50000"/>
              </a:spcBef>
            </a:pPr>
            <a:endParaRPr lang="ru-RU" altLang="uk-UA" sz="2800" dirty="0">
              <a:solidFill>
                <a:srgbClr val="000000"/>
              </a:solidFill>
              <a:latin typeface="Verdana" pitchFamily="34" charset="0"/>
            </a:endParaRPr>
          </a:p>
          <a:p>
            <a:pPr>
              <a:spcBef>
                <a:spcPct val="50000"/>
              </a:spcBef>
            </a:pPr>
            <a:endParaRPr lang="ru-RU" altLang="uk-UA" sz="2800" dirty="0">
              <a:solidFill>
                <a:srgbClr val="000000"/>
              </a:solidFill>
              <a:latin typeface="Verdana" pitchFamily="34" charset="0"/>
            </a:endParaRPr>
          </a:p>
          <a:p>
            <a:pPr algn="just">
              <a:spcBef>
                <a:spcPct val="50000"/>
              </a:spcBef>
            </a:pPr>
            <a:r>
              <a:rPr lang="ru-RU" altLang="uk-UA" sz="2800" dirty="0">
                <a:solidFill>
                  <a:srgbClr val="000000"/>
                </a:solidFill>
                <a:latin typeface="Verdana" pitchFamily="34" charset="0"/>
              </a:rPr>
              <a:t>	</a:t>
            </a:r>
            <a:r>
              <a:rPr lang="uk-UA" altLang="uk-UA" sz="2800" dirty="0">
                <a:solidFill>
                  <a:srgbClr val="000000"/>
                </a:solidFill>
                <a:latin typeface="Georgia" panose="02040502050405020303" pitchFamily="18" charset="0"/>
              </a:rPr>
              <a:t>Найбільші сталінські репресії сягають у 1936—1938, коли НКВС очолив </a:t>
            </a:r>
            <a:r>
              <a:rPr lang="uk-UA" altLang="uk-UA" sz="2800" b="1" dirty="0">
                <a:solidFill>
                  <a:srgbClr val="000000"/>
                </a:solidFill>
                <a:latin typeface="Georgia" panose="02040502050405020303" pitchFamily="18" charset="0"/>
              </a:rPr>
              <a:t>Микола Іванович Єжов.</a:t>
            </a:r>
            <a:r>
              <a:rPr lang="uk-UA" altLang="uk-UA" sz="2800" dirty="0">
                <a:solidFill>
                  <a:srgbClr val="000000"/>
                </a:solidFill>
                <a:latin typeface="Georgia" panose="02040502050405020303" pitchFamily="18" charset="0"/>
              </a:rPr>
              <a:t> </a:t>
            </a:r>
          </a:p>
          <a:p>
            <a:pPr algn="just">
              <a:spcBef>
                <a:spcPct val="50000"/>
              </a:spcBef>
            </a:pPr>
            <a:r>
              <a:rPr lang="uk-UA" altLang="uk-UA" sz="2800" dirty="0">
                <a:solidFill>
                  <a:srgbClr val="000000"/>
                </a:solidFill>
                <a:latin typeface="Georgia" panose="02040502050405020303" pitchFamily="18" charset="0"/>
              </a:rPr>
              <a:t>Цей період в історії став відомим під назвою «</a:t>
            </a:r>
            <a:r>
              <a:rPr lang="uk-UA" altLang="uk-UA" sz="2800" b="1" dirty="0" err="1">
                <a:solidFill>
                  <a:srgbClr val="000000"/>
                </a:solidFill>
                <a:latin typeface="Georgia" panose="02040502050405020303" pitchFamily="18" charset="0"/>
              </a:rPr>
              <a:t>Єжовщина</a:t>
            </a:r>
            <a:r>
              <a:rPr lang="uk-UA" altLang="uk-UA" sz="2800" dirty="0">
                <a:solidFill>
                  <a:srgbClr val="000000"/>
                </a:solidFill>
                <a:latin typeface="Georgia" panose="02040502050405020303" pitchFamily="18" charset="0"/>
              </a:rPr>
              <a:t>», або «</a:t>
            </a:r>
            <a:r>
              <a:rPr lang="uk-UA" altLang="uk-UA" sz="2800" b="1" dirty="0">
                <a:solidFill>
                  <a:srgbClr val="000000"/>
                </a:solidFill>
                <a:latin typeface="Georgia" panose="02040502050405020303" pitchFamily="18" charset="0"/>
              </a:rPr>
              <a:t>Великий терор</a:t>
            </a:r>
            <a:r>
              <a:rPr lang="uk-UA" altLang="uk-UA" sz="2800" dirty="0">
                <a:solidFill>
                  <a:srgbClr val="000000"/>
                </a:solidFill>
                <a:latin typeface="Georgia" panose="02040502050405020303" pitchFamily="18" charset="0"/>
              </a:rPr>
              <a:t>». </a:t>
            </a:r>
          </a:p>
          <a:p>
            <a:endParaRPr lang="ru-RU" altLang="uk-UA" b="1" dirty="0">
              <a:solidFill>
                <a:srgbClr val="000000"/>
              </a:solidFill>
              <a:latin typeface="Verdana" pitchFamily="34" charset="0"/>
            </a:endParaRPr>
          </a:p>
          <a:p>
            <a:endParaRPr lang="uk-UA" dirty="0"/>
          </a:p>
        </p:txBody>
      </p:sp>
      <p:pic>
        <p:nvPicPr>
          <p:cNvPr id="9" name="Picture 13" descr="240x180n_photo_38c340988b78599aab1cbbdb1434bcd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56672" y="4293096"/>
            <a:ext cx="3048000" cy="22733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5-конечная звезда 1">
            <a:hlinkClick r:id="rId4" action="ppaction://hlinkfile"/>
          </p:cNvPr>
          <p:cNvSpPr/>
          <p:nvPr/>
        </p:nvSpPr>
        <p:spPr>
          <a:xfrm>
            <a:off x="10856600" y="5761042"/>
            <a:ext cx="648072" cy="5486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 name="Рисунок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38410864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67589" y="165895"/>
            <a:ext cx="10515600" cy="1325563"/>
          </a:xfrm>
        </p:spPr>
        <p:txBody>
          <a:bodyPr>
            <a:normAutofit/>
          </a:bodyPr>
          <a:lstStyle/>
          <a:p>
            <a:pPr algn="ctr"/>
            <a:r>
              <a:rPr lang="uk-UA" b="1" dirty="0"/>
              <a:t>Т</a:t>
            </a:r>
            <a:r>
              <a:rPr lang="uk-UA" b="1" dirty="0" smtClean="0"/>
              <a:t>ипові </a:t>
            </a:r>
            <a:r>
              <a:rPr lang="uk-UA" b="1" dirty="0"/>
              <a:t>заголовки тодішніх </a:t>
            </a:r>
            <a:r>
              <a:rPr lang="uk-UA" b="1" dirty="0" smtClean="0"/>
              <a:t>газет</a:t>
            </a:r>
            <a:endParaRPr lang="uk-UA" b="1" dirty="0"/>
          </a:p>
        </p:txBody>
      </p:sp>
      <p:pic>
        <p:nvPicPr>
          <p:cNvPr id="3" name="Рисунок 2" descr="LA 2010-10-29 13-19-26-48"/>
          <p:cNvPicPr/>
          <p:nvPr/>
        </p:nvPicPr>
        <p:blipFill>
          <a:blip r:embed="rId2" cstate="print">
            <a:extLst>
              <a:ext uri="{28A0092B-C50C-407E-A947-70E740481C1C}">
                <a14:useLocalDpi xmlns:a14="http://schemas.microsoft.com/office/drawing/2010/main" xmlns="" val="0"/>
              </a:ext>
            </a:extLst>
          </a:blip>
          <a:srcRect l="11066" r="7448"/>
          <a:stretch>
            <a:fillRect/>
          </a:stretch>
        </p:blipFill>
        <p:spPr bwMode="auto">
          <a:xfrm>
            <a:off x="3239949" y="1491458"/>
            <a:ext cx="2514600" cy="2524125"/>
          </a:xfrm>
          <a:prstGeom prst="rect">
            <a:avLst/>
          </a:prstGeom>
          <a:noFill/>
          <a:ln>
            <a:noFill/>
          </a:ln>
        </p:spPr>
      </p:pic>
      <p:pic>
        <p:nvPicPr>
          <p:cNvPr id="4" name="Рисунок 3" descr="LA 2010-10-29 13-19-42-29"/>
          <p:cNvPicPr/>
          <p:nvPr/>
        </p:nvPicPr>
        <p:blipFill>
          <a:blip r:embed="rId3" cstate="print">
            <a:extLst>
              <a:ext uri="{28A0092B-C50C-407E-A947-70E740481C1C}">
                <a14:useLocalDpi xmlns:a14="http://schemas.microsoft.com/office/drawing/2010/main" xmlns="" val="0"/>
              </a:ext>
            </a:extLst>
          </a:blip>
          <a:srcRect t="4442"/>
          <a:stretch>
            <a:fillRect/>
          </a:stretch>
        </p:blipFill>
        <p:spPr bwMode="auto">
          <a:xfrm rot="20708302">
            <a:off x="8503016" y="1194665"/>
            <a:ext cx="3114675" cy="2476500"/>
          </a:xfrm>
          <a:prstGeom prst="rect">
            <a:avLst/>
          </a:prstGeom>
          <a:noFill/>
          <a:ln>
            <a:noFill/>
          </a:ln>
        </p:spPr>
      </p:pic>
      <p:pic>
        <p:nvPicPr>
          <p:cNvPr id="5" name="Рисунок 4" descr="LA 2010-10-29 13-19-13-06"/>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0951512">
            <a:off x="3583626" y="3843136"/>
            <a:ext cx="2857500" cy="2181225"/>
          </a:xfrm>
          <a:prstGeom prst="rect">
            <a:avLst/>
          </a:prstGeom>
          <a:noFill/>
          <a:ln>
            <a:noFill/>
          </a:ln>
        </p:spPr>
      </p:pic>
      <p:pic>
        <p:nvPicPr>
          <p:cNvPr id="6" name="Рисунок 5" descr="LA 2010-10-29 13-19-23-60"/>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20187659">
            <a:off x="9127377" y="3845668"/>
            <a:ext cx="2790825" cy="2066925"/>
          </a:xfrm>
          <a:prstGeom prst="rect">
            <a:avLst/>
          </a:prstGeom>
          <a:noFill/>
          <a:ln>
            <a:noFill/>
          </a:ln>
        </p:spPr>
      </p:pic>
      <p:pic>
        <p:nvPicPr>
          <p:cNvPr id="7" name="Рисунок 6" descr="LA 2010-10-29 13-19-23-60"/>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853343" y="1585673"/>
            <a:ext cx="2790825" cy="2066925"/>
          </a:xfrm>
          <a:prstGeom prst="rect">
            <a:avLst/>
          </a:prstGeom>
          <a:noFill/>
          <a:ln>
            <a:noFill/>
          </a:ln>
        </p:spPr>
      </p:pic>
      <p:pic>
        <p:nvPicPr>
          <p:cNvPr id="8" name="Рисунок 7" descr="LA 2010-10-29 13-19-23-60"/>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20614209">
            <a:off x="6148459" y="4099294"/>
            <a:ext cx="2790825" cy="2066925"/>
          </a:xfrm>
          <a:prstGeom prst="rect">
            <a:avLst/>
          </a:prstGeom>
          <a:noFill/>
          <a:ln>
            <a:noFill/>
          </a:ln>
        </p:spPr>
      </p:pic>
      <p:pic>
        <p:nvPicPr>
          <p:cNvPr id="9" name="Рисунок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380476983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Grp="1" noRot="1" noChangeArrowheads="1"/>
          </p:cNvSpPr>
          <p:nvPr>
            <p:ph type="title"/>
          </p:nvPr>
        </p:nvSpPr>
        <p:spPr>
          <a:xfrm>
            <a:off x="3432175" y="115888"/>
            <a:ext cx="6985000" cy="1041400"/>
          </a:xfrm>
        </p:spPr>
        <p:txBody>
          <a:bodyPr/>
          <a:lstStyle/>
          <a:p>
            <a:pPr algn="ctr" eaLnBrk="1" hangingPunct="1">
              <a:defRPr/>
            </a:pPr>
            <a:r>
              <a:rPr lang="uk-UA" sz="2000" b="1" dirty="0">
                <a:solidFill>
                  <a:srgbClr val="800000"/>
                </a:solidFill>
                <a:effectLst>
                  <a:outerShdw blurRad="38100" dist="38100" dir="2700000" algn="tl">
                    <a:srgbClr val="000000">
                      <a:alpha val="43137"/>
                    </a:srgbClr>
                  </a:outerShdw>
                </a:effectLst>
                <a:latin typeface="Bookman Old Style" pitchFamily="18" charset="0"/>
              </a:rPr>
              <a:t>ВИМОГИ ПЕРЕВИКОНУВАТИ ПЛАН СТОСУВАЛИСЯ ВСІХ ГАЛУЗЕЙ ПРОМИСЛОВОСТІ ТА КОЖНОГО РОБІТНИКА ОСОБИСТО</a:t>
            </a:r>
            <a:endParaRPr lang="ru-RU" sz="2000" b="1" dirty="0">
              <a:solidFill>
                <a:srgbClr val="800000"/>
              </a:solidFill>
              <a:effectLst>
                <a:outerShdw blurRad="38100" dist="38100" dir="2700000" algn="tl">
                  <a:srgbClr val="000000">
                    <a:alpha val="43137"/>
                  </a:srgbClr>
                </a:outerShdw>
              </a:effectLst>
              <a:latin typeface="Bookman Old Style" pitchFamily="18" charset="0"/>
            </a:endParaRPr>
          </a:p>
        </p:txBody>
      </p:sp>
      <p:pic>
        <p:nvPicPr>
          <p:cNvPr id="39938" name="Picture 7" descr="Даем сверх плана"/>
          <p:cNvPicPr>
            <a:picLocks noGrp="1" noChangeAspect="1" noChangeArrowheads="1"/>
          </p:cNvPicPr>
          <p:nvPr>
            <p:ph sz="half" idx="1"/>
          </p:nvPr>
        </p:nvPicPr>
        <p:blipFill>
          <a:blip r:embed="rId3" cstate="print"/>
          <a:srcRect/>
          <a:stretch>
            <a:fillRect/>
          </a:stretch>
        </p:blipFill>
        <p:spPr>
          <a:xfrm>
            <a:off x="2384150" y="1268413"/>
            <a:ext cx="3816350" cy="5329237"/>
          </a:xfrm>
        </p:spPr>
      </p:pic>
      <p:pic>
        <p:nvPicPr>
          <p:cNvPr id="39939" name="Picture 8" descr="POSTER28"/>
          <p:cNvPicPr>
            <a:picLocks noGrp="1" noChangeAspect="1" noChangeArrowheads="1"/>
          </p:cNvPicPr>
          <p:nvPr>
            <p:ph sz="half" idx="2"/>
          </p:nvPr>
        </p:nvPicPr>
        <p:blipFill>
          <a:blip r:embed="rId4" cstate="print"/>
          <a:srcRect/>
          <a:stretch>
            <a:fillRect/>
          </a:stretch>
        </p:blipFill>
        <p:spPr>
          <a:xfrm>
            <a:off x="7642226" y="1268414"/>
            <a:ext cx="3476625" cy="5329237"/>
          </a:xfrm>
        </p:spPr>
      </p:pic>
      <p:pic>
        <p:nvPicPr>
          <p:cNvPr id="5" name="Picture 5" descr="472-1"/>
          <p:cNvPicPr>
            <a:picLocks noChangeAspect="1" noChangeArrowheads="1"/>
          </p:cNvPicPr>
          <p:nvPr/>
        </p:nvPicPr>
        <p:blipFill>
          <a:blip r:embed="rId5"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34416837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91633" y="301291"/>
            <a:ext cx="8856662" cy="2800350"/>
          </a:xfrm>
          <a:prstGeom prst="rect">
            <a:avLst/>
          </a:prstGeom>
        </p:spPr>
        <p:txBody>
          <a:bodyPr>
            <a:spAutoFit/>
          </a:bodyPr>
          <a:lstStyle/>
          <a:p>
            <a:pPr indent="355600" algn="just">
              <a:defRPr/>
            </a:pPr>
            <a:r>
              <a:rPr lang="uk-UA" sz="1600" dirty="0" smtClean="0">
                <a:latin typeface="Georgia" panose="02040502050405020303" pitchFamily="18" charset="0"/>
              </a:rPr>
              <a:t>У період 1936 — 1938 відбулися три великих відкритих процеси над колишніми вищими функціонерами компартії.</a:t>
            </a:r>
          </a:p>
          <a:p>
            <a:pPr indent="355600" algn="just">
              <a:defRPr/>
            </a:pPr>
            <a:r>
              <a:rPr lang="uk-UA" sz="1600" dirty="0" smtClean="0">
                <a:latin typeface="Georgia" panose="02040502050405020303" pitchFamily="18" charset="0"/>
              </a:rPr>
              <a:t>Перший Московський процес над 16 членами так званого «</a:t>
            </a:r>
            <a:r>
              <a:rPr lang="uk-UA" sz="1600" dirty="0" err="1" smtClean="0">
                <a:latin typeface="Georgia" panose="02040502050405020303" pitchFamily="18" charset="0"/>
              </a:rPr>
              <a:t>Троцкістсько-Зинов'євського</a:t>
            </a:r>
            <a:r>
              <a:rPr lang="uk-UA" sz="1600" dirty="0" smtClean="0">
                <a:latin typeface="Georgia" panose="02040502050405020303" pitchFamily="18" charset="0"/>
              </a:rPr>
              <a:t> Терористичного Центра» відбувся в серпні 1936.</a:t>
            </a:r>
          </a:p>
          <a:p>
            <a:pPr indent="355600" algn="just">
              <a:defRPr/>
            </a:pPr>
            <a:r>
              <a:rPr lang="uk-UA" sz="1600" dirty="0" smtClean="0">
                <a:latin typeface="Georgia" panose="02040502050405020303" pitchFamily="18" charset="0"/>
              </a:rPr>
              <a:t> Другий процес (справа «Паралельного </a:t>
            </a:r>
            <a:r>
              <a:rPr lang="uk-UA" sz="1600" dirty="0" err="1" smtClean="0">
                <a:latin typeface="Georgia" panose="02040502050405020303" pitchFamily="18" charset="0"/>
              </a:rPr>
              <a:t>антирадяняського</a:t>
            </a:r>
            <a:r>
              <a:rPr lang="uk-UA" sz="1600" dirty="0" smtClean="0">
                <a:latin typeface="Georgia" panose="02040502050405020303" pitchFamily="18" charset="0"/>
              </a:rPr>
              <a:t> </a:t>
            </a:r>
            <a:r>
              <a:rPr lang="uk-UA" sz="1600" dirty="0" err="1" smtClean="0">
                <a:latin typeface="Georgia" panose="02040502050405020303" pitchFamily="18" charset="0"/>
              </a:rPr>
              <a:t>Троцкістського</a:t>
            </a:r>
            <a:r>
              <a:rPr lang="uk-UA" sz="1600" dirty="0" smtClean="0">
                <a:latin typeface="Georgia" panose="02040502050405020303" pitchFamily="18" charset="0"/>
              </a:rPr>
              <a:t> центру») в січні 1937 пройшов над 17 менш великими функціонерами. 13 чоловік розстріляні, інші відправлені в табори, де незабаром загинули.</a:t>
            </a:r>
          </a:p>
          <a:p>
            <a:pPr indent="355600" algn="just">
              <a:defRPr/>
            </a:pPr>
            <a:r>
              <a:rPr lang="uk-UA" sz="1600" dirty="0" smtClean="0">
                <a:latin typeface="Georgia" panose="02040502050405020303" pitchFamily="18" charset="0"/>
              </a:rPr>
              <a:t>Третій процес у березні 1938 відбувся над 21 членами так званого «Право-</a:t>
            </a:r>
            <a:r>
              <a:rPr lang="uk-UA" sz="1600" dirty="0" err="1" smtClean="0">
                <a:latin typeface="Georgia" panose="02040502050405020303" pitchFamily="18" charset="0"/>
              </a:rPr>
              <a:t>Троцкістського</a:t>
            </a:r>
            <a:r>
              <a:rPr lang="uk-UA" sz="1600" dirty="0" smtClean="0">
                <a:latin typeface="Georgia" panose="02040502050405020303" pitchFamily="18" charset="0"/>
              </a:rPr>
              <a:t> блоку».</a:t>
            </a:r>
          </a:p>
          <a:p>
            <a:pPr indent="355600" algn="just">
              <a:defRPr/>
            </a:pPr>
            <a:r>
              <a:rPr lang="uk-UA" sz="1600" dirty="0" smtClean="0">
                <a:latin typeface="Georgia" panose="02040502050405020303" pitchFamily="18" charset="0"/>
              </a:rPr>
              <a:t>Саме чищення 1937 — 1938 років асоціюється, у першу чергу, з ім'ям Єжова («</a:t>
            </a:r>
            <a:r>
              <a:rPr lang="uk-UA" sz="1600" dirty="0" err="1" smtClean="0">
                <a:latin typeface="Georgia" panose="02040502050405020303" pitchFamily="18" charset="0"/>
              </a:rPr>
              <a:t>Єжовщина</a:t>
            </a:r>
            <a:r>
              <a:rPr lang="uk-UA" sz="1600" dirty="0" smtClean="0">
                <a:latin typeface="Georgia" panose="02040502050405020303" pitchFamily="18" charset="0"/>
              </a:rPr>
              <a:t>»). У цей період вичищені були в тому числі й 2500 співробітників НКВС.</a:t>
            </a:r>
            <a:endParaRPr lang="uk-UA" sz="1600" dirty="0">
              <a:latin typeface="Georgia" panose="02040502050405020303" pitchFamily="18" charset="0"/>
            </a:endParaRPr>
          </a:p>
        </p:txBody>
      </p:sp>
      <p:pic>
        <p:nvPicPr>
          <p:cNvPr id="41987" name="Рисунок 4" descr="1_810706.jpg"/>
          <p:cNvPicPr>
            <a:picLocks noChangeAspect="1"/>
          </p:cNvPicPr>
          <p:nvPr/>
        </p:nvPicPr>
        <p:blipFill>
          <a:blip r:embed="rId2" cstate="print"/>
          <a:srcRect/>
          <a:stretch>
            <a:fillRect/>
          </a:stretch>
        </p:blipFill>
        <p:spPr bwMode="auto">
          <a:xfrm>
            <a:off x="3151983" y="3101641"/>
            <a:ext cx="5311775" cy="3538537"/>
          </a:xfrm>
          <a:prstGeom prst="rect">
            <a:avLst/>
          </a:prstGeom>
          <a:noFill/>
          <a:ln w="9525">
            <a:noFill/>
            <a:miter lim="800000"/>
            <a:headEnd/>
            <a:tailEnd/>
          </a:ln>
        </p:spPr>
      </p:pic>
      <p:pic>
        <p:nvPicPr>
          <p:cNvPr id="41988" name="Picture 4" descr="D:\+Все для роботи\10 клас. Все для уроків\10 клас. Історія України\+Тема 7. Соц.-ек. та пол.  перетв. (1929 – 1938)\7b2a305e7c509934c62e84a124f0ef78.jpg"/>
          <p:cNvPicPr>
            <a:picLocks noChangeAspect="1" noChangeArrowheads="1"/>
          </p:cNvPicPr>
          <p:nvPr/>
        </p:nvPicPr>
        <p:blipFill>
          <a:blip r:embed="rId3" cstate="print"/>
          <a:srcRect/>
          <a:stretch>
            <a:fillRect/>
          </a:stretch>
        </p:blipFill>
        <p:spPr bwMode="auto">
          <a:xfrm>
            <a:off x="8724108" y="3101641"/>
            <a:ext cx="3024187" cy="3538537"/>
          </a:xfrm>
          <a:prstGeom prst="rect">
            <a:avLst/>
          </a:prstGeom>
          <a:noFill/>
          <a:ln w="9525">
            <a:noFill/>
            <a:miter lim="800000"/>
            <a:headEnd/>
            <a:tailEnd/>
          </a:ln>
        </p:spPr>
      </p:pic>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304429285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Рисунок 3" descr="Trockii.JPG"/>
          <p:cNvPicPr>
            <a:picLocks noChangeAspect="1"/>
          </p:cNvPicPr>
          <p:nvPr/>
        </p:nvPicPr>
        <p:blipFill>
          <a:blip r:embed="rId2" cstate="print"/>
          <a:srcRect/>
          <a:stretch>
            <a:fillRect/>
          </a:stretch>
        </p:blipFill>
        <p:spPr bwMode="auto">
          <a:xfrm>
            <a:off x="9156896" y="349250"/>
            <a:ext cx="2857500" cy="3886200"/>
          </a:xfrm>
          <a:prstGeom prst="rect">
            <a:avLst/>
          </a:prstGeom>
          <a:noFill/>
          <a:ln w="9525">
            <a:noFill/>
            <a:miter lim="800000"/>
            <a:headEnd/>
            <a:tailEnd/>
          </a:ln>
        </p:spPr>
      </p:pic>
      <p:pic>
        <p:nvPicPr>
          <p:cNvPr id="43011" name="Рисунок 4" descr="Bukharin.jpg"/>
          <p:cNvPicPr>
            <a:picLocks noChangeAspect="1"/>
          </p:cNvPicPr>
          <p:nvPr/>
        </p:nvPicPr>
        <p:blipFill>
          <a:blip r:embed="rId3" cstate="print"/>
          <a:srcRect/>
          <a:stretch>
            <a:fillRect/>
          </a:stretch>
        </p:blipFill>
        <p:spPr bwMode="auto">
          <a:xfrm>
            <a:off x="2565762" y="349250"/>
            <a:ext cx="2727626" cy="3886200"/>
          </a:xfrm>
          <a:prstGeom prst="rect">
            <a:avLst/>
          </a:prstGeom>
          <a:noFill/>
          <a:ln w="9525">
            <a:noFill/>
            <a:miter lim="800000"/>
            <a:headEnd/>
            <a:tailEnd/>
          </a:ln>
        </p:spPr>
      </p:pic>
      <p:sp>
        <p:nvSpPr>
          <p:cNvPr id="21510" name="TextBox 5"/>
          <p:cNvSpPr txBox="1">
            <a:spLocks noChangeArrowheads="1"/>
          </p:cNvSpPr>
          <p:nvPr/>
        </p:nvSpPr>
        <p:spPr bwMode="auto">
          <a:xfrm>
            <a:off x="6215856" y="5278438"/>
            <a:ext cx="5786437" cy="923925"/>
          </a:xfrm>
          <a:prstGeom prst="rect">
            <a:avLst/>
          </a:prstGeom>
          <a:noFill/>
          <a:ln>
            <a:noFill/>
          </a:ln>
          <a:extLst/>
        </p:spPr>
        <p:txBody>
          <a:bodyPr>
            <a:spAutoFit/>
          </a:bodyPr>
          <a:lstStyle>
            <a:lvl1pPr eaLnBrk="0" hangingPunct="0">
              <a:defRPr kumimoji="1">
                <a:solidFill>
                  <a:schemeClr val="tx1"/>
                </a:solidFill>
                <a:latin typeface="Arial" charset="0"/>
              </a:defRPr>
            </a:lvl1pPr>
            <a:lvl2pPr marL="742950" indent="-285750" eaLnBrk="0" hangingPunct="0">
              <a:defRPr kumimoji="1">
                <a:solidFill>
                  <a:schemeClr val="tx1"/>
                </a:solidFill>
                <a:latin typeface="Arial" charset="0"/>
              </a:defRPr>
            </a:lvl2pPr>
            <a:lvl3pPr marL="1143000" indent="-228600" eaLnBrk="0" hangingPunct="0">
              <a:defRPr kumimoji="1">
                <a:solidFill>
                  <a:schemeClr val="tx1"/>
                </a:solidFill>
                <a:latin typeface="Arial" charset="0"/>
              </a:defRPr>
            </a:lvl3pPr>
            <a:lvl4pPr marL="1600200" indent="-228600" eaLnBrk="0" hangingPunct="0">
              <a:defRPr kumimoji="1">
                <a:solidFill>
                  <a:schemeClr val="tx1"/>
                </a:solidFill>
                <a:latin typeface="Arial" charset="0"/>
              </a:defRPr>
            </a:lvl4pPr>
            <a:lvl5pPr marL="2057400" indent="-228600" eaLnBrk="0" hangingPunct="0">
              <a:defRPr kumimoji="1">
                <a:solidFill>
                  <a:schemeClr val="tx1"/>
                </a:solidFill>
                <a:latin typeface="Arial" charset="0"/>
              </a:defRPr>
            </a:lvl5pPr>
            <a:lvl6pPr marL="2514600" indent="-228600" eaLnBrk="0" fontAlgn="base" hangingPunct="0">
              <a:spcBef>
                <a:spcPct val="0"/>
              </a:spcBef>
              <a:spcAft>
                <a:spcPct val="0"/>
              </a:spcAft>
              <a:defRPr kumimoji="1">
                <a:solidFill>
                  <a:schemeClr val="tx1"/>
                </a:solidFill>
                <a:latin typeface="Arial" charset="0"/>
              </a:defRPr>
            </a:lvl6pPr>
            <a:lvl7pPr marL="2971800" indent="-228600" eaLnBrk="0" fontAlgn="base" hangingPunct="0">
              <a:spcBef>
                <a:spcPct val="0"/>
              </a:spcBef>
              <a:spcAft>
                <a:spcPct val="0"/>
              </a:spcAft>
              <a:defRPr kumimoji="1">
                <a:solidFill>
                  <a:schemeClr val="tx1"/>
                </a:solidFill>
                <a:latin typeface="Arial" charset="0"/>
              </a:defRPr>
            </a:lvl7pPr>
            <a:lvl8pPr marL="3429000" indent="-228600" eaLnBrk="0" fontAlgn="base" hangingPunct="0">
              <a:spcBef>
                <a:spcPct val="0"/>
              </a:spcBef>
              <a:spcAft>
                <a:spcPct val="0"/>
              </a:spcAft>
              <a:defRPr kumimoji="1">
                <a:solidFill>
                  <a:schemeClr val="tx1"/>
                </a:solidFill>
                <a:latin typeface="Arial" charset="0"/>
              </a:defRPr>
            </a:lvl8pPr>
            <a:lvl9pPr marL="3886200" indent="-228600" eaLnBrk="0" fontAlgn="base" hangingPunct="0">
              <a:spcBef>
                <a:spcPct val="0"/>
              </a:spcBef>
              <a:spcAft>
                <a:spcPct val="0"/>
              </a:spcAft>
              <a:defRPr kumimoji="1">
                <a:solidFill>
                  <a:schemeClr val="tx1"/>
                </a:solidFill>
                <a:latin typeface="Arial" charset="0"/>
              </a:defRPr>
            </a:lvl9pPr>
          </a:lstStyle>
          <a:p>
            <a:pPr algn="ctr">
              <a:defRPr/>
            </a:pPr>
            <a:r>
              <a:rPr kumimoji="0" lang="ru-RU" dirty="0">
                <a:latin typeface="Georgia" panose="02040502050405020303" pitchFamily="18" charset="0"/>
              </a:rPr>
              <a:t>За самими </a:t>
            </a:r>
            <a:r>
              <a:rPr kumimoji="0" lang="ru-RU" dirty="0" err="1">
                <a:latin typeface="Georgia" panose="02040502050405020303" pitchFamily="18" charset="0"/>
              </a:rPr>
              <a:t>різними</a:t>
            </a:r>
            <a:r>
              <a:rPr kumimoji="0" lang="ru-RU" dirty="0">
                <a:latin typeface="Georgia" panose="02040502050405020303" pitchFamily="18" charset="0"/>
              </a:rPr>
              <a:t> </a:t>
            </a:r>
            <a:r>
              <a:rPr kumimoji="0" lang="ru-RU" dirty="0" err="1">
                <a:latin typeface="Georgia" panose="02040502050405020303" pitchFamily="18" charset="0"/>
              </a:rPr>
              <a:t>звинувачуваннями</a:t>
            </a:r>
            <a:r>
              <a:rPr kumimoji="0" lang="ru-RU" dirty="0">
                <a:latin typeface="Georgia" panose="02040502050405020303" pitchFamily="18" charset="0"/>
              </a:rPr>
              <a:t> </a:t>
            </a:r>
            <a:r>
              <a:rPr kumimoji="0" lang="ru-RU" dirty="0" err="1">
                <a:latin typeface="Georgia" panose="02040502050405020303" pitchFamily="18" charset="0"/>
              </a:rPr>
              <a:t>були</a:t>
            </a:r>
            <a:r>
              <a:rPr kumimoji="0" lang="ru-RU" dirty="0">
                <a:latin typeface="Georgia" panose="02040502050405020303" pitchFamily="18" charset="0"/>
              </a:rPr>
              <a:t> </a:t>
            </a:r>
            <a:r>
              <a:rPr kumimoji="0" lang="ru-RU" dirty="0" err="1">
                <a:latin typeface="Georgia" panose="02040502050405020303" pitchFamily="18" charset="0"/>
              </a:rPr>
              <a:t>знищені</a:t>
            </a:r>
            <a:r>
              <a:rPr kumimoji="0" lang="ru-RU" dirty="0">
                <a:latin typeface="Georgia" panose="02040502050405020303" pitchFamily="18" charset="0"/>
              </a:rPr>
              <a:t> </a:t>
            </a:r>
            <a:r>
              <a:rPr kumimoji="0" lang="ru-RU" dirty="0" err="1">
                <a:latin typeface="Georgia" panose="02040502050405020303" pitchFamily="18" charset="0"/>
              </a:rPr>
              <a:t>видні</a:t>
            </a:r>
            <a:r>
              <a:rPr kumimoji="0" lang="ru-RU" dirty="0">
                <a:latin typeface="Georgia" panose="02040502050405020303" pitchFamily="18" charset="0"/>
              </a:rPr>
              <a:t> </a:t>
            </a:r>
            <a:r>
              <a:rPr kumimoji="0" lang="ru-RU" dirty="0" err="1">
                <a:latin typeface="Georgia" panose="02040502050405020303" pitchFamily="18" charset="0"/>
              </a:rPr>
              <a:t>діячі</a:t>
            </a:r>
            <a:r>
              <a:rPr kumimoji="0" lang="ru-RU" dirty="0">
                <a:latin typeface="Georgia" panose="02040502050405020303" pitchFamily="18" charset="0"/>
              </a:rPr>
              <a:t> </a:t>
            </a:r>
            <a:r>
              <a:rPr kumimoji="0" lang="ru-RU" dirty="0" err="1">
                <a:latin typeface="Georgia" panose="02040502050405020303" pitchFamily="18" charset="0"/>
              </a:rPr>
              <a:t>революції</a:t>
            </a:r>
            <a:r>
              <a:rPr kumimoji="0" lang="ru-RU" dirty="0">
                <a:latin typeface="Georgia" panose="02040502050405020303" pitchFamily="18" charset="0"/>
              </a:rPr>
              <a:t> </a:t>
            </a:r>
            <a:r>
              <a:rPr kumimoji="0" lang="ru-RU" dirty="0" err="1">
                <a:latin typeface="Georgia" panose="02040502050405020303" pitchFamily="18" charset="0"/>
              </a:rPr>
              <a:t>Бухарін</a:t>
            </a:r>
            <a:r>
              <a:rPr kumimoji="0" lang="ru-RU" dirty="0">
                <a:latin typeface="Georgia" panose="02040502050405020303" pitchFamily="18" charset="0"/>
              </a:rPr>
              <a:t>, </a:t>
            </a:r>
            <a:r>
              <a:rPr kumimoji="0" lang="ru-RU" dirty="0" err="1">
                <a:latin typeface="Georgia" panose="02040502050405020303" pitchFamily="18" charset="0"/>
              </a:rPr>
              <a:t>Троцький</a:t>
            </a:r>
            <a:r>
              <a:rPr kumimoji="0" lang="ru-RU" dirty="0">
                <a:latin typeface="Georgia" panose="02040502050405020303" pitchFamily="18" charset="0"/>
              </a:rPr>
              <a:t>, </a:t>
            </a:r>
            <a:r>
              <a:rPr kumimoji="0" lang="ru-RU" dirty="0" err="1">
                <a:latin typeface="Georgia" panose="02040502050405020303" pitchFamily="18" charset="0"/>
              </a:rPr>
              <a:t>Зіновєв</a:t>
            </a:r>
            <a:r>
              <a:rPr kumimoji="0" lang="ru-RU" dirty="0">
                <a:latin typeface="Georgia" panose="02040502050405020303" pitchFamily="18" charset="0"/>
              </a:rPr>
              <a:t>, </a:t>
            </a:r>
            <a:r>
              <a:rPr kumimoji="0" lang="ru-RU" dirty="0" err="1">
                <a:latin typeface="Georgia" panose="02040502050405020303" pitchFamily="18" charset="0"/>
              </a:rPr>
              <a:t>Каменєв</a:t>
            </a:r>
            <a:r>
              <a:rPr kumimoji="0" lang="ru-RU" dirty="0">
                <a:latin typeface="Georgia" panose="02040502050405020303" pitchFamily="18" charset="0"/>
              </a:rPr>
              <a:t>, </a:t>
            </a:r>
            <a:r>
              <a:rPr kumimoji="0" lang="ru-RU" dirty="0" err="1">
                <a:latin typeface="Georgia" panose="02040502050405020303" pitchFamily="18" charset="0"/>
              </a:rPr>
              <a:t>Риков</a:t>
            </a:r>
            <a:r>
              <a:rPr kumimoji="0" lang="ru-RU" dirty="0">
                <a:latin typeface="Georgia" panose="02040502050405020303" pitchFamily="18" charset="0"/>
              </a:rPr>
              <a:t> та </a:t>
            </a:r>
            <a:r>
              <a:rPr kumimoji="0" lang="ru-RU" dirty="0" err="1">
                <a:latin typeface="Georgia" panose="02040502050405020303" pitchFamily="18" charset="0"/>
              </a:rPr>
              <a:t>інші</a:t>
            </a:r>
            <a:r>
              <a:rPr kumimoji="0" lang="ru-RU" dirty="0">
                <a:latin typeface="Georgia" panose="02040502050405020303" pitchFamily="18" charset="0"/>
              </a:rPr>
              <a:t>.</a:t>
            </a:r>
            <a:endParaRPr kumimoji="0" lang="ru-RU" i="1" dirty="0">
              <a:latin typeface="Georgia" panose="02040502050405020303" pitchFamily="18" charset="0"/>
            </a:endParaRPr>
          </a:p>
        </p:txBody>
      </p:sp>
      <p:pic>
        <p:nvPicPr>
          <p:cNvPr id="43013" name="Picture 5" descr="grigory_zinoviev"/>
          <p:cNvPicPr>
            <a:picLocks noChangeAspect="1" noChangeArrowheads="1"/>
          </p:cNvPicPr>
          <p:nvPr/>
        </p:nvPicPr>
        <p:blipFill>
          <a:blip r:embed="rId4" cstate="print"/>
          <a:srcRect/>
          <a:stretch>
            <a:fillRect/>
          </a:stretch>
        </p:blipFill>
        <p:spPr bwMode="auto">
          <a:xfrm>
            <a:off x="5822061" y="349250"/>
            <a:ext cx="2806160" cy="3886200"/>
          </a:xfrm>
          <a:prstGeom prst="rect">
            <a:avLst/>
          </a:prstGeom>
          <a:noFill/>
          <a:ln w="9525">
            <a:noFill/>
            <a:miter lim="800000"/>
            <a:headEnd/>
            <a:tailEnd/>
          </a:ln>
        </p:spPr>
      </p:pic>
      <p:pic>
        <p:nvPicPr>
          <p:cNvPr id="43014" name="Picture 8" descr="428"/>
          <p:cNvPicPr>
            <a:picLocks noChangeAspect="1" noChangeArrowheads="1"/>
          </p:cNvPicPr>
          <p:nvPr/>
        </p:nvPicPr>
        <p:blipFill>
          <a:blip r:embed="rId5" cstate="print"/>
          <a:srcRect/>
          <a:stretch>
            <a:fillRect/>
          </a:stretch>
        </p:blipFill>
        <p:spPr bwMode="auto">
          <a:xfrm>
            <a:off x="4066723" y="4427955"/>
            <a:ext cx="2149133" cy="2303725"/>
          </a:xfrm>
          <a:prstGeom prst="rect">
            <a:avLst/>
          </a:prstGeom>
          <a:noFill/>
          <a:ln w="9525">
            <a:noFill/>
            <a:miter lim="800000"/>
            <a:headEnd/>
            <a:tailEnd/>
          </a:ln>
        </p:spPr>
      </p:pic>
      <p:pic>
        <p:nvPicPr>
          <p:cNvPr id="7" name="Рисунок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67821042"/>
      </p:ext>
    </p:extLst>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524000" y="249020"/>
            <a:ext cx="8591550" cy="1066801"/>
          </a:xfrm>
        </p:spPr>
        <p:txBody>
          <a:bodyPr>
            <a:normAutofit/>
          </a:bodyPr>
          <a:lstStyle/>
          <a:p>
            <a:r>
              <a:rPr lang="uk-UA" sz="4800" dirty="0">
                <a:solidFill>
                  <a:schemeClr val="accent2">
                    <a:lumMod val="75000"/>
                  </a:schemeClr>
                </a:solidFill>
              </a:rPr>
              <a:t>    </a:t>
            </a:r>
            <a:endParaRPr lang="ru-RU" sz="4800" dirty="0">
              <a:solidFill>
                <a:schemeClr val="accent2">
                  <a:lumMod val="75000"/>
                </a:schemeClr>
              </a:solidFill>
            </a:endParaRPr>
          </a:p>
        </p:txBody>
      </p:sp>
      <p:sp>
        <p:nvSpPr>
          <p:cNvPr id="13" name="Объект 12"/>
          <p:cNvSpPr>
            <a:spLocks noGrp="1"/>
          </p:cNvSpPr>
          <p:nvPr>
            <p:ph sz="quarter" idx="4294967295"/>
          </p:nvPr>
        </p:nvSpPr>
        <p:spPr>
          <a:xfrm>
            <a:off x="3527061" y="1172180"/>
            <a:ext cx="8595360" cy="5616624"/>
          </a:xfrm>
          <a:prstGeom prst="rect">
            <a:avLst/>
          </a:prstGeom>
        </p:spPr>
        <p:txBody>
          <a:bodyPr>
            <a:normAutofit lnSpcReduction="10000"/>
          </a:bodyPr>
          <a:lstStyle/>
          <a:p>
            <a:pPr marL="0" indent="0">
              <a:buNone/>
            </a:pPr>
            <a:r>
              <a:rPr lang="uk-UA" altLang="uk-UA" dirty="0" smtClean="0">
                <a:solidFill>
                  <a:srgbClr val="000000"/>
                </a:solidFill>
                <a:latin typeface="Verdana" pitchFamily="34" charset="0"/>
              </a:rPr>
              <a:t>	За </a:t>
            </a:r>
            <a:r>
              <a:rPr lang="uk-UA" altLang="uk-UA" dirty="0">
                <a:solidFill>
                  <a:srgbClr val="000000"/>
                </a:solidFill>
                <a:latin typeface="Verdana" pitchFamily="34" charset="0"/>
              </a:rPr>
              <a:t>даними комісії </a:t>
            </a:r>
            <a:r>
              <a:rPr lang="ru-RU" altLang="uk-UA" dirty="0" smtClean="0">
                <a:solidFill>
                  <a:srgbClr val="000000"/>
                </a:solidFill>
                <a:latin typeface="Verdana" pitchFamily="34" charset="0"/>
              </a:rPr>
              <a:t>в </a:t>
            </a:r>
            <a:r>
              <a:rPr lang="ru-RU" altLang="uk-UA" dirty="0">
                <a:solidFill>
                  <a:srgbClr val="000000"/>
                </a:solidFill>
                <a:latin typeface="Verdana" pitchFamily="34" charset="0"/>
              </a:rPr>
              <a:t>1937-38 роках </a:t>
            </a:r>
            <a:r>
              <a:rPr lang="uk-UA" altLang="uk-UA" dirty="0" smtClean="0">
                <a:solidFill>
                  <a:srgbClr val="000000"/>
                </a:solidFill>
                <a:latin typeface="Verdana" pitchFamily="34" charset="0"/>
              </a:rPr>
              <a:t>було заарештовано по звинуваченню в антирадянській діяльності  </a:t>
            </a:r>
            <a:r>
              <a:rPr lang="uk-UA" altLang="uk-UA" b="1" dirty="0" smtClean="0">
                <a:solidFill>
                  <a:srgbClr val="000000"/>
                </a:solidFill>
                <a:latin typeface="Verdana" pitchFamily="34" charset="0"/>
              </a:rPr>
              <a:t>1 548 366</a:t>
            </a:r>
            <a:r>
              <a:rPr lang="uk-UA" altLang="uk-UA" dirty="0" smtClean="0">
                <a:solidFill>
                  <a:srgbClr val="000000"/>
                </a:solidFill>
                <a:latin typeface="Verdana" pitchFamily="34" charset="0"/>
              </a:rPr>
              <a:t> людей,   з них розстріляно </a:t>
            </a:r>
            <a:r>
              <a:rPr lang="uk-UA" altLang="uk-UA" b="1" dirty="0" smtClean="0">
                <a:solidFill>
                  <a:srgbClr val="000000"/>
                </a:solidFill>
                <a:latin typeface="Verdana" pitchFamily="34" charset="0"/>
              </a:rPr>
              <a:t>681 692</a:t>
            </a:r>
            <a:r>
              <a:rPr lang="uk-UA" altLang="uk-UA" dirty="0" smtClean="0">
                <a:solidFill>
                  <a:srgbClr val="000000"/>
                </a:solidFill>
                <a:latin typeface="Verdana" pitchFamily="34" charset="0"/>
              </a:rPr>
              <a:t> (тобто в середньому розстрілювалось  </a:t>
            </a:r>
            <a:r>
              <a:rPr lang="ru-RU" altLang="uk-UA" b="1" dirty="0" smtClean="0">
                <a:solidFill>
                  <a:srgbClr val="000000"/>
                </a:solidFill>
                <a:latin typeface="Verdana" pitchFamily="34" charset="0"/>
              </a:rPr>
              <a:t>1000 </a:t>
            </a:r>
            <a:r>
              <a:rPr lang="ru-RU" altLang="uk-UA" b="1" dirty="0">
                <a:solidFill>
                  <a:srgbClr val="000000"/>
                </a:solidFill>
                <a:latin typeface="Verdana" pitchFamily="34" charset="0"/>
              </a:rPr>
              <a:t>людей в день).</a:t>
            </a:r>
          </a:p>
          <a:p>
            <a:pPr marL="0" indent="0">
              <a:buNone/>
            </a:pPr>
            <a:endParaRPr lang="uk-UA" sz="1800" b="1"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uk-UA" sz="1800" b="1"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uk-UA" sz="1800" b="1"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uk-UA" sz="1800" b="1"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uk-UA" sz="1800" b="1"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uk-UA" sz="1800" b="1"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uk-UA" sz="1800" b="1"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uk-UA" sz="1800" b="1" dirty="0">
                <a:latin typeface="Verdana" panose="020B0604030504040204" pitchFamily="34" charset="0"/>
                <a:ea typeface="Verdana" panose="020B0604030504040204" pitchFamily="34" charset="0"/>
                <a:cs typeface="Verdana" panose="020B0604030504040204" pitchFamily="34" charset="0"/>
              </a:rPr>
              <a:t>У БИКІВНЯНСЬКОМУ ЛІСІ ЗНАХОДИТЬСЯ НАЙБІЛЬШЕ В УКРАЇНІ МІСЦЕ ПОХОВАННЯ ЖЕРТВ МАСОВИХ ПОЛІТИЧНИХ РЕПРЕСІЙ, ЗА ДАНИМИ НАУКОВЦІВ, ТАМ ПОКОЇТЬСЯ БЛИЗЬКО </a:t>
            </a:r>
            <a:r>
              <a:rPr lang="uk-UA" sz="1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100000</a:t>
            </a:r>
            <a:r>
              <a:rPr lang="uk-UA" sz="1800" b="1" dirty="0">
                <a:latin typeface="Verdana" panose="020B0604030504040204" pitchFamily="34" charset="0"/>
                <a:ea typeface="Verdana" panose="020B0604030504040204" pitchFamily="34" charset="0"/>
                <a:cs typeface="Verdana" panose="020B0604030504040204" pitchFamily="34" charset="0"/>
              </a:rPr>
              <a:t> РЕПРЕСОВАНИХ УКРАЇНІ.</a:t>
            </a:r>
          </a:p>
        </p:txBody>
      </p:sp>
      <p:sp>
        <p:nvSpPr>
          <p:cNvPr id="2" name="Прямоугольник 1"/>
          <p:cNvSpPr/>
          <p:nvPr/>
        </p:nvSpPr>
        <p:spPr>
          <a:xfrm>
            <a:off x="6816080" y="1610042"/>
            <a:ext cx="3744416" cy="978729"/>
          </a:xfrm>
          <a:prstGeom prst="rect">
            <a:avLst/>
          </a:prstGeom>
        </p:spPr>
        <p:txBody>
          <a:bodyPr wrap="square">
            <a:spAutoFit/>
          </a:bodyPr>
          <a:lstStyle/>
          <a:p>
            <a:pPr>
              <a:lnSpc>
                <a:spcPct val="80000"/>
              </a:lnSpc>
            </a:pPr>
            <a:endParaRPr lang="uk-UA" altLang="uk-UA" dirty="0"/>
          </a:p>
          <a:p>
            <a:pPr>
              <a:lnSpc>
                <a:spcPct val="80000"/>
              </a:lnSpc>
            </a:pPr>
            <a:endParaRPr lang="uk-UA" altLang="uk-UA" dirty="0"/>
          </a:p>
          <a:p>
            <a:pPr>
              <a:lnSpc>
                <a:spcPct val="80000"/>
              </a:lnSpc>
            </a:pPr>
            <a:endParaRPr lang="uk-UA" altLang="uk-UA" dirty="0"/>
          </a:p>
          <a:p>
            <a:pPr>
              <a:lnSpc>
                <a:spcPct val="80000"/>
              </a:lnSpc>
            </a:pPr>
            <a:endParaRPr lang="uk-UA" altLang="uk-UA"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4809" y="3454994"/>
            <a:ext cx="4009932" cy="2160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Прямоугольник 17"/>
          <p:cNvSpPr/>
          <p:nvPr/>
        </p:nvSpPr>
        <p:spPr>
          <a:xfrm>
            <a:off x="4297227" y="248850"/>
            <a:ext cx="8541974" cy="923330"/>
          </a:xfrm>
          <a:prstGeom prst="rect">
            <a:avLst/>
          </a:prstGeom>
          <a:noFill/>
        </p:spPr>
        <p:txBody>
          <a:bodyPr wrap="square" lIns="91440" tIns="45720" rIns="91440" bIns="45720">
            <a:spAutoFit/>
          </a:bodyPr>
          <a:lstStyle/>
          <a:p>
            <a:pPr algn="ctr"/>
            <a:r>
              <a:rPr lang="ru-RU" sz="5400" b="1" dirty="0">
                <a:ln w="17780" cmpd="sng">
                  <a:solidFill>
                    <a:srgbClr val="FFFFFF"/>
                  </a:solidFill>
                  <a:prstDash val="solid"/>
                  <a:miter lim="800000"/>
                </a:ln>
                <a:solidFill>
                  <a:srgbClr val="FF0000"/>
                </a:solidFill>
                <a:effectLst>
                  <a:outerShdw blurRad="50800" algn="tl" rotWithShape="0">
                    <a:srgbClr val="000000"/>
                  </a:outerShdw>
                </a:effectLst>
              </a:rPr>
              <a:t>ЧИСЛО ЖЕРТВ</a:t>
            </a:r>
          </a:p>
        </p:txBody>
      </p:sp>
      <p:pic>
        <p:nvPicPr>
          <p:cNvPr id="7" name="Рисунок 6" descr="img13.jpg"/>
          <p:cNvPicPr>
            <a:picLocks noChangeAspect="1"/>
          </p:cNvPicPr>
          <p:nvPr/>
        </p:nvPicPr>
        <p:blipFill rotWithShape="1">
          <a:blip r:embed="rId3" cstate="print"/>
          <a:srcRect l="1793" t="62924" r="65949" b="2905"/>
          <a:stretch/>
        </p:blipFill>
        <p:spPr>
          <a:xfrm>
            <a:off x="8568214" y="3026633"/>
            <a:ext cx="2949677" cy="2693306"/>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411270540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ÐÐ°ÑÑÐ¸Ð½ÐºÐ¸ Ð¿Ð¾ Ð·Ð°Ð¿ÑÐ¾ÑÑ Ð±Ð¸ÐºÑÐ²Ð½Ñ"/>
          <p:cNvPicPr>
            <a:picLocks noChangeAspect="1" noChangeArrowheads="1"/>
          </p:cNvPicPr>
          <p:nvPr/>
        </p:nvPicPr>
        <p:blipFill>
          <a:blip r:embed="rId2" cstate="print"/>
          <a:srcRect/>
          <a:stretch>
            <a:fillRect/>
          </a:stretch>
        </p:blipFill>
        <p:spPr bwMode="auto">
          <a:xfrm>
            <a:off x="2755540" y="2603940"/>
            <a:ext cx="4752528" cy="3564396"/>
          </a:xfrm>
          <a:prstGeom prst="rect">
            <a:avLst/>
          </a:prstGeom>
          <a:ln>
            <a:noFill/>
          </a:ln>
          <a:effectLst>
            <a:outerShdw blurRad="292100" dist="139700" dir="2700000" algn="tl" rotWithShape="0">
              <a:srgbClr val="333333">
                <a:alpha val="65000"/>
              </a:srgbClr>
            </a:outerShdw>
          </a:effectLst>
        </p:spPr>
      </p:pic>
      <p:pic>
        <p:nvPicPr>
          <p:cNvPr id="29702" name="Picture 6" descr="ÐÐ¾ÑÐ¾Ð¶ÐµÐµ Ð¸Ð·Ð¾Ð±ÑÐ°Ð¶ÐµÐ½Ð¸Ðµ"/>
          <p:cNvPicPr>
            <a:picLocks noChangeAspect="1" noChangeArrowheads="1"/>
          </p:cNvPicPr>
          <p:nvPr/>
        </p:nvPicPr>
        <p:blipFill>
          <a:blip r:embed="rId3" cstate="print"/>
          <a:srcRect/>
          <a:stretch>
            <a:fillRect/>
          </a:stretch>
        </p:blipFill>
        <p:spPr bwMode="auto">
          <a:xfrm>
            <a:off x="7638800" y="3013485"/>
            <a:ext cx="4392488" cy="274530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475620" y="332656"/>
            <a:ext cx="8424936" cy="1692771"/>
          </a:xfrm>
          <a:prstGeom prst="rect">
            <a:avLst/>
          </a:prstGeom>
          <a:noFill/>
        </p:spPr>
        <p:txBody>
          <a:bodyPr wrap="square" rtlCol="0">
            <a:spAutoFit/>
          </a:bodyPr>
          <a:lstStyle/>
          <a:p>
            <a:pPr algn="ctr"/>
            <a:r>
              <a:rPr lang="uk-UA" sz="4000" b="1" i="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Биківнянський</a:t>
            </a:r>
            <a:r>
              <a:rPr lang="uk-UA" sz="40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ліс</a:t>
            </a:r>
          </a:p>
          <a:p>
            <a:pPr algn="ctr"/>
            <a:r>
              <a:rPr lang="uk-UA" sz="3200" dirty="0">
                <a:latin typeface="Times New Roman" pitchFamily="18" charset="0"/>
                <a:cs typeface="Times New Roman" pitchFamily="18" charset="0"/>
              </a:rPr>
              <a:t>Найбільше в Україні місце поховання жертв масових репресій</a:t>
            </a:r>
            <a:endParaRPr lang="ru-RU" sz="3200" dirty="0">
              <a:latin typeface="Times New Roman" pitchFamily="18" charset="0"/>
              <a:cs typeface="Times New Roman" pitchFamily="18" charset="0"/>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65001725"/>
      </p:ext>
    </p:extLst>
  </p:cSld>
  <p:clrMapOvr>
    <a:masterClrMapping/>
  </p:clrMapOvr>
  <p:transition>
    <p:wipe dir="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Рисунок 1" descr="30338_t.jpg"/>
          <p:cNvPicPr>
            <a:picLocks noChangeAspect="1"/>
          </p:cNvPicPr>
          <p:nvPr/>
        </p:nvPicPr>
        <p:blipFill>
          <a:blip r:embed="rId2" cstate="print">
            <a:duotone>
              <a:prstClr val="black"/>
              <a:srgbClr val="D9C3A5">
                <a:tint val="50000"/>
                <a:satMod val="180000"/>
              </a:srgbClr>
            </a:duotone>
            <a:extLst/>
          </a:blip>
          <a:srcRect/>
          <a:stretch>
            <a:fillRect/>
          </a:stretch>
        </p:blipFill>
        <p:spPr bwMode="auto">
          <a:xfrm>
            <a:off x="2955416" y="1098200"/>
            <a:ext cx="8711707" cy="3528392"/>
          </a:xfrm>
          <a:prstGeom prst="rect">
            <a:avLst/>
          </a:prstGeom>
          <a:noFill/>
          <a:ln>
            <a:noFill/>
          </a:ln>
          <a:extLst/>
        </p:spPr>
      </p:pic>
      <p:sp>
        <p:nvSpPr>
          <p:cNvPr id="22531" name="TextBox 2"/>
          <p:cNvSpPr txBox="1">
            <a:spLocks noChangeArrowheads="1"/>
          </p:cNvSpPr>
          <p:nvPr/>
        </p:nvSpPr>
        <p:spPr bwMode="auto">
          <a:xfrm>
            <a:off x="2810461" y="328128"/>
            <a:ext cx="8856662" cy="707886"/>
          </a:xfrm>
          <a:prstGeom prst="rect">
            <a:avLst/>
          </a:prstGeom>
          <a:noFill/>
          <a:ln>
            <a:noFill/>
          </a:ln>
          <a:extLst/>
        </p:spPr>
        <p:txBody>
          <a:bodyPr>
            <a:spAutoFit/>
          </a:bodyPr>
          <a:lstStyle>
            <a:lvl1pPr eaLnBrk="0" hangingPunct="0">
              <a:defRPr kumimoji="1">
                <a:solidFill>
                  <a:schemeClr val="tx1"/>
                </a:solidFill>
                <a:latin typeface="Arial" charset="0"/>
              </a:defRPr>
            </a:lvl1pPr>
            <a:lvl2pPr marL="742950" indent="-285750" eaLnBrk="0" hangingPunct="0">
              <a:defRPr kumimoji="1">
                <a:solidFill>
                  <a:schemeClr val="tx1"/>
                </a:solidFill>
                <a:latin typeface="Arial" charset="0"/>
              </a:defRPr>
            </a:lvl2pPr>
            <a:lvl3pPr marL="1143000" indent="-228600" eaLnBrk="0" hangingPunct="0">
              <a:defRPr kumimoji="1">
                <a:solidFill>
                  <a:schemeClr val="tx1"/>
                </a:solidFill>
                <a:latin typeface="Arial" charset="0"/>
              </a:defRPr>
            </a:lvl3pPr>
            <a:lvl4pPr marL="1600200" indent="-228600" eaLnBrk="0" hangingPunct="0">
              <a:defRPr kumimoji="1">
                <a:solidFill>
                  <a:schemeClr val="tx1"/>
                </a:solidFill>
                <a:latin typeface="Arial" charset="0"/>
              </a:defRPr>
            </a:lvl4pPr>
            <a:lvl5pPr marL="2057400" indent="-228600" eaLnBrk="0" hangingPunct="0">
              <a:defRPr kumimoji="1">
                <a:solidFill>
                  <a:schemeClr val="tx1"/>
                </a:solidFill>
                <a:latin typeface="Arial" charset="0"/>
              </a:defRPr>
            </a:lvl5pPr>
            <a:lvl6pPr marL="2514600" indent="-228600" eaLnBrk="0" fontAlgn="base" hangingPunct="0">
              <a:spcBef>
                <a:spcPct val="0"/>
              </a:spcBef>
              <a:spcAft>
                <a:spcPct val="0"/>
              </a:spcAft>
              <a:defRPr kumimoji="1">
                <a:solidFill>
                  <a:schemeClr val="tx1"/>
                </a:solidFill>
                <a:latin typeface="Arial" charset="0"/>
              </a:defRPr>
            </a:lvl6pPr>
            <a:lvl7pPr marL="2971800" indent="-228600" eaLnBrk="0" fontAlgn="base" hangingPunct="0">
              <a:spcBef>
                <a:spcPct val="0"/>
              </a:spcBef>
              <a:spcAft>
                <a:spcPct val="0"/>
              </a:spcAft>
              <a:defRPr kumimoji="1">
                <a:solidFill>
                  <a:schemeClr val="tx1"/>
                </a:solidFill>
                <a:latin typeface="Arial" charset="0"/>
              </a:defRPr>
            </a:lvl7pPr>
            <a:lvl8pPr marL="3429000" indent="-228600" eaLnBrk="0" fontAlgn="base" hangingPunct="0">
              <a:spcBef>
                <a:spcPct val="0"/>
              </a:spcBef>
              <a:spcAft>
                <a:spcPct val="0"/>
              </a:spcAft>
              <a:defRPr kumimoji="1">
                <a:solidFill>
                  <a:schemeClr val="tx1"/>
                </a:solidFill>
                <a:latin typeface="Arial" charset="0"/>
              </a:defRPr>
            </a:lvl8pPr>
            <a:lvl9pPr marL="3886200" indent="-228600" eaLnBrk="0" fontAlgn="base" hangingPunct="0">
              <a:spcBef>
                <a:spcPct val="0"/>
              </a:spcBef>
              <a:spcAft>
                <a:spcPct val="0"/>
              </a:spcAft>
              <a:defRPr kumimoji="1">
                <a:solidFill>
                  <a:schemeClr val="tx1"/>
                </a:solidFill>
                <a:latin typeface="Arial" charset="0"/>
              </a:defRPr>
            </a:lvl9pPr>
          </a:lstStyle>
          <a:p>
            <a:pPr algn="ctr">
              <a:defRPr/>
            </a:pPr>
            <a:r>
              <a:rPr kumimoji="0" lang="ru-RU" sz="2000" b="1" dirty="0">
                <a:effectLst>
                  <a:outerShdw blurRad="38100" dist="38100" dir="2700000" algn="tl">
                    <a:srgbClr val="000000">
                      <a:alpha val="43137"/>
                    </a:srgbClr>
                  </a:outerShdw>
                </a:effectLst>
                <a:latin typeface="Georgia" panose="02040502050405020303" pitchFamily="18" charset="0"/>
              </a:rPr>
              <a:t>В 1937 р. </a:t>
            </a:r>
            <a:r>
              <a:rPr kumimoji="0" lang="ru-RU" sz="2000" b="1" dirty="0" err="1">
                <a:effectLst>
                  <a:outerShdw blurRad="38100" dist="38100" dir="2700000" algn="tl">
                    <a:srgbClr val="000000">
                      <a:alpha val="43137"/>
                    </a:srgbClr>
                  </a:outerShdw>
                </a:effectLst>
                <a:latin typeface="Georgia" panose="02040502050405020303" pitchFamily="18" charset="0"/>
              </a:rPr>
              <a:t>Почався</a:t>
            </a:r>
            <a:r>
              <a:rPr kumimoji="0" lang="ru-RU" sz="2000" b="1" dirty="0">
                <a:effectLst>
                  <a:outerShdw blurRad="38100" dist="38100" dir="2700000" algn="tl">
                    <a:srgbClr val="000000">
                      <a:alpha val="43137"/>
                    </a:srgbClr>
                  </a:outerShdw>
                </a:effectLst>
                <a:latin typeface="Georgia" panose="02040502050405020303" pitchFamily="18" charset="0"/>
              </a:rPr>
              <a:t> </a:t>
            </a:r>
            <a:r>
              <a:rPr kumimoji="0" lang="ru-RU" sz="2000" b="1" dirty="0" err="1">
                <a:effectLst>
                  <a:outerShdw blurRad="38100" dist="38100" dir="2700000" algn="tl">
                    <a:srgbClr val="000000">
                      <a:alpha val="43137"/>
                    </a:srgbClr>
                  </a:outerShdw>
                </a:effectLst>
                <a:latin typeface="Georgia" panose="02040502050405020303" pitchFamily="18" charset="0"/>
              </a:rPr>
              <a:t>розгул</a:t>
            </a:r>
            <a:r>
              <a:rPr kumimoji="0" lang="ru-RU" sz="2000" b="1" dirty="0">
                <a:effectLst>
                  <a:outerShdw blurRad="38100" dist="38100" dir="2700000" algn="tl">
                    <a:srgbClr val="000000">
                      <a:alpha val="43137"/>
                    </a:srgbClr>
                  </a:outerShdw>
                </a:effectLst>
                <a:latin typeface="Georgia" panose="02040502050405020303" pitchFamily="18" charset="0"/>
              </a:rPr>
              <a:t> </a:t>
            </a:r>
            <a:r>
              <a:rPr kumimoji="0" lang="ru-RU" sz="2000" b="1" dirty="0" err="1" smtClean="0">
                <a:effectLst>
                  <a:outerShdw blurRad="38100" dist="38100" dir="2700000" algn="tl">
                    <a:srgbClr val="000000">
                      <a:alpha val="43137"/>
                    </a:srgbClr>
                  </a:outerShdw>
                </a:effectLst>
                <a:latin typeface="Georgia" panose="02040502050405020303" pitchFamily="18" charset="0"/>
              </a:rPr>
              <a:t>репресій</a:t>
            </a:r>
            <a:endParaRPr kumimoji="0" lang="ru-RU" sz="2000" b="1" dirty="0" smtClean="0">
              <a:effectLst>
                <a:outerShdw blurRad="38100" dist="38100" dir="2700000" algn="tl">
                  <a:srgbClr val="000000">
                    <a:alpha val="43137"/>
                  </a:srgbClr>
                </a:outerShdw>
              </a:effectLst>
              <a:latin typeface="Georgia" panose="02040502050405020303" pitchFamily="18" charset="0"/>
            </a:endParaRPr>
          </a:p>
          <a:p>
            <a:pPr algn="ctr">
              <a:defRPr/>
            </a:pPr>
            <a:r>
              <a:rPr kumimoji="0" lang="ru-RU" sz="2000" b="1" dirty="0" err="1" smtClean="0">
                <a:effectLst>
                  <a:outerShdw blurRad="38100" dist="38100" dir="2700000" algn="tl">
                    <a:srgbClr val="000000">
                      <a:alpha val="43137"/>
                    </a:srgbClr>
                  </a:outerShdw>
                </a:effectLst>
                <a:latin typeface="Georgia" panose="02040502050405020303" pitchFamily="18" charset="0"/>
              </a:rPr>
              <a:t>Знищенню</a:t>
            </a:r>
            <a:r>
              <a:rPr kumimoji="0" lang="ru-RU" sz="2000" b="1" dirty="0" smtClean="0">
                <a:effectLst>
                  <a:outerShdw blurRad="38100" dist="38100" dir="2700000" algn="tl">
                    <a:srgbClr val="000000">
                      <a:alpha val="43137"/>
                    </a:srgbClr>
                  </a:outerShdw>
                </a:effectLst>
                <a:latin typeface="Georgia" panose="02040502050405020303" pitchFamily="18" charset="0"/>
              </a:rPr>
              <a:t> </a:t>
            </a:r>
            <a:r>
              <a:rPr kumimoji="0" lang="ru-RU" sz="2000" b="1" dirty="0" err="1">
                <a:effectLst>
                  <a:outerShdw blurRad="38100" dist="38100" dir="2700000" algn="tl">
                    <a:srgbClr val="000000">
                      <a:alpha val="43137"/>
                    </a:srgbClr>
                  </a:outerShdw>
                </a:effectLst>
                <a:latin typeface="Georgia" panose="02040502050405020303" pitchFamily="18" charset="0"/>
              </a:rPr>
              <a:t>підлягала</a:t>
            </a:r>
            <a:r>
              <a:rPr kumimoji="0" lang="ru-RU" sz="2000" b="1" dirty="0">
                <a:effectLst>
                  <a:outerShdw blurRad="38100" dist="38100" dir="2700000" algn="tl">
                    <a:srgbClr val="000000">
                      <a:alpha val="43137"/>
                    </a:srgbClr>
                  </a:outerShdw>
                </a:effectLst>
                <a:latin typeface="Georgia" panose="02040502050405020303" pitchFamily="18" charset="0"/>
              </a:rPr>
              <a:t> </a:t>
            </a:r>
            <a:r>
              <a:rPr kumimoji="0" lang="ru-RU" sz="2000" b="1" dirty="0" err="1">
                <a:effectLst>
                  <a:outerShdw blurRad="38100" dist="38100" dir="2700000" algn="tl">
                    <a:srgbClr val="000000">
                      <a:alpha val="43137"/>
                    </a:srgbClr>
                  </a:outerShdw>
                </a:effectLst>
                <a:latin typeface="Georgia" panose="02040502050405020303" pitchFamily="18" charset="0"/>
              </a:rPr>
              <a:t>тепер</a:t>
            </a:r>
            <a:r>
              <a:rPr kumimoji="0" lang="ru-RU" sz="2000" b="1" dirty="0">
                <a:effectLst>
                  <a:outerShdw blurRad="38100" dist="38100" dir="2700000" algn="tl">
                    <a:srgbClr val="000000">
                      <a:alpha val="43137"/>
                    </a:srgbClr>
                  </a:outerShdw>
                </a:effectLst>
                <a:latin typeface="Georgia" panose="02040502050405020303" pitchFamily="18" charset="0"/>
              </a:rPr>
              <a:t> </a:t>
            </a:r>
            <a:r>
              <a:rPr kumimoji="0" lang="ru-RU" sz="2000" b="1" dirty="0" err="1">
                <a:effectLst>
                  <a:outerShdw blurRad="38100" dist="38100" dir="2700000" algn="tl">
                    <a:srgbClr val="000000">
                      <a:alpha val="43137"/>
                    </a:srgbClr>
                  </a:outerShdw>
                </a:effectLst>
                <a:latin typeface="Georgia" panose="02040502050405020303" pitchFamily="18" charset="0"/>
              </a:rPr>
              <a:t>Червона</a:t>
            </a:r>
            <a:r>
              <a:rPr kumimoji="0" lang="ru-RU" sz="2000" b="1" dirty="0">
                <a:effectLst>
                  <a:outerShdw blurRad="38100" dist="38100" dir="2700000" algn="tl">
                    <a:srgbClr val="000000">
                      <a:alpha val="43137"/>
                    </a:srgbClr>
                  </a:outerShdw>
                </a:effectLst>
                <a:latin typeface="Georgia" panose="02040502050405020303" pitchFamily="18" charset="0"/>
              </a:rPr>
              <a:t> </a:t>
            </a:r>
            <a:r>
              <a:rPr kumimoji="0" lang="ru-RU" sz="2000" b="1" dirty="0" err="1" smtClean="0">
                <a:effectLst>
                  <a:outerShdw blurRad="38100" dist="38100" dir="2700000" algn="tl">
                    <a:srgbClr val="000000">
                      <a:alpha val="43137"/>
                    </a:srgbClr>
                  </a:outerShdw>
                </a:effectLst>
                <a:latin typeface="Georgia" panose="02040502050405020303" pitchFamily="18" charset="0"/>
              </a:rPr>
              <a:t>армія</a:t>
            </a:r>
            <a:endParaRPr kumimoji="0" lang="ru-RU" sz="2000" b="1" dirty="0">
              <a:effectLst>
                <a:outerShdw blurRad="38100" dist="38100" dir="2700000" algn="tl">
                  <a:srgbClr val="000000">
                    <a:alpha val="43137"/>
                  </a:srgbClr>
                </a:outerShdw>
              </a:effectLst>
              <a:latin typeface="Georgia" panose="02040502050405020303" pitchFamily="18" charset="0"/>
            </a:endParaRPr>
          </a:p>
        </p:txBody>
      </p:sp>
      <p:sp>
        <p:nvSpPr>
          <p:cNvPr id="22532" name="TextBox 3"/>
          <p:cNvSpPr txBox="1">
            <a:spLocks noChangeArrowheads="1"/>
          </p:cNvSpPr>
          <p:nvPr/>
        </p:nvSpPr>
        <p:spPr bwMode="auto">
          <a:xfrm>
            <a:off x="2955416" y="4831433"/>
            <a:ext cx="8799512" cy="1631216"/>
          </a:xfrm>
          <a:prstGeom prst="rect">
            <a:avLst/>
          </a:prstGeom>
          <a:noFill/>
          <a:ln>
            <a:noFill/>
          </a:ln>
          <a:extLst/>
        </p:spPr>
        <p:txBody>
          <a:bodyPr>
            <a:spAutoFit/>
          </a:bodyPr>
          <a:lstStyle>
            <a:lvl1pPr eaLnBrk="0" hangingPunct="0">
              <a:defRPr kumimoji="1">
                <a:solidFill>
                  <a:schemeClr val="tx1"/>
                </a:solidFill>
                <a:latin typeface="Arial" charset="0"/>
              </a:defRPr>
            </a:lvl1pPr>
            <a:lvl2pPr marL="742950" indent="-285750" eaLnBrk="0" hangingPunct="0">
              <a:defRPr kumimoji="1">
                <a:solidFill>
                  <a:schemeClr val="tx1"/>
                </a:solidFill>
                <a:latin typeface="Arial" charset="0"/>
              </a:defRPr>
            </a:lvl2pPr>
            <a:lvl3pPr marL="1143000" indent="-228600" eaLnBrk="0" hangingPunct="0">
              <a:defRPr kumimoji="1">
                <a:solidFill>
                  <a:schemeClr val="tx1"/>
                </a:solidFill>
                <a:latin typeface="Arial" charset="0"/>
              </a:defRPr>
            </a:lvl3pPr>
            <a:lvl4pPr marL="1600200" indent="-228600" eaLnBrk="0" hangingPunct="0">
              <a:defRPr kumimoji="1">
                <a:solidFill>
                  <a:schemeClr val="tx1"/>
                </a:solidFill>
                <a:latin typeface="Arial" charset="0"/>
              </a:defRPr>
            </a:lvl4pPr>
            <a:lvl5pPr marL="2057400" indent="-228600" eaLnBrk="0" hangingPunct="0">
              <a:defRPr kumimoji="1">
                <a:solidFill>
                  <a:schemeClr val="tx1"/>
                </a:solidFill>
                <a:latin typeface="Arial" charset="0"/>
              </a:defRPr>
            </a:lvl5pPr>
            <a:lvl6pPr marL="2514600" indent="-228600" eaLnBrk="0" fontAlgn="base" hangingPunct="0">
              <a:spcBef>
                <a:spcPct val="0"/>
              </a:spcBef>
              <a:spcAft>
                <a:spcPct val="0"/>
              </a:spcAft>
              <a:defRPr kumimoji="1">
                <a:solidFill>
                  <a:schemeClr val="tx1"/>
                </a:solidFill>
                <a:latin typeface="Arial" charset="0"/>
              </a:defRPr>
            </a:lvl6pPr>
            <a:lvl7pPr marL="2971800" indent="-228600" eaLnBrk="0" fontAlgn="base" hangingPunct="0">
              <a:spcBef>
                <a:spcPct val="0"/>
              </a:spcBef>
              <a:spcAft>
                <a:spcPct val="0"/>
              </a:spcAft>
              <a:defRPr kumimoji="1">
                <a:solidFill>
                  <a:schemeClr val="tx1"/>
                </a:solidFill>
                <a:latin typeface="Arial" charset="0"/>
              </a:defRPr>
            </a:lvl7pPr>
            <a:lvl8pPr marL="3429000" indent="-228600" eaLnBrk="0" fontAlgn="base" hangingPunct="0">
              <a:spcBef>
                <a:spcPct val="0"/>
              </a:spcBef>
              <a:spcAft>
                <a:spcPct val="0"/>
              </a:spcAft>
              <a:defRPr kumimoji="1">
                <a:solidFill>
                  <a:schemeClr val="tx1"/>
                </a:solidFill>
                <a:latin typeface="Arial" charset="0"/>
              </a:defRPr>
            </a:lvl8pPr>
            <a:lvl9pPr marL="3886200" indent="-228600" eaLnBrk="0" fontAlgn="base" hangingPunct="0">
              <a:spcBef>
                <a:spcPct val="0"/>
              </a:spcBef>
              <a:spcAft>
                <a:spcPct val="0"/>
              </a:spcAft>
              <a:defRPr kumimoji="1">
                <a:solidFill>
                  <a:schemeClr val="tx1"/>
                </a:solidFill>
                <a:latin typeface="Arial" charset="0"/>
              </a:defRPr>
            </a:lvl9pPr>
          </a:lstStyle>
          <a:p>
            <a:pPr algn="ctr">
              <a:defRPr/>
            </a:pPr>
            <a:r>
              <a:rPr kumimoji="0" lang="ru-RU" sz="2000" dirty="0">
                <a:latin typeface="Georgia" panose="02040502050405020303" pitchFamily="18" charset="0"/>
              </a:rPr>
              <a:t>У </a:t>
            </a:r>
            <a:r>
              <a:rPr kumimoji="0" lang="ru-RU" sz="2000" dirty="0" err="1">
                <a:latin typeface="Georgia" panose="02040502050405020303" pitchFamily="18" charset="0"/>
              </a:rPr>
              <a:t>вищому</a:t>
            </a:r>
            <a:r>
              <a:rPr kumimoji="0" lang="ru-RU" sz="2000" dirty="0">
                <a:latin typeface="Georgia" panose="02040502050405020303" pitchFamily="18" charset="0"/>
              </a:rPr>
              <a:t> </a:t>
            </a:r>
            <a:r>
              <a:rPr kumimoji="0" lang="ru-RU" sz="2000" dirty="0" err="1">
                <a:latin typeface="Georgia" panose="02040502050405020303" pitchFamily="18" charset="0"/>
              </a:rPr>
              <a:t>керівництві</a:t>
            </a:r>
            <a:r>
              <a:rPr kumimoji="0" lang="ru-RU" sz="2000" dirty="0">
                <a:latin typeface="Georgia" panose="02040502050405020303" pitchFamily="18" charset="0"/>
              </a:rPr>
              <a:t> </a:t>
            </a:r>
            <a:r>
              <a:rPr kumimoji="0" lang="ru-RU" sz="2000" dirty="0" err="1">
                <a:latin typeface="Georgia" panose="02040502050405020303" pitchFamily="18" charset="0"/>
              </a:rPr>
              <a:t>армії</a:t>
            </a:r>
            <a:r>
              <a:rPr kumimoji="0" lang="ru-RU" sz="2000" dirty="0">
                <a:latin typeface="Georgia" panose="02040502050405020303" pitchFamily="18" charset="0"/>
              </a:rPr>
              <a:t> </a:t>
            </a:r>
            <a:r>
              <a:rPr kumimoji="0" lang="ru-RU" sz="2000" dirty="0" err="1">
                <a:latin typeface="Georgia" panose="02040502050405020303" pitchFamily="18" charset="0"/>
              </a:rPr>
              <a:t>були</a:t>
            </a:r>
            <a:r>
              <a:rPr kumimoji="0" lang="ru-RU" sz="2000" dirty="0">
                <a:latin typeface="Georgia" panose="02040502050405020303" pitchFamily="18" charset="0"/>
              </a:rPr>
              <a:t> </a:t>
            </a:r>
            <a:r>
              <a:rPr kumimoji="0" lang="ru-RU" sz="2000" dirty="0" err="1">
                <a:latin typeface="Georgia" panose="02040502050405020303" pitchFamily="18" charset="0"/>
              </a:rPr>
              <a:t>знищені</a:t>
            </a:r>
            <a:r>
              <a:rPr kumimoji="0" lang="ru-RU" sz="2000" dirty="0">
                <a:latin typeface="Georgia" panose="02040502050405020303" pitchFamily="18" charset="0"/>
              </a:rPr>
              <a:t> з 5 </a:t>
            </a:r>
            <a:r>
              <a:rPr kumimoji="0" lang="ru-RU" sz="2000" dirty="0" err="1">
                <a:latin typeface="Georgia" panose="02040502050405020303" pitchFamily="18" charset="0"/>
              </a:rPr>
              <a:t>маршалів</a:t>
            </a:r>
            <a:r>
              <a:rPr kumimoji="0" lang="ru-RU" sz="2000" dirty="0">
                <a:latin typeface="Georgia" panose="02040502050405020303" pitchFamily="18" charset="0"/>
              </a:rPr>
              <a:t> – 3, з 5 </a:t>
            </a:r>
            <a:r>
              <a:rPr kumimoji="0" lang="ru-RU" sz="2000" dirty="0" err="1">
                <a:latin typeface="Georgia" panose="02040502050405020303" pitchFamily="18" charset="0"/>
              </a:rPr>
              <a:t>командирів</a:t>
            </a:r>
            <a:r>
              <a:rPr kumimoji="0" lang="ru-RU" sz="2000" dirty="0">
                <a:latin typeface="Georgia" panose="02040502050405020303" pitchFamily="18" charset="0"/>
              </a:rPr>
              <a:t> І рангу – 3, ІІ рангу – 10, з 57 </a:t>
            </a:r>
            <a:r>
              <a:rPr kumimoji="0" lang="ru-RU" sz="2000" dirty="0" err="1">
                <a:latin typeface="Georgia" panose="02040502050405020303" pitchFamily="18" charset="0"/>
              </a:rPr>
              <a:t>командирпів</a:t>
            </a:r>
            <a:r>
              <a:rPr kumimoji="0" lang="ru-RU" sz="2000" dirty="0">
                <a:latin typeface="Georgia" panose="02040502050405020303" pitchFamily="18" charset="0"/>
              </a:rPr>
              <a:t> </a:t>
            </a:r>
            <a:r>
              <a:rPr kumimoji="0" lang="ru-RU" sz="2000" dirty="0" err="1">
                <a:latin typeface="Georgia" panose="02040502050405020303" pitchFamily="18" charset="0"/>
              </a:rPr>
              <a:t>корпусів</a:t>
            </a:r>
            <a:r>
              <a:rPr kumimoji="0" lang="ru-RU" sz="2000" dirty="0">
                <a:latin typeface="Georgia" panose="02040502050405020303" pitchFamily="18" charset="0"/>
              </a:rPr>
              <a:t> – 50, з 186 </a:t>
            </a:r>
            <a:r>
              <a:rPr kumimoji="0" lang="ru-RU" sz="2000" dirty="0" err="1">
                <a:latin typeface="Georgia" panose="02040502050405020303" pitchFamily="18" charset="0"/>
              </a:rPr>
              <a:t>комдивів</a:t>
            </a:r>
            <a:r>
              <a:rPr kumimoji="0" lang="ru-RU" sz="2000" dirty="0">
                <a:latin typeface="Georgia" panose="02040502050405020303" pitchFamily="18" charset="0"/>
              </a:rPr>
              <a:t> – 154, з 16 </a:t>
            </a:r>
            <a:r>
              <a:rPr kumimoji="0" lang="ru-RU" sz="2000" dirty="0" err="1">
                <a:latin typeface="Georgia" panose="02040502050405020303" pitchFamily="18" charset="0"/>
              </a:rPr>
              <a:t>армійських</a:t>
            </a:r>
            <a:r>
              <a:rPr kumimoji="0" lang="ru-RU" sz="2000" dirty="0">
                <a:latin typeface="Georgia" panose="02040502050405020303" pitchFamily="18" charset="0"/>
              </a:rPr>
              <a:t> </a:t>
            </a:r>
            <a:r>
              <a:rPr kumimoji="0" lang="ru-RU" sz="2000" dirty="0" err="1">
                <a:latin typeface="Georgia" panose="02040502050405020303" pitchFamily="18" charset="0"/>
              </a:rPr>
              <a:t>комісарів</a:t>
            </a:r>
            <a:r>
              <a:rPr kumimoji="0" lang="ru-RU" sz="2000" dirty="0">
                <a:latin typeface="Georgia" panose="02040502050405020303" pitchFamily="18" charset="0"/>
              </a:rPr>
              <a:t> І та ІІ рангу – 16, з 26 </a:t>
            </a:r>
            <a:r>
              <a:rPr kumimoji="0" lang="ru-RU" sz="2000" dirty="0" err="1">
                <a:latin typeface="Georgia" panose="02040502050405020303" pitchFamily="18" charset="0"/>
              </a:rPr>
              <a:t>корпусних</a:t>
            </a:r>
            <a:r>
              <a:rPr kumimoji="0" lang="ru-RU" sz="2000" dirty="0">
                <a:latin typeface="Georgia" panose="02040502050405020303" pitchFamily="18" charset="0"/>
              </a:rPr>
              <a:t> </a:t>
            </a:r>
            <a:r>
              <a:rPr kumimoji="0" lang="ru-RU" sz="2000" dirty="0" err="1">
                <a:latin typeface="Georgia" panose="02040502050405020303" pitchFamily="18" charset="0"/>
              </a:rPr>
              <a:t>комісарів</a:t>
            </a:r>
            <a:r>
              <a:rPr kumimoji="0" lang="ru-RU" sz="2000" dirty="0">
                <a:latin typeface="Georgia" panose="02040502050405020303" pitchFamily="18" charset="0"/>
              </a:rPr>
              <a:t> – 25, з 64 </a:t>
            </a:r>
            <a:r>
              <a:rPr kumimoji="0" lang="ru-RU" sz="2000" dirty="0" err="1">
                <a:latin typeface="Georgia" panose="02040502050405020303" pitchFamily="18" charset="0"/>
              </a:rPr>
              <a:t>дивізійних</a:t>
            </a:r>
            <a:r>
              <a:rPr kumimoji="0" lang="ru-RU" sz="2000" dirty="0">
                <a:latin typeface="Georgia" panose="02040502050405020303" pitchFamily="18" charset="0"/>
              </a:rPr>
              <a:t> </a:t>
            </a:r>
            <a:r>
              <a:rPr kumimoji="0" lang="ru-RU" sz="2000" dirty="0" err="1">
                <a:latin typeface="Georgia" panose="02040502050405020303" pitchFamily="18" charset="0"/>
              </a:rPr>
              <a:t>комісарів</a:t>
            </a:r>
            <a:r>
              <a:rPr kumimoji="0" lang="ru-RU" sz="2000" dirty="0">
                <a:latin typeface="Georgia" panose="02040502050405020303" pitchFamily="18" charset="0"/>
              </a:rPr>
              <a:t> – 58, з 456 </a:t>
            </a:r>
            <a:r>
              <a:rPr kumimoji="0" lang="ru-RU" sz="2000" dirty="0" err="1">
                <a:latin typeface="Georgia" panose="02040502050405020303" pitchFamily="18" charset="0"/>
              </a:rPr>
              <a:t>командирів</a:t>
            </a:r>
            <a:r>
              <a:rPr kumimoji="0" lang="ru-RU" sz="2000" dirty="0">
                <a:latin typeface="Georgia" panose="02040502050405020303" pitchFamily="18" charset="0"/>
              </a:rPr>
              <a:t> </a:t>
            </a:r>
            <a:r>
              <a:rPr kumimoji="0" lang="ru-RU" sz="2000" dirty="0" err="1">
                <a:latin typeface="Georgia" panose="02040502050405020303" pitchFamily="18" charset="0"/>
              </a:rPr>
              <a:t>полків</a:t>
            </a:r>
            <a:r>
              <a:rPr kumimoji="0" lang="ru-RU" sz="2000" dirty="0">
                <a:latin typeface="Georgia" panose="02040502050405020303" pitchFamily="18" charset="0"/>
              </a:rPr>
              <a:t> – 401.</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855590912"/>
      </p:ext>
    </p:extLst>
  </p:cSld>
  <p:clrMapOvr>
    <a:masterClrMapping/>
  </p:clrMapOvr>
  <p:transition spd="slow"/>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2"/>
          <p:cNvSpPr txBox="1">
            <a:spLocks noChangeArrowheads="1"/>
          </p:cNvSpPr>
          <p:nvPr/>
        </p:nvSpPr>
        <p:spPr bwMode="auto">
          <a:xfrm>
            <a:off x="4420604" y="6146466"/>
            <a:ext cx="4862513" cy="461963"/>
          </a:xfrm>
          <a:prstGeom prst="rect">
            <a:avLst/>
          </a:prstGeom>
          <a:noFill/>
          <a:ln>
            <a:noFill/>
          </a:ln>
          <a:extLst/>
        </p:spPr>
        <p:txBody>
          <a:bodyPr>
            <a:spAutoFit/>
          </a:bodyPr>
          <a:lstStyle>
            <a:lvl1pPr eaLnBrk="0" hangingPunct="0">
              <a:defRPr kumimoji="1">
                <a:solidFill>
                  <a:schemeClr val="tx1"/>
                </a:solidFill>
                <a:latin typeface="Arial" charset="0"/>
              </a:defRPr>
            </a:lvl1pPr>
            <a:lvl2pPr marL="742950" indent="-285750" eaLnBrk="0" hangingPunct="0">
              <a:defRPr kumimoji="1">
                <a:solidFill>
                  <a:schemeClr val="tx1"/>
                </a:solidFill>
                <a:latin typeface="Arial" charset="0"/>
              </a:defRPr>
            </a:lvl2pPr>
            <a:lvl3pPr marL="1143000" indent="-228600" eaLnBrk="0" hangingPunct="0">
              <a:defRPr kumimoji="1">
                <a:solidFill>
                  <a:schemeClr val="tx1"/>
                </a:solidFill>
                <a:latin typeface="Arial" charset="0"/>
              </a:defRPr>
            </a:lvl3pPr>
            <a:lvl4pPr marL="1600200" indent="-228600" eaLnBrk="0" hangingPunct="0">
              <a:defRPr kumimoji="1">
                <a:solidFill>
                  <a:schemeClr val="tx1"/>
                </a:solidFill>
                <a:latin typeface="Arial" charset="0"/>
              </a:defRPr>
            </a:lvl4pPr>
            <a:lvl5pPr marL="2057400" indent="-228600" eaLnBrk="0" hangingPunct="0">
              <a:defRPr kumimoji="1">
                <a:solidFill>
                  <a:schemeClr val="tx1"/>
                </a:solidFill>
                <a:latin typeface="Arial" charset="0"/>
              </a:defRPr>
            </a:lvl5pPr>
            <a:lvl6pPr marL="2514600" indent="-228600" eaLnBrk="0" fontAlgn="base" hangingPunct="0">
              <a:spcBef>
                <a:spcPct val="0"/>
              </a:spcBef>
              <a:spcAft>
                <a:spcPct val="0"/>
              </a:spcAft>
              <a:defRPr kumimoji="1">
                <a:solidFill>
                  <a:schemeClr val="tx1"/>
                </a:solidFill>
                <a:latin typeface="Arial" charset="0"/>
              </a:defRPr>
            </a:lvl6pPr>
            <a:lvl7pPr marL="2971800" indent="-228600" eaLnBrk="0" fontAlgn="base" hangingPunct="0">
              <a:spcBef>
                <a:spcPct val="0"/>
              </a:spcBef>
              <a:spcAft>
                <a:spcPct val="0"/>
              </a:spcAft>
              <a:defRPr kumimoji="1">
                <a:solidFill>
                  <a:schemeClr val="tx1"/>
                </a:solidFill>
                <a:latin typeface="Arial" charset="0"/>
              </a:defRPr>
            </a:lvl7pPr>
            <a:lvl8pPr marL="3429000" indent="-228600" eaLnBrk="0" fontAlgn="base" hangingPunct="0">
              <a:spcBef>
                <a:spcPct val="0"/>
              </a:spcBef>
              <a:spcAft>
                <a:spcPct val="0"/>
              </a:spcAft>
              <a:defRPr kumimoji="1">
                <a:solidFill>
                  <a:schemeClr val="tx1"/>
                </a:solidFill>
                <a:latin typeface="Arial" charset="0"/>
              </a:defRPr>
            </a:lvl8pPr>
            <a:lvl9pPr marL="3886200" indent="-228600" eaLnBrk="0" fontAlgn="base" hangingPunct="0">
              <a:spcBef>
                <a:spcPct val="0"/>
              </a:spcBef>
              <a:spcAft>
                <a:spcPct val="0"/>
              </a:spcAft>
              <a:defRPr kumimoji="1">
                <a:solidFill>
                  <a:schemeClr val="tx1"/>
                </a:solidFill>
                <a:latin typeface="Arial" charset="0"/>
              </a:defRPr>
            </a:lvl9pPr>
          </a:lstStyle>
          <a:p>
            <a:pPr algn="ctr">
              <a:defRPr/>
            </a:pPr>
            <a:r>
              <a:rPr kumimoji="0" lang="ru-RU" sz="2400" b="1" dirty="0">
                <a:effectLst>
                  <a:outerShdw blurRad="38100" dist="38100" dir="2700000" algn="tl">
                    <a:srgbClr val="000000">
                      <a:alpha val="43137"/>
                    </a:srgbClr>
                  </a:outerShdw>
                </a:effectLst>
                <a:latin typeface="Calibri" pitchFamily="34" charset="0"/>
              </a:rPr>
              <a:t>Росла </a:t>
            </a:r>
            <a:r>
              <a:rPr kumimoji="0" lang="ru-RU" sz="2400" b="1" dirty="0" err="1">
                <a:effectLst>
                  <a:outerShdw blurRad="38100" dist="38100" dir="2700000" algn="tl">
                    <a:srgbClr val="000000">
                      <a:alpha val="43137"/>
                    </a:srgbClr>
                  </a:outerShdw>
                </a:effectLst>
                <a:latin typeface="Calibri" pitchFamily="34" charset="0"/>
              </a:rPr>
              <a:t>кількість</a:t>
            </a:r>
            <a:r>
              <a:rPr kumimoji="0" lang="ru-RU" sz="2400" b="1" dirty="0">
                <a:effectLst>
                  <a:outerShdw blurRad="38100" dist="38100" dir="2700000" algn="tl">
                    <a:srgbClr val="000000">
                      <a:alpha val="43137"/>
                    </a:srgbClr>
                  </a:outerShdw>
                </a:effectLst>
                <a:latin typeface="Calibri" pitchFamily="34" charset="0"/>
              </a:rPr>
              <a:t> </a:t>
            </a:r>
            <a:r>
              <a:rPr kumimoji="0" lang="ru-RU" sz="2400" b="1" dirty="0" err="1">
                <a:effectLst>
                  <a:outerShdw blurRad="38100" dist="38100" dir="2700000" algn="tl">
                    <a:srgbClr val="000000">
                      <a:alpha val="43137"/>
                    </a:srgbClr>
                  </a:outerShdw>
                </a:effectLst>
                <a:latin typeface="Calibri" pitchFamily="34" charset="0"/>
              </a:rPr>
              <a:t>ГУЛАГів</a:t>
            </a:r>
            <a:r>
              <a:rPr kumimoji="0" lang="ru-RU" sz="2400" b="1" dirty="0">
                <a:effectLst>
                  <a:outerShdw blurRad="38100" dist="38100" dir="2700000" algn="tl">
                    <a:srgbClr val="000000">
                      <a:alpha val="43137"/>
                    </a:srgbClr>
                  </a:outerShdw>
                </a:effectLst>
                <a:latin typeface="Calibri" pitchFamily="34" charset="0"/>
              </a:rPr>
              <a:t> (</a:t>
            </a:r>
            <a:r>
              <a:rPr kumimoji="0" lang="ru-RU" sz="2400" b="1" dirty="0" err="1">
                <a:effectLst>
                  <a:outerShdw blurRad="38100" dist="38100" dir="2700000" algn="tl">
                    <a:srgbClr val="000000">
                      <a:alpha val="43137"/>
                    </a:srgbClr>
                  </a:outerShdw>
                </a:effectLst>
                <a:latin typeface="Calibri" pitchFamily="34" charset="0"/>
              </a:rPr>
              <a:t>ГУТАБів</a:t>
            </a:r>
            <a:r>
              <a:rPr kumimoji="0" lang="ru-RU" sz="2400" b="1" dirty="0">
                <a:effectLst>
                  <a:outerShdw blurRad="38100" dist="38100" dir="2700000" algn="tl">
                    <a:srgbClr val="000000">
                      <a:alpha val="43137"/>
                    </a:srgbClr>
                  </a:outerShdw>
                </a:effectLst>
                <a:latin typeface="Calibri" pitchFamily="34" charset="0"/>
              </a:rPr>
              <a:t>)</a:t>
            </a:r>
          </a:p>
        </p:txBody>
      </p:sp>
      <p:pic>
        <p:nvPicPr>
          <p:cNvPr id="46083" name="Picture 2" descr="http://upload.wikimedia.org/wikipedia/commons/thumb/5/51/Gulag_Location_Map.png/1024px-Gulag_Location_Map.png"/>
          <p:cNvPicPr>
            <a:picLocks noChangeAspect="1" noChangeArrowheads="1"/>
          </p:cNvPicPr>
          <p:nvPr/>
        </p:nvPicPr>
        <p:blipFill>
          <a:blip r:embed="rId2" cstate="print"/>
          <a:srcRect/>
          <a:stretch>
            <a:fillRect/>
          </a:stretch>
        </p:blipFill>
        <p:spPr bwMode="auto">
          <a:xfrm>
            <a:off x="2715377" y="1231900"/>
            <a:ext cx="6696075" cy="4394200"/>
          </a:xfrm>
          <a:prstGeom prst="rect">
            <a:avLst/>
          </a:prstGeom>
          <a:noFill/>
          <a:ln w="9525">
            <a:noFill/>
            <a:miter lim="800000"/>
            <a:headEnd/>
            <a:tailEnd/>
          </a:ln>
        </p:spPr>
      </p:pic>
      <p:pic>
        <p:nvPicPr>
          <p:cNvPr id="46084" name="Рисунок 4" descr="6578.gif"/>
          <p:cNvPicPr>
            <a:picLocks noChangeAspect="1"/>
          </p:cNvPicPr>
          <p:nvPr/>
        </p:nvPicPr>
        <p:blipFill>
          <a:blip r:embed="rId3" cstate="print">
            <a:lum bright="-2000"/>
          </a:blip>
          <a:srcRect/>
          <a:stretch>
            <a:fillRect/>
          </a:stretch>
        </p:blipFill>
        <p:spPr bwMode="auto">
          <a:xfrm>
            <a:off x="9691688" y="0"/>
            <a:ext cx="2500312" cy="6858000"/>
          </a:xfrm>
          <a:prstGeom prst="rect">
            <a:avLst/>
          </a:prstGeom>
          <a:noFill/>
          <a:ln w="9525">
            <a:noFill/>
            <a:miter lim="800000"/>
            <a:headEnd/>
            <a:tailEnd/>
          </a:ln>
        </p:spPr>
      </p:pic>
      <p:sp>
        <p:nvSpPr>
          <p:cNvPr id="5" name="Прямоугольник 4"/>
          <p:cNvSpPr/>
          <p:nvPr/>
        </p:nvSpPr>
        <p:spPr>
          <a:xfrm>
            <a:off x="3218614" y="365125"/>
            <a:ext cx="6192838" cy="646113"/>
          </a:xfrm>
          <a:prstGeom prst="rect">
            <a:avLst/>
          </a:prstGeom>
        </p:spPr>
        <p:txBody>
          <a:bodyPr>
            <a:spAutoFit/>
          </a:bodyPr>
          <a:lstStyle/>
          <a:p>
            <a:pPr algn="ctr">
              <a:defRPr/>
            </a:pPr>
            <a:r>
              <a:rPr lang="ru-RU" b="1" dirty="0">
                <a:effectLst>
                  <a:outerShdw blurRad="38100" dist="38100" dir="2700000" algn="tl">
                    <a:srgbClr val="000000">
                      <a:alpha val="43137"/>
                    </a:srgbClr>
                  </a:outerShdw>
                </a:effectLst>
              </a:rPr>
              <a:t>10.07.1934р. - </a:t>
            </a:r>
            <a:r>
              <a:rPr lang="ru-RU" b="1" dirty="0" err="1">
                <a:effectLst>
                  <a:outerShdw blurRad="38100" dist="38100" dir="2700000" algn="tl">
                    <a:srgbClr val="000000">
                      <a:alpha val="43137"/>
                    </a:srgbClr>
                  </a:outerShdw>
                </a:effectLst>
              </a:rPr>
              <a:t>Постановою</a:t>
            </a:r>
            <a:r>
              <a:rPr lang="ru-RU" b="1" dirty="0">
                <a:effectLst>
                  <a:outerShdw blurRad="38100" dist="38100" dir="2700000" algn="tl">
                    <a:srgbClr val="000000">
                      <a:alpha val="43137"/>
                    </a:srgbClr>
                  </a:outerShdw>
                </a:effectLst>
              </a:rPr>
              <a:t> ЦВК </a:t>
            </a:r>
            <a:r>
              <a:rPr lang="ru-RU" b="1" dirty="0" err="1">
                <a:effectLst>
                  <a:outerShdw blurRad="38100" dist="38100" dir="2700000" algn="tl">
                    <a:srgbClr val="000000">
                      <a:alpha val="43137"/>
                    </a:srgbClr>
                  </a:outerShdw>
                </a:effectLst>
              </a:rPr>
              <a:t>і</a:t>
            </a:r>
            <a:r>
              <a:rPr lang="ru-RU" b="1" dirty="0">
                <a:effectLst>
                  <a:outerShdw blurRad="38100" dist="38100" dir="2700000" algn="tl">
                    <a:srgbClr val="000000">
                      <a:alpha val="43137"/>
                    </a:srgbClr>
                  </a:outerShdw>
                </a:effectLst>
              </a:rPr>
              <a:t> РНК СРСР разом </a:t>
            </a:r>
            <a:r>
              <a:rPr lang="ru-RU" b="1" dirty="0" err="1">
                <a:effectLst>
                  <a:outerShdw blurRad="38100" dist="38100" dir="2700000" algn="tl">
                    <a:srgbClr val="000000">
                      <a:alpha val="43137"/>
                    </a:srgbClr>
                  </a:outerShdw>
                </a:effectLst>
              </a:rPr>
              <a:t>з</a:t>
            </a:r>
            <a:r>
              <a:rPr lang="ru-RU" b="1" dirty="0">
                <a:effectLst>
                  <a:outerShdw blurRad="38100" dist="38100" dir="2700000" algn="tl">
                    <a:srgbClr val="000000">
                      <a:alpha val="43137"/>
                    </a:srgbClr>
                  </a:outerShdw>
                </a:effectLst>
              </a:rPr>
              <a:t> НКВС </a:t>
            </a:r>
            <a:r>
              <a:rPr lang="ru-RU" b="1" dirty="0" err="1">
                <a:effectLst>
                  <a:outerShdw blurRad="38100" dist="38100" dir="2700000" algn="tl">
                    <a:srgbClr val="000000">
                      <a:alpha val="43137"/>
                    </a:srgbClr>
                  </a:outerShdw>
                </a:effectLst>
              </a:rPr>
              <a:t>була</a:t>
            </a:r>
            <a:r>
              <a:rPr lang="ru-RU" b="1" dirty="0">
                <a:effectLst>
                  <a:outerShdw blurRad="38100" dist="38100" dir="2700000" algn="tl">
                    <a:srgbClr val="000000">
                      <a:alpha val="43137"/>
                    </a:srgbClr>
                  </a:outerShdw>
                </a:effectLst>
              </a:rPr>
              <a:t> створена система </a:t>
            </a:r>
            <a:r>
              <a:rPr lang="ru-RU" b="1" dirty="0" err="1">
                <a:effectLst>
                  <a:outerShdw blurRad="38100" dist="38100" dir="2700000" algn="tl">
                    <a:srgbClr val="000000">
                      <a:alpha val="43137"/>
                    </a:srgbClr>
                  </a:outerShdw>
                </a:effectLst>
              </a:rPr>
              <a:t>таборів</a:t>
            </a:r>
            <a:r>
              <a:rPr lang="ru-RU" b="1" dirty="0">
                <a:effectLst>
                  <a:outerShdw blurRad="38100" dist="38100" dir="2700000" algn="tl">
                    <a:srgbClr val="000000">
                      <a:alpha val="43137"/>
                    </a:srgbClr>
                  </a:outerShdw>
                </a:effectLst>
              </a:rPr>
              <a:t> ГУЛАГ</a:t>
            </a:r>
            <a:endParaRPr lang="uk-UA" b="1" dirty="0">
              <a:effectLst>
                <a:outerShdw blurRad="38100" dist="38100" dir="2700000" algn="tl">
                  <a:srgbClr val="000000">
                    <a:alpha val="43137"/>
                  </a:srgbClr>
                </a:outerShdw>
              </a:effectLst>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774005481"/>
      </p:ext>
    </p:extLst>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4048125" y="244894"/>
            <a:ext cx="8143875" cy="708025"/>
          </a:xfrm>
          <a:prstGeom prst="rect">
            <a:avLst/>
          </a:prstGeom>
          <a:noFill/>
          <a:ln>
            <a:noFill/>
          </a:ln>
          <a:extLst/>
        </p:spPr>
        <p:txBody>
          <a:bodyPr>
            <a:spAutoFit/>
          </a:bodyPr>
          <a:lstStyle>
            <a:lvl1pPr eaLnBrk="0" hangingPunct="0">
              <a:defRPr kumimoji="1">
                <a:solidFill>
                  <a:schemeClr val="tx1"/>
                </a:solidFill>
                <a:latin typeface="Arial" charset="0"/>
              </a:defRPr>
            </a:lvl1pPr>
            <a:lvl2pPr marL="742950" indent="-285750" eaLnBrk="0" hangingPunct="0">
              <a:defRPr kumimoji="1">
                <a:solidFill>
                  <a:schemeClr val="tx1"/>
                </a:solidFill>
                <a:latin typeface="Arial" charset="0"/>
              </a:defRPr>
            </a:lvl2pPr>
            <a:lvl3pPr marL="1143000" indent="-228600" eaLnBrk="0" hangingPunct="0">
              <a:defRPr kumimoji="1">
                <a:solidFill>
                  <a:schemeClr val="tx1"/>
                </a:solidFill>
                <a:latin typeface="Arial" charset="0"/>
              </a:defRPr>
            </a:lvl3pPr>
            <a:lvl4pPr marL="1600200" indent="-228600" eaLnBrk="0" hangingPunct="0">
              <a:defRPr kumimoji="1">
                <a:solidFill>
                  <a:schemeClr val="tx1"/>
                </a:solidFill>
                <a:latin typeface="Arial" charset="0"/>
              </a:defRPr>
            </a:lvl4pPr>
            <a:lvl5pPr marL="2057400" indent="-228600" eaLnBrk="0" hangingPunct="0">
              <a:defRPr kumimoji="1">
                <a:solidFill>
                  <a:schemeClr val="tx1"/>
                </a:solidFill>
                <a:latin typeface="Arial" charset="0"/>
              </a:defRPr>
            </a:lvl5pPr>
            <a:lvl6pPr marL="2514600" indent="-228600" eaLnBrk="0" fontAlgn="base" hangingPunct="0">
              <a:spcBef>
                <a:spcPct val="0"/>
              </a:spcBef>
              <a:spcAft>
                <a:spcPct val="0"/>
              </a:spcAft>
              <a:defRPr kumimoji="1">
                <a:solidFill>
                  <a:schemeClr val="tx1"/>
                </a:solidFill>
                <a:latin typeface="Arial" charset="0"/>
              </a:defRPr>
            </a:lvl6pPr>
            <a:lvl7pPr marL="2971800" indent="-228600" eaLnBrk="0" fontAlgn="base" hangingPunct="0">
              <a:spcBef>
                <a:spcPct val="0"/>
              </a:spcBef>
              <a:spcAft>
                <a:spcPct val="0"/>
              </a:spcAft>
              <a:defRPr kumimoji="1">
                <a:solidFill>
                  <a:schemeClr val="tx1"/>
                </a:solidFill>
                <a:latin typeface="Arial" charset="0"/>
              </a:defRPr>
            </a:lvl7pPr>
            <a:lvl8pPr marL="3429000" indent="-228600" eaLnBrk="0" fontAlgn="base" hangingPunct="0">
              <a:spcBef>
                <a:spcPct val="0"/>
              </a:spcBef>
              <a:spcAft>
                <a:spcPct val="0"/>
              </a:spcAft>
              <a:defRPr kumimoji="1">
                <a:solidFill>
                  <a:schemeClr val="tx1"/>
                </a:solidFill>
                <a:latin typeface="Arial" charset="0"/>
              </a:defRPr>
            </a:lvl8pPr>
            <a:lvl9pPr marL="3886200" indent="-228600" eaLnBrk="0" fontAlgn="base" hangingPunct="0">
              <a:spcBef>
                <a:spcPct val="0"/>
              </a:spcBef>
              <a:spcAft>
                <a:spcPct val="0"/>
              </a:spcAft>
              <a:defRPr kumimoji="1">
                <a:solidFill>
                  <a:schemeClr val="tx1"/>
                </a:solidFill>
                <a:latin typeface="Arial" charset="0"/>
              </a:defRPr>
            </a:lvl9pPr>
          </a:lstStyle>
          <a:p>
            <a:pPr algn="ctr">
              <a:defRPr/>
            </a:pPr>
            <a:r>
              <a:rPr kumimoji="0" lang="ru-RU" sz="2000" b="1" dirty="0" err="1">
                <a:effectLst>
                  <a:outerShdw blurRad="38100" dist="38100" dir="2700000" algn="tl">
                    <a:srgbClr val="000000">
                      <a:alpha val="43137"/>
                    </a:srgbClr>
                  </a:outerShdw>
                </a:effectLst>
                <a:latin typeface="Calibri" pitchFamily="34" charset="0"/>
              </a:rPr>
              <a:t>Керували</a:t>
            </a:r>
            <a:r>
              <a:rPr kumimoji="0" lang="ru-RU" sz="2000" b="1" dirty="0">
                <a:effectLst>
                  <a:outerShdw blurRad="38100" dist="38100" dir="2700000" algn="tl">
                    <a:srgbClr val="000000">
                      <a:alpha val="43137"/>
                    </a:srgbClr>
                  </a:outerShdw>
                </a:effectLst>
                <a:latin typeface="Calibri" pitchFamily="34" charset="0"/>
              </a:rPr>
              <a:t> </a:t>
            </a:r>
            <a:r>
              <a:rPr kumimoji="0" lang="ru-RU" sz="2000" b="1" dirty="0" err="1">
                <a:effectLst>
                  <a:outerShdw blurRad="38100" dist="38100" dir="2700000" algn="tl">
                    <a:srgbClr val="000000">
                      <a:alpha val="43137"/>
                    </a:srgbClr>
                  </a:outerShdw>
                </a:effectLst>
                <a:latin typeface="Calibri" pitchFamily="34" charset="0"/>
              </a:rPr>
              <a:t>процесами</a:t>
            </a:r>
            <a:r>
              <a:rPr kumimoji="0" lang="ru-RU" sz="2000" b="1" dirty="0">
                <a:effectLst>
                  <a:outerShdw blurRad="38100" dist="38100" dir="2700000" algn="tl">
                    <a:srgbClr val="000000">
                      <a:alpha val="43137"/>
                    </a:srgbClr>
                  </a:outerShdw>
                </a:effectLst>
                <a:latin typeface="Calibri" pitchFamily="34" charset="0"/>
              </a:rPr>
              <a:t> «</a:t>
            </a:r>
            <a:r>
              <a:rPr kumimoji="0" lang="ru-RU" sz="2000" b="1" dirty="0" err="1">
                <a:effectLst>
                  <a:outerShdw blurRad="38100" dist="38100" dir="2700000" algn="tl">
                    <a:srgbClr val="000000">
                      <a:alpha val="43137"/>
                    </a:srgbClr>
                  </a:outerShdw>
                </a:effectLst>
                <a:latin typeface="Calibri" pitchFamily="34" charset="0"/>
              </a:rPr>
              <a:t>вірні</a:t>
            </a:r>
            <a:r>
              <a:rPr kumimoji="0" lang="ru-RU" sz="2000" b="1" dirty="0">
                <a:effectLst>
                  <a:outerShdw blurRad="38100" dist="38100" dir="2700000" algn="tl">
                    <a:srgbClr val="000000">
                      <a:alpha val="43137"/>
                    </a:srgbClr>
                  </a:outerShdw>
                </a:effectLst>
                <a:latin typeface="Calibri" pitchFamily="34" charset="0"/>
              </a:rPr>
              <a:t> </a:t>
            </a:r>
            <a:r>
              <a:rPr kumimoji="0" lang="ru-RU" sz="2000" b="1" dirty="0" err="1">
                <a:effectLst>
                  <a:outerShdw blurRad="38100" dist="38100" dir="2700000" algn="tl">
                    <a:srgbClr val="000000">
                      <a:alpha val="43137"/>
                    </a:srgbClr>
                  </a:outerShdw>
                </a:effectLst>
                <a:latin typeface="Calibri" pitchFamily="34" charset="0"/>
              </a:rPr>
              <a:t>сталінські</a:t>
            </a:r>
            <a:r>
              <a:rPr kumimoji="0" lang="ru-RU" sz="2000" b="1" dirty="0">
                <a:effectLst>
                  <a:outerShdw blurRad="38100" dist="38100" dir="2700000" algn="tl">
                    <a:srgbClr val="000000">
                      <a:alpha val="43137"/>
                    </a:srgbClr>
                  </a:outerShdw>
                </a:effectLst>
                <a:latin typeface="Calibri" pitchFamily="34" charset="0"/>
              </a:rPr>
              <a:t> </a:t>
            </a:r>
            <a:r>
              <a:rPr kumimoji="0" lang="ru-RU" sz="2000" b="1" dirty="0" err="1">
                <a:effectLst>
                  <a:outerShdw blurRad="38100" dist="38100" dir="2700000" algn="tl">
                    <a:srgbClr val="000000">
                      <a:alpha val="43137"/>
                    </a:srgbClr>
                  </a:outerShdw>
                </a:effectLst>
                <a:latin typeface="Calibri" pitchFamily="34" charset="0"/>
              </a:rPr>
              <a:t>соколи</a:t>
            </a:r>
            <a:r>
              <a:rPr kumimoji="0" lang="ru-RU" sz="2000" b="1" dirty="0">
                <a:effectLst>
                  <a:outerShdw blurRad="38100" dist="38100" dir="2700000" algn="tl">
                    <a:srgbClr val="000000">
                      <a:alpha val="43137"/>
                    </a:srgbClr>
                  </a:outerShdw>
                </a:effectLst>
                <a:latin typeface="Calibri" pitchFamily="34" charset="0"/>
              </a:rPr>
              <a:t>», </a:t>
            </a:r>
            <a:r>
              <a:rPr kumimoji="0" lang="ru-RU" sz="2000" b="1" dirty="0" err="1">
                <a:effectLst>
                  <a:outerShdw blurRad="38100" dist="38100" dir="2700000" algn="tl">
                    <a:srgbClr val="000000">
                      <a:alpha val="43137"/>
                    </a:srgbClr>
                  </a:outerShdw>
                </a:effectLst>
                <a:latin typeface="Calibri" pitchFamily="34" charset="0"/>
              </a:rPr>
              <a:t>лідери</a:t>
            </a:r>
            <a:r>
              <a:rPr kumimoji="0" lang="ru-RU" sz="2000" b="1" dirty="0">
                <a:effectLst>
                  <a:outerShdw blurRad="38100" dist="38100" dir="2700000" algn="tl">
                    <a:srgbClr val="000000">
                      <a:alpha val="43137"/>
                    </a:srgbClr>
                  </a:outerShdw>
                </a:effectLst>
                <a:latin typeface="Calibri" pitchFamily="34" charset="0"/>
              </a:rPr>
              <a:t> НКВС СРСР, </a:t>
            </a:r>
            <a:r>
              <a:rPr kumimoji="0" lang="ru-RU" sz="2000" b="1" dirty="0" err="1">
                <a:effectLst>
                  <a:outerShdw blurRad="38100" dist="38100" dir="2700000" algn="tl">
                    <a:srgbClr val="000000">
                      <a:alpha val="43137"/>
                    </a:srgbClr>
                  </a:outerShdw>
                </a:effectLst>
                <a:latin typeface="Calibri" pitchFamily="34" charset="0"/>
              </a:rPr>
              <a:t>багатьох</a:t>
            </a:r>
            <a:r>
              <a:rPr kumimoji="0" lang="ru-RU" sz="2000" b="1" dirty="0">
                <a:effectLst>
                  <a:outerShdw blurRad="38100" dist="38100" dir="2700000" algn="tl">
                    <a:srgbClr val="000000">
                      <a:alpha val="43137"/>
                    </a:srgbClr>
                  </a:outerShdw>
                </a:effectLst>
                <a:latin typeface="Calibri" pitchFamily="34" charset="0"/>
              </a:rPr>
              <a:t>  з </a:t>
            </a:r>
            <a:r>
              <a:rPr kumimoji="0" lang="ru-RU" sz="2000" b="1" dirty="0" err="1">
                <a:effectLst>
                  <a:outerShdw blurRad="38100" dist="38100" dir="2700000" algn="tl">
                    <a:srgbClr val="000000">
                      <a:alpha val="43137"/>
                    </a:srgbClr>
                  </a:outerShdw>
                </a:effectLst>
                <a:latin typeface="Calibri" pitchFamily="34" charset="0"/>
              </a:rPr>
              <a:t>яких</a:t>
            </a:r>
            <a:r>
              <a:rPr kumimoji="0" lang="ru-RU" sz="2000" b="1" dirty="0">
                <a:effectLst>
                  <a:outerShdw blurRad="38100" dist="38100" dir="2700000" algn="tl">
                    <a:srgbClr val="000000">
                      <a:alpha val="43137"/>
                    </a:srgbClr>
                  </a:outerShdw>
                </a:effectLst>
                <a:latin typeface="Calibri" pitchFamily="34" charset="0"/>
              </a:rPr>
              <a:t> </a:t>
            </a:r>
            <a:r>
              <a:rPr kumimoji="0" lang="ru-RU" sz="2000" b="1" dirty="0" err="1">
                <a:effectLst>
                  <a:outerShdw blurRad="38100" dist="38100" dir="2700000" algn="tl">
                    <a:srgbClr val="000000">
                      <a:alpha val="43137"/>
                    </a:srgbClr>
                  </a:outerShdw>
                </a:effectLst>
                <a:latin typeface="Calibri" pitchFamily="34" charset="0"/>
              </a:rPr>
              <a:t>також</a:t>
            </a:r>
            <a:r>
              <a:rPr kumimoji="0" lang="ru-RU" sz="2000" b="1" dirty="0">
                <a:effectLst>
                  <a:outerShdw blurRad="38100" dist="38100" dir="2700000" algn="tl">
                    <a:srgbClr val="000000">
                      <a:alpha val="43137"/>
                    </a:srgbClr>
                  </a:outerShdw>
                </a:effectLst>
                <a:latin typeface="Calibri" pitchFamily="34" charset="0"/>
              </a:rPr>
              <a:t> не </a:t>
            </a:r>
            <a:r>
              <a:rPr kumimoji="0" lang="ru-RU" sz="2000" b="1" dirty="0" err="1">
                <a:effectLst>
                  <a:outerShdw blurRad="38100" dist="38100" dir="2700000" algn="tl">
                    <a:srgbClr val="000000">
                      <a:alpha val="43137"/>
                    </a:srgbClr>
                  </a:outerShdw>
                </a:effectLst>
                <a:latin typeface="Calibri" pitchFamily="34" charset="0"/>
              </a:rPr>
              <a:t>пожаліла</a:t>
            </a:r>
            <a:r>
              <a:rPr kumimoji="0" lang="ru-RU" sz="2000" b="1" dirty="0">
                <a:effectLst>
                  <a:outerShdw blurRad="38100" dist="38100" dir="2700000" algn="tl">
                    <a:srgbClr val="000000">
                      <a:alpha val="43137"/>
                    </a:srgbClr>
                  </a:outerShdw>
                </a:effectLst>
                <a:latin typeface="Calibri" pitchFamily="34" charset="0"/>
              </a:rPr>
              <a:t> ними ж створена мясорубка.</a:t>
            </a:r>
            <a:endParaRPr kumimoji="0" lang="ru-RU" sz="2000" b="1" i="1" dirty="0"/>
          </a:p>
        </p:txBody>
      </p:sp>
      <p:pic>
        <p:nvPicPr>
          <p:cNvPr id="49155" name="Рисунок 2" descr="003.jpg"/>
          <p:cNvPicPr>
            <a:picLocks noChangeAspect="1"/>
          </p:cNvPicPr>
          <p:nvPr/>
        </p:nvPicPr>
        <p:blipFill>
          <a:blip r:embed="rId2" cstate="print"/>
          <a:srcRect/>
          <a:stretch>
            <a:fillRect/>
          </a:stretch>
        </p:blipFill>
        <p:spPr bwMode="auto">
          <a:xfrm>
            <a:off x="2896978" y="1432134"/>
            <a:ext cx="3017837" cy="3821113"/>
          </a:xfrm>
          <a:prstGeom prst="rect">
            <a:avLst/>
          </a:prstGeom>
          <a:noFill/>
          <a:ln w="9525">
            <a:noFill/>
            <a:miter lim="800000"/>
            <a:headEnd/>
            <a:tailEnd/>
          </a:ln>
        </p:spPr>
      </p:pic>
      <p:sp>
        <p:nvSpPr>
          <p:cNvPr id="25604" name="TextBox 3"/>
          <p:cNvSpPr txBox="1">
            <a:spLocks noChangeArrowheads="1"/>
          </p:cNvSpPr>
          <p:nvPr/>
        </p:nvSpPr>
        <p:spPr bwMode="auto">
          <a:xfrm>
            <a:off x="3136022" y="5620335"/>
            <a:ext cx="2800350" cy="923925"/>
          </a:xfrm>
          <a:prstGeom prst="rect">
            <a:avLst/>
          </a:prstGeom>
          <a:noFill/>
          <a:ln>
            <a:noFill/>
          </a:ln>
          <a:extLst/>
        </p:spPr>
        <p:txBody>
          <a:bodyPr>
            <a:spAutoFit/>
          </a:bodyPr>
          <a:lstStyle>
            <a:lvl1pPr eaLnBrk="0" hangingPunct="0">
              <a:defRPr kumimoji="1">
                <a:solidFill>
                  <a:schemeClr val="tx1"/>
                </a:solidFill>
                <a:latin typeface="Arial" charset="0"/>
              </a:defRPr>
            </a:lvl1pPr>
            <a:lvl2pPr marL="742950" indent="-285750" eaLnBrk="0" hangingPunct="0">
              <a:defRPr kumimoji="1">
                <a:solidFill>
                  <a:schemeClr val="tx1"/>
                </a:solidFill>
                <a:latin typeface="Arial" charset="0"/>
              </a:defRPr>
            </a:lvl2pPr>
            <a:lvl3pPr marL="1143000" indent="-228600" eaLnBrk="0" hangingPunct="0">
              <a:defRPr kumimoji="1">
                <a:solidFill>
                  <a:schemeClr val="tx1"/>
                </a:solidFill>
                <a:latin typeface="Arial" charset="0"/>
              </a:defRPr>
            </a:lvl3pPr>
            <a:lvl4pPr marL="1600200" indent="-228600" eaLnBrk="0" hangingPunct="0">
              <a:defRPr kumimoji="1">
                <a:solidFill>
                  <a:schemeClr val="tx1"/>
                </a:solidFill>
                <a:latin typeface="Arial" charset="0"/>
              </a:defRPr>
            </a:lvl4pPr>
            <a:lvl5pPr marL="2057400" indent="-228600" eaLnBrk="0" hangingPunct="0">
              <a:defRPr kumimoji="1">
                <a:solidFill>
                  <a:schemeClr val="tx1"/>
                </a:solidFill>
                <a:latin typeface="Arial" charset="0"/>
              </a:defRPr>
            </a:lvl5pPr>
            <a:lvl6pPr marL="2514600" indent="-228600" eaLnBrk="0" fontAlgn="base" hangingPunct="0">
              <a:spcBef>
                <a:spcPct val="0"/>
              </a:spcBef>
              <a:spcAft>
                <a:spcPct val="0"/>
              </a:spcAft>
              <a:defRPr kumimoji="1">
                <a:solidFill>
                  <a:schemeClr val="tx1"/>
                </a:solidFill>
                <a:latin typeface="Arial" charset="0"/>
              </a:defRPr>
            </a:lvl6pPr>
            <a:lvl7pPr marL="2971800" indent="-228600" eaLnBrk="0" fontAlgn="base" hangingPunct="0">
              <a:spcBef>
                <a:spcPct val="0"/>
              </a:spcBef>
              <a:spcAft>
                <a:spcPct val="0"/>
              </a:spcAft>
              <a:defRPr kumimoji="1">
                <a:solidFill>
                  <a:schemeClr val="tx1"/>
                </a:solidFill>
                <a:latin typeface="Arial" charset="0"/>
              </a:defRPr>
            </a:lvl7pPr>
            <a:lvl8pPr marL="3429000" indent="-228600" eaLnBrk="0" fontAlgn="base" hangingPunct="0">
              <a:spcBef>
                <a:spcPct val="0"/>
              </a:spcBef>
              <a:spcAft>
                <a:spcPct val="0"/>
              </a:spcAft>
              <a:defRPr kumimoji="1">
                <a:solidFill>
                  <a:schemeClr val="tx1"/>
                </a:solidFill>
                <a:latin typeface="Arial" charset="0"/>
              </a:defRPr>
            </a:lvl8pPr>
            <a:lvl9pPr marL="3886200" indent="-228600" eaLnBrk="0" fontAlgn="base" hangingPunct="0">
              <a:spcBef>
                <a:spcPct val="0"/>
              </a:spcBef>
              <a:spcAft>
                <a:spcPct val="0"/>
              </a:spcAft>
              <a:defRPr kumimoji="1">
                <a:solidFill>
                  <a:schemeClr val="tx1"/>
                </a:solidFill>
                <a:latin typeface="Arial" charset="0"/>
              </a:defRPr>
            </a:lvl9pPr>
          </a:lstStyle>
          <a:p>
            <a:pPr algn="ctr">
              <a:defRPr/>
            </a:pPr>
            <a:r>
              <a:rPr kumimoji="0" lang="ru-RU" dirty="0" err="1">
                <a:latin typeface="Calibri" pitchFamily="34" charset="0"/>
              </a:rPr>
              <a:t>Генріх</a:t>
            </a:r>
            <a:r>
              <a:rPr kumimoji="0" lang="ru-RU" dirty="0">
                <a:latin typeface="Calibri" pitchFamily="34" charset="0"/>
              </a:rPr>
              <a:t> Ягода, «</a:t>
            </a:r>
            <a:r>
              <a:rPr kumimoji="0" lang="ru-RU" dirty="0" err="1">
                <a:latin typeface="Calibri" pitchFamily="34" charset="0"/>
              </a:rPr>
              <a:t>батько</a:t>
            </a:r>
            <a:r>
              <a:rPr kumimoji="0" lang="ru-RU" dirty="0">
                <a:latin typeface="Calibri" pitchFamily="34" charset="0"/>
              </a:rPr>
              <a:t>» </a:t>
            </a:r>
            <a:r>
              <a:rPr kumimoji="0" lang="ru-RU" dirty="0" err="1">
                <a:latin typeface="Calibri" pitchFamily="34" charset="0"/>
              </a:rPr>
              <a:t>системи</a:t>
            </a:r>
            <a:r>
              <a:rPr kumimoji="0" lang="ru-RU" dirty="0">
                <a:latin typeface="Calibri" pitchFamily="34" charset="0"/>
              </a:rPr>
              <a:t> ГУЛАГу, </a:t>
            </a:r>
            <a:r>
              <a:rPr kumimoji="0" lang="ru-RU" dirty="0" err="1">
                <a:latin typeface="Calibri" pitchFamily="34" charset="0"/>
              </a:rPr>
              <a:t>розстріляний</a:t>
            </a:r>
            <a:r>
              <a:rPr kumimoji="0" lang="ru-RU" dirty="0">
                <a:latin typeface="Calibri" pitchFamily="34" charset="0"/>
              </a:rPr>
              <a:t> в 1938 </a:t>
            </a:r>
            <a:r>
              <a:rPr kumimoji="0" lang="ru-RU" dirty="0" err="1">
                <a:latin typeface="Calibri" pitchFamily="34" charset="0"/>
              </a:rPr>
              <a:t>році</a:t>
            </a:r>
            <a:endParaRPr kumimoji="0" lang="ru-RU" dirty="0"/>
          </a:p>
        </p:txBody>
      </p:sp>
      <p:pic>
        <p:nvPicPr>
          <p:cNvPr id="49157" name="Рисунок 4" descr="Ежов.jpg"/>
          <p:cNvPicPr>
            <a:picLocks noChangeAspect="1"/>
          </p:cNvPicPr>
          <p:nvPr/>
        </p:nvPicPr>
        <p:blipFill>
          <a:blip r:embed="rId3" cstate="print"/>
          <a:srcRect/>
          <a:stretch>
            <a:fillRect/>
          </a:stretch>
        </p:blipFill>
        <p:spPr bwMode="auto">
          <a:xfrm>
            <a:off x="6096000" y="1471028"/>
            <a:ext cx="2838450" cy="3786188"/>
          </a:xfrm>
          <a:prstGeom prst="rect">
            <a:avLst/>
          </a:prstGeom>
          <a:noFill/>
          <a:ln w="9525">
            <a:noFill/>
            <a:miter lim="800000"/>
            <a:headEnd/>
            <a:tailEnd/>
          </a:ln>
        </p:spPr>
      </p:pic>
      <p:sp>
        <p:nvSpPr>
          <p:cNvPr id="25606" name="TextBox 5"/>
          <p:cNvSpPr txBox="1">
            <a:spLocks noChangeArrowheads="1"/>
          </p:cNvSpPr>
          <p:nvPr/>
        </p:nvSpPr>
        <p:spPr bwMode="auto">
          <a:xfrm>
            <a:off x="6421941" y="5566778"/>
            <a:ext cx="2736850" cy="922338"/>
          </a:xfrm>
          <a:prstGeom prst="rect">
            <a:avLst/>
          </a:prstGeom>
          <a:noFill/>
          <a:ln>
            <a:noFill/>
          </a:ln>
          <a:extLst/>
        </p:spPr>
        <p:txBody>
          <a:bodyPr>
            <a:spAutoFit/>
          </a:bodyPr>
          <a:lstStyle>
            <a:lvl1pPr eaLnBrk="0" hangingPunct="0">
              <a:defRPr kumimoji="1">
                <a:solidFill>
                  <a:schemeClr val="tx1"/>
                </a:solidFill>
                <a:latin typeface="Arial" charset="0"/>
              </a:defRPr>
            </a:lvl1pPr>
            <a:lvl2pPr marL="742950" indent="-285750" eaLnBrk="0" hangingPunct="0">
              <a:defRPr kumimoji="1">
                <a:solidFill>
                  <a:schemeClr val="tx1"/>
                </a:solidFill>
                <a:latin typeface="Arial" charset="0"/>
              </a:defRPr>
            </a:lvl2pPr>
            <a:lvl3pPr marL="1143000" indent="-228600" eaLnBrk="0" hangingPunct="0">
              <a:defRPr kumimoji="1">
                <a:solidFill>
                  <a:schemeClr val="tx1"/>
                </a:solidFill>
                <a:latin typeface="Arial" charset="0"/>
              </a:defRPr>
            </a:lvl3pPr>
            <a:lvl4pPr marL="1600200" indent="-228600" eaLnBrk="0" hangingPunct="0">
              <a:defRPr kumimoji="1">
                <a:solidFill>
                  <a:schemeClr val="tx1"/>
                </a:solidFill>
                <a:latin typeface="Arial" charset="0"/>
              </a:defRPr>
            </a:lvl4pPr>
            <a:lvl5pPr marL="2057400" indent="-228600" eaLnBrk="0" hangingPunct="0">
              <a:defRPr kumimoji="1">
                <a:solidFill>
                  <a:schemeClr val="tx1"/>
                </a:solidFill>
                <a:latin typeface="Arial" charset="0"/>
              </a:defRPr>
            </a:lvl5pPr>
            <a:lvl6pPr marL="2514600" indent="-228600" eaLnBrk="0" fontAlgn="base" hangingPunct="0">
              <a:spcBef>
                <a:spcPct val="0"/>
              </a:spcBef>
              <a:spcAft>
                <a:spcPct val="0"/>
              </a:spcAft>
              <a:defRPr kumimoji="1">
                <a:solidFill>
                  <a:schemeClr val="tx1"/>
                </a:solidFill>
                <a:latin typeface="Arial" charset="0"/>
              </a:defRPr>
            </a:lvl6pPr>
            <a:lvl7pPr marL="2971800" indent="-228600" eaLnBrk="0" fontAlgn="base" hangingPunct="0">
              <a:spcBef>
                <a:spcPct val="0"/>
              </a:spcBef>
              <a:spcAft>
                <a:spcPct val="0"/>
              </a:spcAft>
              <a:defRPr kumimoji="1">
                <a:solidFill>
                  <a:schemeClr val="tx1"/>
                </a:solidFill>
                <a:latin typeface="Arial" charset="0"/>
              </a:defRPr>
            </a:lvl7pPr>
            <a:lvl8pPr marL="3429000" indent="-228600" eaLnBrk="0" fontAlgn="base" hangingPunct="0">
              <a:spcBef>
                <a:spcPct val="0"/>
              </a:spcBef>
              <a:spcAft>
                <a:spcPct val="0"/>
              </a:spcAft>
              <a:defRPr kumimoji="1">
                <a:solidFill>
                  <a:schemeClr val="tx1"/>
                </a:solidFill>
                <a:latin typeface="Arial" charset="0"/>
              </a:defRPr>
            </a:lvl8pPr>
            <a:lvl9pPr marL="3886200" indent="-228600" eaLnBrk="0" fontAlgn="base" hangingPunct="0">
              <a:spcBef>
                <a:spcPct val="0"/>
              </a:spcBef>
              <a:spcAft>
                <a:spcPct val="0"/>
              </a:spcAft>
              <a:defRPr kumimoji="1">
                <a:solidFill>
                  <a:schemeClr val="tx1"/>
                </a:solidFill>
                <a:latin typeface="Arial" charset="0"/>
              </a:defRPr>
            </a:lvl9pPr>
          </a:lstStyle>
          <a:p>
            <a:pPr algn="ctr">
              <a:defRPr/>
            </a:pPr>
            <a:r>
              <a:rPr kumimoji="0" lang="ru-RU" dirty="0" err="1">
                <a:latin typeface="Calibri" pitchFamily="34" charset="0"/>
              </a:rPr>
              <a:t>Микола</a:t>
            </a:r>
            <a:r>
              <a:rPr kumimoji="0" lang="ru-RU" dirty="0">
                <a:latin typeface="Calibri" pitchFamily="34" charset="0"/>
              </a:rPr>
              <a:t> </a:t>
            </a:r>
            <a:r>
              <a:rPr kumimoji="0" lang="ru-RU" dirty="0" err="1">
                <a:latin typeface="Calibri" pitchFamily="34" charset="0"/>
              </a:rPr>
              <a:t>Єжов</a:t>
            </a:r>
            <a:r>
              <a:rPr kumimoji="0" lang="ru-RU" dirty="0">
                <a:latin typeface="Calibri" pitchFamily="34" charset="0"/>
              </a:rPr>
              <a:t>, голова НКВС СРСР, </a:t>
            </a:r>
            <a:r>
              <a:rPr kumimoji="0" lang="ru-RU" dirty="0" err="1">
                <a:latin typeface="Calibri" pitchFamily="34" charset="0"/>
              </a:rPr>
              <a:t>розстріляний</a:t>
            </a:r>
            <a:r>
              <a:rPr kumimoji="0" lang="ru-RU" dirty="0">
                <a:latin typeface="Calibri" pitchFamily="34" charset="0"/>
              </a:rPr>
              <a:t> в 1940 </a:t>
            </a:r>
            <a:r>
              <a:rPr kumimoji="0" lang="ru-RU" dirty="0" err="1">
                <a:latin typeface="Calibri" pitchFamily="34" charset="0"/>
              </a:rPr>
              <a:t>році</a:t>
            </a:r>
            <a:endParaRPr kumimoji="0" lang="ru-RU" dirty="0"/>
          </a:p>
        </p:txBody>
      </p:sp>
      <p:pic>
        <p:nvPicPr>
          <p:cNvPr id="49159" name="Рисунок 6" descr="Берия.jpg"/>
          <p:cNvPicPr>
            <a:picLocks noChangeAspect="1"/>
          </p:cNvPicPr>
          <p:nvPr/>
        </p:nvPicPr>
        <p:blipFill>
          <a:blip r:embed="rId4" cstate="print"/>
          <a:srcRect/>
          <a:stretch>
            <a:fillRect/>
          </a:stretch>
        </p:blipFill>
        <p:spPr bwMode="auto">
          <a:xfrm>
            <a:off x="9158791" y="1474997"/>
            <a:ext cx="2916237" cy="3778250"/>
          </a:xfrm>
          <a:prstGeom prst="rect">
            <a:avLst/>
          </a:prstGeom>
          <a:noFill/>
          <a:ln w="9525">
            <a:noFill/>
            <a:miter lim="800000"/>
            <a:headEnd/>
            <a:tailEnd/>
          </a:ln>
        </p:spPr>
      </p:pic>
      <p:sp>
        <p:nvSpPr>
          <p:cNvPr id="25608" name="TextBox 7"/>
          <p:cNvSpPr txBox="1">
            <a:spLocks noChangeArrowheads="1"/>
          </p:cNvSpPr>
          <p:nvPr/>
        </p:nvSpPr>
        <p:spPr bwMode="auto">
          <a:xfrm>
            <a:off x="9252452" y="5566778"/>
            <a:ext cx="2728913" cy="922338"/>
          </a:xfrm>
          <a:prstGeom prst="rect">
            <a:avLst/>
          </a:prstGeom>
          <a:noFill/>
          <a:ln>
            <a:noFill/>
          </a:ln>
          <a:extLst/>
        </p:spPr>
        <p:txBody>
          <a:bodyPr>
            <a:spAutoFit/>
          </a:bodyPr>
          <a:lstStyle>
            <a:lvl1pPr eaLnBrk="0" hangingPunct="0">
              <a:defRPr kumimoji="1">
                <a:solidFill>
                  <a:schemeClr val="tx1"/>
                </a:solidFill>
                <a:latin typeface="Arial" charset="0"/>
              </a:defRPr>
            </a:lvl1pPr>
            <a:lvl2pPr marL="742950" indent="-285750" eaLnBrk="0" hangingPunct="0">
              <a:defRPr kumimoji="1">
                <a:solidFill>
                  <a:schemeClr val="tx1"/>
                </a:solidFill>
                <a:latin typeface="Arial" charset="0"/>
              </a:defRPr>
            </a:lvl2pPr>
            <a:lvl3pPr marL="1143000" indent="-228600" eaLnBrk="0" hangingPunct="0">
              <a:defRPr kumimoji="1">
                <a:solidFill>
                  <a:schemeClr val="tx1"/>
                </a:solidFill>
                <a:latin typeface="Arial" charset="0"/>
              </a:defRPr>
            </a:lvl3pPr>
            <a:lvl4pPr marL="1600200" indent="-228600" eaLnBrk="0" hangingPunct="0">
              <a:defRPr kumimoji="1">
                <a:solidFill>
                  <a:schemeClr val="tx1"/>
                </a:solidFill>
                <a:latin typeface="Arial" charset="0"/>
              </a:defRPr>
            </a:lvl4pPr>
            <a:lvl5pPr marL="2057400" indent="-228600" eaLnBrk="0" hangingPunct="0">
              <a:defRPr kumimoji="1">
                <a:solidFill>
                  <a:schemeClr val="tx1"/>
                </a:solidFill>
                <a:latin typeface="Arial" charset="0"/>
              </a:defRPr>
            </a:lvl5pPr>
            <a:lvl6pPr marL="2514600" indent="-228600" eaLnBrk="0" fontAlgn="base" hangingPunct="0">
              <a:spcBef>
                <a:spcPct val="0"/>
              </a:spcBef>
              <a:spcAft>
                <a:spcPct val="0"/>
              </a:spcAft>
              <a:defRPr kumimoji="1">
                <a:solidFill>
                  <a:schemeClr val="tx1"/>
                </a:solidFill>
                <a:latin typeface="Arial" charset="0"/>
              </a:defRPr>
            </a:lvl6pPr>
            <a:lvl7pPr marL="2971800" indent="-228600" eaLnBrk="0" fontAlgn="base" hangingPunct="0">
              <a:spcBef>
                <a:spcPct val="0"/>
              </a:spcBef>
              <a:spcAft>
                <a:spcPct val="0"/>
              </a:spcAft>
              <a:defRPr kumimoji="1">
                <a:solidFill>
                  <a:schemeClr val="tx1"/>
                </a:solidFill>
                <a:latin typeface="Arial" charset="0"/>
              </a:defRPr>
            </a:lvl7pPr>
            <a:lvl8pPr marL="3429000" indent="-228600" eaLnBrk="0" fontAlgn="base" hangingPunct="0">
              <a:spcBef>
                <a:spcPct val="0"/>
              </a:spcBef>
              <a:spcAft>
                <a:spcPct val="0"/>
              </a:spcAft>
              <a:defRPr kumimoji="1">
                <a:solidFill>
                  <a:schemeClr val="tx1"/>
                </a:solidFill>
                <a:latin typeface="Arial" charset="0"/>
              </a:defRPr>
            </a:lvl8pPr>
            <a:lvl9pPr marL="3886200" indent="-228600" eaLnBrk="0" fontAlgn="base" hangingPunct="0">
              <a:spcBef>
                <a:spcPct val="0"/>
              </a:spcBef>
              <a:spcAft>
                <a:spcPct val="0"/>
              </a:spcAft>
              <a:defRPr kumimoji="1">
                <a:solidFill>
                  <a:schemeClr val="tx1"/>
                </a:solidFill>
                <a:latin typeface="Arial" charset="0"/>
              </a:defRPr>
            </a:lvl9pPr>
          </a:lstStyle>
          <a:p>
            <a:pPr algn="ctr">
              <a:defRPr/>
            </a:pPr>
            <a:r>
              <a:rPr kumimoji="0" lang="ru-RU" dirty="0" err="1">
                <a:latin typeface="Calibri" pitchFamily="34" charset="0"/>
              </a:rPr>
              <a:t>Лаврентій</a:t>
            </a:r>
            <a:r>
              <a:rPr kumimoji="0" lang="ru-RU" dirty="0">
                <a:latin typeface="Calibri" pitchFamily="34" charset="0"/>
              </a:rPr>
              <a:t> </a:t>
            </a:r>
            <a:r>
              <a:rPr kumimoji="0" lang="ru-RU" dirty="0" err="1">
                <a:latin typeface="Calibri" pitchFamily="34" charset="0"/>
              </a:rPr>
              <a:t>Берія</a:t>
            </a:r>
            <a:r>
              <a:rPr kumimoji="0" lang="ru-RU" dirty="0">
                <a:latin typeface="Calibri" pitchFamily="34" charset="0"/>
              </a:rPr>
              <a:t>, голова НКВС, </a:t>
            </a:r>
            <a:r>
              <a:rPr kumimoji="0" lang="ru-RU" dirty="0" err="1">
                <a:latin typeface="Calibri" pitchFamily="34" charset="0"/>
              </a:rPr>
              <a:t>розстріляний</a:t>
            </a:r>
            <a:r>
              <a:rPr kumimoji="0" lang="ru-RU" dirty="0">
                <a:latin typeface="Calibri" pitchFamily="34" charset="0"/>
              </a:rPr>
              <a:t> в 1953 </a:t>
            </a:r>
            <a:r>
              <a:rPr kumimoji="0" lang="ru-RU" dirty="0" err="1">
                <a:latin typeface="Calibri" pitchFamily="34" charset="0"/>
              </a:rPr>
              <a:t>році</a:t>
            </a:r>
            <a:endParaRPr kumimoji="0" lang="ru-RU" dirty="0"/>
          </a:p>
        </p:txBody>
      </p:sp>
      <p:pic>
        <p:nvPicPr>
          <p:cNvPr id="9" name="Рисунок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439449513"/>
      </p:ext>
    </p:extLst>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63306" y="115889"/>
            <a:ext cx="4371710" cy="707886"/>
          </a:xfrm>
          <a:prstGeom prst="rect">
            <a:avLst/>
          </a:prstGeom>
        </p:spPr>
        <p:txBody>
          <a:bodyPr wrap="none">
            <a:spAutoFit/>
          </a:bodyPr>
          <a:lstStyle/>
          <a:p>
            <a:pPr>
              <a:defRPr/>
            </a:pPr>
            <a:r>
              <a:rPr lang="uk-UA" sz="4000" b="1" dirty="0" smtClean="0">
                <a:effectLst>
                  <a:outerShdw blurRad="38100" dist="38100" dir="2700000" algn="tl">
                    <a:srgbClr val="000000">
                      <a:alpha val="43137"/>
                    </a:srgbClr>
                  </a:outerShdw>
                </a:effectLst>
                <a:latin typeface="Georgia" panose="02040502050405020303" pitchFamily="18" charset="0"/>
              </a:rPr>
              <a:t>Масовий терор</a:t>
            </a:r>
            <a:endParaRPr lang="uk-UA" sz="4000" b="1" dirty="0">
              <a:effectLst>
                <a:outerShdw blurRad="38100" dist="38100" dir="2700000" algn="tl">
                  <a:srgbClr val="000000">
                    <a:alpha val="43137"/>
                  </a:srgbClr>
                </a:outerShdw>
              </a:effectLst>
              <a:latin typeface="Georgia" panose="02040502050405020303" pitchFamily="18" charset="0"/>
            </a:endParaRPr>
          </a:p>
        </p:txBody>
      </p:sp>
      <p:sp>
        <p:nvSpPr>
          <p:cNvPr id="4" name="Прямоугольник 3"/>
          <p:cNvSpPr/>
          <p:nvPr/>
        </p:nvSpPr>
        <p:spPr>
          <a:xfrm>
            <a:off x="2675775" y="823775"/>
            <a:ext cx="9387888" cy="5632311"/>
          </a:xfrm>
          <a:prstGeom prst="rect">
            <a:avLst/>
          </a:prstGeom>
        </p:spPr>
        <p:txBody>
          <a:bodyPr wrap="square">
            <a:spAutoFit/>
          </a:bodyPr>
          <a:lstStyle/>
          <a:p>
            <a:pPr algn="just">
              <a:defRPr/>
            </a:pPr>
            <a:r>
              <a:rPr lang="uk-UA" sz="2400" dirty="0" smtClean="0">
                <a:latin typeface="Georgia" panose="02040502050405020303" pitchFamily="18" charset="0"/>
              </a:rPr>
              <a:t>Підлягають репресіям:</a:t>
            </a:r>
          </a:p>
          <a:p>
            <a:pPr marL="622300" indent="-285750" algn="just">
              <a:buFont typeface="Wingdings" pitchFamily="2" charset="2"/>
              <a:buChar char="ü"/>
              <a:defRPr/>
            </a:pPr>
            <a:r>
              <a:rPr lang="uk-UA" sz="1600" dirty="0" smtClean="0">
                <a:latin typeface="Georgia" panose="02040502050405020303" pitchFamily="18" charset="0"/>
              </a:rPr>
              <a:t>Колишні куркулі, що повернулися після від'їзду покарання й продовжують вести активну антирадянську підривну діяльність.</a:t>
            </a:r>
          </a:p>
          <a:p>
            <a:pPr marL="622300" indent="-285750" algn="just">
              <a:buFont typeface="Wingdings" pitchFamily="2" charset="2"/>
              <a:buChar char="ü"/>
              <a:defRPr/>
            </a:pPr>
            <a:r>
              <a:rPr lang="uk-UA" sz="1600" dirty="0" smtClean="0">
                <a:latin typeface="Georgia" panose="02040502050405020303" pitchFamily="18" charset="0"/>
              </a:rPr>
              <a:t>Колишні куркулі, що бігли з таборів або </a:t>
            </a:r>
            <a:r>
              <a:rPr lang="uk-UA" sz="1600" dirty="0" err="1" smtClean="0">
                <a:latin typeface="Georgia" panose="02040502050405020303" pitchFamily="18" charset="0"/>
              </a:rPr>
              <a:t>трудпоселень</a:t>
            </a:r>
            <a:r>
              <a:rPr lang="uk-UA" sz="1600" dirty="0" smtClean="0">
                <a:latin typeface="Georgia" panose="02040502050405020303" pitchFamily="18" charset="0"/>
              </a:rPr>
              <a:t>, а також куркулі, що </a:t>
            </a:r>
            <a:r>
              <a:rPr lang="uk-UA" sz="1600" dirty="0" err="1" smtClean="0">
                <a:latin typeface="Georgia" panose="02040502050405020303" pitchFamily="18" charset="0"/>
              </a:rPr>
              <a:t>уникли</a:t>
            </a:r>
            <a:r>
              <a:rPr lang="uk-UA" sz="1600" dirty="0" smtClean="0">
                <a:latin typeface="Georgia" panose="02040502050405020303" pitchFamily="18" charset="0"/>
              </a:rPr>
              <a:t> розкуркулювання і ведуть антирадянську діяльність.</a:t>
            </a:r>
          </a:p>
          <a:p>
            <a:pPr marL="622300" indent="-285750" algn="just">
              <a:buFont typeface="Wingdings" pitchFamily="2" charset="2"/>
              <a:buChar char="ü"/>
              <a:defRPr/>
            </a:pPr>
            <a:r>
              <a:rPr lang="uk-UA" sz="1600" dirty="0" smtClean="0">
                <a:latin typeface="Georgia" panose="02040502050405020303" pitchFamily="18" charset="0"/>
              </a:rPr>
              <a:t>Колишні куркулі й соціально небезпечні елементи, що складалися в повстанських, фашистських, терористичних і бандитських формуваннях, що відбули покарання, що </a:t>
            </a:r>
            <a:r>
              <a:rPr lang="uk-UA" sz="1600" dirty="0" err="1" smtClean="0">
                <a:latin typeface="Georgia" panose="02040502050405020303" pitchFamily="18" charset="0"/>
              </a:rPr>
              <a:t>уникли</a:t>
            </a:r>
            <a:r>
              <a:rPr lang="uk-UA" sz="1600" dirty="0" smtClean="0">
                <a:latin typeface="Georgia" panose="02040502050405020303" pitchFamily="18" charset="0"/>
              </a:rPr>
              <a:t> репресій або бігли з місць ув'язнення й оновили свою антирадянську злочинну діяльність.</a:t>
            </a:r>
          </a:p>
          <a:p>
            <a:pPr marL="622300" indent="-285750" algn="just">
              <a:buFont typeface="Wingdings" pitchFamily="2" charset="2"/>
              <a:buChar char="ü"/>
              <a:defRPr/>
            </a:pPr>
            <a:r>
              <a:rPr lang="uk-UA" sz="1600" dirty="0" smtClean="0">
                <a:latin typeface="Georgia" panose="02040502050405020303" pitchFamily="18" charset="0"/>
              </a:rPr>
              <a:t>Члени антирадянських партій, що були білими, жандармами, чиновниками, </a:t>
            </a:r>
            <a:r>
              <a:rPr lang="uk-UA" sz="1600" dirty="0" err="1" smtClean="0">
                <a:latin typeface="Georgia" panose="02040502050405020303" pitchFamily="18" charset="0"/>
              </a:rPr>
              <a:t>карателямі</a:t>
            </a:r>
            <a:r>
              <a:rPr lang="uk-UA" sz="1600" dirty="0" smtClean="0">
                <a:latin typeface="Georgia" panose="02040502050405020303" pitchFamily="18" charset="0"/>
              </a:rPr>
              <a:t>, бандитами, </a:t>
            </a:r>
            <a:r>
              <a:rPr lang="uk-UA" sz="1600" dirty="0" err="1" smtClean="0">
                <a:latin typeface="Georgia" panose="02040502050405020303" pitchFamily="18" charset="0"/>
              </a:rPr>
              <a:t>бандпосібниками</a:t>
            </a:r>
            <a:r>
              <a:rPr lang="uk-UA" sz="1600" dirty="0" smtClean="0">
                <a:latin typeface="Georgia" panose="02040502050405020303" pitchFamily="18" charset="0"/>
              </a:rPr>
              <a:t>, </a:t>
            </a:r>
            <a:r>
              <a:rPr lang="uk-UA" sz="1600" dirty="0" err="1" smtClean="0">
                <a:latin typeface="Georgia" panose="02040502050405020303" pitchFamily="18" charset="0"/>
              </a:rPr>
              <a:t>переправщиками</a:t>
            </a:r>
            <a:r>
              <a:rPr lang="uk-UA" sz="1600" dirty="0" smtClean="0">
                <a:latin typeface="Georgia" panose="02040502050405020303" pitchFamily="18" charset="0"/>
              </a:rPr>
              <a:t>, реемігрантами, що </a:t>
            </a:r>
            <a:r>
              <a:rPr lang="uk-UA" sz="1600" dirty="0" err="1" smtClean="0">
                <a:latin typeface="Georgia" panose="02040502050405020303" pitchFamily="18" charset="0"/>
              </a:rPr>
              <a:t>уникли</a:t>
            </a:r>
            <a:r>
              <a:rPr lang="uk-UA" sz="1600" dirty="0" smtClean="0">
                <a:latin typeface="Georgia" panose="02040502050405020303" pitchFamily="18" charset="0"/>
              </a:rPr>
              <a:t> репресій, що бігли з місць ув'язнення й продовжують вести активну антирадянську діяльність.</a:t>
            </a:r>
          </a:p>
          <a:p>
            <a:pPr marL="622300" indent="-285750" algn="just">
              <a:buFont typeface="Wingdings" pitchFamily="2" charset="2"/>
              <a:buChar char="ü"/>
              <a:defRPr/>
            </a:pPr>
            <a:r>
              <a:rPr lang="uk-UA" sz="1600" dirty="0" smtClean="0">
                <a:latin typeface="Georgia" panose="02040502050405020303" pitchFamily="18" charset="0"/>
              </a:rPr>
              <a:t>Викриті слідчими й перевіреними агентурними матеріалами найбільш ворожі й активні учасники </a:t>
            </a:r>
            <a:r>
              <a:rPr lang="uk-UA" sz="1600" dirty="0" err="1" smtClean="0">
                <a:latin typeface="Georgia" panose="02040502050405020303" pitchFamily="18" charset="0"/>
              </a:rPr>
              <a:t>казацько</a:t>
            </a:r>
            <a:r>
              <a:rPr lang="uk-UA" sz="1600" dirty="0" smtClean="0">
                <a:latin typeface="Georgia" panose="02040502050405020303" pitchFamily="18" charset="0"/>
              </a:rPr>
              <a:t>-білогвардійських повстанських організацій, фашистських, терористичних і </a:t>
            </a:r>
            <a:r>
              <a:rPr lang="uk-UA" sz="1600" dirty="0" err="1" smtClean="0">
                <a:latin typeface="Georgia" panose="02040502050405020303" pitchFamily="18" charset="0"/>
              </a:rPr>
              <a:t>шпигунсько</a:t>
            </a:r>
            <a:r>
              <a:rPr lang="uk-UA" sz="1600" dirty="0" smtClean="0">
                <a:latin typeface="Georgia" panose="02040502050405020303" pitchFamily="18" charset="0"/>
              </a:rPr>
              <a:t>-диверсійних контрреволюційних формувань.</a:t>
            </a:r>
          </a:p>
          <a:p>
            <a:pPr marL="622300" indent="-285750" algn="just">
              <a:buFont typeface="Wingdings" pitchFamily="2" charset="2"/>
              <a:buChar char="ü"/>
              <a:defRPr/>
            </a:pPr>
            <a:r>
              <a:rPr lang="uk-UA" sz="1600" dirty="0" smtClean="0">
                <a:latin typeface="Georgia" panose="02040502050405020303" pitchFamily="18" charset="0"/>
              </a:rPr>
              <a:t>Найактивніші антирадянські елементи з колишніх куркулів, карателів, бандитів, білих, сектантських активістів, церковників й інших, які втримуються у в'язницях, таборах, трудових селищах і колоніях і продовжують вести там активну антирадянську підривну роботу.</a:t>
            </a:r>
          </a:p>
          <a:p>
            <a:pPr marL="622300" indent="-285750" algn="just">
              <a:buFont typeface="Wingdings" pitchFamily="2" charset="2"/>
              <a:buChar char="ü"/>
              <a:defRPr/>
            </a:pPr>
            <a:r>
              <a:rPr lang="uk-UA" sz="1600" dirty="0" smtClean="0">
                <a:latin typeface="Georgia" panose="02040502050405020303" pitchFamily="18" charset="0"/>
              </a:rPr>
              <a:t>Кримінальники, що ведуть злочинну діяльність і пов'язані зі злочинним середовищем.</a:t>
            </a:r>
          </a:p>
          <a:p>
            <a:pPr marL="622300" indent="-285750" algn="just">
              <a:buFont typeface="Wingdings" pitchFamily="2" charset="2"/>
              <a:buChar char="ü"/>
              <a:defRPr/>
            </a:pPr>
            <a:r>
              <a:rPr lang="uk-UA" sz="1600" dirty="0" smtClean="0">
                <a:latin typeface="Georgia" panose="02040502050405020303" pitchFamily="18" charset="0"/>
              </a:rPr>
              <a:t>Кримінальні елементи, що перебувають у таборах і </a:t>
            </a:r>
            <a:r>
              <a:rPr lang="uk-UA" sz="1600" dirty="0" err="1" smtClean="0">
                <a:latin typeface="Georgia" panose="02040502050405020303" pitchFamily="18" charset="0"/>
              </a:rPr>
              <a:t>трудпоселеннях</a:t>
            </a:r>
            <a:r>
              <a:rPr lang="uk-UA" sz="1600" dirty="0" smtClean="0">
                <a:latin typeface="Georgia" panose="02040502050405020303" pitchFamily="18" charset="0"/>
              </a:rPr>
              <a:t> і ведучі в них злочинну діяльність.</a:t>
            </a:r>
            <a:endParaRPr lang="uk-UA" sz="1600" dirty="0">
              <a:latin typeface="Georgia" panose="02040502050405020303"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369465332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Все для роботи\10 клас. Все для уроків\10 клас. Історія України\+Тема 7. Соц.-ек. та пол.  перетв. (1929 – 1938)\7 квітня 1935р. — в СРСР прийнята постанова РНК № 3.598 яка передбачала смертну кару для дітей віком від 12 років.jpg"/>
          <p:cNvPicPr>
            <a:picLocks noChangeAspect="1" noChangeArrowheads="1"/>
          </p:cNvPicPr>
          <p:nvPr/>
        </p:nvPicPr>
        <p:blipFill>
          <a:blip r:embed="rId2" cstate="print"/>
          <a:srcRect/>
          <a:stretch>
            <a:fillRect/>
          </a:stretch>
        </p:blipFill>
        <p:spPr bwMode="auto">
          <a:xfrm>
            <a:off x="3218615" y="1261227"/>
            <a:ext cx="7777162" cy="5256212"/>
          </a:xfrm>
          <a:prstGeom prst="rect">
            <a:avLst/>
          </a:prstGeom>
          <a:noFill/>
          <a:ln w="9525">
            <a:noFill/>
            <a:miter lim="800000"/>
            <a:headEnd/>
            <a:tailEnd/>
          </a:ln>
        </p:spPr>
      </p:pic>
      <p:sp>
        <p:nvSpPr>
          <p:cNvPr id="3" name="Прямоугольник 2"/>
          <p:cNvSpPr/>
          <p:nvPr/>
        </p:nvSpPr>
        <p:spPr>
          <a:xfrm>
            <a:off x="3106320" y="324603"/>
            <a:ext cx="8642350" cy="708025"/>
          </a:xfrm>
          <a:prstGeom prst="rect">
            <a:avLst/>
          </a:prstGeom>
        </p:spPr>
        <p:txBody>
          <a:bodyPr>
            <a:spAutoFit/>
          </a:bodyPr>
          <a:lstStyle/>
          <a:p>
            <a:pPr algn="ctr">
              <a:defRPr/>
            </a:pPr>
            <a:r>
              <a:rPr lang="ru-RU" sz="2000" dirty="0">
                <a:latin typeface="Georgia" panose="02040502050405020303" pitchFamily="18" charset="0"/>
              </a:rPr>
              <a:t>7 </a:t>
            </a:r>
            <a:r>
              <a:rPr lang="ru-RU" sz="2000" dirty="0" err="1">
                <a:latin typeface="Georgia" panose="02040502050405020303" pitchFamily="18" charset="0"/>
              </a:rPr>
              <a:t>квітня</a:t>
            </a:r>
            <a:r>
              <a:rPr lang="ru-RU" sz="2000" dirty="0">
                <a:latin typeface="Georgia" panose="02040502050405020303" pitchFamily="18" charset="0"/>
              </a:rPr>
              <a:t> 1935р. — в СРСР </a:t>
            </a:r>
            <a:r>
              <a:rPr lang="ru-RU" sz="2000" dirty="0" err="1">
                <a:latin typeface="Georgia" panose="02040502050405020303" pitchFamily="18" charset="0"/>
              </a:rPr>
              <a:t>прийнята</a:t>
            </a:r>
            <a:r>
              <a:rPr lang="ru-RU" sz="2000" dirty="0">
                <a:latin typeface="Georgia" panose="02040502050405020303" pitchFamily="18" charset="0"/>
              </a:rPr>
              <a:t> постанова РНК № 3.598 яка </a:t>
            </a:r>
            <a:r>
              <a:rPr lang="ru-RU" sz="2000" dirty="0" err="1">
                <a:latin typeface="Georgia" panose="02040502050405020303" pitchFamily="18" charset="0"/>
              </a:rPr>
              <a:t>передбачала</a:t>
            </a:r>
            <a:r>
              <a:rPr lang="ru-RU" sz="2000" dirty="0">
                <a:latin typeface="Georgia" panose="02040502050405020303" pitchFamily="18" charset="0"/>
              </a:rPr>
              <a:t> </a:t>
            </a:r>
            <a:r>
              <a:rPr lang="ru-RU" sz="2000" dirty="0" err="1">
                <a:latin typeface="Georgia" panose="02040502050405020303" pitchFamily="18" charset="0"/>
              </a:rPr>
              <a:t>смертну</a:t>
            </a:r>
            <a:r>
              <a:rPr lang="ru-RU" sz="2000" dirty="0">
                <a:latin typeface="Georgia" panose="02040502050405020303" pitchFamily="18" charset="0"/>
              </a:rPr>
              <a:t> кару для </a:t>
            </a:r>
            <a:r>
              <a:rPr lang="ru-RU" sz="2000" dirty="0" err="1">
                <a:latin typeface="Georgia" panose="02040502050405020303" pitchFamily="18" charset="0"/>
              </a:rPr>
              <a:t>дітей</a:t>
            </a:r>
            <a:r>
              <a:rPr lang="ru-RU" sz="2000" dirty="0">
                <a:latin typeface="Georgia" panose="02040502050405020303" pitchFamily="18" charset="0"/>
              </a:rPr>
              <a:t> </a:t>
            </a:r>
            <a:r>
              <a:rPr lang="ru-RU" sz="2000" dirty="0" err="1">
                <a:latin typeface="Georgia" panose="02040502050405020303" pitchFamily="18" charset="0"/>
              </a:rPr>
              <a:t>віком</a:t>
            </a:r>
            <a:r>
              <a:rPr lang="ru-RU" sz="2000" dirty="0">
                <a:latin typeface="Georgia" panose="02040502050405020303" pitchFamily="18" charset="0"/>
              </a:rPr>
              <a:t> </a:t>
            </a:r>
            <a:r>
              <a:rPr lang="ru-RU" sz="2000" dirty="0" err="1">
                <a:latin typeface="Georgia" panose="02040502050405020303" pitchFamily="18" charset="0"/>
              </a:rPr>
              <a:t>від</a:t>
            </a:r>
            <a:r>
              <a:rPr lang="ru-RU" sz="2000" dirty="0">
                <a:latin typeface="Georgia" panose="02040502050405020303" pitchFamily="18" charset="0"/>
              </a:rPr>
              <a:t> 12 </a:t>
            </a:r>
            <a:r>
              <a:rPr lang="ru-RU" sz="2000" dirty="0" err="1">
                <a:latin typeface="Georgia" panose="02040502050405020303" pitchFamily="18" charset="0"/>
              </a:rPr>
              <a:t>років</a:t>
            </a:r>
            <a:endParaRPr lang="uk-UA" sz="2000" dirty="0">
              <a:latin typeface="Georgia" panose="02040502050405020303"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192359463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D:\М А М А\10 кл. Все для уроків\10 клас. Історія України\+Тема 7. Соціально-економічні та політичні  перетворення (1929 – 1938)\+Урок 114-115 Масові репресії\ГУТАБ. Репресії\12821464_984295581606232_1934026887619911341_n — копия.jpg"/>
          <p:cNvPicPr>
            <a:picLocks noChangeAspect="1" noChangeArrowheads="1"/>
          </p:cNvPicPr>
          <p:nvPr/>
        </p:nvPicPr>
        <p:blipFill>
          <a:blip r:embed="rId3" cstate="print"/>
          <a:srcRect/>
          <a:stretch>
            <a:fillRect/>
          </a:stretch>
        </p:blipFill>
        <p:spPr bwMode="auto">
          <a:xfrm>
            <a:off x="3275515" y="212309"/>
            <a:ext cx="6192837" cy="3095625"/>
          </a:xfrm>
          <a:prstGeom prst="rect">
            <a:avLst/>
          </a:prstGeom>
          <a:noFill/>
          <a:ln w="9525">
            <a:noFill/>
            <a:miter lim="800000"/>
            <a:headEnd/>
            <a:tailEnd/>
          </a:ln>
        </p:spPr>
      </p:pic>
      <p:pic>
        <p:nvPicPr>
          <p:cNvPr id="54275" name="Picture 4" descr="D:\М А М А\10 кл. Все для уроків\10 клас. Історія України\+Тема 7. Соціально-економічні та політичні  перетворення (1929 – 1938)\+Урок 114-115 Масові репресії\image.jpg"/>
          <p:cNvPicPr>
            <a:picLocks noChangeAspect="1" noChangeArrowheads="1"/>
          </p:cNvPicPr>
          <p:nvPr/>
        </p:nvPicPr>
        <p:blipFill>
          <a:blip r:embed="rId4" cstate="print"/>
          <a:srcRect/>
          <a:stretch>
            <a:fillRect/>
          </a:stretch>
        </p:blipFill>
        <p:spPr bwMode="auto">
          <a:xfrm>
            <a:off x="6212305" y="2393950"/>
            <a:ext cx="5683250" cy="4464050"/>
          </a:xfrm>
          <a:prstGeom prst="rect">
            <a:avLst/>
          </a:prstGeom>
          <a:noFill/>
          <a:ln w="9525">
            <a:noFill/>
            <a:miter lim="800000"/>
            <a:headEnd/>
            <a:tailEnd/>
          </a:ln>
        </p:spPr>
      </p:pic>
      <p:pic>
        <p:nvPicPr>
          <p:cNvPr id="4" name="Рисунок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19874299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Rectangle 4"/>
          <p:cNvSpPr>
            <a:spLocks noGrp="1" noRot="1" noChangeArrowheads="1"/>
          </p:cNvSpPr>
          <p:nvPr>
            <p:ph type="title"/>
          </p:nvPr>
        </p:nvSpPr>
        <p:spPr>
          <a:xfrm>
            <a:off x="1827213" y="228601"/>
            <a:ext cx="8540750" cy="752475"/>
          </a:xfrm>
        </p:spPr>
        <p:txBody>
          <a:bodyPr/>
          <a:lstStyle/>
          <a:p>
            <a:pPr algn="ctr"/>
            <a:r>
              <a:rPr lang="uk-UA" sz="2000" b="1" dirty="0">
                <a:solidFill>
                  <a:srgbClr val="C00000"/>
                </a:solidFill>
              </a:rPr>
              <a:t>ДИНАМІКА ЗРОСТАННЯ БЮДЖЕТУ ЗА РАХУНОК ПРОДАЖУ СПИРТНИХ НАПОЇВ</a:t>
            </a:r>
            <a:endParaRPr lang="ru-RU" sz="2000" b="1" dirty="0">
              <a:solidFill>
                <a:srgbClr val="C00000"/>
              </a:solidFill>
            </a:endParaRPr>
          </a:p>
        </p:txBody>
      </p:sp>
      <p:graphicFrame>
        <p:nvGraphicFramePr>
          <p:cNvPr id="103429" name="Object 5"/>
          <p:cNvGraphicFramePr>
            <a:graphicFrameLocks noGrp="1" noChangeAspect="1"/>
          </p:cNvGraphicFramePr>
          <p:nvPr>
            <p:ph sz="quarter" idx="1"/>
          </p:nvPr>
        </p:nvGraphicFramePr>
        <p:xfrm>
          <a:off x="1703389" y="1196976"/>
          <a:ext cx="3813175" cy="4176713"/>
        </p:xfrm>
        <a:graphic>
          <a:graphicData uri="http://schemas.openxmlformats.org/presentationml/2006/ole">
            <p:oleObj spid="_x0000_s1034" name="Диаграмма" r:id="rId4" imgW="4410024" imgH="4829112" progId="MSGraph.Chart.8">
              <p:embed followColorScheme="full"/>
            </p:oleObj>
          </a:graphicData>
        </a:graphic>
      </p:graphicFrame>
      <p:pic>
        <p:nvPicPr>
          <p:cNvPr id="103434" name="Picture 10" descr="86"/>
          <p:cNvPicPr>
            <a:picLocks noGrp="1" noChangeAspect="1" noChangeArrowheads="1"/>
          </p:cNvPicPr>
          <p:nvPr>
            <p:ph sz="quarter" idx="2"/>
          </p:nvPr>
        </p:nvPicPr>
        <p:blipFill>
          <a:blip r:embed="rId5" cstate="print"/>
          <a:srcRect/>
          <a:stretch>
            <a:fillRect/>
          </a:stretch>
        </p:blipFill>
        <p:spPr>
          <a:xfrm rot="1287520">
            <a:off x="7518401" y="1600200"/>
            <a:ext cx="1503363" cy="2173288"/>
          </a:xfrm>
          <a:noFill/>
          <a:ln/>
        </p:spPr>
      </p:pic>
      <p:sp>
        <p:nvSpPr>
          <p:cNvPr id="103435" name="Rectangle 11"/>
          <p:cNvSpPr>
            <a:spLocks noGrp="1" noRot="1" noChangeArrowheads="1"/>
          </p:cNvSpPr>
          <p:nvPr>
            <p:ph type="body" sz="half" idx="3"/>
          </p:nvPr>
        </p:nvSpPr>
        <p:spPr>
          <a:xfrm>
            <a:off x="1631951" y="5445125"/>
            <a:ext cx="5402263" cy="1079500"/>
          </a:xfrm>
        </p:spPr>
        <p:txBody>
          <a:bodyPr>
            <a:normAutofit/>
          </a:bodyPr>
          <a:lstStyle/>
          <a:p>
            <a:pPr marL="0" indent="0" algn="just">
              <a:buNone/>
            </a:pPr>
            <a:r>
              <a:rPr lang="uk-UA" sz="1300" b="1" dirty="0" err="1">
                <a:solidFill>
                  <a:srgbClr val="C00000"/>
                </a:solidFill>
              </a:rPr>
              <a:t>“Необхідно</a:t>
            </a:r>
            <a:r>
              <a:rPr lang="uk-UA" sz="1300" b="1" dirty="0">
                <a:solidFill>
                  <a:srgbClr val="C00000"/>
                </a:solidFill>
              </a:rPr>
              <a:t> відкинути удаваний сором й відкрито піти на максимальне збільшення виробництва </a:t>
            </a:r>
            <a:r>
              <a:rPr lang="uk-UA" sz="1300" b="1" dirty="0" err="1">
                <a:solidFill>
                  <a:srgbClr val="C00000"/>
                </a:solidFill>
              </a:rPr>
              <a:t>горілки”</a:t>
            </a:r>
            <a:r>
              <a:rPr lang="uk-UA" sz="1300" b="1" dirty="0">
                <a:solidFill>
                  <a:srgbClr val="C00000"/>
                </a:solidFill>
              </a:rPr>
              <a:t>. </a:t>
            </a:r>
          </a:p>
          <a:p>
            <a:pPr marL="0" indent="0" algn="r">
              <a:buNone/>
            </a:pPr>
            <a:r>
              <a:rPr lang="uk-UA" sz="1300" b="1" dirty="0">
                <a:solidFill>
                  <a:srgbClr val="C00000"/>
                </a:solidFill>
              </a:rPr>
              <a:t>Й.Сталін</a:t>
            </a:r>
          </a:p>
          <a:p>
            <a:pPr marL="0" indent="0" algn="r">
              <a:buNone/>
            </a:pPr>
            <a:r>
              <a:rPr lang="uk-UA" sz="1200" b="1" dirty="0"/>
              <a:t>З листа до В.Молотова (вересень 1930 року)</a:t>
            </a:r>
            <a:endParaRPr lang="ru-RU" sz="1200" b="1" dirty="0"/>
          </a:p>
        </p:txBody>
      </p:sp>
      <p:pic>
        <p:nvPicPr>
          <p:cNvPr id="103432" name="Picture 8"/>
          <p:cNvPicPr>
            <a:picLocks noChangeAspect="1" noChangeArrowheads="1"/>
          </p:cNvPicPr>
          <p:nvPr/>
        </p:nvPicPr>
        <p:blipFill>
          <a:blip r:embed="rId6" cstate="print"/>
          <a:srcRect/>
          <a:stretch>
            <a:fillRect/>
          </a:stretch>
        </p:blipFill>
        <p:spPr bwMode="auto">
          <a:xfrm>
            <a:off x="6096001" y="1196975"/>
            <a:ext cx="4037013" cy="2998788"/>
          </a:xfrm>
          <a:prstGeom prst="rect">
            <a:avLst/>
          </a:prstGeom>
          <a:noFill/>
          <a:ln w="9525">
            <a:noFill/>
            <a:miter lim="800000"/>
            <a:headEnd/>
            <a:tailEnd/>
          </a:ln>
          <a:effectLst/>
        </p:spPr>
      </p:pic>
      <p:pic>
        <p:nvPicPr>
          <p:cNvPr id="103436" name="Picture 12"/>
          <p:cNvPicPr>
            <a:picLocks noChangeAspect="1" noChangeArrowheads="1"/>
          </p:cNvPicPr>
          <p:nvPr/>
        </p:nvPicPr>
        <p:blipFill>
          <a:blip r:embed="rId7" cstate="print"/>
          <a:srcRect/>
          <a:stretch>
            <a:fillRect/>
          </a:stretch>
        </p:blipFill>
        <p:spPr bwMode="auto">
          <a:xfrm rot="1467126">
            <a:off x="7897813" y="3141664"/>
            <a:ext cx="2203450" cy="3189287"/>
          </a:xfrm>
          <a:prstGeom prst="rect">
            <a:avLst/>
          </a:prstGeom>
          <a:noFill/>
          <a:ln w="9525">
            <a:noFill/>
            <a:miter lim="800000"/>
            <a:headEnd/>
            <a:tailEnd/>
          </a:ln>
          <a:effectLst/>
        </p:spPr>
      </p:pic>
      <p:pic>
        <p:nvPicPr>
          <p:cNvPr id="8" name="Picture 5" descr="472-1"/>
          <p:cNvPicPr>
            <a:picLocks noChangeAspect="1" noChangeArrowheads="1"/>
          </p:cNvPicPr>
          <p:nvPr/>
        </p:nvPicPr>
        <p:blipFill>
          <a:blip r:embed="rId8"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58912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animEffect transition="in" filter="blinds(horizontal)">
                                      <p:cBhvr>
                                        <p:cTn id="7" dur="500"/>
                                        <p:tgtEl>
                                          <p:spTgt spid="1034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3432"/>
                                        </p:tgtEl>
                                        <p:attrNameLst>
                                          <p:attrName>style.visibility</p:attrName>
                                        </p:attrNameLst>
                                      </p:cBhvr>
                                      <p:to>
                                        <p:strVal val="visible"/>
                                      </p:to>
                                    </p:set>
                                    <p:animEffect transition="in" filter="checkerboard(across)">
                                      <p:cBhvr>
                                        <p:cTn id="12" dur="500"/>
                                        <p:tgtEl>
                                          <p:spTgt spid="10343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3436"/>
                                        </p:tgtEl>
                                        <p:attrNameLst>
                                          <p:attrName>style.visibility</p:attrName>
                                        </p:attrNameLst>
                                      </p:cBhvr>
                                      <p:to>
                                        <p:strVal val="visible"/>
                                      </p:to>
                                    </p:set>
                                    <p:animEffect transition="in" filter="blinds(horizontal)">
                                      <p:cBhvr>
                                        <p:cTn id="17" dur="500"/>
                                        <p:tgtEl>
                                          <p:spTgt spid="10343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3435">
                                            <p:txEl>
                                              <p:pRg st="0" end="0"/>
                                            </p:txEl>
                                          </p:spTgt>
                                        </p:tgtEl>
                                        <p:attrNameLst>
                                          <p:attrName>style.visibility</p:attrName>
                                        </p:attrNameLst>
                                      </p:cBhvr>
                                      <p:to>
                                        <p:strVal val="visible"/>
                                      </p:to>
                                    </p:set>
                                    <p:anim calcmode="lin" valueType="num">
                                      <p:cBhvr additive="base">
                                        <p:cTn id="22" dur="500" fill="hold"/>
                                        <p:tgtEl>
                                          <p:spTgt spid="10343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03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3435">
                                            <p:txEl>
                                              <p:pRg st="1" end="1"/>
                                            </p:txEl>
                                          </p:spTgt>
                                        </p:tgtEl>
                                        <p:attrNameLst>
                                          <p:attrName>style.visibility</p:attrName>
                                        </p:attrNameLst>
                                      </p:cBhvr>
                                      <p:to>
                                        <p:strVal val="visible"/>
                                      </p:to>
                                    </p:set>
                                    <p:anim calcmode="lin" valueType="num">
                                      <p:cBhvr additive="base">
                                        <p:cTn id="28" dur="500" fill="hold"/>
                                        <p:tgtEl>
                                          <p:spTgt spid="103435">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03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3435">
                                            <p:txEl>
                                              <p:pRg st="2" end="2"/>
                                            </p:txEl>
                                          </p:spTgt>
                                        </p:tgtEl>
                                        <p:attrNameLst>
                                          <p:attrName>style.visibility</p:attrName>
                                        </p:attrNameLst>
                                      </p:cBhvr>
                                      <p:to>
                                        <p:strVal val="visible"/>
                                      </p:to>
                                    </p:set>
                                    <p:anim calcmode="lin" valueType="num">
                                      <p:cBhvr additive="base">
                                        <p:cTn id="34" dur="500" fill="hold"/>
                                        <p:tgtEl>
                                          <p:spTgt spid="103435">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03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03428"/>
                                        </p:tgtEl>
                                        <p:attrNameLst>
                                          <p:attrName>style.visibility</p:attrName>
                                        </p:attrNameLst>
                                      </p:cBhvr>
                                      <p:to>
                                        <p:strVal val="visible"/>
                                      </p:to>
                                    </p:set>
                                    <p:animEffect transition="in" filter="blinds(horizontal)">
                                      <p:cBhvr>
                                        <p:cTn id="40" dur="500"/>
                                        <p:tgtEl>
                                          <p:spTgt spid="103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p:bldOleChart spid="103429" grpId="0"/>
      <p:bldP spid="103435"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М А М А\10 кл. Все для уроків\10 клас. Історія України\+Тема 7. Соціально-економічні та політичні  перетворення (1929 – 1938)\+Урок 114-115 Масові репресії\Фото дітей ворогів народу. Спецдитбудинок Наркомпросу. СРСР, 1930-ті..jpg"/>
          <p:cNvPicPr>
            <a:picLocks noChangeAspect="1" noChangeArrowheads="1"/>
          </p:cNvPicPr>
          <p:nvPr/>
        </p:nvPicPr>
        <p:blipFill>
          <a:blip r:embed="rId3" cstate="print"/>
          <a:srcRect/>
          <a:stretch>
            <a:fillRect/>
          </a:stretch>
        </p:blipFill>
        <p:spPr bwMode="auto">
          <a:xfrm>
            <a:off x="2778209" y="436981"/>
            <a:ext cx="5137150" cy="6035675"/>
          </a:xfrm>
          <a:prstGeom prst="rect">
            <a:avLst/>
          </a:prstGeom>
          <a:noFill/>
          <a:ln w="9525">
            <a:noFill/>
            <a:miter lim="800000"/>
            <a:headEnd/>
            <a:tailEnd/>
          </a:ln>
        </p:spPr>
      </p:pic>
      <p:sp>
        <p:nvSpPr>
          <p:cNvPr id="2" name="Прямоугольник 1"/>
          <p:cNvSpPr/>
          <p:nvPr/>
        </p:nvSpPr>
        <p:spPr>
          <a:xfrm>
            <a:off x="8275053" y="5661026"/>
            <a:ext cx="3563938" cy="923925"/>
          </a:xfrm>
          <a:prstGeom prst="rect">
            <a:avLst/>
          </a:prstGeom>
        </p:spPr>
        <p:txBody>
          <a:bodyPr>
            <a:spAutoFit/>
          </a:bodyPr>
          <a:lstStyle/>
          <a:p>
            <a:pPr algn="ctr">
              <a:defRPr/>
            </a:pPr>
            <a:r>
              <a:rPr lang="ru-RU" dirty="0">
                <a:latin typeface="Georgia" panose="02040502050405020303" pitchFamily="18" charset="0"/>
              </a:rPr>
              <a:t>Фото </a:t>
            </a:r>
            <a:r>
              <a:rPr lang="ru-RU" dirty="0" err="1">
                <a:latin typeface="Georgia" panose="02040502050405020303" pitchFamily="18" charset="0"/>
              </a:rPr>
              <a:t>дітей</a:t>
            </a:r>
            <a:r>
              <a:rPr lang="ru-RU" dirty="0">
                <a:latin typeface="Georgia" panose="02040502050405020303" pitchFamily="18" charset="0"/>
              </a:rPr>
              <a:t> </a:t>
            </a:r>
            <a:r>
              <a:rPr lang="ru-RU" dirty="0" err="1">
                <a:latin typeface="Georgia" panose="02040502050405020303" pitchFamily="18" charset="0"/>
              </a:rPr>
              <a:t>ворогів</a:t>
            </a:r>
            <a:r>
              <a:rPr lang="ru-RU" dirty="0">
                <a:latin typeface="Georgia" panose="02040502050405020303" pitchFamily="18" charset="0"/>
              </a:rPr>
              <a:t> народу. </a:t>
            </a:r>
            <a:r>
              <a:rPr lang="ru-RU" dirty="0" err="1">
                <a:latin typeface="Georgia" panose="02040502050405020303" pitchFamily="18" charset="0"/>
              </a:rPr>
              <a:t>Спецдитбудинок</a:t>
            </a:r>
            <a:r>
              <a:rPr lang="ru-RU" dirty="0">
                <a:latin typeface="Georgia" panose="02040502050405020303" pitchFamily="18" charset="0"/>
              </a:rPr>
              <a:t> </a:t>
            </a:r>
            <a:r>
              <a:rPr lang="ru-RU" dirty="0" err="1">
                <a:latin typeface="Georgia" panose="02040502050405020303" pitchFamily="18" charset="0"/>
              </a:rPr>
              <a:t>Наркомпросу</a:t>
            </a:r>
            <a:r>
              <a:rPr lang="ru-RU" b="1" dirty="0">
                <a:solidFill>
                  <a:schemeClr val="bg1"/>
                </a:solidFill>
                <a:effectLst>
                  <a:outerShdw blurRad="38100" dist="38100" dir="2700000" algn="tl">
                    <a:srgbClr val="000000">
                      <a:alpha val="43137"/>
                    </a:srgbClr>
                  </a:outerShdw>
                </a:effectLst>
                <a:latin typeface="Calibri" pitchFamily="34" charset="0"/>
              </a:rPr>
              <a:t>. </a:t>
            </a:r>
            <a:r>
              <a:rPr lang="ru-RU" dirty="0">
                <a:latin typeface="Georgia" panose="02040502050405020303" pitchFamily="18" charset="0"/>
              </a:rPr>
              <a:t>СРСР, 1930-ті.</a:t>
            </a:r>
            <a:endParaRPr lang="uk-UA" dirty="0">
              <a:latin typeface="Georgia" panose="02040502050405020303" pitchFamily="18" charset="0"/>
            </a:endParaRPr>
          </a:p>
        </p:txBody>
      </p:sp>
      <p:pic>
        <p:nvPicPr>
          <p:cNvPr id="55300" name="Picture 2" descr="D:\М А М А\10 кл. Все для уроків\10 клас. Історія України\+Тема 7. Соціально-економічні та політичні  перетворення (1929 – 1938)\+Урок 114-115 Масові репресії\ГУТАБ. Репресії\12821464_984295581606232_1934026887619911341_n.jpg"/>
          <p:cNvPicPr>
            <a:picLocks noChangeAspect="1" noChangeArrowheads="1"/>
          </p:cNvPicPr>
          <p:nvPr/>
        </p:nvPicPr>
        <p:blipFill>
          <a:blip r:embed="rId4" cstate="print"/>
          <a:srcRect/>
          <a:stretch>
            <a:fillRect/>
          </a:stretch>
        </p:blipFill>
        <p:spPr bwMode="auto">
          <a:xfrm>
            <a:off x="8140032" y="549276"/>
            <a:ext cx="3563938" cy="4537075"/>
          </a:xfrm>
          <a:prstGeom prst="rect">
            <a:avLst/>
          </a:prstGeom>
          <a:noFill/>
          <a:ln w="9525">
            <a:noFill/>
            <a:miter lim="800000"/>
            <a:headEnd/>
            <a:tailEnd/>
          </a:ln>
        </p:spPr>
      </p:pic>
      <p:pic>
        <p:nvPicPr>
          <p:cNvPr id="5" name="Рисунок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315521737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4906" y="646331"/>
            <a:ext cx="8856663" cy="5712333"/>
          </a:xfrm>
          <a:prstGeom prst="rect">
            <a:avLst/>
          </a:prstGeom>
        </p:spPr>
        <p:txBody>
          <a:bodyPr>
            <a:spAutoFit/>
          </a:bodyPr>
          <a:lstStyle/>
          <a:p>
            <a:pPr marL="342900" indent="-342900" algn="just">
              <a:spcBef>
                <a:spcPct val="20000"/>
              </a:spcBef>
              <a:buFont typeface="Wingdings" panose="05000000000000000000" pitchFamily="2" charset="2"/>
              <a:buChar char="Ø"/>
              <a:defRPr/>
            </a:pPr>
            <a:r>
              <a:rPr lang="ru-RU" sz="2200" dirty="0">
                <a:latin typeface="Georgia" panose="02040502050405020303" pitchFamily="18" charset="0"/>
              </a:rPr>
              <a:t>В </a:t>
            </a:r>
            <a:r>
              <a:rPr lang="ru-RU" sz="2200" dirty="0" err="1">
                <a:latin typeface="Georgia" panose="02040502050405020303" pitchFamily="18" charset="0"/>
              </a:rPr>
              <a:t>серпні</a:t>
            </a:r>
            <a:r>
              <a:rPr lang="ru-RU" sz="2200" dirty="0">
                <a:latin typeface="Georgia" panose="02040502050405020303" pitchFamily="18" charset="0"/>
              </a:rPr>
              <a:t> 1938 р. стали </a:t>
            </a:r>
            <a:r>
              <a:rPr lang="ru-RU" sz="2200" dirty="0" err="1">
                <a:latin typeface="Georgia" panose="02040502050405020303" pitchFamily="18" charset="0"/>
              </a:rPr>
              <a:t>проявлятись</a:t>
            </a:r>
            <a:r>
              <a:rPr lang="ru-RU" sz="2200" dirty="0">
                <a:latin typeface="Georgia" panose="02040502050405020303" pitchFamily="18" charset="0"/>
              </a:rPr>
              <a:t> </a:t>
            </a:r>
            <a:r>
              <a:rPr lang="ru-RU" sz="2200" dirty="0" err="1">
                <a:latin typeface="Georgia" panose="02040502050405020303" pitchFamily="18" charset="0"/>
              </a:rPr>
              <a:t>ознаки</a:t>
            </a:r>
            <a:r>
              <a:rPr lang="ru-RU" sz="2200" dirty="0">
                <a:latin typeface="Georgia" panose="02040502050405020303" pitchFamily="18" charset="0"/>
              </a:rPr>
              <a:t> </a:t>
            </a:r>
            <a:r>
              <a:rPr lang="uk-UA" sz="2200" dirty="0" smtClean="0">
                <a:latin typeface="Georgia" panose="02040502050405020303" pitchFamily="18" charset="0"/>
              </a:rPr>
              <a:t>завершення</a:t>
            </a:r>
            <a:r>
              <a:rPr lang="ru-RU" sz="2200" dirty="0" smtClean="0">
                <a:latin typeface="Georgia" panose="02040502050405020303" pitchFamily="18" charset="0"/>
              </a:rPr>
              <a:t> </a:t>
            </a:r>
            <a:r>
              <a:rPr lang="ru-RU" sz="2200" dirty="0">
                <a:latin typeface="Georgia" panose="02040502050405020303" pitchFamily="18" charset="0"/>
              </a:rPr>
              <a:t>Великого </a:t>
            </a:r>
            <a:r>
              <a:rPr lang="ru-RU" sz="2200" dirty="0" err="1">
                <a:latin typeface="Georgia" panose="02040502050405020303" pitchFamily="18" charset="0"/>
              </a:rPr>
              <a:t>терору</a:t>
            </a:r>
            <a:r>
              <a:rPr lang="ru-RU" sz="2200" dirty="0">
                <a:latin typeface="Georgia" panose="02040502050405020303" pitchFamily="18" charset="0"/>
              </a:rPr>
              <a:t>. </a:t>
            </a:r>
            <a:endParaRPr lang="en-US" sz="2200" dirty="0">
              <a:latin typeface="Georgia" panose="02040502050405020303" pitchFamily="18" charset="0"/>
            </a:endParaRPr>
          </a:p>
          <a:p>
            <a:pPr marL="342900" indent="-342900" algn="just">
              <a:spcBef>
                <a:spcPct val="20000"/>
              </a:spcBef>
              <a:buFont typeface="Wingdings" panose="05000000000000000000" pitchFamily="2" charset="2"/>
              <a:buChar char="Ø"/>
              <a:defRPr/>
            </a:pPr>
            <a:r>
              <a:rPr lang="en-US" sz="2200" dirty="0">
                <a:latin typeface="Georgia" panose="02040502050405020303" pitchFamily="18" charset="0"/>
              </a:rPr>
              <a:t>17 </a:t>
            </a:r>
            <a:r>
              <a:rPr lang="ru-RU" sz="2200" dirty="0">
                <a:latin typeface="Georgia" panose="02040502050405020303" pitchFamily="18" charset="0"/>
              </a:rPr>
              <a:t>листопада 1938 </a:t>
            </a:r>
            <a:r>
              <a:rPr lang="ru-RU" sz="2200" dirty="0" err="1">
                <a:latin typeface="Georgia" panose="02040502050405020303" pitchFamily="18" charset="0"/>
              </a:rPr>
              <a:t>постановою</a:t>
            </a:r>
            <a:r>
              <a:rPr lang="ru-RU" sz="2200" dirty="0">
                <a:latin typeface="Georgia" panose="02040502050405020303" pitchFamily="18" charset="0"/>
              </a:rPr>
              <a:t> </a:t>
            </a:r>
            <a:r>
              <a:rPr lang="ru-RU" sz="2200" dirty="0" err="1">
                <a:latin typeface="Georgia" panose="02040502050405020303" pitchFamily="18" charset="0"/>
              </a:rPr>
              <a:t>Раднаркому</a:t>
            </a:r>
            <a:r>
              <a:rPr lang="ru-RU" sz="2200" dirty="0">
                <a:latin typeface="Georgia" panose="02040502050405020303" pitchFamily="18" charset="0"/>
              </a:rPr>
              <a:t> й ЦК ВКП(б) </a:t>
            </a:r>
            <a:r>
              <a:rPr lang="ru-RU" sz="2200" dirty="0" err="1">
                <a:latin typeface="Georgia" panose="02040502050405020303" pitchFamily="18" charset="0"/>
              </a:rPr>
              <a:t>діяльність</a:t>
            </a:r>
            <a:r>
              <a:rPr lang="ru-RU" sz="2200" dirty="0">
                <a:latin typeface="Georgia" panose="02040502050405020303" pitchFamily="18" charset="0"/>
              </a:rPr>
              <a:t> </a:t>
            </a:r>
            <a:r>
              <a:rPr lang="ru-RU" sz="2200" dirty="0" err="1">
                <a:latin typeface="Georgia" panose="02040502050405020303" pitchFamily="18" charset="0"/>
              </a:rPr>
              <a:t>всіх</a:t>
            </a:r>
            <a:r>
              <a:rPr lang="ru-RU" sz="2200" dirty="0">
                <a:latin typeface="Georgia" panose="02040502050405020303" pitchFamily="18" charset="0"/>
              </a:rPr>
              <a:t> </a:t>
            </a:r>
            <a:r>
              <a:rPr lang="ru-RU" sz="2200" dirty="0" err="1">
                <a:latin typeface="Georgia" panose="02040502050405020303" pitchFamily="18" charset="0"/>
              </a:rPr>
              <a:t>надзвичайних</a:t>
            </a:r>
            <a:r>
              <a:rPr lang="ru-RU" sz="2200" dirty="0">
                <a:latin typeface="Georgia" panose="02040502050405020303" pitchFamily="18" charset="0"/>
              </a:rPr>
              <a:t> </a:t>
            </a:r>
            <a:r>
              <a:rPr lang="ru-RU" sz="2200" dirty="0" err="1">
                <a:latin typeface="Georgia" panose="02040502050405020303" pitchFamily="18" charset="0"/>
              </a:rPr>
              <a:t>органів</a:t>
            </a:r>
            <a:r>
              <a:rPr lang="ru-RU" sz="2200" dirty="0">
                <a:latin typeface="Georgia" panose="02040502050405020303" pitchFamily="18" charset="0"/>
              </a:rPr>
              <a:t> </a:t>
            </a:r>
            <a:r>
              <a:rPr lang="ru-RU" sz="2200" dirty="0" err="1">
                <a:latin typeface="Georgia" panose="02040502050405020303" pitchFamily="18" charset="0"/>
              </a:rPr>
              <a:t>припинена</a:t>
            </a:r>
            <a:r>
              <a:rPr lang="ru-RU" sz="2200" dirty="0">
                <a:latin typeface="Georgia" panose="02040502050405020303" pitchFamily="18" charset="0"/>
              </a:rPr>
              <a:t>, </a:t>
            </a:r>
            <a:r>
              <a:rPr lang="ru-RU" sz="2200" dirty="0" err="1">
                <a:latin typeface="Georgia" panose="02040502050405020303" pitchFamily="18" charset="0"/>
              </a:rPr>
              <a:t>арешти</a:t>
            </a:r>
            <a:r>
              <a:rPr lang="ru-RU" sz="2200" dirty="0">
                <a:latin typeface="Georgia" panose="02040502050405020303" pitchFamily="18" charset="0"/>
              </a:rPr>
              <a:t> </a:t>
            </a:r>
            <a:r>
              <a:rPr lang="ru-RU" sz="2200" dirty="0" err="1">
                <a:latin typeface="Georgia" panose="02040502050405020303" pitchFamily="18" charset="0"/>
              </a:rPr>
              <a:t>дозволені</a:t>
            </a:r>
            <a:r>
              <a:rPr lang="ru-RU" sz="2200" dirty="0">
                <a:latin typeface="Georgia" panose="02040502050405020303" pitchFamily="18" charset="0"/>
              </a:rPr>
              <a:t> </a:t>
            </a:r>
            <a:r>
              <a:rPr lang="ru-RU" sz="2200" dirty="0" err="1">
                <a:latin typeface="Georgia" panose="02040502050405020303" pitchFamily="18" charset="0"/>
              </a:rPr>
              <a:t>тільки</a:t>
            </a:r>
            <a:r>
              <a:rPr lang="ru-RU" sz="2200" dirty="0">
                <a:latin typeface="Georgia" panose="02040502050405020303" pitchFamily="18" charset="0"/>
              </a:rPr>
              <a:t> </a:t>
            </a:r>
            <a:r>
              <a:rPr lang="ru-RU" sz="2200" dirty="0" err="1">
                <a:latin typeface="Georgia" panose="02040502050405020303" pitchFamily="18" charset="0"/>
              </a:rPr>
              <a:t>із</a:t>
            </a:r>
            <a:r>
              <a:rPr lang="ru-RU" sz="2200" dirty="0">
                <a:latin typeface="Georgia" panose="02040502050405020303" pitchFamily="18" charset="0"/>
              </a:rPr>
              <a:t> </a:t>
            </a:r>
            <a:r>
              <a:rPr lang="ru-RU" sz="2200" dirty="0" err="1">
                <a:latin typeface="Georgia" panose="02040502050405020303" pitchFamily="18" charset="0"/>
              </a:rPr>
              <a:t>санкції</a:t>
            </a:r>
            <a:r>
              <a:rPr lang="ru-RU" sz="2200" dirty="0">
                <a:latin typeface="Georgia" panose="02040502050405020303" pitchFamily="18" charset="0"/>
              </a:rPr>
              <a:t> суду </a:t>
            </a:r>
            <a:r>
              <a:rPr lang="ru-RU" sz="2200" dirty="0" err="1">
                <a:latin typeface="Georgia" panose="02040502050405020303" pitchFamily="18" charset="0"/>
              </a:rPr>
              <a:t>або</a:t>
            </a:r>
            <a:r>
              <a:rPr lang="ru-RU" sz="2200" dirty="0">
                <a:latin typeface="Georgia" panose="02040502050405020303" pitchFamily="18" charset="0"/>
              </a:rPr>
              <a:t> прокурора. Директивою Наркома </a:t>
            </a:r>
            <a:r>
              <a:rPr lang="ru-RU" sz="2200" dirty="0" err="1">
                <a:latin typeface="Georgia" panose="02040502050405020303" pitchFamily="18" charset="0"/>
              </a:rPr>
              <a:t>внутрішніх</a:t>
            </a:r>
            <a:r>
              <a:rPr lang="ru-RU" sz="2200" dirty="0">
                <a:latin typeface="Georgia" panose="02040502050405020303" pitchFamily="18" charset="0"/>
              </a:rPr>
              <a:t> справ </a:t>
            </a:r>
            <a:r>
              <a:rPr lang="ru-RU" sz="2200" dirty="0" err="1">
                <a:latin typeface="Georgia" panose="02040502050405020303" pitchFamily="18" charset="0"/>
              </a:rPr>
              <a:t>Берії</a:t>
            </a:r>
            <a:r>
              <a:rPr lang="ru-RU" sz="2200" dirty="0">
                <a:latin typeface="Georgia" panose="02040502050405020303" pitchFamily="18" charset="0"/>
              </a:rPr>
              <a:t> </a:t>
            </a:r>
            <a:r>
              <a:rPr lang="ru-RU" sz="2200" dirty="0" err="1">
                <a:latin typeface="Georgia" panose="02040502050405020303" pitchFamily="18" charset="0"/>
              </a:rPr>
              <a:t>від</a:t>
            </a:r>
            <a:r>
              <a:rPr lang="ru-RU" sz="2200" dirty="0">
                <a:latin typeface="Georgia" panose="02040502050405020303" pitchFamily="18" charset="0"/>
              </a:rPr>
              <a:t> 22 </a:t>
            </a:r>
            <a:r>
              <a:rPr lang="ru-RU" sz="2200" dirty="0" err="1">
                <a:latin typeface="Georgia" panose="02040502050405020303" pitchFamily="18" charset="0"/>
              </a:rPr>
              <a:t>грудня</a:t>
            </a:r>
            <a:r>
              <a:rPr lang="ru-RU" sz="2200" dirty="0">
                <a:latin typeface="Georgia" panose="02040502050405020303" pitchFamily="18" charset="0"/>
              </a:rPr>
              <a:t> 1938 </a:t>
            </a:r>
            <a:r>
              <a:rPr lang="ru-RU" sz="2200" dirty="0" err="1">
                <a:latin typeface="Georgia" panose="02040502050405020303" pitchFamily="18" charset="0"/>
              </a:rPr>
              <a:t>всі</a:t>
            </a:r>
            <a:r>
              <a:rPr lang="ru-RU" sz="2200" dirty="0">
                <a:latin typeface="Georgia" panose="02040502050405020303" pitchFamily="18" charset="0"/>
              </a:rPr>
              <a:t> </a:t>
            </a:r>
            <a:r>
              <a:rPr lang="ru-RU" sz="2200" dirty="0" err="1">
                <a:latin typeface="Georgia" panose="02040502050405020303" pitchFamily="18" charset="0"/>
              </a:rPr>
              <a:t>вироки</a:t>
            </a:r>
            <a:r>
              <a:rPr lang="ru-RU" sz="2200" dirty="0">
                <a:latin typeface="Georgia" panose="02040502050405020303" pitchFamily="18" charset="0"/>
              </a:rPr>
              <a:t> </a:t>
            </a:r>
            <a:r>
              <a:rPr lang="ru-RU" sz="2200" dirty="0" err="1">
                <a:latin typeface="Georgia" panose="02040502050405020303" pitchFamily="18" charset="0"/>
              </a:rPr>
              <a:t>надзвичайних</a:t>
            </a:r>
            <a:r>
              <a:rPr lang="ru-RU" sz="2200" dirty="0">
                <a:latin typeface="Georgia" panose="02040502050405020303" pitchFamily="18" charset="0"/>
              </a:rPr>
              <a:t> </a:t>
            </a:r>
            <a:r>
              <a:rPr lang="ru-RU" sz="2200" dirty="0" err="1">
                <a:latin typeface="Georgia" panose="02040502050405020303" pitchFamily="18" charset="0"/>
              </a:rPr>
              <a:t>органів</a:t>
            </a:r>
            <a:r>
              <a:rPr lang="ru-RU" sz="2200" dirty="0">
                <a:latin typeface="Georgia" panose="02040502050405020303" pitchFamily="18" charset="0"/>
              </a:rPr>
              <a:t> </a:t>
            </a:r>
            <a:r>
              <a:rPr lang="ru-RU" sz="2200" dirty="0" err="1">
                <a:latin typeface="Georgia" panose="02040502050405020303" pitchFamily="18" charset="0"/>
              </a:rPr>
              <a:t>оголошені</a:t>
            </a:r>
            <a:r>
              <a:rPr lang="ru-RU" sz="2200" dirty="0">
                <a:latin typeface="Georgia" panose="02040502050405020303" pitchFamily="18" charset="0"/>
              </a:rPr>
              <a:t> </a:t>
            </a:r>
            <a:r>
              <a:rPr lang="ru-RU" sz="2200" dirty="0" err="1">
                <a:latin typeface="Georgia" panose="02040502050405020303" pitchFamily="18" charset="0"/>
              </a:rPr>
              <a:t>втратившими</a:t>
            </a:r>
            <a:r>
              <a:rPr lang="ru-RU" sz="2200" dirty="0">
                <a:latin typeface="Georgia" panose="02040502050405020303" pitchFamily="18" charset="0"/>
              </a:rPr>
              <a:t> силу, </a:t>
            </a:r>
            <a:r>
              <a:rPr lang="ru-RU" sz="2200" dirty="0" err="1">
                <a:latin typeface="Georgia" panose="02040502050405020303" pitchFamily="18" charset="0"/>
              </a:rPr>
              <a:t>якщо</a:t>
            </a:r>
            <a:r>
              <a:rPr lang="ru-RU" sz="2200" dirty="0">
                <a:latin typeface="Georgia" panose="02040502050405020303" pitchFamily="18" charset="0"/>
              </a:rPr>
              <a:t> вони не </a:t>
            </a:r>
            <a:r>
              <a:rPr lang="ru-RU" sz="2200" dirty="0" err="1">
                <a:latin typeface="Georgia" panose="02040502050405020303" pitchFamily="18" charset="0"/>
              </a:rPr>
              <a:t>були</a:t>
            </a:r>
            <a:r>
              <a:rPr lang="ru-RU" sz="2200" dirty="0">
                <a:latin typeface="Georgia" panose="02040502050405020303" pitchFamily="18" charset="0"/>
              </a:rPr>
              <a:t> </a:t>
            </a:r>
            <a:r>
              <a:rPr lang="ru-RU" sz="2200" dirty="0" err="1">
                <a:latin typeface="Georgia" panose="02040502050405020303" pitchFamily="18" charset="0"/>
              </a:rPr>
              <a:t>приведені</a:t>
            </a:r>
            <a:r>
              <a:rPr lang="ru-RU" sz="2200" dirty="0">
                <a:latin typeface="Georgia" panose="02040502050405020303" pitchFamily="18" charset="0"/>
              </a:rPr>
              <a:t> у </a:t>
            </a:r>
            <a:r>
              <a:rPr lang="ru-RU" sz="2200" dirty="0" err="1">
                <a:latin typeface="Georgia" panose="02040502050405020303" pitchFamily="18" charset="0"/>
              </a:rPr>
              <a:t>виконання</a:t>
            </a:r>
            <a:r>
              <a:rPr lang="ru-RU" sz="2200" dirty="0">
                <a:latin typeface="Georgia" panose="02040502050405020303" pitchFamily="18" charset="0"/>
              </a:rPr>
              <a:t>, </a:t>
            </a:r>
            <a:r>
              <a:rPr lang="ru-RU" sz="2200" dirty="0" err="1">
                <a:latin typeface="Georgia" panose="02040502050405020303" pitchFamily="18" charset="0"/>
              </a:rPr>
              <a:t>або</a:t>
            </a:r>
            <a:r>
              <a:rPr lang="ru-RU" sz="2200" dirty="0">
                <a:latin typeface="Georgia" panose="02040502050405020303" pitchFamily="18" charset="0"/>
              </a:rPr>
              <a:t> </a:t>
            </a:r>
            <a:r>
              <a:rPr lang="ru-RU" sz="2200" dirty="0" err="1">
                <a:latin typeface="Georgia" panose="02040502050405020303" pitchFamily="18" charset="0"/>
              </a:rPr>
              <a:t>оголошені</a:t>
            </a:r>
            <a:r>
              <a:rPr lang="ru-RU" sz="2200" dirty="0">
                <a:latin typeface="Georgia" panose="02040502050405020303" pitchFamily="18" charset="0"/>
              </a:rPr>
              <a:t> </a:t>
            </a:r>
            <a:r>
              <a:rPr lang="ru-RU" sz="2200" dirty="0" err="1">
                <a:latin typeface="Georgia" panose="02040502050405020303" pitchFamily="18" charset="0"/>
              </a:rPr>
              <a:t>засудженими</a:t>
            </a:r>
            <a:r>
              <a:rPr lang="ru-RU" sz="2200" dirty="0">
                <a:latin typeface="Georgia" panose="02040502050405020303" pitchFamily="18" charset="0"/>
              </a:rPr>
              <a:t> до 17 листопада.</a:t>
            </a:r>
          </a:p>
          <a:p>
            <a:pPr marL="342900" indent="-342900" algn="just">
              <a:spcBef>
                <a:spcPct val="20000"/>
              </a:spcBef>
              <a:buFont typeface="Wingdings" panose="05000000000000000000" pitchFamily="2" charset="2"/>
              <a:buChar char="Ø"/>
              <a:defRPr/>
            </a:pPr>
            <a:endParaRPr lang="ru-RU" sz="2200" dirty="0">
              <a:latin typeface="Georgia" panose="02040502050405020303" pitchFamily="18" charset="0"/>
            </a:endParaRPr>
          </a:p>
          <a:p>
            <a:pPr marL="342900" indent="-342900" algn="just">
              <a:spcBef>
                <a:spcPct val="20000"/>
              </a:spcBef>
              <a:buFont typeface="Wingdings" panose="05000000000000000000" pitchFamily="2" charset="2"/>
              <a:buChar char="Ø"/>
              <a:defRPr/>
            </a:pPr>
            <a:r>
              <a:rPr lang="ru-RU" sz="2200" dirty="0">
                <a:latin typeface="Georgia" panose="02040502050405020303" pitchFamily="18" charset="0"/>
              </a:rPr>
              <a:t>У </a:t>
            </a:r>
            <a:r>
              <a:rPr lang="ru-RU" sz="2200" dirty="0" err="1">
                <a:latin typeface="Georgia" panose="02040502050405020303" pitchFamily="18" charset="0"/>
              </a:rPr>
              <a:t>грудні</a:t>
            </a:r>
            <a:r>
              <a:rPr lang="ru-RU" sz="2200" dirty="0">
                <a:latin typeface="Georgia" panose="02040502050405020303" pitchFamily="18" charset="0"/>
              </a:rPr>
              <a:t> 1938, </a:t>
            </a:r>
            <a:r>
              <a:rPr lang="ru-RU" sz="2200" dirty="0" err="1">
                <a:latin typeface="Georgia" panose="02040502050405020303" pitchFamily="18" charset="0"/>
              </a:rPr>
              <a:t>подібно</a:t>
            </a:r>
            <a:r>
              <a:rPr lang="ru-RU" sz="2200" dirty="0">
                <a:latin typeface="Georgia" panose="02040502050405020303" pitchFamily="18" charset="0"/>
              </a:rPr>
              <a:t> </a:t>
            </a:r>
            <a:r>
              <a:rPr lang="ru-RU" sz="2200" dirty="0" err="1">
                <a:latin typeface="Georgia" panose="02040502050405020303" pitchFamily="18" charset="0"/>
              </a:rPr>
              <a:t>Ягоді</a:t>
            </a:r>
            <a:r>
              <a:rPr lang="ru-RU" sz="2200" dirty="0">
                <a:latin typeface="Georgia" panose="02040502050405020303" pitchFamily="18" charset="0"/>
              </a:rPr>
              <a:t>, </a:t>
            </a:r>
            <a:r>
              <a:rPr lang="ru-RU" sz="2200" dirty="0" err="1">
                <a:latin typeface="Georgia" panose="02040502050405020303" pitchFamily="18" charset="0"/>
              </a:rPr>
              <a:t>Єжов</a:t>
            </a:r>
            <a:r>
              <a:rPr lang="ru-RU" sz="2200" dirty="0">
                <a:latin typeface="Georgia" panose="02040502050405020303" pitchFamily="18" charset="0"/>
              </a:rPr>
              <a:t> </a:t>
            </a:r>
            <a:r>
              <a:rPr lang="ru-RU" sz="2200" dirty="0" err="1">
                <a:latin typeface="Georgia" panose="02040502050405020303" pitchFamily="18" charset="0"/>
              </a:rPr>
              <a:t>був</a:t>
            </a:r>
            <a:r>
              <a:rPr lang="ru-RU" sz="2200" dirty="0">
                <a:latin typeface="Georgia" panose="02040502050405020303" pitchFamily="18" charset="0"/>
              </a:rPr>
              <a:t> </a:t>
            </a:r>
            <a:r>
              <a:rPr lang="ru-RU" sz="2200" dirty="0" err="1">
                <a:latin typeface="Georgia" panose="02040502050405020303" pitchFamily="18" charset="0"/>
              </a:rPr>
              <a:t>також</a:t>
            </a:r>
            <a:r>
              <a:rPr lang="ru-RU" sz="2200" dirty="0">
                <a:latin typeface="Georgia" panose="02040502050405020303" pitchFamily="18" charset="0"/>
              </a:rPr>
              <a:t> </a:t>
            </a:r>
            <a:r>
              <a:rPr lang="ru-RU" sz="2200" dirty="0" err="1">
                <a:latin typeface="Georgia" panose="02040502050405020303" pitchFamily="18" charset="0"/>
              </a:rPr>
              <a:t>призначений</a:t>
            </a:r>
            <a:r>
              <a:rPr lang="ru-RU" sz="2200" dirty="0">
                <a:latin typeface="Georgia" panose="02040502050405020303" pitchFamily="18" charset="0"/>
              </a:rPr>
              <a:t> на </a:t>
            </a:r>
            <a:r>
              <a:rPr lang="ru-RU" sz="2200" dirty="0" err="1">
                <a:latin typeface="Georgia" panose="02040502050405020303" pitchFamily="18" charset="0"/>
              </a:rPr>
              <a:t>другорядний</a:t>
            </a:r>
            <a:r>
              <a:rPr lang="ru-RU" sz="2200" dirty="0">
                <a:latin typeface="Georgia" panose="02040502050405020303" pitchFamily="18" charset="0"/>
              </a:rPr>
              <a:t> пост, у </a:t>
            </a:r>
            <a:r>
              <a:rPr lang="ru-RU" sz="2200" dirty="0" err="1">
                <a:latin typeface="Georgia" panose="02040502050405020303" pitchFamily="18" charset="0"/>
              </a:rPr>
              <a:t>цьому</a:t>
            </a:r>
            <a:r>
              <a:rPr lang="ru-RU" sz="2200" dirty="0">
                <a:latin typeface="Georgia" panose="02040502050405020303" pitchFamily="18" charset="0"/>
              </a:rPr>
              <a:t> </a:t>
            </a:r>
            <a:r>
              <a:rPr lang="ru-RU" sz="2200" dirty="0" err="1">
                <a:latin typeface="Georgia" panose="02040502050405020303" pitchFamily="18" charset="0"/>
              </a:rPr>
              <a:t>випадку</a:t>
            </a:r>
            <a:r>
              <a:rPr lang="ru-RU" sz="2200" dirty="0">
                <a:latin typeface="Georgia" panose="02040502050405020303" pitchFamily="18" charset="0"/>
              </a:rPr>
              <a:t> — наркома водного транспорту. На </a:t>
            </a:r>
            <a:r>
              <a:rPr lang="ru-RU" sz="2200" dirty="0" err="1">
                <a:latin typeface="Georgia" panose="02040502050405020303" pitchFamily="18" charset="0"/>
              </a:rPr>
              <a:t>його</a:t>
            </a:r>
            <a:r>
              <a:rPr lang="ru-RU" sz="2200" dirty="0">
                <a:latin typeface="Georgia" panose="02040502050405020303" pitchFamily="18" charset="0"/>
              </a:rPr>
              <a:t> </a:t>
            </a:r>
            <a:r>
              <a:rPr lang="ru-RU" sz="2200" dirty="0" err="1">
                <a:latin typeface="Georgia" panose="02040502050405020303" pitchFamily="18" charset="0"/>
              </a:rPr>
              <a:t>місце</a:t>
            </a:r>
            <a:r>
              <a:rPr lang="ru-RU" sz="2200" dirty="0">
                <a:latin typeface="Georgia" panose="02040502050405020303" pitchFamily="18" charset="0"/>
              </a:rPr>
              <a:t> </a:t>
            </a:r>
            <a:r>
              <a:rPr lang="ru-RU" sz="2200" dirty="0" err="1">
                <a:latin typeface="Georgia" panose="02040502050405020303" pitchFamily="18" charset="0"/>
              </a:rPr>
              <a:t>був</a:t>
            </a:r>
            <a:r>
              <a:rPr lang="ru-RU" sz="2200" dirty="0">
                <a:latin typeface="Georgia" panose="02040502050405020303" pitchFamily="18" charset="0"/>
              </a:rPr>
              <a:t> </a:t>
            </a:r>
            <a:r>
              <a:rPr lang="ru-RU" sz="2200" dirty="0" err="1">
                <a:latin typeface="Georgia" panose="02040502050405020303" pitchFamily="18" charset="0"/>
              </a:rPr>
              <a:t>призначений</a:t>
            </a:r>
            <a:r>
              <a:rPr lang="ru-RU" sz="2200" dirty="0">
                <a:latin typeface="Georgia" panose="02040502050405020303" pitchFamily="18" charset="0"/>
              </a:rPr>
              <a:t> </a:t>
            </a:r>
            <a:r>
              <a:rPr lang="ru-RU" sz="2200" dirty="0" err="1">
                <a:latin typeface="Georgia" panose="02040502050405020303" pitchFamily="18" charset="0"/>
              </a:rPr>
              <a:t>Берія</a:t>
            </a:r>
            <a:r>
              <a:rPr lang="ru-RU" sz="2200" dirty="0">
                <a:latin typeface="Georgia" panose="02040502050405020303" pitchFamily="18" charset="0"/>
              </a:rPr>
              <a:t>, за </a:t>
            </a:r>
            <a:r>
              <a:rPr lang="ru-RU" sz="2200" dirty="0" err="1">
                <a:latin typeface="Georgia" panose="02040502050405020303" pitchFamily="18" charset="0"/>
              </a:rPr>
              <a:t>якого</a:t>
            </a:r>
            <a:r>
              <a:rPr lang="ru-RU" sz="2200" dirty="0">
                <a:latin typeface="Georgia" panose="02040502050405020303" pitchFamily="18" charset="0"/>
              </a:rPr>
              <a:t> </a:t>
            </a:r>
            <a:r>
              <a:rPr lang="ru-RU" sz="2200" dirty="0" err="1">
                <a:latin typeface="Georgia" panose="02040502050405020303" pitchFamily="18" charset="0"/>
              </a:rPr>
              <a:t>масштаби</a:t>
            </a:r>
            <a:r>
              <a:rPr lang="ru-RU" sz="2200" dirty="0">
                <a:latin typeface="Georgia" panose="02040502050405020303" pitchFamily="18" charset="0"/>
              </a:rPr>
              <a:t> </a:t>
            </a:r>
            <a:r>
              <a:rPr lang="ru-RU" sz="2200" dirty="0" err="1">
                <a:latin typeface="Georgia" panose="02040502050405020303" pitchFamily="18" charset="0"/>
              </a:rPr>
              <a:t>репресій</a:t>
            </a:r>
            <a:r>
              <a:rPr lang="ru-RU" sz="2200" dirty="0">
                <a:latin typeface="Georgia" panose="02040502050405020303" pitchFamily="18" charset="0"/>
              </a:rPr>
              <a:t> </a:t>
            </a:r>
            <a:r>
              <a:rPr lang="ru-RU" sz="2200" dirty="0" err="1">
                <a:latin typeface="Georgia" panose="02040502050405020303" pitchFamily="18" charset="0"/>
              </a:rPr>
              <a:t>були</a:t>
            </a:r>
            <a:r>
              <a:rPr lang="ru-RU" sz="2200" dirty="0">
                <a:latin typeface="Georgia" panose="02040502050405020303" pitchFamily="18" charset="0"/>
              </a:rPr>
              <a:t> </a:t>
            </a:r>
            <a:r>
              <a:rPr lang="ru-RU" sz="2200" dirty="0" err="1">
                <a:latin typeface="Georgia" panose="02040502050405020303" pitchFamily="18" charset="0"/>
              </a:rPr>
              <a:t>зменшені</a:t>
            </a:r>
            <a:r>
              <a:rPr lang="ru-RU" sz="2200" dirty="0">
                <a:latin typeface="Georgia" panose="02040502050405020303" pitchFamily="18" charset="0"/>
              </a:rPr>
              <a:t>. </a:t>
            </a:r>
            <a:r>
              <a:rPr lang="ru-RU" sz="2200" dirty="0" err="1">
                <a:latin typeface="Georgia" panose="02040502050405020303" pitchFamily="18" charset="0"/>
              </a:rPr>
              <a:t>Під</a:t>
            </a:r>
            <a:r>
              <a:rPr lang="ru-RU" sz="2200" dirty="0">
                <a:latin typeface="Georgia" panose="02040502050405020303" pitchFamily="18" charset="0"/>
              </a:rPr>
              <a:t> </a:t>
            </a:r>
            <a:r>
              <a:rPr lang="ru-RU" sz="2200" dirty="0" err="1">
                <a:latin typeface="Georgia" panose="02040502050405020303" pitchFamily="18" charset="0"/>
              </a:rPr>
              <a:t>його</a:t>
            </a:r>
            <a:r>
              <a:rPr lang="ru-RU" sz="2200" dirty="0">
                <a:latin typeface="Georgia" panose="02040502050405020303" pitchFamily="18" charset="0"/>
              </a:rPr>
              <a:t> </a:t>
            </a:r>
            <a:r>
              <a:rPr lang="ru-RU" sz="2200" dirty="0" err="1">
                <a:latin typeface="Georgia" panose="02040502050405020303" pitchFamily="18" charset="0"/>
              </a:rPr>
              <a:t>керівництвом</a:t>
            </a:r>
            <a:r>
              <a:rPr lang="ru-RU" sz="2200" dirty="0">
                <a:latin typeface="Georgia" panose="02040502050405020303" pitchFamily="18" charset="0"/>
              </a:rPr>
              <a:t> у рамках «</a:t>
            </a:r>
            <a:r>
              <a:rPr lang="ru-RU" sz="2200" dirty="0" err="1">
                <a:latin typeface="Georgia" panose="02040502050405020303" pitchFamily="18" charset="0"/>
              </a:rPr>
              <a:t>боротьби</a:t>
            </a:r>
            <a:r>
              <a:rPr lang="ru-RU" sz="2200" dirty="0">
                <a:latin typeface="Georgia" panose="02040502050405020303" pitchFamily="18" charset="0"/>
              </a:rPr>
              <a:t> за </a:t>
            </a:r>
            <a:r>
              <a:rPr lang="ru-RU" sz="2200" dirty="0" err="1">
                <a:latin typeface="Georgia" panose="02040502050405020303" pitchFamily="18" charset="0"/>
              </a:rPr>
              <a:t>відновлення</a:t>
            </a:r>
            <a:r>
              <a:rPr lang="ru-RU" sz="2200" dirty="0">
                <a:latin typeface="Georgia" panose="02040502050405020303" pitchFamily="18" charset="0"/>
              </a:rPr>
              <a:t> </a:t>
            </a:r>
            <a:r>
              <a:rPr lang="ru-RU" sz="2200" dirty="0" err="1">
                <a:latin typeface="Georgia" panose="02040502050405020303" pitchFamily="18" charset="0"/>
              </a:rPr>
              <a:t>соціалістичної</a:t>
            </a:r>
            <a:r>
              <a:rPr lang="ru-RU" sz="2200" dirty="0">
                <a:latin typeface="Georgia" panose="02040502050405020303" pitchFamily="18" charset="0"/>
              </a:rPr>
              <a:t> </a:t>
            </a:r>
            <a:r>
              <a:rPr lang="ru-RU" sz="2200" dirty="0" err="1">
                <a:latin typeface="Georgia" panose="02040502050405020303" pitchFamily="18" charset="0"/>
              </a:rPr>
              <a:t>законності</a:t>
            </a:r>
            <a:r>
              <a:rPr lang="ru-RU" sz="2200" dirty="0">
                <a:latin typeface="Georgia" panose="02040502050405020303" pitchFamily="18" charset="0"/>
              </a:rPr>
              <a:t>» </a:t>
            </a:r>
            <a:r>
              <a:rPr lang="ru-RU" sz="2200" dirty="0" err="1">
                <a:latin typeface="Georgia" panose="02040502050405020303" pitchFamily="18" charset="0"/>
              </a:rPr>
              <a:t>із</a:t>
            </a:r>
            <a:r>
              <a:rPr lang="ru-RU" sz="2200" dirty="0">
                <a:latin typeface="Georgia" panose="02040502050405020303" pitchFamily="18" charset="0"/>
              </a:rPr>
              <a:t> НКВС </a:t>
            </a:r>
            <a:r>
              <a:rPr lang="ru-RU" sz="2200" dirty="0" err="1">
                <a:latin typeface="Georgia" panose="02040502050405020303" pitchFamily="18" charset="0"/>
              </a:rPr>
              <a:t>було</a:t>
            </a:r>
            <a:r>
              <a:rPr lang="ru-RU" sz="2200" dirty="0">
                <a:latin typeface="Georgia" panose="02040502050405020303" pitchFamily="18" charset="0"/>
              </a:rPr>
              <a:t> </a:t>
            </a:r>
            <a:r>
              <a:rPr lang="ru-RU" sz="2200" dirty="0" err="1">
                <a:latin typeface="Georgia" panose="02040502050405020303" pitchFamily="18" charset="0"/>
              </a:rPr>
              <a:t>звільнено</a:t>
            </a:r>
            <a:r>
              <a:rPr lang="ru-RU" sz="2200" dirty="0">
                <a:latin typeface="Georgia" panose="02040502050405020303" pitchFamily="18" charset="0"/>
              </a:rPr>
              <a:t> 7372 </a:t>
            </a:r>
            <a:r>
              <a:rPr lang="ru-RU" sz="2200" dirty="0" err="1">
                <a:latin typeface="Georgia" panose="02040502050405020303" pitchFamily="18" charset="0"/>
              </a:rPr>
              <a:t>чоловік</a:t>
            </a:r>
            <a:r>
              <a:rPr lang="ru-RU" sz="2200" dirty="0">
                <a:latin typeface="Georgia" panose="02040502050405020303" pitchFamily="18" charset="0"/>
              </a:rPr>
              <a:t>, з них 987 </a:t>
            </a:r>
            <a:r>
              <a:rPr lang="ru-RU" sz="2200" dirty="0" err="1">
                <a:latin typeface="Georgia" panose="02040502050405020303" pitchFamily="18" charset="0"/>
              </a:rPr>
              <a:t>засуджені</a:t>
            </a:r>
            <a:r>
              <a:rPr lang="ru-RU" sz="2200" dirty="0">
                <a:latin typeface="Georgia" panose="02040502050405020303" pitchFamily="18" charset="0"/>
              </a:rPr>
              <a:t>.</a:t>
            </a:r>
          </a:p>
        </p:txBody>
      </p:sp>
      <p:sp>
        <p:nvSpPr>
          <p:cNvPr id="5" name="Прямоугольник 4"/>
          <p:cNvSpPr/>
          <p:nvPr/>
        </p:nvSpPr>
        <p:spPr>
          <a:xfrm>
            <a:off x="2566985" y="0"/>
            <a:ext cx="9432507" cy="646331"/>
          </a:xfrm>
          <a:prstGeom prst="rect">
            <a:avLst/>
          </a:prstGeom>
        </p:spPr>
        <p:txBody>
          <a:bodyPr wrap="square">
            <a:spAutoFit/>
          </a:bodyPr>
          <a:lstStyle/>
          <a:p>
            <a:pPr algn="ctr">
              <a:defRPr/>
            </a:pPr>
            <a:r>
              <a:rPr lang="uk-UA" sz="3600" b="1" dirty="0" smtClean="0">
                <a:effectLst>
                  <a:outerShdw blurRad="38100" dist="38100" dir="2700000" algn="tl">
                    <a:srgbClr val="000000">
                      <a:alpha val="43137"/>
                    </a:srgbClr>
                  </a:outerShdw>
                </a:effectLst>
                <a:latin typeface="Georgia" panose="02040502050405020303" pitchFamily="18" charset="0"/>
              </a:rPr>
              <a:t>Призупинення масового терору</a:t>
            </a:r>
            <a:endParaRPr lang="uk-UA" sz="3600" b="1" dirty="0">
              <a:effectLst>
                <a:outerShdw blurRad="38100" dist="38100" dir="2700000" algn="tl">
                  <a:srgbClr val="000000">
                    <a:alpha val="43137"/>
                  </a:srgbClr>
                </a:outerShdw>
              </a:effectLst>
              <a:latin typeface="Georgia" panose="02040502050405020303" pitchFamily="18"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131677738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078831" y="2418515"/>
            <a:ext cx="10515600" cy="1325563"/>
          </a:xfrm>
        </p:spPr>
        <p:txBody>
          <a:bodyPr>
            <a:normAutofit fontScale="90000"/>
          </a:bodyPr>
          <a:lstStyle/>
          <a:p>
            <a:pPr algn="ctr"/>
            <a:r>
              <a:rPr lang="uk-UA" b="1" dirty="0">
                <a:solidFill>
                  <a:srgbClr val="C00000"/>
                </a:solidFill>
                <a:latin typeface="Georgia" panose="02040502050405020303" pitchFamily="18" charset="0"/>
                <a:cs typeface="Times New Roman" pitchFamily="18" charset="0"/>
              </a:rPr>
              <a:t>Конституція УРСР </a:t>
            </a:r>
            <a:br>
              <a:rPr lang="uk-UA" b="1" dirty="0">
                <a:solidFill>
                  <a:srgbClr val="C00000"/>
                </a:solidFill>
                <a:latin typeface="Georgia" panose="02040502050405020303" pitchFamily="18" charset="0"/>
                <a:cs typeface="Times New Roman" pitchFamily="18" charset="0"/>
              </a:rPr>
            </a:br>
            <a:r>
              <a:rPr lang="uk-UA" b="1" dirty="0">
                <a:solidFill>
                  <a:srgbClr val="C00000"/>
                </a:solidFill>
                <a:latin typeface="Georgia" panose="02040502050405020303" pitchFamily="18" charset="0"/>
                <a:cs typeface="Times New Roman" pitchFamily="18" charset="0"/>
              </a:rPr>
              <a:t>1937 </a:t>
            </a:r>
            <a:r>
              <a:rPr lang="uk-UA" b="1" dirty="0" smtClean="0">
                <a:solidFill>
                  <a:srgbClr val="C00000"/>
                </a:solidFill>
                <a:latin typeface="Georgia" panose="02040502050405020303" pitchFamily="18" charset="0"/>
                <a:cs typeface="Times New Roman" pitchFamily="18" charset="0"/>
              </a:rPr>
              <a:t>р</a:t>
            </a:r>
            <a:br>
              <a:rPr lang="uk-UA" b="1" dirty="0" smtClean="0">
                <a:solidFill>
                  <a:srgbClr val="C00000"/>
                </a:solidFill>
                <a:latin typeface="Georgia" panose="02040502050405020303" pitchFamily="18" charset="0"/>
                <a:cs typeface="Times New Roman" pitchFamily="18" charset="0"/>
              </a:rPr>
            </a:br>
            <a:r>
              <a:rPr lang="ru-RU" b="1" dirty="0">
                <a:solidFill>
                  <a:srgbClr val="C00000"/>
                </a:solidFill>
                <a:latin typeface="Georgia" panose="02040502050405020303" pitchFamily="18" charset="0"/>
                <a:cs typeface="Times New Roman" pitchFamily="18" charset="0"/>
              </a:rPr>
              <a:t/>
            </a:r>
            <a:br>
              <a:rPr lang="ru-RU" b="1" dirty="0">
                <a:solidFill>
                  <a:srgbClr val="C00000"/>
                </a:solidFill>
                <a:latin typeface="Georgia" panose="02040502050405020303" pitchFamily="18" charset="0"/>
                <a:cs typeface="Times New Roman" pitchFamily="18" charset="0"/>
              </a:rPr>
            </a:br>
            <a:endParaRPr lang="ru-RU" dirty="0">
              <a:solidFill>
                <a:srgbClr val="C00000"/>
              </a:solidFill>
              <a:latin typeface="Georgia" panose="02040502050405020303" pitchFamily="18" charset="0"/>
            </a:endParaRPr>
          </a:p>
        </p:txBody>
      </p:sp>
    </p:spTree>
    <p:extLst>
      <p:ext uri="{BB962C8B-B14F-4D97-AF65-F5344CB8AC3E}">
        <p14:creationId xmlns:p14="http://schemas.microsoft.com/office/powerpoint/2010/main" xmlns="" val="13293102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6053" y="152400"/>
            <a:ext cx="4996882" cy="523220"/>
          </a:xfrm>
          <a:prstGeom prst="rect">
            <a:avLst/>
          </a:prstGeom>
        </p:spPr>
        <p:txBody>
          <a:bodyPr wrap="none">
            <a:spAutoFit/>
          </a:bodyPr>
          <a:lstStyle/>
          <a:p>
            <a:pPr algn="ctr"/>
            <a:r>
              <a:rPr lang="uk-UA" sz="2800" b="1" dirty="0">
                <a:solidFill>
                  <a:srgbClr val="C00000"/>
                </a:solidFill>
                <a:effectLst>
                  <a:outerShdw blurRad="38100" dist="38100" dir="2700000" algn="tl">
                    <a:srgbClr val="000000">
                      <a:alpha val="43137"/>
                    </a:srgbClr>
                  </a:outerShdw>
                </a:effectLst>
                <a:latin typeface="Bookman Old Style" pitchFamily="18" charset="0"/>
              </a:rPr>
              <a:t>Сталінська Конституція</a:t>
            </a:r>
            <a:endParaRPr lang="uk-UA" sz="2800" dirty="0">
              <a:solidFill>
                <a:srgbClr val="C00000"/>
              </a:solidFill>
              <a:effectLst>
                <a:outerShdw blurRad="38100" dist="38100" dir="2700000" algn="tl">
                  <a:srgbClr val="000000">
                    <a:alpha val="43137"/>
                  </a:srgbClr>
                </a:outerShdw>
              </a:effectLst>
              <a:latin typeface="Bookman Old Style" pitchFamily="18" charset="0"/>
            </a:endParaRPr>
          </a:p>
        </p:txBody>
      </p:sp>
      <p:sp>
        <p:nvSpPr>
          <p:cNvPr id="3" name="Прямоугольник 2"/>
          <p:cNvSpPr/>
          <p:nvPr/>
        </p:nvSpPr>
        <p:spPr>
          <a:xfrm>
            <a:off x="1764633" y="675620"/>
            <a:ext cx="9910812" cy="2554545"/>
          </a:xfrm>
          <a:prstGeom prst="rect">
            <a:avLst/>
          </a:prstGeom>
        </p:spPr>
        <p:txBody>
          <a:bodyPr wrap="square">
            <a:spAutoFit/>
          </a:bodyPr>
          <a:lstStyle/>
          <a:p>
            <a:pPr algn="just"/>
            <a:r>
              <a:rPr lang="uk-UA" sz="1600" dirty="0">
                <a:latin typeface="Georgia" panose="02040502050405020303" pitchFamily="18" charset="0"/>
              </a:rPr>
              <a:t>Напередодні «Великого терору», 5 грудня 1936 р., було прийнято Конституцію СРСР, яку називають сталінською. Вона закріпила «перемогу соціалізму в СРСР».</a:t>
            </a:r>
          </a:p>
          <a:p>
            <a:pPr algn="just"/>
            <a:r>
              <a:rPr lang="uk-UA" sz="1600" dirty="0">
                <a:latin typeface="Georgia" panose="02040502050405020303" pitchFamily="18" charset="0"/>
              </a:rPr>
              <a:t>СРСР — держава робітників і селян, політичну систему СРСР складають Ради, уся влада в СРСР належить трудящим» ВКП(б) — провідна сила радянського суспільства, в Основному Законі, яким є Конституція, задекларовано великий перелік прав громадян</a:t>
            </a:r>
            <a:r>
              <a:rPr lang="uk-UA" sz="1600" dirty="0" smtClean="0">
                <a:latin typeface="Georgia" panose="02040502050405020303" pitchFamily="18" charset="0"/>
              </a:rPr>
              <a:t>.</a:t>
            </a:r>
          </a:p>
          <a:p>
            <a:pPr algn="just"/>
            <a:endParaRPr lang="uk-UA" sz="1600" b="1" dirty="0" smtClean="0">
              <a:latin typeface="Georgia" panose="02040502050405020303" pitchFamily="18" charset="0"/>
            </a:endParaRPr>
          </a:p>
          <a:p>
            <a:pPr algn="just"/>
            <a:r>
              <a:rPr lang="uk-UA" sz="1600" b="1" dirty="0" smtClean="0">
                <a:latin typeface="Georgia" panose="02040502050405020303" pitchFamily="18" charset="0"/>
              </a:rPr>
              <a:t>5 грудня 1936 р</a:t>
            </a:r>
            <a:r>
              <a:rPr lang="uk-UA" sz="1600" dirty="0" smtClean="0">
                <a:latin typeface="Georgia" panose="02040502050405020303" pitchFamily="18" charset="0"/>
              </a:rPr>
              <a:t>., в СРСР прийнята нова конституція, яка ввійшла в історію як «Конституція перемігшого соціалізму». </a:t>
            </a:r>
          </a:p>
          <a:p>
            <a:pPr algn="just"/>
            <a:r>
              <a:rPr lang="uk-UA" sz="1600" dirty="0" smtClean="0">
                <a:latin typeface="Georgia" panose="02040502050405020303" pitchFamily="18" charset="0"/>
              </a:rPr>
              <a:t>А ще її називали «сталінська конституція».</a:t>
            </a:r>
          </a:p>
          <a:p>
            <a:pPr algn="just"/>
            <a:endParaRPr lang="uk-UA" sz="1600" dirty="0">
              <a:latin typeface="Georgia" panose="02040502050405020303" pitchFamily="18" charset="0"/>
            </a:endParaRPr>
          </a:p>
        </p:txBody>
      </p:sp>
      <p:pic>
        <p:nvPicPr>
          <p:cNvPr id="6146" name="Picture 2" descr="D:\М А М А\10 кл. Все для уроків\10 клас. Історія України\+Тема 7. Соціально-економічні та політичні  перетворення (1929 – 1938)\+Урок 112-113 Конституція СРСР 1936 р\i (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19553" y="3017386"/>
            <a:ext cx="5400971" cy="368784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472-1"/>
          <p:cNvPicPr>
            <a:picLocks noChangeAspect="1" noChangeArrowheads="1"/>
          </p:cNvPicPr>
          <p:nvPr/>
        </p:nvPicPr>
        <p:blipFill>
          <a:blip r:embed="rId3"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42614252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txBox="1">
            <a:spLocks/>
          </p:cNvSpPr>
          <p:nvPr/>
        </p:nvSpPr>
        <p:spPr>
          <a:xfrm>
            <a:off x="2037348" y="724386"/>
            <a:ext cx="9607750" cy="50720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57188" algn="just">
              <a:buFont typeface="Arial" panose="020B0604020202020204" pitchFamily="34" charset="0"/>
              <a:buNone/>
            </a:pPr>
            <a:r>
              <a:rPr lang="uk-UA" sz="2000" b="1" dirty="0" smtClean="0">
                <a:solidFill>
                  <a:srgbClr val="002060"/>
                </a:solidFill>
                <a:latin typeface="Georgia" panose="02040502050405020303" pitchFamily="18" charset="0"/>
              </a:rPr>
              <a:t>Конституція СРСР 1936 року </a:t>
            </a:r>
            <a:r>
              <a:rPr lang="uk-UA" sz="2000" i="1" dirty="0" smtClean="0">
                <a:solidFill>
                  <a:srgbClr val="002060"/>
                </a:solidFill>
                <a:latin typeface="Georgia" panose="02040502050405020303" pitchFamily="18" charset="0"/>
              </a:rPr>
              <a:t>(неофіційні назви: «Сталінська конституція», рідше - «Конституція перемігшого соціалізму» )</a:t>
            </a:r>
            <a:r>
              <a:rPr lang="uk-UA" sz="2000" dirty="0" smtClean="0">
                <a:solidFill>
                  <a:srgbClr val="002060"/>
                </a:solidFill>
                <a:latin typeface="Georgia" panose="02040502050405020303" pitchFamily="18" charset="0"/>
              </a:rPr>
              <a:t> – основний закон СРСР, прийнятий VIII надзвичайних з'їздом Рад 5 грудня 1936, і діяв до 1977.</a:t>
            </a:r>
          </a:p>
          <a:p>
            <a:pPr marL="0" indent="357188" algn="just">
              <a:buFont typeface="Arial" panose="020B0604020202020204" pitchFamily="34" charset="0"/>
              <a:buNone/>
            </a:pPr>
            <a:r>
              <a:rPr lang="uk-UA" sz="2000" dirty="0" smtClean="0">
                <a:latin typeface="Georgia" panose="02040502050405020303" pitchFamily="18" charset="0"/>
              </a:rPr>
              <a:t>Конституція проголосила, що соціалізм в СРСР переміг і в основному побудований:</a:t>
            </a:r>
            <a:endParaRPr lang="ru-RU" sz="2000" dirty="0" smtClean="0">
              <a:latin typeface="Georgia" panose="02040502050405020303" pitchFamily="18" charset="0"/>
            </a:endParaRPr>
          </a:p>
          <a:p>
            <a:pPr marL="0" lvl="1" indent="177800" algn="just"/>
            <a:r>
              <a:rPr lang="uk-UA" sz="2000" b="1" i="1" dirty="0" smtClean="0">
                <a:latin typeface="Georgia" panose="02040502050405020303" pitchFamily="18" charset="0"/>
              </a:rPr>
              <a:t>знищена приватна власність</a:t>
            </a:r>
            <a:r>
              <a:rPr lang="uk-UA" sz="2000" dirty="0" smtClean="0">
                <a:latin typeface="Georgia" panose="02040502050405020303" pitchFamily="18" charset="0"/>
              </a:rPr>
              <a:t> на засоби виробництва і експлуататорські класи, перемогли соціалістичні виробничі відносини;</a:t>
            </a:r>
            <a:endParaRPr lang="ru-RU" sz="2000" dirty="0" smtClean="0">
              <a:latin typeface="Georgia" panose="02040502050405020303" pitchFamily="18" charset="0"/>
            </a:endParaRPr>
          </a:p>
          <a:p>
            <a:pPr marL="0" lvl="1" indent="177800" algn="just"/>
            <a:r>
              <a:rPr lang="uk-UA" sz="2000" b="1" i="1" dirty="0" smtClean="0">
                <a:latin typeface="Georgia" panose="02040502050405020303" pitchFamily="18" charset="0"/>
              </a:rPr>
              <a:t>економічна основа</a:t>
            </a:r>
            <a:r>
              <a:rPr lang="uk-UA" sz="2000" dirty="0" smtClean="0">
                <a:latin typeface="Georgia" panose="02040502050405020303" pitchFamily="18" charset="0"/>
              </a:rPr>
              <a:t> – планова соціалістична система господарства, що спирається на соціалістичну власність у двох її формах – державну і колгоспно-кооперативну;</a:t>
            </a:r>
            <a:endParaRPr lang="ru-RU" sz="2000" dirty="0" smtClean="0">
              <a:latin typeface="Georgia" panose="02040502050405020303" pitchFamily="18" charset="0"/>
            </a:endParaRPr>
          </a:p>
          <a:p>
            <a:pPr marL="0" lvl="1" indent="177800" algn="just"/>
            <a:r>
              <a:rPr lang="uk-UA" sz="2000" b="1" dirty="0" smtClean="0">
                <a:latin typeface="Georgia" panose="02040502050405020303" pitchFamily="18" charset="0"/>
              </a:rPr>
              <a:t>усім громадянам надано рівні права:</a:t>
            </a:r>
            <a:endParaRPr lang="ru-RU" sz="2000" b="1" dirty="0" smtClean="0">
              <a:latin typeface="Georgia" panose="02040502050405020303" pitchFamily="18" charset="0"/>
            </a:endParaRPr>
          </a:p>
          <a:p>
            <a:pPr marL="0" lvl="1" indent="177800" algn="just">
              <a:buFont typeface="Wingdings" pitchFamily="2" charset="2"/>
              <a:buChar char="ü"/>
            </a:pPr>
            <a:r>
              <a:rPr lang="uk-UA" sz="2000" dirty="0" smtClean="0">
                <a:latin typeface="Georgia" panose="02040502050405020303" pitchFamily="18" charset="0"/>
              </a:rPr>
              <a:t>загальне, рівне і пряме виборче право при таємному голосуванні;</a:t>
            </a:r>
            <a:endParaRPr lang="ru-RU" sz="2000" dirty="0" smtClean="0">
              <a:latin typeface="Georgia" panose="02040502050405020303" pitchFamily="18" charset="0"/>
            </a:endParaRPr>
          </a:p>
          <a:p>
            <a:pPr marL="0" lvl="1" indent="177800" algn="just">
              <a:buFont typeface="Wingdings" pitchFamily="2" charset="2"/>
              <a:buChar char="ü"/>
            </a:pPr>
            <a:r>
              <a:rPr lang="uk-UA" sz="2000" dirty="0" smtClean="0">
                <a:latin typeface="Georgia" panose="02040502050405020303" pitchFamily="18" charset="0"/>
              </a:rPr>
              <a:t>право на працю і відпочинок, матеріальне забезпечення в старості і хвороби;</a:t>
            </a:r>
            <a:endParaRPr lang="ru-RU" sz="2000" dirty="0" smtClean="0">
              <a:latin typeface="Georgia" panose="02040502050405020303" pitchFamily="18" charset="0"/>
            </a:endParaRPr>
          </a:p>
          <a:p>
            <a:pPr marL="0" lvl="1" indent="177800" algn="just">
              <a:buFont typeface="Wingdings" pitchFamily="2" charset="2"/>
              <a:buChar char="ü"/>
            </a:pPr>
            <a:r>
              <a:rPr lang="uk-UA" sz="2000" dirty="0" smtClean="0">
                <a:latin typeface="Georgia" panose="02040502050405020303" pitchFamily="18" charset="0"/>
              </a:rPr>
              <a:t>свобода совісті, слова, друку, зборів і мітингів;</a:t>
            </a:r>
            <a:endParaRPr lang="ru-RU" sz="2000" dirty="0" smtClean="0">
              <a:latin typeface="Georgia" panose="02040502050405020303" pitchFamily="18" charset="0"/>
            </a:endParaRPr>
          </a:p>
          <a:p>
            <a:pPr marL="0" lvl="1" indent="177800" algn="just">
              <a:buFont typeface="Wingdings" pitchFamily="2" charset="2"/>
              <a:buChar char="ü"/>
            </a:pPr>
            <a:r>
              <a:rPr lang="uk-UA" sz="2000" dirty="0" smtClean="0">
                <a:latin typeface="Georgia" panose="02040502050405020303" pitchFamily="18" charset="0"/>
              </a:rPr>
              <a:t>проголошувалися недоторканість особи і таємниця листування.</a:t>
            </a:r>
            <a:endParaRPr lang="ru-RU" sz="2000" dirty="0" smtClean="0">
              <a:latin typeface="Georgia" panose="02040502050405020303" pitchFamily="18" charset="0"/>
            </a:endParaRPr>
          </a:p>
          <a:p>
            <a:pPr marL="0" indent="177800">
              <a:buFont typeface="Arial" panose="020B0604020202020204" pitchFamily="34" charset="0"/>
              <a:buNone/>
            </a:pPr>
            <a:endParaRPr lang="ru-RU" sz="1800" dirty="0"/>
          </a:p>
        </p:txBody>
      </p:sp>
      <p:pic>
        <p:nvPicPr>
          <p:cNvPr id="4" name="Picture 5" descr="472-1"/>
          <p:cNvPicPr>
            <a:picLocks noChangeAspect="1" noChangeArrowheads="1"/>
          </p:cNvPicPr>
          <p:nvPr/>
        </p:nvPicPr>
        <p:blipFill>
          <a:blip r:embed="rId2"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339628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ÐÐ°ÑÑÐ¸Ð½ÐºÐ¸ Ð¿Ð¾ Ð·Ð°Ð¿ÑÐ¾ÑÑ ÐºÐ¾Ð½ÑÑÐ¸ÑÑÑÑÑ ÑÑÑÑ 1937"/>
          <p:cNvPicPr>
            <a:picLocks noChangeAspect="1" noChangeArrowheads="1"/>
          </p:cNvPicPr>
          <p:nvPr/>
        </p:nvPicPr>
        <p:blipFill>
          <a:blip r:embed="rId2" cstate="print"/>
          <a:srcRect/>
          <a:stretch>
            <a:fillRect/>
          </a:stretch>
        </p:blipFill>
        <p:spPr bwMode="auto">
          <a:xfrm>
            <a:off x="1847529" y="332656"/>
            <a:ext cx="3988523" cy="5688632"/>
          </a:xfrm>
          <a:prstGeom prst="rect">
            <a:avLst/>
          </a:prstGeom>
          <a:ln>
            <a:noFill/>
          </a:ln>
          <a:effectLst>
            <a:outerShdw blurRad="292100" dist="139700" dir="2700000" algn="tl" rotWithShape="0">
              <a:srgbClr val="333333">
                <a:alpha val="65000"/>
              </a:srgbClr>
            </a:outerShdw>
          </a:effectLst>
        </p:spPr>
      </p:pic>
      <p:pic>
        <p:nvPicPr>
          <p:cNvPr id="38916" name="Picture 4" descr="ÐÐ°ÑÑÐ¸Ð½ÐºÐ¸ Ð¿Ð¾ Ð·Ð°Ð¿ÑÐ¾ÑÑ ÐºÐ¾Ð½ÑÑÐ¸ÑÑÑÑÑ ÑÑÑÑ 1937"/>
          <p:cNvPicPr>
            <a:picLocks noChangeAspect="1" noChangeArrowheads="1"/>
          </p:cNvPicPr>
          <p:nvPr/>
        </p:nvPicPr>
        <p:blipFill>
          <a:blip r:embed="rId3" cstate="print"/>
          <a:srcRect/>
          <a:stretch>
            <a:fillRect/>
          </a:stretch>
        </p:blipFill>
        <p:spPr bwMode="auto">
          <a:xfrm>
            <a:off x="6732385" y="2862322"/>
            <a:ext cx="4742980" cy="364023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807968" y="0"/>
            <a:ext cx="4860032" cy="2862322"/>
          </a:xfrm>
          <a:prstGeom prst="rect">
            <a:avLst/>
          </a:prstGeom>
          <a:noFill/>
        </p:spPr>
        <p:txBody>
          <a:bodyPr wrap="square" rtlCol="0">
            <a:spAutoFit/>
          </a:bodyPr>
          <a:lstStyle/>
          <a:p>
            <a:pPr algn="ctr"/>
            <a:r>
              <a:rPr lang="uk-UA" sz="6000" b="1" i="1" dirty="0">
                <a:latin typeface="Times New Roman" pitchFamily="18" charset="0"/>
                <a:cs typeface="Times New Roman" pitchFamily="18" charset="0"/>
              </a:rPr>
              <a:t>Конституція УРСР </a:t>
            </a:r>
          </a:p>
          <a:p>
            <a:pPr algn="ctr"/>
            <a:r>
              <a:rPr lang="uk-UA" sz="6000" b="1" i="1" dirty="0">
                <a:latin typeface="Times New Roman" pitchFamily="18" charset="0"/>
                <a:cs typeface="Times New Roman" pitchFamily="18" charset="0"/>
              </a:rPr>
              <a:t>1937 р. </a:t>
            </a:r>
            <a:endParaRPr lang="ru-RU" sz="6000" b="1" i="1" dirty="0">
              <a:latin typeface="Times New Roman" pitchFamily="18" charset="0"/>
              <a:cs typeface="Times New Roman" pitchFamily="18" charset="0"/>
            </a:endParaRPr>
          </a:p>
        </p:txBody>
      </p:sp>
      <p:pic>
        <p:nvPicPr>
          <p:cNvPr id="5" name="Picture 5" descr="472-1"/>
          <p:cNvPicPr>
            <a:picLocks noChangeAspect="1" noChangeArrowheads="1"/>
          </p:cNvPicPr>
          <p:nvPr/>
        </p:nvPicPr>
        <p:blipFill>
          <a:blip r:embed="rId4"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2932993418"/>
      </p:ext>
    </p:extLst>
  </p:cSld>
  <p:clrMapOvr>
    <a:masterClrMapping/>
  </p:clrMapOvr>
  <p:transition>
    <p:comb/>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57613" y="751344"/>
            <a:ext cx="4571499" cy="5632311"/>
          </a:xfrm>
          <a:prstGeom prst="rect">
            <a:avLst/>
          </a:prstGeom>
        </p:spPr>
        <p:txBody>
          <a:bodyPr wrap="square">
            <a:spAutoFit/>
          </a:bodyPr>
          <a:lstStyle/>
          <a:p>
            <a:pPr algn="just"/>
            <a:r>
              <a:rPr lang="uk-UA" dirty="0" smtClean="0">
                <a:latin typeface="Georgia" panose="02040502050405020303" pitchFamily="18" charset="0"/>
              </a:rPr>
              <a:t>            Принципові </a:t>
            </a:r>
            <a:r>
              <a:rPr lang="uk-UA" dirty="0">
                <a:latin typeface="Georgia" panose="02040502050405020303" pitchFamily="18" charset="0"/>
              </a:rPr>
              <a:t>зміни Конституції ніскільки не позначалися на системі реальної влади, тому що контроль над державою і суспільством продовжував здійснювати партійний апарат на чолі з генсеком.</a:t>
            </a:r>
          </a:p>
          <a:p>
            <a:pPr algn="just"/>
            <a:r>
              <a:rPr lang="uk-UA" dirty="0" smtClean="0">
                <a:latin typeface="Georgia" panose="02040502050405020303" pitchFamily="18" charset="0"/>
              </a:rPr>
              <a:t>            Конституції </a:t>
            </a:r>
            <a:r>
              <a:rPr lang="uk-UA" dirty="0">
                <a:latin typeface="Georgia" panose="02040502050405020303" pitchFamily="18" charset="0"/>
              </a:rPr>
              <a:t>союзних республік були розроблені за зразком союзної. Наприкінці </a:t>
            </a:r>
            <a:r>
              <a:rPr lang="uk-UA" b="1" dirty="0">
                <a:latin typeface="Georgia" panose="02040502050405020303" pitchFamily="18" charset="0"/>
              </a:rPr>
              <a:t>січня 1937 р. </a:t>
            </a:r>
            <a:r>
              <a:rPr lang="en-US" b="1" dirty="0">
                <a:latin typeface="Georgia" panose="02040502050405020303" pitchFamily="18" charset="0"/>
              </a:rPr>
              <a:t>XIV </a:t>
            </a:r>
            <a:r>
              <a:rPr lang="uk-UA" b="1" dirty="0">
                <a:latin typeface="Georgia" panose="02040502050405020303" pitchFamily="18" charset="0"/>
              </a:rPr>
              <a:t>з'їзд рад України затвердив Конституцію УРСР</a:t>
            </a:r>
            <a:r>
              <a:rPr lang="uk-UA" dirty="0">
                <a:latin typeface="Georgia" panose="02040502050405020303" pitchFamily="18" charset="0"/>
              </a:rPr>
              <a:t>. </a:t>
            </a:r>
            <a:endParaRPr lang="uk-UA" dirty="0" smtClean="0">
              <a:latin typeface="Georgia" panose="02040502050405020303" pitchFamily="18" charset="0"/>
            </a:endParaRPr>
          </a:p>
          <a:p>
            <a:pPr algn="just"/>
            <a:r>
              <a:rPr lang="uk-UA" dirty="0">
                <a:latin typeface="Georgia" panose="02040502050405020303" pitchFamily="18" charset="0"/>
              </a:rPr>
              <a:t> </a:t>
            </a:r>
            <a:r>
              <a:rPr lang="uk-UA" dirty="0" smtClean="0">
                <a:latin typeface="Georgia" panose="02040502050405020303" pitchFamily="18" charset="0"/>
              </a:rPr>
              <a:t>           Відбулися </a:t>
            </a:r>
            <a:r>
              <a:rPr lang="uk-UA" dirty="0">
                <a:latin typeface="Georgia" panose="02040502050405020303" pitchFamily="18" charset="0"/>
              </a:rPr>
              <a:t>також вибори до Верховної Ради СРСР і Верховної Ради УРСР. Соціальний, національний, партійний склад депутатів ретельно дозувався. Крім того, було "спрощено" текст виборчого бюлетеня. Така підготовча робота гарантувала парта потрібних кандидатів від "блоку комуністів і безпартійних". </a:t>
            </a:r>
          </a:p>
        </p:txBody>
      </p:sp>
      <p:pic>
        <p:nvPicPr>
          <p:cNvPr id="8194" name="Picture 2" descr="D:\М А М А\10 кл. Все для уроків\10 клас. Історія України\+Тема 7. Соціально-економічні та політичні  перетворення (1929 – 1938)\+Урок 112-113 Конституція СРСР 1936 р\Рисунок7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29112" y="1542931"/>
            <a:ext cx="5581650" cy="3772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 name="Picture 5" descr="472-1"/>
          <p:cNvPicPr>
            <a:picLocks noChangeAspect="1" noChangeArrowheads="1"/>
          </p:cNvPicPr>
          <p:nvPr/>
        </p:nvPicPr>
        <p:blipFill>
          <a:blip r:embed="rId3"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12314217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89221" y="211722"/>
            <a:ext cx="9914021" cy="1938992"/>
          </a:xfrm>
          <a:prstGeom prst="rect">
            <a:avLst/>
          </a:prstGeom>
        </p:spPr>
        <p:txBody>
          <a:bodyPr wrap="square">
            <a:spAutoFit/>
          </a:bodyPr>
          <a:lstStyle/>
          <a:p>
            <a:pPr algn="just"/>
            <a:r>
              <a:rPr lang="uk-UA" sz="2400" dirty="0">
                <a:latin typeface="Georgia" panose="02040502050405020303" pitchFamily="18" charset="0"/>
              </a:rPr>
              <a:t>У січні 1937 р. було прийнято й нову Конституцію УСРР, яка відтепер почала офіційно називатися Українською Радянською Соціалістичною Республікою, в абревіатурі — </a:t>
            </a:r>
            <a:r>
              <a:rPr lang="uk-UA" sz="2400" b="1" dirty="0">
                <a:latin typeface="Georgia" panose="02040502050405020303" pitchFamily="18" charset="0"/>
              </a:rPr>
              <a:t>УРСР</a:t>
            </a:r>
            <a:r>
              <a:rPr lang="uk-UA" sz="2400" dirty="0">
                <a:latin typeface="Georgia" panose="02040502050405020303" pitchFamily="18" charset="0"/>
              </a:rPr>
              <a:t>. Конституція УРСР 1937 р., як і Конституція СРСР 1936 р., багато, в чому зоставалася декларативною.</a:t>
            </a:r>
          </a:p>
        </p:txBody>
      </p:sp>
      <p:pic>
        <p:nvPicPr>
          <p:cNvPr id="11266" name="Picture 2" descr="D:\М А М А\10 кл. Все для уроків\10 клас. Історія України\+Тема 7. Соціально-економічні та політичні  перетворення (1929 – 1938)\+Урок 112-113 Конституція СРСР 1936 р\Герб УРСР. 1939 р.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23647" y="2516720"/>
            <a:ext cx="2990850" cy="32004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3262880" y="5993994"/>
            <a:ext cx="1912383" cy="369332"/>
          </a:xfrm>
          <a:prstGeom prst="rect">
            <a:avLst/>
          </a:prstGeom>
        </p:spPr>
        <p:txBody>
          <a:bodyPr wrap="none">
            <a:spAutoFit/>
          </a:bodyPr>
          <a:lstStyle/>
          <a:p>
            <a:r>
              <a:rPr lang="uk-UA" b="1" dirty="0">
                <a:solidFill>
                  <a:srgbClr val="C00000"/>
                </a:solidFill>
                <a:effectLst>
                  <a:outerShdw blurRad="38100" dist="38100" dir="2700000" algn="tl">
                    <a:srgbClr val="000000">
                      <a:alpha val="43137"/>
                    </a:srgbClr>
                  </a:outerShdw>
                </a:effectLst>
              </a:rPr>
              <a:t>Герб УРСР. 1939 р</a:t>
            </a:r>
          </a:p>
        </p:txBody>
      </p:sp>
      <p:pic>
        <p:nvPicPr>
          <p:cNvPr id="11267" name="Picture 3" descr="D:\М А М А\10 кл. Все для уроків\10 клас. Історія України\+Тема 7. Соціально-економічні та політичні  перетворення (1929 – 1938)\+Урок 112-113 Конституція СРСР 1936 р\ДЕРЖАВНИЙ ПРАПОР УРСР 1937 РОКУ.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89530" y="2793594"/>
            <a:ext cx="4095549" cy="264665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a:off x="8179870" y="5993994"/>
            <a:ext cx="2529860" cy="369332"/>
          </a:xfrm>
          <a:prstGeom prst="rect">
            <a:avLst/>
          </a:prstGeom>
        </p:spPr>
        <p:txBody>
          <a:bodyPr wrap="none">
            <a:spAutoFit/>
          </a:bodyPr>
          <a:lstStyle/>
          <a:p>
            <a:r>
              <a:rPr lang="ru-RU" b="1" dirty="0">
                <a:solidFill>
                  <a:srgbClr val="C00000"/>
                </a:solidFill>
                <a:effectLst>
                  <a:outerShdw blurRad="38100" dist="38100" dir="2700000" algn="tl">
                    <a:srgbClr val="000000">
                      <a:alpha val="43137"/>
                    </a:srgbClr>
                  </a:outerShdw>
                </a:effectLst>
              </a:rPr>
              <a:t>Прапор УРСР 1937 року</a:t>
            </a:r>
            <a:endParaRPr lang="uk-UA" b="1" dirty="0">
              <a:solidFill>
                <a:srgbClr val="C00000"/>
              </a:solidFill>
              <a:effectLst>
                <a:outerShdw blurRad="38100" dist="38100" dir="2700000" algn="tl">
                  <a:srgbClr val="000000">
                    <a:alpha val="43137"/>
                  </a:srgbClr>
                </a:outerShdw>
              </a:effectLst>
            </a:endParaRPr>
          </a:p>
        </p:txBody>
      </p:sp>
      <p:pic>
        <p:nvPicPr>
          <p:cNvPr id="7" name="Picture 5" descr="472-1"/>
          <p:cNvPicPr>
            <a:picLocks noChangeAspect="1" noChangeArrowheads="1"/>
          </p:cNvPicPr>
          <p:nvPr/>
        </p:nvPicPr>
        <p:blipFill>
          <a:blip r:embed="rId4"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42766652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2369" y="2386430"/>
            <a:ext cx="10515600" cy="1325563"/>
          </a:xfrm>
        </p:spPr>
        <p:txBody>
          <a:bodyPr/>
          <a:lstStyle/>
          <a:p>
            <a:pPr algn="ctr"/>
            <a:r>
              <a:rPr lang="uk-UA" b="1" dirty="0" smtClean="0">
                <a:solidFill>
                  <a:srgbClr val="C00000"/>
                </a:solidFill>
                <a:latin typeface="Georgia" panose="02040502050405020303" pitchFamily="18" charset="0"/>
              </a:rPr>
              <a:t>Антирелігійна політика</a:t>
            </a:r>
            <a:endParaRPr lang="uk-UA" b="1" dirty="0">
              <a:solidFill>
                <a:srgbClr val="C00000"/>
              </a:solidFill>
              <a:latin typeface="Georgia" panose="02040502050405020303" pitchFamily="18" charset="0"/>
            </a:endParaRPr>
          </a:p>
        </p:txBody>
      </p:sp>
    </p:spTree>
    <p:extLst>
      <p:ext uri="{BB962C8B-B14F-4D97-AF65-F5344CB8AC3E}">
        <p14:creationId xmlns:p14="http://schemas.microsoft.com/office/powerpoint/2010/main" xmlns="" val="11905568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2037348" y="462045"/>
            <a:ext cx="9845842" cy="6251575"/>
          </a:xfrm>
        </p:spPr>
        <p:txBody>
          <a:bodyPr>
            <a:normAutofit lnSpcReduction="10000"/>
          </a:bodyPr>
          <a:lstStyle/>
          <a:p>
            <a:pPr marL="0" indent="0" algn="just">
              <a:buNone/>
            </a:pPr>
            <a:r>
              <a:rPr lang="uk-UA" dirty="0" smtClean="0">
                <a:latin typeface="Georgia" panose="02040502050405020303" pitchFamily="18" charset="0"/>
              </a:rPr>
              <a:t>– один із пріоритетних напрямків діяльності більшовицького тоталітарного режиму, спрямований на формування в суспільстві атеїстичного світогляду. </a:t>
            </a:r>
          </a:p>
          <a:p>
            <a:pPr marL="0" indent="0" algn="just">
              <a:buNone/>
            </a:pPr>
            <a:r>
              <a:rPr lang="uk-UA" dirty="0">
                <a:latin typeface="Georgia" panose="02040502050405020303" pitchFamily="18" charset="0"/>
              </a:rPr>
              <a:t> </a:t>
            </a:r>
            <a:r>
              <a:rPr lang="uk-UA" dirty="0" smtClean="0">
                <a:latin typeface="Georgia" panose="02040502050405020303" pitchFamily="18" charset="0"/>
              </a:rPr>
              <a:t>         Згідно з політичним курсом правлячої більшовицької партії, витіснення релігії та її соціального інституту – церкви із суспільної свідомості було необхідною умовою будівництва соціалістичної держави. </a:t>
            </a:r>
          </a:p>
          <a:p>
            <a:pPr marL="0" indent="0" algn="just">
              <a:buNone/>
            </a:pPr>
            <a:r>
              <a:rPr lang="uk-UA" dirty="0">
                <a:latin typeface="Georgia" panose="02040502050405020303" pitchFamily="18" charset="0"/>
              </a:rPr>
              <a:t> </a:t>
            </a:r>
            <a:r>
              <a:rPr lang="uk-UA" dirty="0" smtClean="0">
                <a:latin typeface="Georgia" panose="02040502050405020303" pitchFamily="18" charset="0"/>
              </a:rPr>
              <a:t>         Тому партійно-радянське керівництво проголосило релігію історичним пережитком, «опіумом», з яким слід боротися і який необхідно викорінити. Оскільки у Російській імперії нараховувалося (станом на 1917 р.) близько 118 тис. культових споруд (церков, костелів, мечетей, </a:t>
            </a:r>
            <a:r>
              <a:rPr lang="uk-UA" dirty="0" err="1" smtClean="0">
                <a:latin typeface="Georgia" panose="02040502050405020303" pitchFamily="18" charset="0"/>
              </a:rPr>
              <a:t>синагог</a:t>
            </a:r>
            <a:r>
              <a:rPr lang="uk-UA" dirty="0" smtClean="0">
                <a:latin typeface="Georgia" panose="02040502050405020303" pitchFamily="18" charset="0"/>
              </a:rPr>
              <a:t>, сектантських молитовних будинків), понад 1000 монастирів, близько 300 духовних навчальних закладів[1], то антирелігійна боротьба набрала надзвичайно великого розмаху.</a:t>
            </a:r>
            <a:endParaRPr lang="uk-UA" dirty="0">
              <a:latin typeface="Georgia" panose="02040502050405020303"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629923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13034" y="365125"/>
            <a:ext cx="9540766" cy="1325563"/>
          </a:xfrm>
        </p:spPr>
        <p:txBody>
          <a:bodyPr/>
          <a:lstStyle/>
          <a:p>
            <a:r>
              <a:rPr lang="uk-UA" b="1" dirty="0" smtClean="0">
                <a:solidFill>
                  <a:srgbClr val="FF0000"/>
                </a:solidFill>
              </a:rPr>
              <a:t>Перехід до політики індустріалізації відбувався в декілька етапів</a:t>
            </a:r>
            <a:endParaRPr lang="uk-UA" dirty="0">
              <a:solidFill>
                <a:srgbClr val="FF0000"/>
              </a:solidFill>
            </a:endParaRPr>
          </a:p>
        </p:txBody>
      </p:sp>
      <p:sp>
        <p:nvSpPr>
          <p:cNvPr id="3" name="Содержимое 2"/>
          <p:cNvSpPr>
            <a:spLocks noGrp="1"/>
          </p:cNvSpPr>
          <p:nvPr>
            <p:ph idx="1"/>
          </p:nvPr>
        </p:nvSpPr>
        <p:spPr>
          <a:xfrm>
            <a:off x="1844565" y="1825625"/>
            <a:ext cx="10011103" cy="4351338"/>
          </a:xfrm>
        </p:spPr>
        <p:txBody>
          <a:bodyPr>
            <a:normAutofit lnSpcReduction="10000"/>
          </a:bodyPr>
          <a:lstStyle/>
          <a:p>
            <a:r>
              <a:rPr lang="uk-UA" sz="3200" dirty="0" smtClean="0"/>
              <a:t>1</a:t>
            </a:r>
            <a:r>
              <a:rPr lang="uk-UA" sz="3200" dirty="0" smtClean="0"/>
              <a:t>) </a:t>
            </a:r>
            <a:r>
              <a:rPr lang="uk-UA" sz="3200" b="1" dirty="0" smtClean="0"/>
              <a:t>грудень 1925 </a:t>
            </a:r>
            <a:r>
              <a:rPr lang="uk-UA" sz="3200" b="1" dirty="0" smtClean="0"/>
              <a:t>p.</a:t>
            </a:r>
            <a:r>
              <a:rPr lang="uk-UA" sz="3200" dirty="0" smtClean="0"/>
              <a:t> XIV </a:t>
            </a:r>
            <a:r>
              <a:rPr lang="uk-UA" sz="3200" dirty="0" smtClean="0"/>
              <a:t>з’їзд </a:t>
            </a:r>
            <a:r>
              <a:rPr lang="uk-UA" sz="3200" b="1" dirty="0" smtClean="0"/>
              <a:t>ВКП(б)</a:t>
            </a:r>
            <a:r>
              <a:rPr lang="uk-UA" sz="3200" dirty="0" smtClean="0"/>
              <a:t> ( на з їзді назва РКП(б) змінено на ВКП(б) </a:t>
            </a:r>
            <a:r>
              <a:rPr lang="uk-UA" sz="3200" dirty="0" smtClean="0">
                <a:solidFill>
                  <a:srgbClr val="0070C0"/>
                </a:solidFill>
              </a:rPr>
              <a:t>проголосив </a:t>
            </a:r>
            <a:r>
              <a:rPr lang="uk-UA" sz="3200" b="1" dirty="0" smtClean="0">
                <a:solidFill>
                  <a:srgbClr val="0070C0"/>
                </a:solidFill>
              </a:rPr>
              <a:t>курс на індустріалізацію</a:t>
            </a:r>
            <a:r>
              <a:rPr lang="uk-UA" sz="3200" dirty="0" smtClean="0">
                <a:solidFill>
                  <a:srgbClr val="0070C0"/>
                </a:solidFill>
              </a:rPr>
              <a:t> </a:t>
            </a:r>
            <a:r>
              <a:rPr lang="uk-UA" sz="3200" dirty="0" smtClean="0"/>
              <a:t>країни та «побудову соціалізму в окремо взятій країні»; план визначав середньорічні темпи приросту </a:t>
            </a:r>
            <a:r>
              <a:rPr lang="uk-UA" sz="3200" b="1" dirty="0" smtClean="0"/>
              <a:t>16</a:t>
            </a:r>
            <a:r>
              <a:rPr lang="uk-UA" sz="3200" b="1" dirty="0" smtClean="0"/>
              <a:t>%</a:t>
            </a:r>
            <a:endParaRPr lang="uk-UA" sz="3200" dirty="0" smtClean="0"/>
          </a:p>
          <a:p>
            <a:r>
              <a:rPr lang="uk-UA" sz="3200" dirty="0" smtClean="0"/>
              <a:t>2) </a:t>
            </a:r>
            <a:r>
              <a:rPr lang="uk-UA" sz="3200" b="1" dirty="0" smtClean="0"/>
              <a:t>травень 1929 р</a:t>
            </a:r>
            <a:r>
              <a:rPr lang="uk-UA" sz="3200" dirty="0" smtClean="0"/>
              <a:t>. Всеукраїнський XI з’їзд рад УРСР затвердив </a:t>
            </a:r>
            <a:r>
              <a:rPr lang="uk-UA" sz="3200" b="1" dirty="0" smtClean="0">
                <a:solidFill>
                  <a:srgbClr val="0070C0"/>
                </a:solidFill>
              </a:rPr>
              <a:t>п’ятирічний план </a:t>
            </a:r>
            <a:r>
              <a:rPr lang="uk-UA" sz="3200" dirty="0" smtClean="0"/>
              <a:t>розвитку народного господарства на </a:t>
            </a:r>
            <a:r>
              <a:rPr lang="uk-UA" sz="3200" b="1" dirty="0" smtClean="0"/>
              <a:t>1928-1933 </a:t>
            </a:r>
            <a:r>
              <a:rPr lang="uk-UA" sz="3200" b="1" dirty="0" err="1" smtClean="0"/>
              <a:t>pp</a:t>
            </a:r>
            <a:r>
              <a:rPr lang="uk-UA" sz="3200" dirty="0" smtClean="0"/>
              <a:t>., за яким передбачався </a:t>
            </a:r>
            <a:r>
              <a:rPr lang="uk-UA" sz="3200" b="1" dirty="0" smtClean="0"/>
              <a:t>щорічний приріст промислової продукції на 20-23 %,</a:t>
            </a:r>
            <a:r>
              <a:rPr lang="uk-UA" sz="3200" dirty="0" smtClean="0"/>
              <a:t> будівництво 400 підприємств (з 1500 - у СРСР).</a:t>
            </a:r>
          </a:p>
          <a:p>
            <a:endParaRPr lang="uk-UA" dirty="0"/>
          </a:p>
        </p:txBody>
      </p:sp>
      <p:pic>
        <p:nvPicPr>
          <p:cNvPr id="4" name="Picture 5" descr="472-1"/>
          <p:cNvPicPr>
            <a:picLocks noChangeAspect="1" noChangeArrowheads="1"/>
          </p:cNvPicPr>
          <p:nvPr/>
        </p:nvPicPr>
        <p:blipFill>
          <a:blip r:embed="rId2"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79032" y="673768"/>
            <a:ext cx="9236242" cy="5856121"/>
          </a:xfrm>
        </p:spPr>
        <p:txBody>
          <a:bodyPr>
            <a:normAutofit fontScale="92500"/>
          </a:bodyPr>
          <a:lstStyle/>
          <a:p>
            <a:pPr marL="0" indent="0" algn="just">
              <a:buNone/>
            </a:pPr>
            <a:r>
              <a:rPr lang="uk-UA" dirty="0" smtClean="0">
                <a:latin typeface="Georgia" panose="02040502050405020303" pitchFamily="18" charset="0"/>
              </a:rPr>
              <a:t>Антирелігійну боротьбу впродовж 1920-1930-х рр. умовно можна розділити на три етапи, кожен з яких розпочинався черговим визначальним законодавчим актом, ухваленим партійно-державним керівництвом: </a:t>
            </a:r>
          </a:p>
          <a:p>
            <a:pPr marL="0" indent="0" algn="just">
              <a:buNone/>
            </a:pPr>
            <a:r>
              <a:rPr lang="uk-UA" b="1" dirty="0" smtClean="0">
                <a:solidFill>
                  <a:srgbClr val="C00000"/>
                </a:solidFill>
                <a:latin typeface="Georgia" panose="02040502050405020303" pitchFamily="18" charset="0"/>
              </a:rPr>
              <a:t>І-й етап (1917-1923 рр.) </a:t>
            </a:r>
            <a:r>
              <a:rPr lang="uk-UA" dirty="0" smtClean="0">
                <a:latin typeface="Georgia" panose="02040502050405020303" pitchFamily="18" charset="0"/>
              </a:rPr>
              <a:t>– «Декрет про відокремлення Церкви від держави і школи від Церкви», ухвалений Раднаркомом (Радою Народних Комісарів) 5 лютого 1918 р.; </a:t>
            </a:r>
          </a:p>
          <a:p>
            <a:pPr marL="0" indent="0" algn="just">
              <a:buNone/>
            </a:pPr>
            <a:r>
              <a:rPr lang="uk-UA" b="1" dirty="0" smtClean="0">
                <a:solidFill>
                  <a:srgbClr val="C00000"/>
                </a:solidFill>
                <a:latin typeface="Georgia" panose="02040502050405020303" pitchFamily="18" charset="0"/>
              </a:rPr>
              <a:t>ІІ-й етап (1923-1929 рр.) </a:t>
            </a:r>
            <a:r>
              <a:rPr lang="uk-UA" dirty="0" smtClean="0">
                <a:latin typeface="Georgia" panose="02040502050405020303" pitchFamily="18" charset="0"/>
              </a:rPr>
              <a:t>– резолюція ХІІ з’їзду РКП(б) «Про постановку антирелігійної агітації і пропаганди»; </a:t>
            </a:r>
          </a:p>
          <a:p>
            <a:pPr marL="0" indent="0" algn="just">
              <a:buNone/>
            </a:pPr>
            <a:r>
              <a:rPr lang="uk-UA" b="1" dirty="0" smtClean="0">
                <a:solidFill>
                  <a:srgbClr val="C00000"/>
                </a:solidFill>
                <a:latin typeface="Georgia" panose="02040502050405020303" pitchFamily="18" charset="0"/>
              </a:rPr>
              <a:t>ІІІ-й етап (1929-1930-ті рр.) </a:t>
            </a:r>
            <a:r>
              <a:rPr lang="uk-UA" dirty="0" smtClean="0">
                <a:latin typeface="Georgia" panose="02040502050405020303" pitchFamily="18" charset="0"/>
              </a:rPr>
              <a:t>– закон «Про релігійні об’єднання», схвалений 8 квітня 1929 р. ВЦВК (Всеросійський Центральний Виконавчий Комітет) і РНК СРСР.</a:t>
            </a:r>
            <a:endParaRPr lang="uk-UA" dirty="0">
              <a:latin typeface="Georgia" panose="02040502050405020303"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16647525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Микола Самокиш. &quot;Бій Богуна з Чарнецьким під Монастирищем в 1653 р.&quot; (1931). Ivan Bohuns Battle with Gzarniecki (Polish war of 1648-1958), painting by Mykola Samokys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520" y="42494"/>
            <a:ext cx="4543606" cy="670262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Объект 4"/>
          <p:cNvSpPr>
            <a:spLocks noGrp="1"/>
          </p:cNvSpPr>
          <p:nvPr>
            <p:ph idx="1"/>
          </p:nvPr>
        </p:nvSpPr>
        <p:spPr>
          <a:xfrm>
            <a:off x="5119019" y="531144"/>
            <a:ext cx="6172200" cy="6213976"/>
          </a:xfrm>
        </p:spPr>
        <p:txBody>
          <a:bodyPr>
            <a:normAutofit fontScale="55000" lnSpcReduction="20000"/>
          </a:bodyPr>
          <a:lstStyle/>
          <a:p>
            <a:pPr marL="0" indent="0" algn="just" fontAlgn="base">
              <a:buNone/>
            </a:pPr>
            <a:r>
              <a:rPr lang="uk-UA" b="1" dirty="0" smtClean="0">
                <a:solidFill>
                  <a:srgbClr val="C00000"/>
                </a:solidFill>
                <a:latin typeface="Georgia" panose="02040502050405020303" pitchFamily="18" charset="0"/>
              </a:rPr>
              <a:t>Микола </a:t>
            </a:r>
            <a:r>
              <a:rPr lang="uk-UA" b="1" dirty="0" err="1" smtClean="0">
                <a:solidFill>
                  <a:srgbClr val="C00000"/>
                </a:solidFill>
                <a:latin typeface="Georgia" panose="02040502050405020303" pitchFamily="18" charset="0"/>
              </a:rPr>
              <a:t>Самокиш</a:t>
            </a:r>
            <a:r>
              <a:rPr lang="uk-UA" b="1" dirty="0" smtClean="0">
                <a:solidFill>
                  <a:srgbClr val="C00000"/>
                </a:solidFill>
                <a:latin typeface="Georgia" panose="02040502050405020303" pitchFamily="18" charset="0"/>
              </a:rPr>
              <a:t> </a:t>
            </a:r>
            <a:r>
              <a:rPr lang="uk-UA" dirty="0" smtClean="0">
                <a:latin typeface="Georgia" panose="02040502050405020303" pitchFamily="18" charset="0"/>
              </a:rPr>
              <a:t>(1860 – 1944 рр.) – видатний український художник-баталіст, майстер анімалістичного жанру і графік. Для творів </a:t>
            </a:r>
            <a:r>
              <a:rPr lang="uk-UA" dirty="0" err="1" smtClean="0">
                <a:latin typeface="Georgia" panose="02040502050405020303" pitchFamily="18" charset="0"/>
              </a:rPr>
              <a:t>Самокиша</a:t>
            </a:r>
            <a:r>
              <a:rPr lang="uk-UA" dirty="0" smtClean="0">
                <a:latin typeface="Georgia" panose="02040502050405020303" pitchFamily="18" charset="0"/>
              </a:rPr>
              <a:t> властива </a:t>
            </a:r>
            <a:r>
              <a:rPr lang="uk-UA" dirty="0" err="1" smtClean="0">
                <a:latin typeface="Georgia" panose="02040502050405020303" pitchFamily="18" charset="0"/>
              </a:rPr>
              <a:t>багатофігурність</a:t>
            </a:r>
            <a:r>
              <a:rPr lang="uk-UA" dirty="0" smtClean="0">
                <a:latin typeface="Georgia" panose="02040502050405020303" pitchFamily="18" charset="0"/>
              </a:rPr>
              <a:t> і динамічність композиції; його мистецька спадщина (понад 10 000 малюнків і графіки). Як художник демократичного напрямку, </a:t>
            </a:r>
            <a:r>
              <a:rPr lang="uk-UA" dirty="0" err="1" smtClean="0">
                <a:latin typeface="Georgia" panose="02040502050405020303" pitchFamily="18" charset="0"/>
              </a:rPr>
              <a:t>Самокиш</a:t>
            </a:r>
            <a:r>
              <a:rPr lang="uk-UA" dirty="0" smtClean="0">
                <a:latin typeface="Georgia" panose="02040502050405020303" pitchFamily="18" charset="0"/>
              </a:rPr>
              <a:t> намагався історично правильно змальовувати події.</a:t>
            </a:r>
          </a:p>
          <a:p>
            <a:pPr marL="0" indent="0" algn="just" fontAlgn="base">
              <a:buNone/>
            </a:pPr>
            <a:endParaRPr lang="uk-UA" dirty="0" smtClean="0">
              <a:latin typeface="Georgia" panose="02040502050405020303" pitchFamily="18" charset="0"/>
            </a:endParaRPr>
          </a:p>
          <a:p>
            <a:pPr marL="0" indent="0" algn="just" fontAlgn="base">
              <a:buNone/>
            </a:pPr>
            <a:r>
              <a:rPr lang="uk-UA" dirty="0" err="1" smtClean="0">
                <a:latin typeface="Georgia" panose="02040502050405020303" pitchFamily="18" charset="0"/>
              </a:rPr>
              <a:t>Самокиш</a:t>
            </a:r>
            <a:r>
              <a:rPr lang="uk-UA" dirty="0" smtClean="0">
                <a:latin typeface="Georgia" panose="02040502050405020303" pitchFamily="18" charset="0"/>
              </a:rPr>
              <a:t> ніколи не поривав контактів з Україною. В кінці 1890-их років і на початку 20 ст. часто приїздив в Україну, зокрема у Харків, і брав участь у виставках в Україні. З 1898 разом з С. Васильківським працював над альбомом, що мав бути продовженням Шевченкової «</a:t>
            </a:r>
            <a:r>
              <a:rPr lang="uk-UA" dirty="0" err="1" smtClean="0">
                <a:latin typeface="Georgia" panose="02040502050405020303" pitchFamily="18" charset="0"/>
              </a:rPr>
              <a:t>Живописной</a:t>
            </a:r>
            <a:r>
              <a:rPr lang="uk-UA" dirty="0" smtClean="0">
                <a:latin typeface="Georgia" panose="02040502050405020303" pitchFamily="18" charset="0"/>
              </a:rPr>
              <a:t> </a:t>
            </a:r>
            <a:r>
              <a:rPr lang="uk-UA" dirty="0" err="1" smtClean="0">
                <a:latin typeface="Georgia" panose="02040502050405020303" pitchFamily="18" charset="0"/>
              </a:rPr>
              <a:t>Украины</a:t>
            </a:r>
            <a:r>
              <a:rPr lang="uk-UA" dirty="0" smtClean="0">
                <a:latin typeface="Georgia" panose="02040502050405020303" pitchFamily="18" charset="0"/>
              </a:rPr>
              <a:t>» – «</a:t>
            </a:r>
            <a:r>
              <a:rPr lang="uk-UA" dirty="0" err="1" smtClean="0">
                <a:latin typeface="Georgia" panose="02040502050405020303" pitchFamily="18" charset="0"/>
              </a:rPr>
              <a:t>Из</a:t>
            </a:r>
            <a:r>
              <a:rPr lang="uk-UA" dirty="0" smtClean="0">
                <a:latin typeface="Georgia" panose="02040502050405020303" pitchFamily="18" charset="0"/>
              </a:rPr>
              <a:t> </a:t>
            </a:r>
            <a:r>
              <a:rPr lang="uk-UA" dirty="0" err="1" smtClean="0">
                <a:latin typeface="Georgia" panose="02040502050405020303" pitchFamily="18" charset="0"/>
              </a:rPr>
              <a:t>украинской</a:t>
            </a:r>
            <a:r>
              <a:rPr lang="uk-UA" dirty="0" smtClean="0">
                <a:latin typeface="Georgia" panose="02040502050405020303" pitchFamily="18" charset="0"/>
              </a:rPr>
              <a:t> </a:t>
            </a:r>
            <a:r>
              <a:rPr lang="uk-UA" dirty="0" err="1" smtClean="0">
                <a:latin typeface="Georgia" panose="02040502050405020303" pitchFamily="18" charset="0"/>
              </a:rPr>
              <a:t>старины</a:t>
            </a:r>
            <a:r>
              <a:rPr lang="uk-UA" dirty="0" smtClean="0">
                <a:latin typeface="Georgia" panose="02040502050405020303" pitchFamily="18" charset="0"/>
              </a:rPr>
              <a:t>», з текстом Д. Яворницького (1900). Другий альбом «Мотиви </a:t>
            </a:r>
            <a:r>
              <a:rPr lang="uk-UA" dirty="0" err="1" smtClean="0">
                <a:latin typeface="Georgia" panose="02040502050405020303" pitchFamily="18" charset="0"/>
              </a:rPr>
              <a:t>укр</a:t>
            </a:r>
            <a:r>
              <a:rPr lang="uk-UA" dirty="0" smtClean="0">
                <a:latin typeface="Georgia" panose="02040502050405020303" pitchFamily="18" charset="0"/>
              </a:rPr>
              <a:t>. </a:t>
            </a:r>
            <a:r>
              <a:rPr lang="uk-UA" dirty="0" err="1" smtClean="0">
                <a:latin typeface="Georgia" panose="02040502050405020303" pitchFamily="18" charset="0"/>
              </a:rPr>
              <a:t>орнамента</a:t>
            </a:r>
            <a:r>
              <a:rPr lang="uk-UA" dirty="0" smtClean="0">
                <a:latin typeface="Georgia" panose="02040502050405020303" pitchFamily="18" charset="0"/>
              </a:rPr>
              <a:t>» (1902) С. опрацював сам. На початку 1900-их років </a:t>
            </a:r>
            <a:r>
              <a:rPr lang="uk-UA" dirty="0" err="1" smtClean="0">
                <a:latin typeface="Georgia" panose="02040502050405020303" pitchFamily="18" charset="0"/>
              </a:rPr>
              <a:t>Самокиш</a:t>
            </a:r>
            <a:r>
              <a:rPr lang="uk-UA" dirty="0" smtClean="0">
                <a:latin typeface="Georgia" panose="02040502050405020303" pitchFamily="18" charset="0"/>
              </a:rPr>
              <a:t> брав участь у розписах Полтавського губернського земства. </a:t>
            </a:r>
          </a:p>
          <a:p>
            <a:pPr marL="0" indent="0" algn="just" fontAlgn="base">
              <a:buNone/>
            </a:pPr>
            <a:endParaRPr lang="uk-UA" dirty="0">
              <a:latin typeface="Georgia" panose="02040502050405020303" pitchFamily="18" charset="0"/>
            </a:endParaRPr>
          </a:p>
          <a:p>
            <a:pPr marL="0" indent="0" algn="just" fontAlgn="base">
              <a:buNone/>
            </a:pPr>
            <a:r>
              <a:rPr lang="uk-UA" dirty="0" smtClean="0">
                <a:latin typeface="Georgia" panose="02040502050405020303" pitchFamily="18" charset="0"/>
              </a:rPr>
              <a:t>Темі національно-визвольної війни українського народу присвячені картини "Повстання українських селян на чолі з Іваном Богуном", </a:t>
            </a:r>
            <a:r>
              <a:rPr lang="uk-UA" b="1" i="1" dirty="0" smtClean="0">
                <a:latin typeface="Georgia" panose="02040502050405020303" pitchFamily="18" charset="0"/>
              </a:rPr>
              <a:t>"Бій Богуна з Чернецьким під </a:t>
            </a:r>
            <a:r>
              <a:rPr lang="uk-UA" b="1" i="1" dirty="0" err="1" smtClean="0">
                <a:latin typeface="Georgia" panose="02040502050405020303" pitchFamily="18" charset="0"/>
              </a:rPr>
              <a:t>Монастирищем</a:t>
            </a:r>
            <a:r>
              <a:rPr lang="uk-UA" b="1" i="1" dirty="0" smtClean="0">
                <a:latin typeface="Georgia" panose="02040502050405020303" pitchFamily="18" charset="0"/>
              </a:rPr>
              <a:t> у 1653 році". </a:t>
            </a:r>
            <a:r>
              <a:rPr lang="uk-UA" dirty="0" smtClean="0">
                <a:latin typeface="Georgia" panose="02040502050405020303" pitchFamily="18" charset="0"/>
              </a:rPr>
              <a:t>В одному з листів Микола Семенович визнавав, що друга картина вдалася йому краще, і називав першу лише "репетицією".</a:t>
            </a:r>
          </a:p>
          <a:p>
            <a:endParaRPr lang="ru-RU" dirty="0"/>
          </a:p>
        </p:txBody>
      </p:sp>
    </p:spTree>
    <p:extLst>
      <p:ext uri="{BB962C8B-B14F-4D97-AF65-F5344CB8AC3E}">
        <p14:creationId xmlns:p14="http://schemas.microsoft.com/office/powerpoint/2010/main" xmlns="" val="18979582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ÐÐ¾ÑÐ¾Ð¶ÐµÐµ Ð¸Ð·Ð¾Ð±ÑÐ°Ð¶ÐµÐ½Ð¸Ðµ"/>
          <p:cNvPicPr>
            <a:picLocks noChangeAspect="1" noChangeArrowheads="1"/>
          </p:cNvPicPr>
          <p:nvPr/>
        </p:nvPicPr>
        <p:blipFill>
          <a:blip r:embed="rId2" cstate="print"/>
          <a:srcRect l="3538" t="3421" r="5901" b="4219"/>
          <a:stretch>
            <a:fillRect/>
          </a:stretch>
        </p:blipFill>
        <p:spPr bwMode="auto">
          <a:xfrm>
            <a:off x="617169" y="1338546"/>
            <a:ext cx="5622847" cy="3960440"/>
          </a:xfrm>
          <a:prstGeom prst="rect">
            <a:avLst/>
          </a:prstGeom>
          <a:ln>
            <a:noFill/>
          </a:ln>
          <a:effectLst>
            <a:outerShdw blurRad="292100" dist="139700" dir="2700000" algn="tl" rotWithShape="0">
              <a:srgbClr val="333333">
                <a:alpha val="65000"/>
              </a:srgbClr>
            </a:outerShdw>
          </a:effectLst>
        </p:spPr>
      </p:pic>
      <p:pic>
        <p:nvPicPr>
          <p:cNvPr id="5" name="Picture 4" descr="ÐÐ¾ÑÐ¾Ð¶ÐµÐµ Ð¸Ð·Ð¾Ð±ÑÐ°Ð¶ÐµÐ½Ð¸Ðµ"/>
          <p:cNvPicPr>
            <a:picLocks noChangeAspect="1" noChangeArrowheads="1"/>
          </p:cNvPicPr>
          <p:nvPr/>
        </p:nvPicPr>
        <p:blipFill>
          <a:blip r:embed="rId3" cstate="print"/>
          <a:srcRect/>
          <a:stretch>
            <a:fillRect/>
          </a:stretch>
        </p:blipFill>
        <p:spPr bwMode="auto">
          <a:xfrm>
            <a:off x="6625026" y="1338546"/>
            <a:ext cx="5262174" cy="396044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991544" y="1"/>
            <a:ext cx="8496944" cy="1200329"/>
          </a:xfrm>
          <a:prstGeom prst="rect">
            <a:avLst/>
          </a:prstGeom>
          <a:noFill/>
        </p:spPr>
        <p:txBody>
          <a:bodyPr wrap="square" rtlCol="0">
            <a:spAutoFit/>
          </a:bodyPr>
          <a:lstStyle/>
          <a:p>
            <a:pPr algn="ctr"/>
            <a:r>
              <a:rPr lang="uk-UA" sz="3600" b="1" i="1" dirty="0">
                <a:latin typeface="Times New Roman" pitchFamily="18" charset="0"/>
                <a:cs typeface="Times New Roman" pitchFamily="18" charset="0"/>
              </a:rPr>
              <a:t>Будівля Верховної Ради УРСР в Києві</a:t>
            </a:r>
          </a:p>
          <a:p>
            <a:pPr algn="ctr"/>
            <a:r>
              <a:rPr lang="uk-UA" sz="3600" dirty="0">
                <a:latin typeface="Times New Roman" pitchFamily="18" charset="0"/>
                <a:cs typeface="Times New Roman" pitchFamily="18" charset="0"/>
              </a:rPr>
              <a:t>1936 – 1939 рр.</a:t>
            </a:r>
            <a:endParaRPr lang="ru-RU" sz="3600" dirty="0">
              <a:latin typeface="Times New Roman" pitchFamily="18" charset="0"/>
              <a:cs typeface="Times New Roman" pitchFamily="18" charset="0"/>
            </a:endParaRPr>
          </a:p>
        </p:txBody>
      </p:sp>
      <p:sp>
        <p:nvSpPr>
          <p:cNvPr id="7" name="TextBox 6"/>
          <p:cNvSpPr txBox="1"/>
          <p:nvPr/>
        </p:nvSpPr>
        <p:spPr>
          <a:xfrm>
            <a:off x="4098032" y="5661249"/>
            <a:ext cx="4283968" cy="954107"/>
          </a:xfrm>
          <a:prstGeom prst="rect">
            <a:avLst/>
          </a:prstGeom>
          <a:noFill/>
        </p:spPr>
        <p:txBody>
          <a:bodyPr wrap="square" rtlCol="0">
            <a:spAutoFit/>
          </a:bodyPr>
          <a:lstStyle/>
          <a:p>
            <a:r>
              <a:rPr lang="uk-UA" sz="2800" dirty="0">
                <a:latin typeface="Times New Roman" pitchFamily="18" charset="0"/>
                <a:cs typeface="Times New Roman" pitchFamily="18" charset="0"/>
              </a:rPr>
              <a:t>Архітектор:</a:t>
            </a:r>
          </a:p>
          <a:p>
            <a:r>
              <a:rPr lang="uk-UA" sz="2800" b="1" i="1" dirty="0">
                <a:latin typeface="Times New Roman" pitchFamily="18" charset="0"/>
                <a:cs typeface="Times New Roman" pitchFamily="18" charset="0"/>
              </a:rPr>
              <a:t>Володимир Заболотний</a:t>
            </a:r>
            <a:endParaRPr lang="ru-RU" sz="2800" b="1" i="1" dirty="0">
              <a:latin typeface="Times New Roman" pitchFamily="18" charset="0"/>
              <a:cs typeface="Times New Roman" pitchFamily="18" charset="0"/>
            </a:endParaRPr>
          </a:p>
        </p:txBody>
      </p:sp>
    </p:spTree>
    <p:extLst>
      <p:ext uri="{BB962C8B-B14F-4D97-AF65-F5344CB8AC3E}">
        <p14:creationId xmlns:p14="http://schemas.microsoft.com/office/powerpoint/2010/main" xmlns="" val="3009053811"/>
      </p:ext>
    </p:extLst>
  </p:cSld>
  <p:clrMapOvr>
    <a:masterClrMapping/>
  </p:clrMapOvr>
  <p:transition>
    <p:blind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13034" y="365125"/>
            <a:ext cx="9540766" cy="1325563"/>
          </a:xfrm>
        </p:spPr>
        <p:txBody>
          <a:bodyPr/>
          <a:lstStyle/>
          <a:p>
            <a:r>
              <a:rPr lang="uk-UA" b="1" dirty="0" smtClean="0">
                <a:solidFill>
                  <a:srgbClr val="FF0000"/>
                </a:solidFill>
              </a:rPr>
              <a:t>Перехід до політики індустріалізації відбувався в декілька етапів</a:t>
            </a:r>
            <a:endParaRPr lang="uk-UA" dirty="0">
              <a:solidFill>
                <a:srgbClr val="FF0000"/>
              </a:solidFill>
            </a:endParaRPr>
          </a:p>
        </p:txBody>
      </p:sp>
      <p:sp>
        <p:nvSpPr>
          <p:cNvPr id="3" name="Содержимое 2"/>
          <p:cNvSpPr>
            <a:spLocks noGrp="1"/>
          </p:cNvSpPr>
          <p:nvPr>
            <p:ph idx="1"/>
          </p:nvPr>
        </p:nvSpPr>
        <p:spPr>
          <a:xfrm>
            <a:off x="1844565" y="1825624"/>
            <a:ext cx="10011103" cy="4701299"/>
          </a:xfrm>
        </p:spPr>
        <p:txBody>
          <a:bodyPr>
            <a:normAutofit lnSpcReduction="10000"/>
          </a:bodyPr>
          <a:lstStyle/>
          <a:p>
            <a:r>
              <a:rPr lang="ru-RU" sz="3200" dirty="0" smtClean="0"/>
              <a:t>3</a:t>
            </a:r>
            <a:r>
              <a:rPr lang="uk-UA" sz="3200" dirty="0" smtClean="0"/>
              <a:t>) </a:t>
            </a:r>
            <a:r>
              <a:rPr lang="uk-UA" sz="3200" b="1" dirty="0" smtClean="0">
                <a:solidFill>
                  <a:srgbClr val="0070C0"/>
                </a:solidFill>
              </a:rPr>
              <a:t>з 1929 р. партійне керівництво остаточно відмовилось від нової економічної політики</a:t>
            </a:r>
            <a:r>
              <a:rPr lang="uk-UA" sz="3200" dirty="0" smtClean="0">
                <a:solidFill>
                  <a:srgbClr val="0070C0"/>
                </a:solidFill>
              </a:rPr>
              <a:t> </a:t>
            </a:r>
            <a:r>
              <a:rPr lang="uk-UA" sz="3200" dirty="0" smtClean="0"/>
              <a:t>та повернулося до політики комуністичного штурму, яку воно проводило в 1918-1921 </a:t>
            </a:r>
            <a:r>
              <a:rPr lang="uk-UA" sz="3200" dirty="0" err="1" smtClean="0"/>
              <a:t>pp</a:t>
            </a:r>
            <a:r>
              <a:rPr lang="uk-UA" sz="3200" dirty="0" smtClean="0"/>
              <a:t>. У листопаді 1929 р. вийшла стаття Й. Сталіна </a:t>
            </a:r>
            <a:r>
              <a:rPr lang="uk-UA" sz="3200" b="1" dirty="0" smtClean="0">
                <a:solidFill>
                  <a:srgbClr val="C00000"/>
                </a:solidFill>
              </a:rPr>
              <a:t>«Рік великого перелому»,</a:t>
            </a:r>
            <a:r>
              <a:rPr lang="uk-UA" sz="3200" dirty="0" smtClean="0">
                <a:solidFill>
                  <a:srgbClr val="C00000"/>
                </a:solidFill>
              </a:rPr>
              <a:t> </a:t>
            </a:r>
            <a:r>
              <a:rPr lang="uk-UA" sz="3200" dirty="0" smtClean="0"/>
              <a:t>яка започаткувала перехід до </a:t>
            </a:r>
            <a:r>
              <a:rPr lang="uk-UA" sz="3200" b="1" dirty="0" smtClean="0"/>
              <a:t>форсованої індустріалізації</a:t>
            </a:r>
            <a:r>
              <a:rPr lang="uk-UA" sz="3200" dirty="0" smtClean="0"/>
              <a:t> (темп приросту другого року п’ятирічки планувався </a:t>
            </a:r>
            <a:r>
              <a:rPr lang="uk-UA" sz="3200" b="1" dirty="0" smtClean="0"/>
              <a:t>32 %,</a:t>
            </a:r>
            <a:r>
              <a:rPr lang="uk-UA" sz="3200" dirty="0" smtClean="0"/>
              <a:t> на третій рік - </a:t>
            </a:r>
            <a:r>
              <a:rPr lang="uk-UA" sz="3200" b="1" dirty="0" smtClean="0"/>
              <a:t>приріст до 45 %).</a:t>
            </a:r>
            <a:endParaRPr lang="uk-UA" sz="3200" dirty="0" smtClean="0"/>
          </a:p>
          <a:p>
            <a:r>
              <a:rPr lang="uk-UA" sz="3200" dirty="0" smtClean="0"/>
              <a:t>4) </a:t>
            </a:r>
            <a:r>
              <a:rPr lang="uk-UA" sz="3200" b="1" dirty="0" smtClean="0"/>
              <a:t>1930 p., XI з’їзд </a:t>
            </a:r>
            <a:r>
              <a:rPr lang="uk-UA" sz="3200" b="1" dirty="0" err="1" smtClean="0"/>
              <a:t>КП</a:t>
            </a:r>
            <a:r>
              <a:rPr lang="uk-UA" sz="3200" b="1" dirty="0" smtClean="0"/>
              <a:t>(б)У схвалив сталінський курс на форсовану індустріалізацію.</a:t>
            </a:r>
            <a:endParaRPr lang="uk-UA" sz="3200" dirty="0" smtClean="0"/>
          </a:p>
          <a:p>
            <a:endParaRPr lang="uk-UA" dirty="0"/>
          </a:p>
        </p:txBody>
      </p:sp>
      <p:pic>
        <p:nvPicPr>
          <p:cNvPr id="4" name="Picture 5" descr="472-1"/>
          <p:cNvPicPr>
            <a:picLocks noChangeAspect="1" noChangeArrowheads="1"/>
          </p:cNvPicPr>
          <p:nvPr/>
        </p:nvPicPr>
        <p:blipFill>
          <a:blip r:embed="rId2"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47268" y="133351"/>
            <a:ext cx="6475413" cy="585787"/>
          </a:xfrm>
          <a:prstGeom prst="rect">
            <a:avLst/>
          </a:prstGeom>
        </p:spPr>
        <p:txBody>
          <a:bodyPr wrap="none">
            <a:spAutoFit/>
          </a:bodyPr>
          <a:lstStyle/>
          <a:p>
            <a:pPr algn="ctr">
              <a:defRPr/>
            </a:pPr>
            <a:r>
              <a:rPr lang="uk-UA" sz="3200" b="1" dirty="0">
                <a:solidFill>
                  <a:srgbClr val="800000"/>
                </a:solidFill>
                <a:effectLst>
                  <a:outerShdw blurRad="38100" dist="38100" dir="2700000" algn="tl">
                    <a:srgbClr val="000000">
                      <a:alpha val="43137"/>
                    </a:srgbClr>
                  </a:outerShdw>
                </a:effectLst>
                <a:latin typeface="Bookman Old Style" pitchFamily="18" charset="0"/>
              </a:rPr>
              <a:t>Здійснення індустріалізації</a:t>
            </a:r>
            <a:endParaRPr lang="uk-UA" sz="3200" dirty="0">
              <a:solidFill>
                <a:srgbClr val="800000"/>
              </a:solidFill>
              <a:effectLst>
                <a:outerShdw blurRad="38100" dist="38100" dir="2700000" algn="tl">
                  <a:srgbClr val="000000">
                    <a:alpha val="43137"/>
                  </a:srgbClr>
                </a:outerShdw>
              </a:effectLst>
              <a:latin typeface="Bookman Old Style" pitchFamily="18" charset="0"/>
            </a:endParaRPr>
          </a:p>
        </p:txBody>
      </p:sp>
      <p:pic>
        <p:nvPicPr>
          <p:cNvPr id="3" name="Picture 5" descr="472-1"/>
          <p:cNvPicPr>
            <a:picLocks noChangeAspect="1" noChangeArrowheads="1"/>
          </p:cNvPicPr>
          <p:nvPr/>
        </p:nvPicPr>
        <p:blipFill>
          <a:blip r:embed="rId2"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
        <p:nvSpPr>
          <p:cNvPr id="4" name="Прямоугольник 3"/>
          <p:cNvSpPr/>
          <p:nvPr/>
        </p:nvSpPr>
        <p:spPr>
          <a:xfrm>
            <a:off x="2175640" y="719138"/>
            <a:ext cx="9238593" cy="1631216"/>
          </a:xfrm>
          <a:prstGeom prst="rect">
            <a:avLst/>
          </a:prstGeom>
        </p:spPr>
        <p:txBody>
          <a:bodyPr wrap="square">
            <a:spAutoFit/>
          </a:bodyPr>
          <a:lstStyle/>
          <a:p>
            <a:pPr algn="ctr"/>
            <a:r>
              <a:rPr lang="uk-UA" sz="2000" dirty="0">
                <a:solidFill>
                  <a:srgbClr val="000099"/>
                </a:solidFill>
                <a:latin typeface="Bookman Old Style" pitchFamily="18" charset="0"/>
              </a:rPr>
              <a:t>Індустріалізація відбувалася згідно з розробленим </a:t>
            </a:r>
            <a:endParaRPr lang="en-US" sz="2000" dirty="0" smtClean="0">
              <a:solidFill>
                <a:srgbClr val="000099"/>
              </a:solidFill>
              <a:latin typeface="Bookman Old Style" pitchFamily="18" charset="0"/>
            </a:endParaRPr>
          </a:p>
          <a:p>
            <a:pPr algn="ctr"/>
            <a:r>
              <a:rPr lang="uk-UA" sz="2000" b="1" u="sng" dirty="0" smtClean="0">
                <a:solidFill>
                  <a:srgbClr val="C00000"/>
                </a:solidFill>
                <a:effectLst>
                  <a:outerShdw blurRad="38100" dist="38100" dir="2700000" algn="tl">
                    <a:srgbClr val="000000">
                      <a:alpha val="43137"/>
                    </a:srgbClr>
                  </a:outerShdw>
                </a:effectLst>
                <a:latin typeface="Bookman Old Style" pitchFamily="18" charset="0"/>
              </a:rPr>
              <a:t>п'ятирічним </a:t>
            </a:r>
            <a:r>
              <a:rPr lang="uk-UA" sz="2000" b="1" u="sng" dirty="0">
                <a:solidFill>
                  <a:srgbClr val="C00000"/>
                </a:solidFill>
                <a:effectLst>
                  <a:outerShdw blurRad="38100" dist="38100" dir="2700000" algn="tl">
                    <a:srgbClr val="000000">
                      <a:alpha val="43137"/>
                    </a:srgbClr>
                  </a:outerShdw>
                </a:effectLst>
                <a:latin typeface="Bookman Old Style" pitchFamily="18" charset="0"/>
              </a:rPr>
              <a:t>планом і пройшла кілька етапів: </a:t>
            </a:r>
          </a:p>
          <a:p>
            <a:pPr algn="ctr"/>
            <a:endParaRPr lang="uk-UA" sz="2000" b="1" i="1" dirty="0">
              <a:solidFill>
                <a:srgbClr val="800000"/>
              </a:solidFill>
              <a:effectLst>
                <a:outerShdw blurRad="38100" dist="38100" dir="2700000" algn="tl">
                  <a:srgbClr val="000000"/>
                </a:outerShdw>
              </a:effectLst>
              <a:latin typeface="Bookman Old Style" pitchFamily="18" charset="0"/>
            </a:endParaRPr>
          </a:p>
          <a:p>
            <a:pPr algn="ctr"/>
            <a:r>
              <a:rPr lang="uk-UA" sz="2000" b="1" i="1" dirty="0">
                <a:solidFill>
                  <a:srgbClr val="800000"/>
                </a:solidFill>
                <a:effectLst>
                  <a:outerShdw blurRad="38100" dist="38100" dir="2700000" algn="tl">
                    <a:srgbClr val="000000"/>
                  </a:outerShdw>
                </a:effectLst>
                <a:latin typeface="Bookman Old Style" pitchFamily="18" charset="0"/>
              </a:rPr>
              <a:t>1 - й етап. 1926 — жовтень 1928 р. — </a:t>
            </a:r>
            <a:r>
              <a:rPr lang="uk-UA" sz="2000" dirty="0">
                <a:solidFill>
                  <a:srgbClr val="800000"/>
                </a:solidFill>
                <a:latin typeface="Bookman Old Style" pitchFamily="18" charset="0"/>
              </a:rPr>
              <a:t>початок індустріалізації і підготовка до її форсування.</a:t>
            </a:r>
          </a:p>
        </p:txBody>
      </p:sp>
      <p:sp>
        <p:nvSpPr>
          <p:cNvPr id="5" name="Прямоугольник 4"/>
          <p:cNvSpPr/>
          <p:nvPr/>
        </p:nvSpPr>
        <p:spPr>
          <a:xfrm>
            <a:off x="1907628" y="2492376"/>
            <a:ext cx="9743089" cy="3170099"/>
          </a:xfrm>
          <a:prstGeom prst="rect">
            <a:avLst/>
          </a:prstGeom>
        </p:spPr>
        <p:txBody>
          <a:bodyPr wrap="square">
            <a:spAutoFit/>
          </a:bodyPr>
          <a:lstStyle/>
          <a:p>
            <a:pPr algn="ctr"/>
            <a:r>
              <a:rPr lang="uk-UA" sz="2000" b="1" i="1" dirty="0">
                <a:solidFill>
                  <a:srgbClr val="800000"/>
                </a:solidFill>
                <a:effectLst>
                  <a:outerShdw blurRad="38100" dist="38100" dir="2700000" algn="tl">
                    <a:srgbClr val="000000"/>
                  </a:outerShdw>
                </a:effectLst>
                <a:latin typeface="Bookman Old Style" pitchFamily="18" charset="0"/>
              </a:rPr>
              <a:t>2-й етап. 1928—1932 рр. — </a:t>
            </a:r>
            <a:r>
              <a:rPr lang="uk-UA" sz="2000" b="1" u="sng" dirty="0">
                <a:solidFill>
                  <a:srgbClr val="C00000"/>
                </a:solidFill>
                <a:effectLst>
                  <a:outerShdw blurRad="38100" dist="38100" dir="2700000" algn="tl">
                    <a:srgbClr val="000000"/>
                  </a:outerShdw>
                </a:effectLst>
                <a:latin typeface="Bookman Old Style" pitchFamily="18" charset="0"/>
              </a:rPr>
              <a:t>перша п'ятирічка</a:t>
            </a:r>
            <a:r>
              <a:rPr lang="uk-UA" sz="2000" b="1" dirty="0">
                <a:solidFill>
                  <a:srgbClr val="800000"/>
                </a:solidFill>
                <a:effectLst>
                  <a:outerShdw blurRad="38100" dist="38100" dir="2700000" algn="tl">
                    <a:srgbClr val="000000"/>
                  </a:outerShdw>
                </a:effectLst>
                <a:latin typeface="Bookman Old Style" pitchFamily="18" charset="0"/>
              </a:rPr>
              <a:t>, </a:t>
            </a:r>
            <a:r>
              <a:rPr lang="uk-UA" sz="2000" dirty="0">
                <a:solidFill>
                  <a:srgbClr val="800000"/>
                </a:solidFill>
                <a:latin typeface="Bookman Old Style" pitchFamily="18" charset="0"/>
              </a:rPr>
              <a:t>форсований ривок у розвитку важкої промисловості </a:t>
            </a:r>
          </a:p>
          <a:p>
            <a:pPr algn="ctr"/>
            <a:r>
              <a:rPr lang="uk-UA" sz="2000" b="1" dirty="0">
                <a:solidFill>
                  <a:srgbClr val="002060"/>
                </a:solidFill>
                <a:effectLst>
                  <a:outerShdw blurRad="38100" dist="38100" dir="2700000" algn="tl">
                    <a:srgbClr val="000000"/>
                  </a:outerShdw>
                </a:effectLst>
                <a:latin typeface="Bookman Old Style" pitchFamily="18" charset="0"/>
              </a:rPr>
              <a:t>(з темпами 20—22 %)</a:t>
            </a:r>
          </a:p>
          <a:p>
            <a:pPr algn="ctr"/>
            <a:r>
              <a:rPr lang="uk-UA" sz="2000" b="1" i="1" dirty="0" smtClean="0">
                <a:solidFill>
                  <a:srgbClr val="800000"/>
                </a:solidFill>
                <a:effectLst>
                  <a:outerShdw blurRad="38100" dist="38100" dir="2700000" algn="tl">
                    <a:srgbClr val="000000"/>
                  </a:outerShdw>
                </a:effectLst>
                <a:latin typeface="Bookman Old Style" pitchFamily="18" charset="0"/>
              </a:rPr>
              <a:t>3-й </a:t>
            </a:r>
            <a:r>
              <a:rPr lang="uk-UA" sz="2000" b="1" i="1" dirty="0">
                <a:solidFill>
                  <a:srgbClr val="800000"/>
                </a:solidFill>
                <a:effectLst>
                  <a:outerShdw blurRad="38100" dist="38100" dir="2700000" algn="tl">
                    <a:srgbClr val="000000"/>
                  </a:outerShdw>
                </a:effectLst>
                <a:latin typeface="Bookman Old Style" pitchFamily="18" charset="0"/>
              </a:rPr>
              <a:t>етап. 1933—1937 рр. </a:t>
            </a:r>
            <a:r>
              <a:rPr lang="uk-UA" sz="2000" b="1" dirty="0">
                <a:solidFill>
                  <a:srgbClr val="800000"/>
                </a:solidFill>
                <a:effectLst>
                  <a:outerShdw blurRad="38100" dist="38100" dir="2700000" algn="tl">
                    <a:srgbClr val="000000"/>
                  </a:outerShdw>
                </a:effectLst>
                <a:latin typeface="Bookman Old Style" pitchFamily="18" charset="0"/>
              </a:rPr>
              <a:t>— подальший розвиток індустріалізації «вглиб</a:t>
            </a:r>
            <a:r>
              <a:rPr lang="uk-UA" sz="2000" b="1" dirty="0" smtClean="0">
                <a:solidFill>
                  <a:srgbClr val="800000"/>
                </a:solidFill>
                <a:effectLst>
                  <a:outerShdw blurRad="38100" dist="38100" dir="2700000" algn="tl">
                    <a:srgbClr val="000000"/>
                  </a:outerShdw>
                </a:effectLst>
                <a:latin typeface="Bookman Old Style" pitchFamily="18" charset="0"/>
              </a:rPr>
              <a:t>» </a:t>
            </a:r>
            <a:r>
              <a:rPr lang="uk-UA" sz="2000" b="1" u="sng" dirty="0" smtClean="0">
                <a:solidFill>
                  <a:srgbClr val="C00000"/>
                </a:solidFill>
                <a:effectLst>
                  <a:outerShdw blurRad="38100" dist="38100" dir="2700000" algn="tl">
                    <a:srgbClr val="000000"/>
                  </a:outerShdw>
                </a:effectLst>
                <a:latin typeface="Bookman Old Style" pitchFamily="18" charset="0"/>
              </a:rPr>
              <a:t>друга п’ятирічка</a:t>
            </a:r>
            <a:r>
              <a:rPr lang="uk-UA" sz="2000" b="1" dirty="0" smtClean="0">
                <a:solidFill>
                  <a:srgbClr val="800000"/>
                </a:solidFill>
                <a:effectLst>
                  <a:outerShdw blurRad="38100" dist="38100" dir="2700000" algn="tl">
                    <a:srgbClr val="000000"/>
                  </a:outerShdw>
                </a:effectLst>
                <a:latin typeface="Bookman Old Style" pitchFamily="18" charset="0"/>
              </a:rPr>
              <a:t>: </a:t>
            </a:r>
            <a:r>
              <a:rPr lang="uk-UA" sz="2000" dirty="0">
                <a:solidFill>
                  <a:srgbClr val="002060"/>
                </a:solidFill>
                <a:latin typeface="Bookman Old Style" pitchFamily="18" charset="0"/>
              </a:rPr>
              <a:t>завдяки спаду середньорічних темпів промислового розвитку до 13—14 % з'явилася можливість більше уваги приділяти підготовці кваліфікованих кадрів, ліквідації фінансових збитків, зниженню собівартості, освоєнню нової техніки.</a:t>
            </a:r>
          </a:p>
          <a:p>
            <a:pPr algn="ctr"/>
            <a:endParaRPr lang="uk-UA" sz="2000" b="1" i="1" dirty="0">
              <a:solidFill>
                <a:srgbClr val="800000"/>
              </a:solidFill>
              <a:effectLst>
                <a:outerShdw blurRad="38100" dist="38100" dir="2700000" algn="tl">
                  <a:srgbClr val="000000"/>
                </a:outerShdw>
              </a:effectLst>
              <a:latin typeface="Bookman Old Style" pitchFamily="18" charset="0"/>
            </a:endParaRPr>
          </a:p>
          <a:p>
            <a:pPr algn="ctr"/>
            <a:r>
              <a:rPr lang="uk-UA" sz="2000" b="1" i="1" dirty="0">
                <a:solidFill>
                  <a:srgbClr val="800000"/>
                </a:solidFill>
                <a:effectLst>
                  <a:outerShdw blurRad="38100" dist="38100" dir="2700000" algn="tl">
                    <a:srgbClr val="000000"/>
                  </a:outerShdw>
                </a:effectLst>
                <a:latin typeface="Bookman Old Style" pitchFamily="18" charset="0"/>
              </a:rPr>
              <a:t>4-й етап. 1938—1941 рр. </a:t>
            </a:r>
            <a:r>
              <a:rPr lang="uk-UA" sz="2000" b="1" dirty="0">
                <a:solidFill>
                  <a:srgbClr val="800000"/>
                </a:solidFill>
                <a:effectLst>
                  <a:outerShdw blurRad="38100" dist="38100" dir="2700000" algn="tl">
                    <a:srgbClr val="000000"/>
                  </a:outerShdw>
                </a:effectLst>
                <a:latin typeface="Bookman Old Style" pitchFamily="18" charset="0"/>
              </a:rPr>
              <a:t>— </a:t>
            </a:r>
            <a:r>
              <a:rPr lang="uk-UA" sz="2000" b="1" u="sng" dirty="0">
                <a:solidFill>
                  <a:srgbClr val="C00000"/>
                </a:solidFill>
                <a:effectLst>
                  <a:outerShdw blurRad="38100" dist="38100" dir="2700000" algn="tl">
                    <a:srgbClr val="000000"/>
                  </a:outerShdw>
                </a:effectLst>
                <a:latin typeface="Bookman Old Style" pitchFamily="18" charset="0"/>
              </a:rPr>
              <a:t>третя п'ятирічка</a:t>
            </a:r>
            <a:r>
              <a:rPr lang="uk-UA" sz="2000" b="1" dirty="0">
                <a:solidFill>
                  <a:srgbClr val="800000"/>
                </a:solidFill>
                <a:effectLst>
                  <a:outerShdw blurRad="38100" dist="38100" dir="2700000" algn="tl">
                    <a:srgbClr val="000000"/>
                  </a:outerShdw>
                </a:effectLst>
                <a:latin typeface="Bookman Old Style" pitchFamily="18" charset="0"/>
              </a:rPr>
              <a:t>, спад виробництва</a:t>
            </a:r>
          </a:p>
        </p:txBody>
      </p:sp>
    </p:spTree>
    <p:extLst>
      <p:ext uri="{BB962C8B-B14F-4D97-AF65-F5344CB8AC3E}">
        <p14:creationId xmlns:p14="http://schemas.microsoft.com/office/powerpoint/2010/main" xmlns="" val="15870510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duotone>
              <a:prstClr val="black"/>
              <a:schemeClr val="accent1">
                <a:tint val="45000"/>
                <a:satMod val="400000"/>
              </a:schemeClr>
            </a:duotone>
            <a:extLst/>
          </a:blip>
          <a:srcRect/>
          <a:stretch>
            <a:fillRect/>
          </a:stretch>
        </p:blipFill>
        <p:spPr bwMode="auto">
          <a:xfrm>
            <a:off x="3215681" y="188640"/>
            <a:ext cx="7286575" cy="1584176"/>
          </a:xfrm>
          <a:prstGeom prst="rect">
            <a:avLst/>
          </a:prstGeom>
          <a:noFill/>
          <a:ln>
            <a:noFill/>
          </a:ln>
          <a:extLst/>
        </p:spPr>
      </p:pic>
      <p:pic>
        <p:nvPicPr>
          <p:cNvPr id="3" name="Picture 5" descr="472-1"/>
          <p:cNvPicPr>
            <a:picLocks noChangeAspect="1" noChangeArrowheads="1"/>
          </p:cNvPicPr>
          <p:nvPr/>
        </p:nvPicPr>
        <p:blipFill>
          <a:blip r:embed="rId3"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pic>
        <p:nvPicPr>
          <p:cNvPr id="43011" name="Picture 3" descr="D:\М А М А\10 кл. Все для уроків\10 клас. Історія України\+Тема 7. Соціально-економічні та політичні  перетворення (1929 – 1938)\+Урок 103-104 Сталінська індустріалізація\Ілюстрації. Фото\плакаты\Рисунок21.jpg"/>
          <p:cNvPicPr>
            <a:picLocks noChangeAspect="1" noChangeArrowheads="1"/>
          </p:cNvPicPr>
          <p:nvPr/>
        </p:nvPicPr>
        <p:blipFill>
          <a:blip r:embed="rId4" cstate="print"/>
          <a:srcRect/>
          <a:stretch>
            <a:fillRect/>
          </a:stretch>
        </p:blipFill>
        <p:spPr bwMode="auto">
          <a:xfrm>
            <a:off x="8794531" y="2060575"/>
            <a:ext cx="3111500" cy="4797425"/>
          </a:xfrm>
          <a:prstGeom prst="rect">
            <a:avLst/>
          </a:prstGeom>
          <a:noFill/>
          <a:ln w="9525">
            <a:noFill/>
            <a:miter lim="800000"/>
            <a:headEnd/>
            <a:tailEnd/>
          </a:ln>
        </p:spPr>
      </p:pic>
      <p:sp>
        <p:nvSpPr>
          <p:cNvPr id="2" name="Прямоугольник 1"/>
          <p:cNvSpPr/>
          <p:nvPr/>
        </p:nvSpPr>
        <p:spPr>
          <a:xfrm>
            <a:off x="1592316" y="2249971"/>
            <a:ext cx="6905297" cy="4401205"/>
          </a:xfrm>
          <a:prstGeom prst="rect">
            <a:avLst/>
          </a:prstGeom>
        </p:spPr>
        <p:txBody>
          <a:bodyPr wrap="square">
            <a:spAutoFit/>
          </a:bodyPr>
          <a:lstStyle/>
          <a:p>
            <a:pPr algn="ctr">
              <a:defRPr/>
            </a:pPr>
            <a:r>
              <a:rPr lang="uk-UA" sz="2800" b="1" i="1" dirty="0">
                <a:solidFill>
                  <a:srgbClr val="800000"/>
                </a:solidFill>
                <a:effectLst>
                  <a:outerShdw blurRad="38100" dist="38100" dir="2700000" algn="tl">
                    <a:srgbClr val="000000">
                      <a:alpha val="43137"/>
                    </a:srgbClr>
                  </a:outerShdw>
                </a:effectLst>
                <a:latin typeface="Bookman Old Style" pitchFamily="18" charset="0"/>
              </a:rPr>
              <a:t>Особливості  індустріалізації</a:t>
            </a:r>
            <a:r>
              <a:rPr lang="uk-UA" sz="2800" b="1" dirty="0">
                <a:solidFill>
                  <a:srgbClr val="800000"/>
                </a:solidFill>
                <a:effectLst>
                  <a:outerShdw blurRad="38100" dist="38100" dir="2700000" algn="tl">
                    <a:srgbClr val="000000">
                      <a:alpha val="43137"/>
                    </a:srgbClr>
                  </a:outerShdw>
                </a:effectLst>
                <a:latin typeface="Bookman Old Style" pitchFamily="18" charset="0"/>
              </a:rPr>
              <a:t>:</a:t>
            </a:r>
          </a:p>
          <a:p>
            <a:pPr marL="361950" indent="-361950">
              <a:lnSpc>
                <a:spcPct val="150000"/>
              </a:lnSpc>
              <a:buFont typeface="Wingdings" panose="05000000000000000000" pitchFamily="2" charset="2"/>
              <a:buChar char="Ø"/>
              <a:defRPr/>
            </a:pPr>
            <a:r>
              <a:rPr lang="uk-UA" sz="2800" b="1" dirty="0">
                <a:solidFill>
                  <a:srgbClr val="002060"/>
                </a:solidFill>
                <a:latin typeface="Bookman Old Style" pitchFamily="18" charset="0"/>
              </a:rPr>
              <a:t>розпочиналася з важкої, а не з легкої промисловості;</a:t>
            </a:r>
          </a:p>
          <a:p>
            <a:pPr marL="361950" indent="-361950">
              <a:lnSpc>
                <a:spcPct val="150000"/>
              </a:lnSpc>
              <a:buFont typeface="Wingdings" panose="05000000000000000000" pitchFamily="2" charset="2"/>
              <a:buChar char="Ø"/>
              <a:defRPr/>
            </a:pPr>
            <a:r>
              <a:rPr lang="uk-UA" sz="2800" b="1" dirty="0">
                <a:solidFill>
                  <a:srgbClr val="002060"/>
                </a:solidFill>
                <a:latin typeface="Bookman Old Style" pitchFamily="18" charset="0"/>
              </a:rPr>
              <a:t>мала ударні темпи;</a:t>
            </a:r>
          </a:p>
          <a:p>
            <a:pPr marL="361950" indent="-361950">
              <a:lnSpc>
                <a:spcPct val="150000"/>
              </a:lnSpc>
              <a:buFont typeface="Wingdings" panose="05000000000000000000" pitchFamily="2" charset="2"/>
              <a:buChar char="Ø"/>
              <a:defRPr/>
            </a:pPr>
            <a:r>
              <a:rPr lang="uk-UA" sz="2800" b="1" dirty="0">
                <a:solidFill>
                  <a:srgbClr val="002060"/>
                </a:solidFill>
                <a:latin typeface="Bookman Old Style" pitchFamily="18" charset="0"/>
              </a:rPr>
              <a:t>спиралася на внутрішні джерела;</a:t>
            </a:r>
          </a:p>
          <a:p>
            <a:pPr marL="361950" indent="-361950">
              <a:lnSpc>
                <a:spcPct val="150000"/>
              </a:lnSpc>
              <a:buFont typeface="Wingdings" panose="05000000000000000000" pitchFamily="2" charset="2"/>
              <a:buChar char="Ø"/>
              <a:defRPr/>
            </a:pPr>
            <a:r>
              <a:rPr lang="uk-UA" sz="2800" b="1" dirty="0">
                <a:solidFill>
                  <a:srgbClr val="002060"/>
                </a:solidFill>
                <a:latin typeface="Bookman Old Style" pitchFamily="18" charset="0"/>
              </a:rPr>
              <a:t>здійснювалася за планом.</a:t>
            </a:r>
          </a:p>
        </p:txBody>
      </p:sp>
    </p:spTree>
    <p:extLst>
      <p:ext uri="{BB962C8B-B14F-4D97-AF65-F5344CB8AC3E}">
        <p14:creationId xmlns:p14="http://schemas.microsoft.com/office/powerpoint/2010/main" xmlns="" val="3470376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49516" y="365126"/>
            <a:ext cx="9304283" cy="896116"/>
          </a:xfrm>
        </p:spPr>
        <p:txBody>
          <a:bodyPr>
            <a:normAutofit fontScale="90000"/>
          </a:bodyPr>
          <a:lstStyle/>
          <a:p>
            <a:r>
              <a:rPr lang="ru-RU" b="1" i="1" dirty="0" smtClean="0">
                <a:solidFill>
                  <a:srgbClr val="C00000"/>
                </a:solidFill>
                <a:effectLst>
                  <a:outerShdw blurRad="38100" dist="38100" dir="2700000" algn="tl">
                    <a:srgbClr val="000000">
                      <a:alpha val="43137"/>
                    </a:srgbClr>
                  </a:outerShdw>
                </a:effectLst>
              </a:rPr>
              <a:t/>
            </a:r>
            <a:br>
              <a:rPr lang="ru-RU" b="1" i="1" dirty="0" smtClean="0">
                <a:solidFill>
                  <a:srgbClr val="C00000"/>
                </a:solidFill>
                <a:effectLst>
                  <a:outerShdw blurRad="38100" dist="38100" dir="2700000" algn="tl">
                    <a:srgbClr val="000000">
                      <a:alpha val="43137"/>
                    </a:srgbClr>
                  </a:outerShdw>
                </a:effectLst>
              </a:rPr>
            </a:br>
            <a:r>
              <a:rPr lang="uk-UA" b="1" i="1" dirty="0" smtClean="0">
                <a:solidFill>
                  <a:srgbClr val="C00000"/>
                </a:solidFill>
                <a:effectLst>
                  <a:outerShdw blurRad="38100" dist="38100" dir="2700000" algn="tl">
                    <a:srgbClr val="000000">
                      <a:alpha val="43137"/>
                    </a:srgbClr>
                  </a:outerShdw>
                </a:effectLst>
              </a:rPr>
              <a:t>Особливості індустріалізації в Україні</a:t>
            </a:r>
            <a:br>
              <a:rPr lang="uk-UA" b="1" i="1" dirty="0" smtClean="0">
                <a:solidFill>
                  <a:srgbClr val="C00000"/>
                </a:solidFill>
                <a:effectLst>
                  <a:outerShdw blurRad="38100" dist="38100" dir="2700000" algn="tl">
                    <a:srgbClr val="000000">
                      <a:alpha val="43137"/>
                    </a:srgbClr>
                  </a:outerShdw>
                </a:effectLst>
              </a:rPr>
            </a:br>
            <a:endParaRPr lang="uk-UA" b="1" i="1" dirty="0">
              <a:solidFill>
                <a:srgbClr val="C0000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828800" y="1355834"/>
            <a:ext cx="10026869" cy="4821129"/>
          </a:xfrm>
        </p:spPr>
        <p:txBody>
          <a:bodyPr>
            <a:normAutofit/>
          </a:bodyPr>
          <a:lstStyle/>
          <a:p>
            <a:pPr lvl="0">
              <a:buFont typeface="Wingdings" pitchFamily="2" charset="2"/>
              <a:buChar char="q"/>
            </a:pPr>
            <a:r>
              <a:rPr lang="uk-UA" dirty="0" smtClean="0"/>
              <a:t>Отримано значну частину інвестиційних коштів — понад 20 % усіх капіталовкладень.</a:t>
            </a:r>
          </a:p>
          <a:p>
            <a:pPr lvl="0">
              <a:buFont typeface="Wingdings" pitchFamily="2" charset="2"/>
              <a:buChar char="q"/>
            </a:pPr>
            <a:r>
              <a:rPr lang="uk-UA" dirty="0" smtClean="0"/>
              <a:t>Будівництво й реконструкція великих промислових об'єктів: Запоріжсталь, Криворіжсталь, Азовсталь, Дніпрогес, ХТЗ тощо. </a:t>
            </a:r>
          </a:p>
          <a:p>
            <a:pPr lvl="0">
              <a:buFont typeface="Wingdings" pitchFamily="2" charset="2"/>
              <a:buChar char="q"/>
            </a:pPr>
            <a:r>
              <a:rPr lang="uk-UA" dirty="0" smtClean="0"/>
              <a:t>Нерівномірність процесу інвестування: скорочення фінансування під час 1-ї та 3-і п'ятирічок.</a:t>
            </a:r>
          </a:p>
          <a:p>
            <a:pPr lvl="0">
              <a:buFont typeface="Wingdings" pitchFamily="2" charset="2"/>
              <a:buChar char="q"/>
            </a:pPr>
            <a:r>
              <a:rPr lang="uk-UA" dirty="0" smtClean="0"/>
              <a:t>Поява нових галузей промисловості: маргаринової, </a:t>
            </a:r>
            <a:r>
              <a:rPr lang="uk-UA" dirty="0" err="1" smtClean="0"/>
              <a:t>маслопереробної</a:t>
            </a:r>
            <a:r>
              <a:rPr lang="uk-UA" dirty="0" smtClean="0"/>
              <a:t>, кольорової металургії тощо.</a:t>
            </a:r>
          </a:p>
          <a:p>
            <a:pPr lvl="0">
              <a:buFont typeface="Wingdings" pitchFamily="2" charset="2"/>
              <a:buChar char="q"/>
            </a:pPr>
            <a:r>
              <a:rPr lang="uk-UA" dirty="0" smtClean="0"/>
              <a:t>Незначні капіталовкладення в легку й харчову промисловість — 12,5 %</a:t>
            </a:r>
          </a:p>
          <a:p>
            <a:endParaRPr lang="uk-UA" dirty="0"/>
          </a:p>
        </p:txBody>
      </p:sp>
      <p:pic>
        <p:nvPicPr>
          <p:cNvPr id="4" name="Picture 5" descr="472-1"/>
          <p:cNvPicPr>
            <a:picLocks noChangeAspect="1" noChangeArrowheads="1"/>
          </p:cNvPicPr>
          <p:nvPr/>
        </p:nvPicPr>
        <p:blipFill>
          <a:blip r:embed="rId2"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472-1"/>
          <p:cNvPicPr>
            <a:picLocks noChangeAspect="1" noChangeArrowheads="1"/>
          </p:cNvPicPr>
          <p:nvPr/>
        </p:nvPicPr>
        <p:blipFill>
          <a:blip r:embed="rId2"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
        <p:nvSpPr>
          <p:cNvPr id="3" name="Прямоугольник 2"/>
          <p:cNvSpPr/>
          <p:nvPr/>
        </p:nvSpPr>
        <p:spPr>
          <a:xfrm>
            <a:off x="1577009" y="115889"/>
            <a:ext cx="10482469" cy="4893647"/>
          </a:xfrm>
          <a:prstGeom prst="rect">
            <a:avLst/>
          </a:prstGeom>
        </p:spPr>
        <p:txBody>
          <a:bodyPr wrap="square">
            <a:spAutoFit/>
          </a:bodyPr>
          <a:lstStyle/>
          <a:p>
            <a:pPr algn="just"/>
            <a:r>
              <a:rPr lang="uk-UA" sz="2400" b="1" dirty="0">
                <a:solidFill>
                  <a:srgbClr val="C00000"/>
                </a:solidFill>
                <a:effectLst>
                  <a:outerShdw blurRad="38100" dist="38100" dir="2700000" algn="tl">
                    <a:srgbClr val="000000">
                      <a:alpha val="43137"/>
                    </a:srgbClr>
                  </a:outerShdw>
                </a:effectLst>
                <a:latin typeface="Bookman Old Style" pitchFamily="18" charset="0"/>
              </a:rPr>
              <a:t>У 1929 р. більшовицьке керівництво </a:t>
            </a:r>
            <a:r>
              <a:rPr lang="uk-UA" sz="2400" dirty="0">
                <a:latin typeface="Bookman Old Style" pitchFamily="18" charset="0"/>
              </a:rPr>
              <a:t>на чолі з Й. Сталіним </a:t>
            </a:r>
            <a:r>
              <a:rPr lang="uk-UA" sz="2400" b="1" dirty="0">
                <a:solidFill>
                  <a:srgbClr val="C00000"/>
                </a:solidFill>
                <a:effectLst>
                  <a:outerShdw blurRad="38100" dist="38100" dir="2700000" algn="tl">
                    <a:srgbClr val="000000">
                      <a:alpha val="43137"/>
                    </a:srgbClr>
                  </a:outerShdw>
                </a:effectLst>
                <a:latin typeface="Bookman Old Style" pitchFamily="18" charset="0"/>
              </a:rPr>
              <a:t>відкинуло, неп. </a:t>
            </a:r>
            <a:r>
              <a:rPr lang="uk-UA" sz="2400" dirty="0">
                <a:latin typeface="Bookman Old Style" pitchFamily="18" charset="0"/>
              </a:rPr>
              <a:t>У листопаді цього ж року в газеті «Правда» з'явилася стаття Сталіна </a:t>
            </a:r>
            <a:r>
              <a:rPr lang="uk-UA" sz="2400" b="1" dirty="0" smtClean="0">
                <a:solidFill>
                  <a:srgbClr val="C00000"/>
                </a:solidFill>
                <a:latin typeface="Bookman Old Style" pitchFamily="18" charset="0"/>
              </a:rPr>
              <a:t>«</a:t>
            </a:r>
            <a:r>
              <a:rPr lang="uk-UA" sz="2400" b="1" dirty="0">
                <a:solidFill>
                  <a:srgbClr val="C00000"/>
                </a:solidFill>
                <a:latin typeface="Bookman Old Style" pitchFamily="18" charset="0"/>
              </a:rPr>
              <a:t>Рік великого перелому», </a:t>
            </a:r>
            <a:r>
              <a:rPr lang="uk-UA" sz="2400" dirty="0">
                <a:latin typeface="Bookman Old Style" pitchFamily="18" charset="0"/>
              </a:rPr>
              <a:t>в якій проголошувався курс на різке </a:t>
            </a:r>
            <a:r>
              <a:rPr lang="uk-UA" sz="2400" b="1" dirty="0">
                <a:latin typeface="Bookman Old Style" pitchFamily="18" charset="0"/>
              </a:rPr>
              <a:t>форсування індустріалізації</a:t>
            </a:r>
            <a:r>
              <a:rPr lang="uk-UA" sz="2400" dirty="0">
                <a:latin typeface="Bookman Old Style" pitchFamily="18" charset="0"/>
              </a:rPr>
              <a:t>. </a:t>
            </a:r>
            <a:endParaRPr lang="en-US" sz="2400" dirty="0" smtClean="0">
              <a:latin typeface="Bookman Old Style" pitchFamily="18" charset="0"/>
            </a:endParaRPr>
          </a:p>
          <a:p>
            <a:pPr algn="ctr"/>
            <a:r>
              <a:rPr lang="uk-UA" sz="2400" i="1" u="sng" dirty="0" smtClean="0">
                <a:latin typeface="Bookman Old Style" pitchFamily="18" charset="0"/>
              </a:rPr>
              <a:t>Було здійснено: </a:t>
            </a:r>
            <a:endParaRPr lang="en-US" sz="2400" i="1" u="sng" dirty="0" smtClean="0">
              <a:latin typeface="Bookman Old Style" pitchFamily="18" charset="0"/>
            </a:endParaRPr>
          </a:p>
          <a:p>
            <a:pPr algn="just">
              <a:buFont typeface="Wingdings" pitchFamily="2" charset="2"/>
              <a:buChar char="v"/>
            </a:pPr>
            <a:r>
              <a:rPr lang="uk-UA" sz="2400" dirty="0" smtClean="0">
                <a:latin typeface="Bookman Old Style" pitchFamily="18" charset="0"/>
              </a:rPr>
              <a:t>перехід </a:t>
            </a:r>
            <a:r>
              <a:rPr lang="uk-UA" sz="2400" dirty="0">
                <a:latin typeface="Bookman Old Style" pitchFamily="18" charset="0"/>
              </a:rPr>
              <a:t>до політики комуністичного штурму з примусовою продрозкладкою, забороною торгівлі, </a:t>
            </a:r>
            <a:endParaRPr lang="en-US" sz="2400" dirty="0" smtClean="0">
              <a:latin typeface="Bookman Old Style" pitchFamily="18" charset="0"/>
            </a:endParaRPr>
          </a:p>
          <a:p>
            <a:pPr algn="just">
              <a:buFont typeface="Wingdings" pitchFamily="2" charset="2"/>
              <a:buChar char="v"/>
            </a:pPr>
            <a:r>
              <a:rPr lang="uk-UA" sz="2400" dirty="0" smtClean="0">
                <a:latin typeface="Bookman Old Style" pitchFamily="18" charset="0"/>
              </a:rPr>
              <a:t>картковою </a:t>
            </a:r>
            <a:r>
              <a:rPr lang="uk-UA" sz="2400" dirty="0">
                <a:latin typeface="Bookman Old Style" pitchFamily="18" charset="0"/>
              </a:rPr>
              <a:t>системою для міського населення, </a:t>
            </a:r>
            <a:endParaRPr lang="en-US" sz="2400" dirty="0" smtClean="0">
              <a:latin typeface="Bookman Old Style" pitchFamily="18" charset="0"/>
            </a:endParaRPr>
          </a:p>
          <a:p>
            <a:pPr algn="just">
              <a:buFont typeface="Wingdings" pitchFamily="2" charset="2"/>
              <a:buChar char="v"/>
            </a:pPr>
            <a:r>
              <a:rPr lang="uk-UA" sz="2400" dirty="0" smtClean="0">
                <a:latin typeface="Bookman Old Style" pitchFamily="18" charset="0"/>
              </a:rPr>
              <a:t>інфляційним </a:t>
            </a:r>
            <a:r>
              <a:rPr lang="uk-UA" sz="2400" dirty="0">
                <a:latin typeface="Bookman Old Style" pitchFamily="18" charset="0"/>
              </a:rPr>
              <a:t>(надлишковим) випуском паперових грошей, </a:t>
            </a:r>
            <a:endParaRPr lang="en-US" sz="2400" dirty="0" smtClean="0">
              <a:latin typeface="Bookman Old Style" pitchFamily="18" charset="0"/>
            </a:endParaRPr>
          </a:p>
          <a:p>
            <a:pPr algn="just">
              <a:buFont typeface="Wingdings" pitchFamily="2" charset="2"/>
              <a:buChar char="v"/>
            </a:pPr>
            <a:r>
              <a:rPr lang="uk-UA" sz="2400" dirty="0" smtClean="0">
                <a:latin typeface="Bookman Old Style" pitchFamily="18" charset="0"/>
              </a:rPr>
              <a:t>експропріацією </a:t>
            </a:r>
            <a:r>
              <a:rPr lang="uk-UA" sz="2400" dirty="0">
                <a:latin typeface="Bookman Old Style" pitchFamily="18" charset="0"/>
              </a:rPr>
              <a:t>(розкуркулюванням) заможних селянських господарств і об'єднанням майже всіх інших категорій селянства в колгоспні, господарства з метою зручнішого стягування продрозкладки.</a:t>
            </a:r>
          </a:p>
        </p:txBody>
      </p:sp>
      <p:pic>
        <p:nvPicPr>
          <p:cNvPr id="4" name="Picture 6" descr="Рисунок7"/>
          <p:cNvPicPr>
            <a:picLocks noChangeAspect="1" noChangeArrowheads="1"/>
          </p:cNvPicPr>
          <p:nvPr/>
        </p:nvPicPr>
        <p:blipFill>
          <a:blip r:embed="rId3" cstate="print"/>
          <a:srcRect/>
          <a:stretch>
            <a:fillRect/>
          </a:stretch>
        </p:blipFill>
        <p:spPr bwMode="auto">
          <a:xfrm>
            <a:off x="8150772" y="5108028"/>
            <a:ext cx="4041228" cy="1749972"/>
          </a:xfrm>
          <a:prstGeom prst="rect">
            <a:avLst/>
          </a:prstGeom>
          <a:ln>
            <a:noFill/>
          </a:ln>
          <a:effectLst>
            <a:outerShdw blurRad="190500" algn="tl" rotWithShape="0">
              <a:srgbClr val="000000">
                <a:alpha val="70000"/>
              </a:srgbClr>
            </a:outerShdw>
          </a:effectLst>
          <a:extLst/>
        </p:spPr>
      </p:pic>
      <p:pic>
        <p:nvPicPr>
          <p:cNvPr id="5" name="Picture 11" descr="RussiaP197-3Chervontsa-1924-donatedos_f"/>
          <p:cNvPicPr>
            <a:picLocks noChangeAspect="1" noChangeArrowheads="1"/>
          </p:cNvPicPr>
          <p:nvPr/>
        </p:nvPicPr>
        <p:blipFill>
          <a:blip r:embed="rId4" cstate="print"/>
          <a:srcRect/>
          <a:stretch>
            <a:fillRect/>
          </a:stretch>
        </p:blipFill>
        <p:spPr>
          <a:xfrm>
            <a:off x="287064" y="5067300"/>
            <a:ext cx="3097213" cy="1790700"/>
          </a:xfrm>
          <a:prstGeom prst="rect">
            <a:avLst/>
          </a:prstGeom>
          <a:noFill/>
          <a:ln/>
        </p:spPr>
      </p:pic>
      <p:pic>
        <p:nvPicPr>
          <p:cNvPr id="6" name="Picture 14" descr="RussiaP198-2Chervonets-1926-donatedoy_f"/>
          <p:cNvPicPr>
            <a:picLocks noChangeAspect="1" noChangeArrowheads="1"/>
          </p:cNvPicPr>
          <p:nvPr/>
        </p:nvPicPr>
        <p:blipFill>
          <a:blip r:embed="rId5" cstate="print"/>
          <a:srcRect/>
          <a:stretch>
            <a:fillRect/>
          </a:stretch>
        </p:blipFill>
        <p:spPr bwMode="auto">
          <a:xfrm rot="729637">
            <a:off x="2641380" y="5109287"/>
            <a:ext cx="3384550" cy="1847850"/>
          </a:xfrm>
          <a:prstGeom prst="rect">
            <a:avLst/>
          </a:prstGeom>
          <a:noFill/>
        </p:spPr>
      </p:pic>
      <p:pic>
        <p:nvPicPr>
          <p:cNvPr id="7" name="Picture 12" descr="RussiaP200-5Chervontsev-1928-donatedos_f"/>
          <p:cNvPicPr>
            <a:picLocks noChangeAspect="1" noChangeArrowheads="1"/>
          </p:cNvPicPr>
          <p:nvPr/>
        </p:nvPicPr>
        <p:blipFill>
          <a:blip r:embed="rId6" cstate="print"/>
          <a:srcRect/>
          <a:stretch>
            <a:fillRect/>
          </a:stretch>
        </p:blipFill>
        <p:spPr>
          <a:xfrm>
            <a:off x="5087008" y="4759325"/>
            <a:ext cx="3636963" cy="2098675"/>
          </a:xfrm>
          <a:prstGeom prst="rect">
            <a:avLst/>
          </a:prstGeom>
          <a:noFill/>
          <a:ln/>
        </p:spPr>
      </p:pic>
    </p:spTree>
    <p:extLst>
      <p:ext uri="{BB962C8B-B14F-4D97-AF65-F5344CB8AC3E}">
        <p14:creationId xmlns:p14="http://schemas.microsoft.com/office/powerpoint/2010/main" xmlns="" val="188139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4)">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AutoShape 3" descr="Пергамент"/>
          <p:cNvSpPr>
            <a:spLocks noChangeArrowheads="1"/>
          </p:cNvSpPr>
          <p:nvPr/>
        </p:nvSpPr>
        <p:spPr bwMode="auto">
          <a:xfrm>
            <a:off x="3283226" y="248478"/>
            <a:ext cx="8382000" cy="1447800"/>
          </a:xfrm>
          <a:prstGeom prst="roundRect">
            <a:avLst>
              <a:gd name="adj" fmla="val 16667"/>
            </a:avLst>
          </a:prstGeom>
          <a:noFill/>
          <a:ln w="76200">
            <a:solidFill>
              <a:srgbClr val="990033"/>
            </a:solidFill>
            <a:round/>
            <a:headEnd/>
            <a:tailEnd/>
          </a:ln>
        </p:spPr>
        <p:txBody>
          <a:bodyPr wrap="none" anchor="ctr"/>
          <a:lstStyle/>
          <a:p>
            <a:pPr algn="ctr">
              <a:defRPr/>
            </a:pPr>
            <a:r>
              <a:rPr lang="uk-UA" sz="3600" b="1" i="1" dirty="0">
                <a:solidFill>
                  <a:srgbClr val="990033"/>
                </a:solidFill>
                <a:effectLst>
                  <a:outerShdw blurRad="38100" dist="38100" dir="2700000" algn="tl">
                    <a:srgbClr val="000000">
                      <a:alpha val="43137"/>
                    </a:srgbClr>
                  </a:outerShdw>
                </a:effectLst>
                <a:latin typeface="Bookman Old Style" pitchFamily="18" charset="0"/>
              </a:rPr>
              <a:t>Соціалізм передбачав </a:t>
            </a:r>
          </a:p>
          <a:p>
            <a:pPr algn="ctr">
              <a:defRPr/>
            </a:pPr>
            <a:r>
              <a:rPr lang="uk-UA" sz="3600" b="1" i="1" dirty="0">
                <a:solidFill>
                  <a:srgbClr val="990033"/>
                </a:solidFill>
                <a:effectLst>
                  <a:outerShdw blurRad="38100" dist="38100" dir="2700000" algn="tl">
                    <a:srgbClr val="000000">
                      <a:alpha val="43137"/>
                    </a:srgbClr>
                  </a:outerShdw>
                </a:effectLst>
                <a:latin typeface="Bookman Old Style" pitchFamily="18" charset="0"/>
              </a:rPr>
              <a:t>планування економіки </a:t>
            </a:r>
          </a:p>
        </p:txBody>
      </p:sp>
      <p:sp>
        <p:nvSpPr>
          <p:cNvPr id="19458" name="Rectangle 4" descr="Пергамент"/>
          <p:cNvSpPr>
            <a:spLocks noChangeArrowheads="1"/>
          </p:cNvSpPr>
          <p:nvPr/>
        </p:nvSpPr>
        <p:spPr bwMode="auto">
          <a:xfrm>
            <a:off x="3283226" y="1928467"/>
            <a:ext cx="8382000" cy="1905000"/>
          </a:xfrm>
          <a:prstGeom prst="rect">
            <a:avLst/>
          </a:prstGeom>
          <a:noFill/>
          <a:ln w="76200">
            <a:solidFill>
              <a:srgbClr val="000099"/>
            </a:solidFill>
            <a:miter lim="800000"/>
            <a:headEnd/>
            <a:tailEnd/>
          </a:ln>
        </p:spPr>
        <p:txBody>
          <a:bodyPr wrap="none" anchor="ctr"/>
          <a:lstStyle/>
          <a:p>
            <a:pPr algn="ctr">
              <a:defRPr/>
            </a:pPr>
            <a:r>
              <a:rPr lang="uk-UA" sz="2800" b="1" u="sng" dirty="0">
                <a:solidFill>
                  <a:srgbClr val="990033"/>
                </a:solidFill>
                <a:effectLst>
                  <a:outerShdw blurRad="38100" dist="38100" dir="2700000" algn="tl">
                    <a:srgbClr val="000000">
                      <a:alpha val="43137"/>
                    </a:srgbClr>
                  </a:outerShdw>
                </a:effectLst>
                <a:latin typeface="Calibri" pitchFamily="34" charset="0"/>
              </a:rPr>
              <a:t>П'ятирічка </a:t>
            </a:r>
            <a:r>
              <a:rPr lang="uk-UA" sz="2800" b="1" dirty="0">
                <a:solidFill>
                  <a:srgbClr val="000099"/>
                </a:solidFill>
                <a:effectLst>
                  <a:outerShdw blurRad="38100" dist="38100" dir="2700000" algn="tl">
                    <a:srgbClr val="000000">
                      <a:alpha val="43137"/>
                    </a:srgbClr>
                  </a:outerShdw>
                </a:effectLst>
                <a:latin typeface="Calibri" pitchFamily="34" charset="0"/>
              </a:rPr>
              <a:t>– п'ятирічний план </a:t>
            </a:r>
          </a:p>
          <a:p>
            <a:pPr algn="ctr">
              <a:defRPr/>
            </a:pPr>
            <a:r>
              <a:rPr lang="uk-UA" sz="2800" b="1" dirty="0">
                <a:solidFill>
                  <a:srgbClr val="000099"/>
                </a:solidFill>
                <a:effectLst>
                  <a:outerShdw blurRad="38100" dist="38100" dir="2700000" algn="tl">
                    <a:srgbClr val="000000">
                      <a:alpha val="43137"/>
                    </a:srgbClr>
                  </a:outerShdw>
                </a:effectLst>
                <a:latin typeface="Calibri" pitchFamily="34" charset="0"/>
              </a:rPr>
              <a:t>соціально-економічного і політичного </a:t>
            </a:r>
          </a:p>
          <a:p>
            <a:pPr algn="ctr">
              <a:defRPr/>
            </a:pPr>
            <a:r>
              <a:rPr lang="uk-UA" sz="2800" b="1" dirty="0">
                <a:solidFill>
                  <a:srgbClr val="000099"/>
                </a:solidFill>
                <a:effectLst>
                  <a:outerShdw blurRad="38100" dist="38100" dir="2700000" algn="tl">
                    <a:srgbClr val="000000">
                      <a:alpha val="43137"/>
                    </a:srgbClr>
                  </a:outerShdw>
                </a:effectLst>
                <a:latin typeface="Calibri" pitchFamily="34" charset="0"/>
              </a:rPr>
              <a:t>розвитку СРСР,  що затверджувались з'їздами </a:t>
            </a:r>
          </a:p>
          <a:p>
            <a:pPr algn="ctr">
              <a:defRPr/>
            </a:pPr>
            <a:r>
              <a:rPr lang="uk-UA" sz="2800" b="1" dirty="0">
                <a:solidFill>
                  <a:srgbClr val="000099"/>
                </a:solidFill>
                <a:effectLst>
                  <a:outerShdw blurRad="38100" dist="38100" dir="2700000" algn="tl">
                    <a:srgbClr val="000000">
                      <a:alpha val="43137"/>
                    </a:srgbClr>
                  </a:outerShdw>
                </a:effectLst>
                <a:latin typeface="Calibri" pitchFamily="34" charset="0"/>
              </a:rPr>
              <a:t>Рад, пізніше з'їздами партії</a:t>
            </a:r>
          </a:p>
        </p:txBody>
      </p:sp>
      <p:sp>
        <p:nvSpPr>
          <p:cNvPr id="19459" name="Rectangle 5" descr="Голубая тисненая бумага"/>
          <p:cNvSpPr>
            <a:spLocks noChangeArrowheads="1"/>
          </p:cNvSpPr>
          <p:nvPr/>
        </p:nvSpPr>
        <p:spPr bwMode="auto">
          <a:xfrm>
            <a:off x="3044686" y="4212258"/>
            <a:ext cx="3657600" cy="1054100"/>
          </a:xfrm>
          <a:prstGeom prst="rect">
            <a:avLst/>
          </a:prstGeom>
          <a:noFill/>
          <a:ln w="76200">
            <a:solidFill>
              <a:srgbClr val="000099"/>
            </a:solidFill>
            <a:miter lim="800000"/>
            <a:headEnd/>
            <a:tailEnd/>
          </a:ln>
        </p:spPr>
        <p:txBody>
          <a:bodyPr wrap="none" anchor="ctr"/>
          <a:lstStyle/>
          <a:p>
            <a:pPr algn="ctr">
              <a:defRPr/>
            </a:pPr>
            <a:r>
              <a:rPr lang="uk-UA" sz="2800" b="1" dirty="0">
                <a:solidFill>
                  <a:srgbClr val="000099"/>
                </a:solidFill>
                <a:effectLst>
                  <a:outerShdw blurRad="38100" dist="38100" dir="2700000" algn="tl">
                    <a:srgbClr val="000000">
                      <a:alpha val="43137"/>
                    </a:srgbClr>
                  </a:outerShdw>
                </a:effectLst>
                <a:cs typeface="Arial" charset="0"/>
              </a:rPr>
              <a:t>Перша п'ятирічка -</a:t>
            </a:r>
          </a:p>
          <a:p>
            <a:pPr algn="ctr">
              <a:defRPr/>
            </a:pPr>
            <a:r>
              <a:rPr lang="uk-UA" sz="2800" b="1" dirty="0">
                <a:solidFill>
                  <a:srgbClr val="C00000"/>
                </a:solidFill>
                <a:effectLst>
                  <a:outerShdw blurRad="38100" dist="38100" dir="2700000" algn="tl">
                    <a:srgbClr val="000000">
                      <a:alpha val="43137"/>
                    </a:srgbClr>
                  </a:outerShdw>
                </a:effectLst>
                <a:cs typeface="Arial" charset="0"/>
              </a:rPr>
              <a:t>1928-1932</a:t>
            </a:r>
          </a:p>
        </p:txBody>
      </p:sp>
      <p:sp>
        <p:nvSpPr>
          <p:cNvPr id="19460" name="Rectangle 6" descr="Голубая тисненая бумага"/>
          <p:cNvSpPr>
            <a:spLocks noChangeArrowheads="1"/>
          </p:cNvSpPr>
          <p:nvPr/>
        </p:nvSpPr>
        <p:spPr bwMode="auto">
          <a:xfrm>
            <a:off x="3044686" y="5460724"/>
            <a:ext cx="3657600" cy="958850"/>
          </a:xfrm>
          <a:prstGeom prst="rect">
            <a:avLst/>
          </a:prstGeom>
          <a:noFill/>
          <a:ln w="76200">
            <a:solidFill>
              <a:srgbClr val="000099"/>
            </a:solidFill>
            <a:miter lim="800000"/>
            <a:headEnd/>
            <a:tailEnd/>
          </a:ln>
        </p:spPr>
        <p:txBody>
          <a:bodyPr wrap="none" anchor="ctr"/>
          <a:lstStyle/>
          <a:p>
            <a:pPr algn="ctr">
              <a:defRPr/>
            </a:pPr>
            <a:r>
              <a:rPr lang="uk-UA" sz="2800" b="1" dirty="0">
                <a:solidFill>
                  <a:srgbClr val="000099"/>
                </a:solidFill>
                <a:effectLst>
                  <a:outerShdw blurRad="38100" dist="38100" dir="2700000" algn="tl">
                    <a:srgbClr val="000000">
                      <a:alpha val="43137"/>
                    </a:srgbClr>
                  </a:outerShdw>
                </a:effectLst>
                <a:cs typeface="Arial" charset="0"/>
              </a:rPr>
              <a:t>Друга п'ятирічка -</a:t>
            </a:r>
          </a:p>
          <a:p>
            <a:pPr algn="ctr">
              <a:defRPr/>
            </a:pPr>
            <a:r>
              <a:rPr lang="uk-UA" sz="2800" b="1" dirty="0">
                <a:solidFill>
                  <a:srgbClr val="C00000"/>
                </a:solidFill>
                <a:effectLst>
                  <a:outerShdw blurRad="38100" dist="38100" dir="2700000" algn="tl">
                    <a:srgbClr val="000000">
                      <a:alpha val="43137"/>
                    </a:srgbClr>
                  </a:outerShdw>
                </a:effectLst>
                <a:cs typeface="Arial" charset="0"/>
              </a:rPr>
              <a:t>1933-1937</a:t>
            </a:r>
          </a:p>
        </p:txBody>
      </p:sp>
      <p:sp>
        <p:nvSpPr>
          <p:cNvPr id="46085" name="AutoShape 10"/>
          <p:cNvSpPr>
            <a:spLocks/>
          </p:cNvSpPr>
          <p:nvPr/>
        </p:nvSpPr>
        <p:spPr bwMode="auto">
          <a:xfrm>
            <a:off x="6897756" y="4318000"/>
            <a:ext cx="838200" cy="2286000"/>
          </a:xfrm>
          <a:prstGeom prst="rightBrace">
            <a:avLst>
              <a:gd name="adj1" fmla="val 27083"/>
              <a:gd name="adj2" fmla="val 50556"/>
            </a:avLst>
          </a:prstGeom>
          <a:noFill/>
          <a:ln w="76200">
            <a:solidFill>
              <a:srgbClr val="000099"/>
            </a:solidFill>
            <a:round/>
            <a:headEnd/>
            <a:tailEnd/>
          </a:ln>
        </p:spPr>
        <p:txBody>
          <a:bodyPr wrap="none" anchor="ctr"/>
          <a:lstStyle/>
          <a:p>
            <a:endParaRPr lang="ru-RU">
              <a:latin typeface="Calibri" pitchFamily="34" charset="0"/>
            </a:endParaRPr>
          </a:p>
        </p:txBody>
      </p:sp>
      <p:sp>
        <p:nvSpPr>
          <p:cNvPr id="19462" name="Rectangle 11" descr="Голубая тисненая бумага"/>
          <p:cNvSpPr>
            <a:spLocks noChangeArrowheads="1"/>
          </p:cNvSpPr>
          <p:nvPr/>
        </p:nvSpPr>
        <p:spPr bwMode="auto">
          <a:xfrm>
            <a:off x="7931426" y="4121978"/>
            <a:ext cx="3733800" cy="2514600"/>
          </a:xfrm>
          <a:prstGeom prst="rect">
            <a:avLst/>
          </a:prstGeom>
          <a:noFill/>
          <a:ln w="76200">
            <a:solidFill>
              <a:srgbClr val="990033"/>
            </a:solidFill>
            <a:miter lim="800000"/>
            <a:headEnd/>
            <a:tailEnd/>
          </a:ln>
        </p:spPr>
        <p:txBody>
          <a:bodyPr wrap="none" anchor="ctr"/>
          <a:lstStyle/>
          <a:p>
            <a:pPr algn="ctr">
              <a:defRPr/>
            </a:pPr>
            <a:r>
              <a:rPr lang="uk-UA" sz="3200" b="1" dirty="0">
                <a:solidFill>
                  <a:srgbClr val="990033"/>
                </a:solidFill>
                <a:effectLst>
                  <a:outerShdw blurRad="38100" dist="38100" dir="2700000" algn="tl">
                    <a:srgbClr val="000000">
                      <a:alpha val="43137"/>
                    </a:srgbClr>
                  </a:outerShdw>
                </a:effectLst>
                <a:latin typeface="Calibri" pitchFamily="34" charset="0"/>
              </a:rPr>
              <a:t>СРСР </a:t>
            </a:r>
          </a:p>
          <a:p>
            <a:pPr algn="ctr">
              <a:defRPr/>
            </a:pPr>
            <a:r>
              <a:rPr lang="uk-UA" sz="3200" b="1" dirty="0">
                <a:solidFill>
                  <a:srgbClr val="990033"/>
                </a:solidFill>
                <a:effectLst>
                  <a:outerShdw blurRad="38100" dist="38100" dir="2700000" algn="tl">
                    <a:srgbClr val="000000">
                      <a:alpha val="43137"/>
                    </a:srgbClr>
                  </a:outerShdw>
                </a:effectLst>
                <a:latin typeface="Calibri" pitchFamily="34" charset="0"/>
              </a:rPr>
              <a:t>перетворився </a:t>
            </a:r>
          </a:p>
          <a:p>
            <a:pPr algn="ctr">
              <a:defRPr/>
            </a:pPr>
            <a:r>
              <a:rPr lang="uk-UA" sz="3200" b="1" dirty="0">
                <a:solidFill>
                  <a:srgbClr val="990033"/>
                </a:solidFill>
                <a:effectLst>
                  <a:outerShdw blurRad="38100" dist="38100" dir="2700000" algn="tl">
                    <a:srgbClr val="000000">
                      <a:alpha val="43137"/>
                    </a:srgbClr>
                  </a:outerShdw>
                </a:effectLst>
                <a:latin typeface="Calibri" pitchFamily="34" charset="0"/>
              </a:rPr>
              <a:t>в могутню </a:t>
            </a:r>
          </a:p>
          <a:p>
            <a:pPr algn="ctr">
              <a:defRPr/>
            </a:pPr>
            <a:r>
              <a:rPr lang="uk-UA" sz="3200" b="1" dirty="0">
                <a:solidFill>
                  <a:srgbClr val="990033"/>
                </a:solidFill>
                <a:effectLst>
                  <a:outerShdw blurRad="38100" dist="38100" dir="2700000" algn="tl">
                    <a:srgbClr val="000000">
                      <a:alpha val="43137"/>
                    </a:srgbClr>
                  </a:outerShdw>
                </a:effectLst>
                <a:latin typeface="Calibri" pitchFamily="34" charset="0"/>
              </a:rPr>
              <a:t>індустріальну </a:t>
            </a:r>
          </a:p>
          <a:p>
            <a:pPr algn="ctr">
              <a:defRPr/>
            </a:pPr>
            <a:r>
              <a:rPr lang="uk-UA" sz="3200" b="1" dirty="0">
                <a:solidFill>
                  <a:srgbClr val="990033"/>
                </a:solidFill>
                <a:effectLst>
                  <a:outerShdw blurRad="38100" dist="38100" dir="2700000" algn="tl">
                    <a:srgbClr val="000000">
                      <a:alpha val="43137"/>
                    </a:srgbClr>
                  </a:outerShdw>
                </a:effectLst>
                <a:latin typeface="Calibri" pitchFamily="34" charset="0"/>
              </a:rPr>
              <a:t>державу</a:t>
            </a:r>
          </a:p>
        </p:txBody>
      </p:sp>
      <p:pic>
        <p:nvPicPr>
          <p:cNvPr id="8" name="Picture 5" descr="472-1"/>
          <p:cNvPicPr>
            <a:picLocks noChangeAspect="1" noChangeArrowheads="1"/>
          </p:cNvPicPr>
          <p:nvPr/>
        </p:nvPicPr>
        <p:blipFill>
          <a:blip r:embed="rId2" cstate="print"/>
          <a:srcRect/>
          <a:stretch>
            <a:fillRect/>
          </a:stretch>
        </p:blipFill>
        <p:spPr bwMode="auto">
          <a:xfrm>
            <a:off x="0" y="-51513"/>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743102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02241" y="-143138"/>
            <a:ext cx="8183880" cy="1051560"/>
          </a:xfrm>
        </p:spPr>
        <p:txBody>
          <a:bodyPr>
            <a:normAutofit/>
          </a:bodyPr>
          <a:lstStyle/>
          <a:p>
            <a:pPr algn="ctr"/>
            <a:r>
              <a:rPr lang="uk-UA" sz="4000" b="1" dirty="0" smtClean="0">
                <a:solidFill>
                  <a:srgbClr val="FF0000"/>
                </a:solidFill>
                <a:effectLst>
                  <a:outerShdw blurRad="38100" dist="38100" dir="2700000" algn="tl">
                    <a:srgbClr val="000000">
                      <a:alpha val="43137"/>
                    </a:srgbClr>
                  </a:outerShdw>
                </a:effectLst>
              </a:rPr>
              <a:t>Основні дати та події:</a:t>
            </a:r>
            <a:endParaRPr lang="ru-RU" sz="4000" b="1" dirty="0">
              <a:solidFill>
                <a:srgbClr val="FF000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12036" y="764704"/>
            <a:ext cx="11785524" cy="5825282"/>
          </a:xfrm>
        </p:spPr>
        <p:txBody>
          <a:bodyPr>
            <a:normAutofit/>
          </a:bodyPr>
          <a:lstStyle/>
          <a:p>
            <a:pPr>
              <a:buFont typeface="Wingdings" pitchFamily="2" charset="2"/>
              <a:buChar char="v"/>
            </a:pPr>
            <a:r>
              <a:rPr lang="ru-RU" dirty="0" smtClean="0">
                <a:solidFill>
                  <a:srgbClr val="FF0000"/>
                </a:solidFill>
              </a:rPr>
              <a:t> </a:t>
            </a:r>
            <a:r>
              <a:rPr lang="uk-UA" sz="3200" b="1" dirty="0" smtClean="0"/>
              <a:t>1928/29-1932 </a:t>
            </a:r>
            <a:r>
              <a:rPr lang="uk-UA" sz="3200" b="1" dirty="0" smtClean="0"/>
              <a:t>р.-</a:t>
            </a:r>
            <a:r>
              <a:rPr lang="uk-UA" sz="3200" dirty="0" smtClean="0"/>
              <a:t>  </a:t>
            </a:r>
            <a:r>
              <a:rPr lang="en-US" sz="3200" dirty="0" smtClean="0"/>
              <a:t>		</a:t>
            </a:r>
            <a:r>
              <a:rPr lang="uk-UA" sz="3200" dirty="0" smtClean="0"/>
              <a:t>перша п'ятирічка.</a:t>
            </a:r>
          </a:p>
          <a:p>
            <a:pPr>
              <a:buFont typeface="Wingdings" pitchFamily="2" charset="2"/>
              <a:buChar char="v"/>
            </a:pPr>
            <a:r>
              <a:rPr lang="uk-UA" sz="3200" b="1" dirty="0" smtClean="0"/>
              <a:t>1928 р. – 			</a:t>
            </a:r>
            <a:r>
              <a:rPr lang="uk-UA" sz="3200" dirty="0" smtClean="0"/>
              <a:t>судовий </a:t>
            </a:r>
            <a:r>
              <a:rPr lang="uk-UA" sz="3200" dirty="0" smtClean="0"/>
              <a:t>процес у</a:t>
            </a:r>
            <a:r>
              <a:rPr lang="uk-UA" sz="3200" b="1" dirty="0" smtClean="0"/>
              <a:t> </a:t>
            </a:r>
            <a:r>
              <a:rPr lang="uk-UA" sz="3200" dirty="0" smtClean="0"/>
              <a:t> Шахтинській справі;</a:t>
            </a:r>
          </a:p>
          <a:p>
            <a:pPr>
              <a:buFont typeface="Wingdings" pitchFamily="2" charset="2"/>
              <a:buChar char="v"/>
            </a:pPr>
            <a:r>
              <a:rPr lang="uk-UA" sz="3200" b="1" dirty="0" smtClean="0"/>
              <a:t>1929 р. –			</a:t>
            </a:r>
            <a:r>
              <a:rPr lang="uk-UA" sz="3200" dirty="0" smtClean="0"/>
              <a:t>початок насильницької  колективізації;</a:t>
            </a:r>
          </a:p>
          <a:p>
            <a:pPr>
              <a:buFont typeface="Wingdings" pitchFamily="2" charset="2"/>
              <a:buChar char="v"/>
            </a:pPr>
            <a:r>
              <a:rPr lang="uk-UA" sz="3200" b="1" dirty="0" smtClean="0"/>
              <a:t>1930 р.</a:t>
            </a:r>
            <a:r>
              <a:rPr lang="uk-UA" sz="3200" dirty="0" smtClean="0"/>
              <a:t> – 			судовий </a:t>
            </a:r>
            <a:r>
              <a:rPr lang="uk-UA" sz="3200" dirty="0" smtClean="0"/>
              <a:t>процес у </a:t>
            </a:r>
            <a:r>
              <a:rPr lang="uk-UA" sz="3200" dirty="0" smtClean="0"/>
              <a:t>справі </a:t>
            </a:r>
            <a:r>
              <a:rPr lang="uk-UA" sz="3200" dirty="0" smtClean="0"/>
              <a:t>Спілки </a:t>
            </a:r>
            <a:r>
              <a:rPr lang="en-US" sz="3200" dirty="0" smtClean="0"/>
              <a:t>						</a:t>
            </a:r>
            <a:r>
              <a:rPr lang="uk-UA" sz="3200" dirty="0" smtClean="0"/>
              <a:t>визволення України</a:t>
            </a:r>
            <a:r>
              <a:rPr lang="en-US" sz="3200" dirty="0" smtClean="0"/>
              <a:t> </a:t>
            </a:r>
            <a:r>
              <a:rPr lang="uk-UA" sz="3200" dirty="0" smtClean="0"/>
              <a:t>(СВУ);</a:t>
            </a:r>
          </a:p>
          <a:p>
            <a:pPr>
              <a:buFont typeface="Wingdings" pitchFamily="2" charset="2"/>
              <a:buChar char="v"/>
            </a:pPr>
            <a:r>
              <a:rPr lang="uk-UA" sz="3200" b="1" dirty="0" smtClean="0"/>
              <a:t>1932 - 1933 рр. </a:t>
            </a:r>
            <a:r>
              <a:rPr lang="uk-UA" sz="3200" dirty="0" smtClean="0"/>
              <a:t>- 	</a:t>
            </a:r>
            <a:r>
              <a:rPr lang="en-US" sz="3200" dirty="0" smtClean="0"/>
              <a:t>	</a:t>
            </a:r>
            <a:r>
              <a:rPr lang="uk-UA" sz="3200" dirty="0" smtClean="0"/>
              <a:t>Голодомор  </a:t>
            </a:r>
            <a:r>
              <a:rPr lang="uk-UA" sz="3200" dirty="0" smtClean="0"/>
              <a:t>в </a:t>
            </a:r>
            <a:r>
              <a:rPr lang="uk-UA" sz="3200" dirty="0" smtClean="0"/>
              <a:t>Україні;</a:t>
            </a:r>
          </a:p>
          <a:p>
            <a:pPr>
              <a:buFont typeface="Wingdings" pitchFamily="2" charset="2"/>
              <a:buChar char="v"/>
            </a:pPr>
            <a:r>
              <a:rPr lang="uk-UA" sz="3200" b="1" dirty="0" smtClean="0"/>
              <a:t>1934 р. -</a:t>
            </a:r>
            <a:r>
              <a:rPr lang="uk-UA" sz="3200" dirty="0" smtClean="0"/>
              <a:t> 			перенесення столиці УСРР з Харкова до </a:t>
            </a:r>
            <a:r>
              <a:rPr lang="en-US" sz="3200" dirty="0" smtClean="0"/>
              <a:t>					</a:t>
            </a:r>
            <a:r>
              <a:rPr lang="uk-UA" sz="3200" dirty="0" smtClean="0"/>
              <a:t>Києва.</a:t>
            </a:r>
          </a:p>
          <a:p>
            <a:pPr>
              <a:buFont typeface="Wingdings" pitchFamily="2" charset="2"/>
              <a:buChar char="v"/>
            </a:pPr>
            <a:r>
              <a:rPr lang="uk-UA" sz="3200" b="1" dirty="0" smtClean="0"/>
              <a:t>1937 </a:t>
            </a:r>
            <a:r>
              <a:rPr lang="uk-UA" sz="3200" b="1" dirty="0" smtClean="0"/>
              <a:t>р. </a:t>
            </a:r>
            <a:r>
              <a:rPr lang="uk-UA" sz="3200" dirty="0" smtClean="0"/>
              <a:t>– </a:t>
            </a:r>
            <a:r>
              <a:rPr lang="uk-UA" sz="3200" dirty="0" smtClean="0"/>
              <a:t>			ухвалення </a:t>
            </a:r>
            <a:r>
              <a:rPr lang="uk-UA" sz="3200" dirty="0" smtClean="0"/>
              <a:t>Конституції </a:t>
            </a:r>
            <a:r>
              <a:rPr lang="uk-UA" sz="3200" dirty="0" smtClean="0"/>
              <a:t>УРСР</a:t>
            </a:r>
          </a:p>
          <a:p>
            <a:pPr>
              <a:buFont typeface="Wingdings" pitchFamily="2" charset="2"/>
              <a:buChar char="v"/>
            </a:pPr>
            <a:r>
              <a:rPr lang="uk-UA" sz="3200" b="1" dirty="0" smtClean="0"/>
              <a:t>1937-38 </a:t>
            </a:r>
            <a:r>
              <a:rPr lang="uk-UA" sz="3200" b="1" dirty="0" smtClean="0"/>
              <a:t>рр.</a:t>
            </a:r>
            <a:r>
              <a:rPr lang="uk-UA" sz="3200" dirty="0" smtClean="0"/>
              <a:t> </a:t>
            </a:r>
            <a:r>
              <a:rPr lang="uk-UA" sz="3200" dirty="0" smtClean="0"/>
              <a:t>-		</a:t>
            </a:r>
            <a:r>
              <a:rPr lang="en-US" sz="3200" dirty="0" smtClean="0"/>
              <a:t>	</a:t>
            </a:r>
            <a:r>
              <a:rPr lang="uk-UA" sz="3200" dirty="0" smtClean="0"/>
              <a:t>«</a:t>
            </a:r>
            <a:r>
              <a:rPr lang="uk-UA" sz="3200" dirty="0" smtClean="0"/>
              <a:t>Великий терор</a:t>
            </a:r>
            <a:r>
              <a:rPr lang="uk-UA" sz="3200" dirty="0" smtClean="0"/>
              <a:t>»</a:t>
            </a:r>
          </a:p>
          <a:p>
            <a:pPr algn="just">
              <a:buFont typeface="Wingdings" panose="05000000000000000000" pitchFamily="2" charset="2"/>
              <a:buChar char="Ø"/>
            </a:pPr>
            <a:endParaRPr lang="ru-RU" b="1" dirty="0" smtClean="0">
              <a:solidFill>
                <a:srgbClr val="002060"/>
              </a:solidFill>
            </a:endParaRPr>
          </a:p>
          <a:p>
            <a:endParaRPr lang="ru-RU" b="1" dirty="0">
              <a:solidFill>
                <a:srgbClr val="002060"/>
              </a:solidFill>
            </a:endParaRPr>
          </a:p>
        </p:txBody>
      </p:sp>
    </p:spTree>
    <p:extLst>
      <p:ext uri="{BB962C8B-B14F-4D97-AF65-F5344CB8AC3E}">
        <p14:creationId xmlns:p14="http://schemas.microsoft.com/office/powerpoint/2010/main" xmlns="" val="72790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8070" y="457879"/>
            <a:ext cx="9261977" cy="1543199"/>
          </a:xfrm>
        </p:spPr>
        <p:txBody>
          <a:bodyPr>
            <a:normAutofit/>
          </a:bodyPr>
          <a:lstStyle/>
          <a:p>
            <a:pPr algn="ctr"/>
            <a:r>
              <a:rPr lang="ru-RU" sz="4400" b="1" dirty="0">
                <a:solidFill>
                  <a:srgbClr val="C00000"/>
                </a:solidFill>
                <a:effectLst>
                  <a:outerShdw blurRad="38100" dist="38100" dir="2700000" algn="tl">
                    <a:srgbClr val="000000">
                      <a:alpha val="43137"/>
                    </a:srgbClr>
                  </a:outerShdw>
                </a:effectLst>
              </a:rPr>
              <a:t>1928/29 - </a:t>
            </a:r>
            <a:r>
              <a:rPr lang="ru-RU" sz="4400" b="1" dirty="0" smtClean="0">
                <a:solidFill>
                  <a:srgbClr val="C00000"/>
                </a:solidFill>
                <a:effectLst>
                  <a:outerShdw blurRad="38100" dist="38100" dir="2700000" algn="tl">
                    <a:srgbClr val="000000">
                      <a:alpha val="43137"/>
                    </a:srgbClr>
                  </a:outerShdw>
                </a:effectLst>
              </a:rPr>
              <a:t>1932/33 </a:t>
            </a:r>
            <a:r>
              <a:rPr lang="ru-RU" sz="4400" b="1" dirty="0" smtClean="0"/>
              <a:t>– </a:t>
            </a:r>
            <a:br>
              <a:rPr lang="ru-RU" sz="4400" b="1" dirty="0" smtClean="0"/>
            </a:br>
            <a:r>
              <a:rPr lang="ru-RU" sz="4400" b="1" dirty="0" smtClean="0"/>
              <a:t>перший </a:t>
            </a:r>
            <a:r>
              <a:rPr lang="uk-UA" sz="4400" b="1" dirty="0" smtClean="0"/>
              <a:t>п'ятирічний</a:t>
            </a:r>
            <a:r>
              <a:rPr lang="ru-RU" sz="4400" b="1" dirty="0" smtClean="0"/>
              <a:t> </a:t>
            </a:r>
            <a:r>
              <a:rPr lang="ru-RU" sz="4400" b="1" dirty="0"/>
              <a:t>план</a:t>
            </a:r>
            <a:endParaRPr lang="uk-UA" sz="4400" dirty="0"/>
          </a:p>
        </p:txBody>
      </p:sp>
      <p:sp>
        <p:nvSpPr>
          <p:cNvPr id="3" name="Текст 2"/>
          <p:cNvSpPr>
            <a:spLocks noGrp="1"/>
          </p:cNvSpPr>
          <p:nvPr>
            <p:ph type="body" idx="1"/>
          </p:nvPr>
        </p:nvSpPr>
        <p:spPr>
          <a:xfrm>
            <a:off x="5816412" y="2942658"/>
            <a:ext cx="5486400" cy="2286000"/>
          </a:xfrm>
        </p:spPr>
        <p:txBody>
          <a:bodyPr>
            <a:normAutofit/>
          </a:bodyPr>
          <a:lstStyle/>
          <a:p>
            <a:pPr algn="just"/>
            <a:r>
              <a:rPr lang="uk-UA" sz="3200" b="1" i="1" dirty="0">
                <a:solidFill>
                  <a:srgbClr val="C00000"/>
                </a:solidFill>
              </a:rPr>
              <a:t>П’ятирічка</a:t>
            </a:r>
            <a:r>
              <a:rPr lang="uk-UA" sz="3200" dirty="0">
                <a:solidFill>
                  <a:srgbClr val="C00000"/>
                </a:solidFill>
              </a:rPr>
              <a:t> – </a:t>
            </a:r>
            <a:r>
              <a:rPr lang="uk-UA" sz="3200" i="1" dirty="0">
                <a:solidFill>
                  <a:srgbClr val="C00000"/>
                </a:solidFill>
              </a:rPr>
              <a:t>план розвитку народного господарства СРСР. Реалізація п’ятирічних планів була запроваджена у 1928-29рр.</a:t>
            </a:r>
            <a:endParaRPr lang="uk-UA" sz="3200" dirty="0">
              <a:solidFill>
                <a:srgbClr val="C00000"/>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30929" y="2399319"/>
            <a:ext cx="3538164" cy="1556792"/>
          </a:xfrm>
          <a:prstGeom prst="rect">
            <a:avLst/>
          </a:prstGeom>
        </p:spPr>
      </p:pic>
      <p:pic>
        <p:nvPicPr>
          <p:cNvPr id="6" name="Picture 5" descr="472-1"/>
          <p:cNvPicPr>
            <a:picLocks noChangeAspect="1" noChangeArrowheads="1"/>
          </p:cNvPicPr>
          <p:nvPr/>
        </p:nvPicPr>
        <p:blipFill>
          <a:blip r:embed="rId3" cstate="print"/>
          <a:srcRect/>
          <a:stretch>
            <a:fillRect/>
          </a:stretch>
        </p:blipFill>
        <p:spPr bwMode="auto">
          <a:xfrm>
            <a:off x="0" y="-51513"/>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30433790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AutoShape 5" descr="Пергамент"/>
          <p:cNvSpPr>
            <a:spLocks noChangeArrowheads="1"/>
          </p:cNvSpPr>
          <p:nvPr/>
        </p:nvSpPr>
        <p:spPr bwMode="auto">
          <a:xfrm>
            <a:off x="2252870" y="165652"/>
            <a:ext cx="9753600" cy="838200"/>
          </a:xfrm>
          <a:prstGeom prst="roundRect">
            <a:avLst>
              <a:gd name="adj" fmla="val 16667"/>
            </a:avLst>
          </a:prstGeom>
          <a:noFill/>
          <a:ln w="76200">
            <a:solidFill>
              <a:srgbClr val="990033"/>
            </a:solidFill>
            <a:round/>
            <a:headEnd/>
            <a:tailEnd/>
          </a:ln>
        </p:spPr>
        <p:txBody>
          <a:bodyPr wrap="none" anchor="ctr"/>
          <a:lstStyle/>
          <a:p>
            <a:pPr algn="ctr">
              <a:defRPr/>
            </a:pPr>
            <a:r>
              <a:rPr lang="ru-RU" sz="3200" b="1" dirty="0">
                <a:solidFill>
                  <a:srgbClr val="990033"/>
                </a:solidFill>
                <a:effectLst>
                  <a:outerShdw blurRad="38100" dist="38100" dir="2700000" algn="tl">
                    <a:srgbClr val="000000">
                      <a:alpha val="43137"/>
                    </a:srgbClr>
                  </a:outerShdw>
                </a:effectLst>
                <a:latin typeface="Bookman Old Style" pitchFamily="18" charset="0"/>
              </a:rPr>
              <a:t>1928-1932 </a:t>
            </a:r>
            <a:r>
              <a:rPr lang="ru-RU" sz="3200" b="1" dirty="0" err="1">
                <a:solidFill>
                  <a:srgbClr val="990033"/>
                </a:solidFill>
                <a:effectLst>
                  <a:outerShdw blurRad="38100" dist="38100" dir="2700000" algn="tl">
                    <a:srgbClr val="000000">
                      <a:alpha val="43137"/>
                    </a:srgbClr>
                  </a:outerShdw>
                </a:effectLst>
                <a:latin typeface="Bookman Old Style" pitchFamily="18" charset="0"/>
              </a:rPr>
              <a:t>рр</a:t>
            </a:r>
            <a:r>
              <a:rPr lang="ru-RU" sz="3200" b="1" dirty="0">
                <a:solidFill>
                  <a:srgbClr val="990033"/>
                </a:solidFill>
                <a:effectLst>
                  <a:outerShdw blurRad="38100" dist="38100" dir="2700000" algn="tl">
                    <a:srgbClr val="000000">
                      <a:alpha val="43137"/>
                    </a:srgbClr>
                  </a:outerShdw>
                </a:effectLst>
                <a:latin typeface="Bookman Old Style" pitchFamily="18" charset="0"/>
              </a:rPr>
              <a:t>. – Перша </a:t>
            </a:r>
            <a:r>
              <a:rPr lang="uk-UA" sz="3200" b="1" dirty="0">
                <a:solidFill>
                  <a:srgbClr val="990033"/>
                </a:solidFill>
                <a:effectLst>
                  <a:outerShdw blurRad="38100" dist="38100" dir="2700000" algn="tl">
                    <a:srgbClr val="000000">
                      <a:alpha val="43137"/>
                    </a:srgbClr>
                  </a:outerShdw>
                </a:effectLst>
                <a:latin typeface="Bookman Old Style" pitchFamily="18" charset="0"/>
              </a:rPr>
              <a:t>п'ятирічка</a:t>
            </a:r>
          </a:p>
        </p:txBody>
      </p:sp>
      <p:sp>
        <p:nvSpPr>
          <p:cNvPr id="3" name="Прямоугольник 2"/>
          <p:cNvSpPr/>
          <p:nvPr/>
        </p:nvSpPr>
        <p:spPr>
          <a:xfrm>
            <a:off x="2014331" y="1353171"/>
            <a:ext cx="9992140" cy="5293757"/>
          </a:xfrm>
          <a:prstGeom prst="rect">
            <a:avLst/>
          </a:prstGeom>
          <a:ln w="76200">
            <a:solidFill>
              <a:srgbClr val="800000"/>
            </a:solidFill>
          </a:ln>
        </p:spPr>
        <p:txBody>
          <a:bodyPr wrap="square">
            <a:spAutoFit/>
          </a:bodyPr>
          <a:lstStyle/>
          <a:p>
            <a:pPr marL="342900" indent="-342900" algn="ctr"/>
            <a:r>
              <a:rPr lang="ru-RU" sz="3200" b="1" u="sng" dirty="0" err="1">
                <a:solidFill>
                  <a:srgbClr val="990033"/>
                </a:solidFill>
                <a:effectLst>
                  <a:outerShdw blurRad="38100" dist="38100" dir="2700000" algn="tl">
                    <a:srgbClr val="000000"/>
                  </a:outerShdw>
                </a:effectLst>
                <a:latin typeface="Bookman Old Style" pitchFamily="18" charset="0"/>
                <a:cs typeface="Arial" charset="0"/>
              </a:rPr>
              <a:t>Завдання</a:t>
            </a:r>
            <a:r>
              <a:rPr lang="ru-RU" sz="3200" b="1" u="sng" dirty="0">
                <a:solidFill>
                  <a:srgbClr val="990033"/>
                </a:solidFill>
                <a:effectLst>
                  <a:outerShdw blurRad="38100" dist="38100" dir="2700000" algn="tl">
                    <a:srgbClr val="000000"/>
                  </a:outerShdw>
                </a:effectLst>
                <a:latin typeface="Bookman Old Style" pitchFamily="18" charset="0"/>
                <a:cs typeface="Arial" charset="0"/>
              </a:rPr>
              <a:t>:</a:t>
            </a:r>
            <a:r>
              <a:rPr lang="ru-RU" sz="2800" b="1" u="sng" dirty="0">
                <a:solidFill>
                  <a:srgbClr val="000099"/>
                </a:solidFill>
                <a:effectLst>
                  <a:outerShdw blurRad="38100" dist="38100" dir="2700000" algn="tl">
                    <a:srgbClr val="000000"/>
                  </a:outerShdw>
                </a:effectLst>
                <a:latin typeface="Bookman Old Style" pitchFamily="18" charset="0"/>
                <a:cs typeface="Arial" charset="0"/>
              </a:rPr>
              <a:t> </a:t>
            </a:r>
          </a:p>
          <a:p>
            <a:pPr marL="342900" indent="-342900" algn="ctr"/>
            <a:endParaRPr lang="ru-RU" b="1" u="sng" dirty="0">
              <a:solidFill>
                <a:srgbClr val="000099"/>
              </a:solidFill>
              <a:effectLst>
                <a:outerShdw blurRad="38100" dist="38100" dir="2700000" algn="tl">
                  <a:srgbClr val="000000"/>
                </a:outerShdw>
              </a:effectLst>
              <a:latin typeface="Bookman Old Style" pitchFamily="18" charset="0"/>
              <a:cs typeface="Arial" charset="0"/>
            </a:endParaRPr>
          </a:p>
          <a:p>
            <a:pPr marL="342900" indent="-342900" algn="just">
              <a:buFontTx/>
              <a:buAutoNum type="arabicPeriod"/>
            </a:pPr>
            <a:r>
              <a:rPr lang="uk-UA" sz="3200" dirty="0" smtClean="0">
                <a:latin typeface="Bookman Old Style" pitchFamily="18" charset="0"/>
                <a:cs typeface="Arial" charset="0"/>
              </a:rPr>
              <a:t>Збільшити </a:t>
            </a:r>
            <a:r>
              <a:rPr lang="uk-UA" sz="3200" b="1" dirty="0" smtClean="0">
                <a:latin typeface="Bookman Old Style" pitchFamily="18" charset="0"/>
                <a:cs typeface="Arial" charset="0"/>
              </a:rPr>
              <a:t>промислове</a:t>
            </a:r>
            <a:r>
              <a:rPr lang="uk-UA" sz="3200" dirty="0" smtClean="0">
                <a:latin typeface="Bookman Old Style" pitchFamily="18" charset="0"/>
                <a:cs typeface="Arial" charset="0"/>
              </a:rPr>
              <a:t> виробництво на </a:t>
            </a:r>
            <a:r>
              <a:rPr lang="uk-UA" sz="3200" b="1" dirty="0" smtClean="0">
                <a:latin typeface="Bookman Old Style" pitchFamily="18" charset="0"/>
                <a:cs typeface="Arial" charset="0"/>
              </a:rPr>
              <a:t>180%, </a:t>
            </a:r>
            <a:r>
              <a:rPr lang="uk-UA" sz="3200" b="1" dirty="0" err="1" smtClean="0">
                <a:latin typeface="Bookman Old Style" pitchFamily="18" charset="0"/>
                <a:cs typeface="Arial" charset="0"/>
              </a:rPr>
              <a:t>сельськогосподарське</a:t>
            </a:r>
            <a:r>
              <a:rPr lang="uk-UA" sz="3200" b="1" dirty="0" smtClean="0">
                <a:latin typeface="Bookman Old Style" pitchFamily="18" charset="0"/>
                <a:cs typeface="Arial" charset="0"/>
              </a:rPr>
              <a:t> – на 55%. </a:t>
            </a:r>
          </a:p>
          <a:p>
            <a:pPr marL="342900" indent="-342900" algn="just">
              <a:buFont typeface="Calibri" pitchFamily="34" charset="0"/>
              <a:buAutoNum type="arabicPeriod"/>
            </a:pPr>
            <a:r>
              <a:rPr lang="uk-UA" sz="3200" b="1" dirty="0" smtClean="0">
                <a:latin typeface="Bookman Old Style" pitchFamily="18" charset="0"/>
                <a:cs typeface="Arial" charset="0"/>
              </a:rPr>
              <a:t>Важка промисловість </a:t>
            </a:r>
            <a:r>
              <a:rPr lang="uk-UA" sz="3200" dirty="0" smtClean="0">
                <a:latin typeface="Bookman Old Style" pitchFamily="18" charset="0"/>
                <a:cs typeface="Arial" charset="0"/>
              </a:rPr>
              <a:t>повинна була </a:t>
            </a:r>
            <a:r>
              <a:rPr lang="uk-UA" sz="3200" dirty="0" err="1" smtClean="0">
                <a:latin typeface="Bookman Old Style" pitchFamily="18" charset="0"/>
                <a:cs typeface="Arial" charset="0"/>
              </a:rPr>
              <a:t>розвиваться</a:t>
            </a:r>
            <a:r>
              <a:rPr lang="uk-UA" sz="3200" dirty="0" smtClean="0">
                <a:latin typeface="Bookman Old Style" pitchFamily="18" charset="0"/>
                <a:cs typeface="Arial" charset="0"/>
              </a:rPr>
              <a:t> </a:t>
            </a:r>
            <a:r>
              <a:rPr lang="uk-UA" sz="3200" b="1" dirty="0" smtClean="0">
                <a:latin typeface="Bookman Old Style" pitchFamily="18" charset="0"/>
                <a:cs typeface="Arial" charset="0"/>
              </a:rPr>
              <a:t>випереджаючими темпами </a:t>
            </a:r>
            <a:r>
              <a:rPr lang="uk-UA" sz="3200" dirty="0" smtClean="0">
                <a:latin typeface="Bookman Old Style" pitchFamily="18" charset="0"/>
                <a:cs typeface="Arial" charset="0"/>
              </a:rPr>
              <a:t>–  230% за 5 років. </a:t>
            </a:r>
          </a:p>
          <a:p>
            <a:pPr marL="342900" indent="-342900" algn="just">
              <a:buFont typeface="Calibri" pitchFamily="34" charset="0"/>
              <a:buAutoNum type="arabicPeriod"/>
            </a:pPr>
            <a:r>
              <a:rPr lang="uk-UA" sz="3200" dirty="0" smtClean="0">
                <a:latin typeface="Bookman Old Style" pitchFamily="18" charset="0"/>
                <a:cs typeface="Arial" charset="0"/>
              </a:rPr>
              <a:t>Сталін висунув ідею </a:t>
            </a:r>
            <a:r>
              <a:rPr lang="uk-UA" sz="3200" b="1" dirty="0" smtClean="0">
                <a:latin typeface="Bookman Old Style" pitchFamily="18" charset="0"/>
                <a:cs typeface="Arial" charset="0"/>
              </a:rPr>
              <a:t>«Великого стрибка» </a:t>
            </a:r>
            <a:r>
              <a:rPr lang="uk-UA" sz="3200" dirty="0" smtClean="0">
                <a:latin typeface="Bookman Old Style" pitchFamily="18" charset="0"/>
                <a:cs typeface="Arial" charset="0"/>
              </a:rPr>
              <a:t>- за </a:t>
            </a:r>
            <a:r>
              <a:rPr lang="uk-UA" sz="3200" b="1" dirty="0" smtClean="0">
                <a:latin typeface="Bookman Old Style" pitchFamily="18" charset="0"/>
                <a:cs typeface="Arial" charset="0"/>
              </a:rPr>
              <a:t>5-10 років догнати Захід</a:t>
            </a:r>
            <a:r>
              <a:rPr lang="uk-UA" sz="3200" dirty="0" smtClean="0">
                <a:latin typeface="Bookman Old Style" pitchFamily="18" charset="0"/>
                <a:cs typeface="Arial" charset="0"/>
              </a:rPr>
              <a:t>, вийшовши вперед в своєму індустріальному розвитку на 50 – 100 років.</a:t>
            </a:r>
            <a:endParaRPr lang="uk-UA" sz="3200" dirty="0">
              <a:latin typeface="Bookman Old Style" pitchFamily="18" charset="0"/>
              <a:cs typeface="Arial" charset="0"/>
            </a:endParaRPr>
          </a:p>
        </p:txBody>
      </p:sp>
      <p:pic>
        <p:nvPicPr>
          <p:cNvPr id="4" name="Picture 5" descr="472-1"/>
          <p:cNvPicPr>
            <a:picLocks noChangeAspect="1" noChangeArrowheads="1"/>
          </p:cNvPicPr>
          <p:nvPr/>
        </p:nvPicPr>
        <p:blipFill>
          <a:blip r:embed="rId2" cstate="print"/>
          <a:srcRect/>
          <a:stretch>
            <a:fillRect/>
          </a:stretch>
        </p:blipFill>
        <p:spPr bwMode="auto">
          <a:xfrm>
            <a:off x="0" y="-51513"/>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33628052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31096" y="115888"/>
            <a:ext cx="6651142" cy="635000"/>
          </a:xfrm>
        </p:spPr>
        <p:txBody>
          <a:bodyPr rtlCol="0">
            <a:normAutofit fontScale="90000"/>
          </a:bodyPr>
          <a:lstStyle/>
          <a:p>
            <a:pPr>
              <a:defRPr/>
            </a:pPr>
            <a:r>
              <a:rPr lang="ru-RU" sz="3200" b="1" u="sng" dirty="0" err="1">
                <a:solidFill>
                  <a:srgbClr val="990033"/>
                </a:solidFill>
                <a:effectLst>
                  <a:outerShdw blurRad="38100" dist="38100" dir="2700000" algn="tl">
                    <a:srgbClr val="000000">
                      <a:alpha val="43137"/>
                    </a:srgbClr>
                  </a:outerShdw>
                </a:effectLst>
                <a:latin typeface="Bookman Old Style" pitchFamily="18" charset="0"/>
              </a:rPr>
              <a:t>Результати</a:t>
            </a:r>
            <a:r>
              <a:rPr lang="en-US" sz="3200" b="1" u="sng" dirty="0">
                <a:solidFill>
                  <a:srgbClr val="990033"/>
                </a:solidFill>
                <a:effectLst>
                  <a:outerShdw blurRad="38100" dist="38100" dir="2700000" algn="tl">
                    <a:srgbClr val="000000">
                      <a:alpha val="43137"/>
                    </a:srgbClr>
                  </a:outerShdw>
                </a:effectLst>
                <a:latin typeface="Bookman Old Style" pitchFamily="18" charset="0"/>
              </a:rPr>
              <a:t> </a:t>
            </a:r>
            <a:r>
              <a:rPr lang="en-US" sz="3200" b="1" u="sng" dirty="0" err="1">
                <a:solidFill>
                  <a:srgbClr val="990033"/>
                </a:solidFill>
                <a:effectLst>
                  <a:outerShdw blurRad="38100" dist="38100" dir="2700000" algn="tl">
                    <a:srgbClr val="000000">
                      <a:alpha val="43137"/>
                    </a:srgbClr>
                  </a:outerShdw>
                </a:effectLst>
                <a:latin typeface="Bookman Old Style" pitchFamily="18" charset="0"/>
              </a:rPr>
              <a:t>пер</a:t>
            </a:r>
            <a:r>
              <a:rPr lang="uk-UA" sz="3200" b="1" u="sng" dirty="0" err="1">
                <a:solidFill>
                  <a:srgbClr val="990033"/>
                </a:solidFill>
                <a:effectLst>
                  <a:outerShdw blurRad="38100" dist="38100" dir="2700000" algn="tl">
                    <a:srgbClr val="000000">
                      <a:alpha val="43137"/>
                    </a:srgbClr>
                  </a:outerShdw>
                </a:effectLst>
                <a:latin typeface="Bookman Old Style" pitchFamily="18" charset="0"/>
              </a:rPr>
              <a:t>шої</a:t>
            </a:r>
            <a:r>
              <a:rPr lang="en-US" sz="3200" b="1" u="sng" dirty="0">
                <a:solidFill>
                  <a:srgbClr val="990033"/>
                </a:solidFill>
                <a:effectLst>
                  <a:outerShdw blurRad="38100" dist="38100" dir="2700000" algn="tl">
                    <a:srgbClr val="000000">
                      <a:alpha val="43137"/>
                    </a:srgbClr>
                  </a:outerShdw>
                </a:effectLst>
                <a:latin typeface="Bookman Old Style" pitchFamily="18" charset="0"/>
              </a:rPr>
              <a:t> </a:t>
            </a:r>
            <a:r>
              <a:rPr lang="en-US" sz="3200" b="1" u="sng" dirty="0" err="1">
                <a:solidFill>
                  <a:srgbClr val="990033"/>
                </a:solidFill>
                <a:effectLst>
                  <a:outerShdw blurRad="38100" dist="38100" dir="2700000" algn="tl">
                    <a:srgbClr val="000000">
                      <a:alpha val="43137"/>
                    </a:srgbClr>
                  </a:outerShdw>
                </a:effectLst>
                <a:latin typeface="Bookman Old Style" pitchFamily="18" charset="0"/>
              </a:rPr>
              <a:t>п’яти</a:t>
            </a:r>
            <a:r>
              <a:rPr lang="uk-UA" sz="3200" b="1" u="sng" dirty="0">
                <a:solidFill>
                  <a:srgbClr val="990033"/>
                </a:solidFill>
                <a:effectLst>
                  <a:outerShdw blurRad="38100" dist="38100" dir="2700000" algn="tl">
                    <a:srgbClr val="000000">
                      <a:alpha val="43137"/>
                    </a:srgbClr>
                  </a:outerShdw>
                </a:effectLst>
                <a:latin typeface="Bookman Old Style" pitchFamily="18" charset="0"/>
              </a:rPr>
              <a:t>річки</a:t>
            </a:r>
            <a:r>
              <a:rPr lang="en-US" sz="3200" b="1" u="sng" dirty="0">
                <a:solidFill>
                  <a:srgbClr val="990033"/>
                </a:solidFill>
                <a:effectLst>
                  <a:outerShdw blurRad="38100" dist="38100" dir="2700000" algn="tl">
                    <a:srgbClr val="000000">
                      <a:alpha val="43137"/>
                    </a:srgbClr>
                  </a:outerShdw>
                </a:effectLst>
                <a:latin typeface="Bookman Old Style" pitchFamily="18" charset="0"/>
              </a:rPr>
              <a:t>:</a:t>
            </a:r>
            <a:endParaRPr lang="ru-RU" sz="3200" dirty="0">
              <a:effectLst>
                <a:outerShdw blurRad="38100" dist="38100" dir="2700000" algn="tl">
                  <a:srgbClr val="000000">
                    <a:alpha val="43137"/>
                  </a:srgbClr>
                </a:outerShdw>
              </a:effectLst>
              <a:latin typeface="Bookman Old Style" pitchFamily="18" charset="0"/>
            </a:endParaRPr>
          </a:p>
        </p:txBody>
      </p:sp>
      <p:sp>
        <p:nvSpPr>
          <p:cNvPr id="22530" name="Прямоугольник 4"/>
          <p:cNvSpPr>
            <a:spLocks noChangeArrowheads="1"/>
          </p:cNvSpPr>
          <p:nvPr/>
        </p:nvSpPr>
        <p:spPr bwMode="auto">
          <a:xfrm>
            <a:off x="1669774" y="1044575"/>
            <a:ext cx="10229921" cy="5447645"/>
          </a:xfrm>
          <a:prstGeom prst="rect">
            <a:avLst/>
          </a:prstGeom>
          <a:noFill/>
          <a:ln w="76200">
            <a:solidFill>
              <a:srgbClr val="800000"/>
            </a:solidFill>
            <a:miter lim="800000"/>
            <a:headEnd/>
            <a:tailEnd/>
          </a:ln>
        </p:spPr>
        <p:txBody>
          <a:bodyPr wrap="square">
            <a:spAutoFit/>
          </a:bodyPr>
          <a:lstStyle/>
          <a:p>
            <a:pPr algn="ctr">
              <a:spcBef>
                <a:spcPct val="20000"/>
              </a:spcBef>
            </a:pPr>
            <a:r>
              <a:rPr lang="ru-RU" sz="2400" dirty="0" err="1">
                <a:solidFill>
                  <a:srgbClr val="800000"/>
                </a:solidFill>
                <a:effectLst>
                  <a:outerShdw blurRad="38100" dist="38100" dir="2700000" algn="tl">
                    <a:srgbClr val="000000"/>
                  </a:outerShdw>
                </a:effectLst>
                <a:latin typeface="Bookman Old Style" pitchFamily="18" charset="0"/>
                <a:cs typeface="Arial" charset="0"/>
              </a:rPr>
              <a:t>Плани</a:t>
            </a:r>
            <a:r>
              <a:rPr lang="ru-RU" sz="2400" dirty="0">
                <a:solidFill>
                  <a:srgbClr val="800000"/>
                </a:solidFill>
                <a:effectLst>
                  <a:outerShdw blurRad="38100" dist="38100" dir="2700000" algn="tl">
                    <a:srgbClr val="000000"/>
                  </a:outerShdw>
                </a:effectLst>
                <a:latin typeface="Bookman Old Style" pitchFamily="18" charset="0"/>
                <a:cs typeface="Arial" charset="0"/>
              </a:rPr>
              <a:t> п</a:t>
            </a:r>
            <a:r>
              <a:rPr lang="en-US" sz="2400" dirty="0">
                <a:solidFill>
                  <a:srgbClr val="800000"/>
                </a:solidFill>
                <a:effectLst>
                  <a:outerShdw blurRad="38100" dist="38100" dir="2700000" algn="tl">
                    <a:srgbClr val="000000"/>
                  </a:outerShdw>
                </a:effectLst>
                <a:latin typeface="Bookman Old Style" pitchFamily="18" charset="0"/>
                <a:cs typeface="Arial" charset="0"/>
              </a:rPr>
              <a:t>’</a:t>
            </a:r>
            <a:r>
              <a:rPr lang="ru-RU" sz="2400" dirty="0" err="1">
                <a:solidFill>
                  <a:srgbClr val="800000"/>
                </a:solidFill>
                <a:effectLst>
                  <a:outerShdw blurRad="38100" dist="38100" dir="2700000" algn="tl">
                    <a:srgbClr val="000000"/>
                  </a:outerShdw>
                </a:effectLst>
                <a:latin typeface="Bookman Old Style" pitchFamily="18" charset="0"/>
                <a:cs typeface="Arial" charset="0"/>
              </a:rPr>
              <a:t>ятирічки</a:t>
            </a:r>
            <a:r>
              <a:rPr lang="ru-RU" sz="2400" dirty="0">
                <a:solidFill>
                  <a:srgbClr val="800000"/>
                </a:solidFill>
                <a:effectLst>
                  <a:outerShdw blurRad="38100" dist="38100" dir="2700000" algn="tl">
                    <a:srgbClr val="000000"/>
                  </a:outerShdw>
                </a:effectLst>
                <a:latin typeface="Bookman Old Style" pitchFamily="18" charset="0"/>
                <a:cs typeface="Arial" charset="0"/>
              </a:rPr>
              <a:t> не </a:t>
            </a:r>
            <a:r>
              <a:rPr lang="ru-RU" sz="2400" dirty="0" err="1">
                <a:solidFill>
                  <a:srgbClr val="800000"/>
                </a:solidFill>
                <a:effectLst>
                  <a:outerShdw blurRad="38100" dist="38100" dir="2700000" algn="tl">
                    <a:srgbClr val="000000"/>
                  </a:outerShdw>
                </a:effectLst>
                <a:latin typeface="Bookman Old Style" pitchFamily="18" charset="0"/>
                <a:cs typeface="Arial" charset="0"/>
              </a:rPr>
              <a:t>були</a:t>
            </a:r>
            <a:r>
              <a:rPr lang="ru-RU" sz="2400" dirty="0">
                <a:solidFill>
                  <a:srgbClr val="800000"/>
                </a:solidFill>
                <a:effectLst>
                  <a:outerShdw blurRad="38100" dist="38100" dir="2700000" algn="tl">
                    <a:srgbClr val="000000"/>
                  </a:outerShdw>
                </a:effectLst>
                <a:latin typeface="Bookman Old Style" pitchFamily="18" charset="0"/>
                <a:cs typeface="Arial" charset="0"/>
              </a:rPr>
              <a:t> </a:t>
            </a:r>
            <a:r>
              <a:rPr lang="ru-RU" sz="2400" dirty="0" err="1">
                <a:solidFill>
                  <a:srgbClr val="800000"/>
                </a:solidFill>
                <a:effectLst>
                  <a:outerShdw blurRad="38100" dist="38100" dir="2700000" algn="tl">
                    <a:srgbClr val="000000"/>
                  </a:outerShdw>
                </a:effectLst>
                <a:latin typeface="Bookman Old Style" pitchFamily="18" charset="0"/>
                <a:cs typeface="Arial" charset="0"/>
              </a:rPr>
              <a:t>виконані</a:t>
            </a:r>
            <a:r>
              <a:rPr lang="ru-RU" sz="2800" dirty="0">
                <a:solidFill>
                  <a:srgbClr val="000099"/>
                </a:solidFill>
                <a:cs typeface="Arial" charset="0"/>
              </a:rPr>
              <a:t> </a:t>
            </a:r>
            <a:endParaRPr lang="en-US" sz="2800" dirty="0">
              <a:solidFill>
                <a:srgbClr val="000099"/>
              </a:solidFill>
              <a:cs typeface="Arial" charset="0"/>
            </a:endParaRPr>
          </a:p>
          <a:p>
            <a:pPr algn="just"/>
            <a:r>
              <a:rPr lang="uk-UA" sz="2000" dirty="0">
                <a:latin typeface="Bookman Old Style" pitchFamily="18" charset="0"/>
              </a:rPr>
              <a:t>а) створене сільськогосподарське машинобудування: </a:t>
            </a:r>
            <a:r>
              <a:rPr lang="uk-UA" sz="2000" b="1" dirty="0">
                <a:latin typeface="Bookman Old Style" pitchFamily="18" charset="0"/>
              </a:rPr>
              <a:t>ХТЗ </a:t>
            </a:r>
            <a:r>
              <a:rPr lang="uk-UA" sz="2000" dirty="0">
                <a:latin typeface="Bookman Old Style" pitchFamily="18" charset="0"/>
              </a:rPr>
              <a:t>у 1932 р. давав 16,8 тис. тракторів, </a:t>
            </a:r>
            <a:r>
              <a:rPr lang="uk-UA" sz="2000" b="1" dirty="0">
                <a:latin typeface="Bookman Old Style" pitchFamily="18" charset="0"/>
              </a:rPr>
              <a:t>Запорізький завод «Комунар</a:t>
            </a:r>
            <a:r>
              <a:rPr lang="uk-UA" sz="2000" dirty="0">
                <a:latin typeface="Bookman Old Style" pitchFamily="18" charset="0"/>
              </a:rPr>
              <a:t>» спеціалізувався на зернових комбайнах, </a:t>
            </a:r>
            <a:r>
              <a:rPr lang="uk-UA" sz="2000" b="1" dirty="0">
                <a:latin typeface="Bookman Old Style" pitchFamily="18" charset="0"/>
              </a:rPr>
              <a:t>Харківський «Серп і молот</a:t>
            </a:r>
            <a:r>
              <a:rPr lang="uk-UA" sz="2000" dirty="0">
                <a:latin typeface="Bookman Old Style" pitchFamily="18" charset="0"/>
              </a:rPr>
              <a:t>» виробляв </a:t>
            </a:r>
            <a:r>
              <a:rPr lang="uk-UA" sz="2000" dirty="0" err="1">
                <a:latin typeface="Bookman Old Style" pitchFamily="18" charset="0"/>
              </a:rPr>
              <a:t>молотилки</a:t>
            </a:r>
            <a:r>
              <a:rPr lang="uk-UA" sz="2000" dirty="0">
                <a:latin typeface="Bookman Old Style" pitchFamily="18" charset="0"/>
              </a:rPr>
              <a:t>;</a:t>
            </a:r>
          </a:p>
          <a:p>
            <a:pPr algn="just"/>
            <a:r>
              <a:rPr lang="uk-UA" sz="2000" dirty="0">
                <a:latin typeface="Bookman Old Style" pitchFamily="18" charset="0"/>
              </a:rPr>
              <a:t>б) закладено енергетичну базу: в 1932 р. </a:t>
            </a:r>
            <a:r>
              <a:rPr lang="uk-UA" sz="2000" b="1" dirty="0">
                <a:latin typeface="Bookman Old Style" pitchFamily="18" charset="0"/>
              </a:rPr>
              <a:t>запрацювали </a:t>
            </a:r>
            <a:r>
              <a:rPr lang="uk-UA" sz="2000" b="1" dirty="0" err="1">
                <a:latin typeface="Bookman Old Style" pitchFamily="18" charset="0"/>
              </a:rPr>
              <a:t>Зуївська</a:t>
            </a:r>
            <a:r>
              <a:rPr lang="uk-UA" sz="2000" b="1" dirty="0">
                <a:latin typeface="Bookman Old Style" pitchFamily="18" charset="0"/>
              </a:rPr>
              <a:t> ДРЕС і Дніпрогес </a:t>
            </a:r>
            <a:r>
              <a:rPr lang="uk-UA" sz="2000" dirty="0">
                <a:latin typeface="Bookman Old Style" pitchFamily="18" charset="0"/>
              </a:rPr>
              <a:t>з п'ятьма агрегатами по 62 тис. кВт кожний (чотири агрегати такої ж потужності вступили до дії у роки другої п'ятирічки);</a:t>
            </a:r>
          </a:p>
          <a:p>
            <a:pPr algn="just"/>
            <a:r>
              <a:rPr lang="uk-UA" sz="2000" dirty="0">
                <a:latin typeface="Bookman Old Style" pitchFamily="18" charset="0"/>
              </a:rPr>
              <a:t>в) розширено й оновлено металургійну базу: </a:t>
            </a:r>
            <a:r>
              <a:rPr lang="uk-UA" sz="2000" b="1" dirty="0">
                <a:latin typeface="Bookman Old Style" pitchFamily="18" charset="0"/>
              </a:rPr>
              <a:t>споруджено три металургійні заводи — «Запоріжсталь», «Криворіжсталь», «Азовсталь»;</a:t>
            </a:r>
          </a:p>
          <a:p>
            <a:pPr algn="just"/>
            <a:r>
              <a:rPr lang="uk-UA" sz="2000" dirty="0">
                <a:latin typeface="Bookman Old Style" pitchFamily="18" charset="0"/>
              </a:rPr>
              <a:t>г) здійснено </a:t>
            </a:r>
            <a:r>
              <a:rPr lang="uk-UA" sz="2000" b="1" dirty="0">
                <a:solidFill>
                  <a:srgbClr val="C00000"/>
                </a:solidFill>
                <a:latin typeface="Bookman Old Style" pitchFamily="18" charset="0"/>
              </a:rPr>
              <a:t>реконструкцію</a:t>
            </a:r>
            <a:r>
              <a:rPr lang="uk-UA" sz="2000" dirty="0">
                <a:latin typeface="Bookman Old Style" pitchFamily="18" charset="0"/>
              </a:rPr>
              <a:t> об'єктів-гігантів</a:t>
            </a:r>
            <a:r>
              <a:rPr lang="uk-UA" sz="2000" dirty="0" smtClean="0">
                <a:latin typeface="Bookman Old Style" pitchFamily="18" charset="0"/>
              </a:rPr>
              <a:t>: </a:t>
            </a:r>
            <a:r>
              <a:rPr lang="uk-UA" sz="2000" b="1" dirty="0" smtClean="0">
                <a:latin typeface="Bookman Old Style" pitchFamily="18" charset="0"/>
              </a:rPr>
              <a:t>Луганського паровозобудівного заводу; чотирьох металургійних заводів у Макіївці, Дніпродзержинську, Дніпропетровську, </a:t>
            </a:r>
            <a:r>
              <a:rPr lang="uk-UA" sz="2000" b="1" dirty="0" err="1" smtClean="0">
                <a:latin typeface="Bookman Old Style" pitchFamily="18" charset="0"/>
              </a:rPr>
              <a:t>Комунарську</a:t>
            </a:r>
            <a:r>
              <a:rPr lang="uk-UA" sz="2000" b="1" dirty="0" smtClean="0">
                <a:latin typeface="Bookman Old Style" pitchFamily="18" charset="0"/>
              </a:rPr>
              <a:t>;</a:t>
            </a:r>
            <a:endParaRPr lang="uk-UA" sz="2000" b="1" dirty="0">
              <a:latin typeface="Bookman Old Style" pitchFamily="18" charset="0"/>
            </a:endParaRPr>
          </a:p>
          <a:p>
            <a:pPr algn="just"/>
            <a:r>
              <a:rPr lang="uk-UA" sz="2000" dirty="0">
                <a:latin typeface="Bookman Old Style" pitchFamily="18" charset="0"/>
              </a:rPr>
              <a:t>д) ліквідовано безробіття</a:t>
            </a:r>
            <a:r>
              <a:rPr lang="uk-UA" sz="2000" dirty="0" smtClean="0">
                <a:latin typeface="Bookman Old Style" pitchFamily="18" charset="0"/>
              </a:rPr>
              <a:t>.</a:t>
            </a:r>
            <a:endParaRPr lang="en-US" sz="2000" dirty="0">
              <a:latin typeface="Bookman Old Style" pitchFamily="18" charset="0"/>
            </a:endParaRPr>
          </a:p>
          <a:p>
            <a:pPr algn="just"/>
            <a:endParaRPr lang="uk-UA" sz="2000" dirty="0">
              <a:latin typeface="Bookman Old Style" pitchFamily="18" charset="0"/>
            </a:endParaRPr>
          </a:p>
          <a:p>
            <a:pPr algn="ctr"/>
            <a:r>
              <a:rPr lang="uk-UA" sz="2000" i="1" dirty="0">
                <a:latin typeface="Bookman Old Style" pitchFamily="18" charset="0"/>
              </a:rPr>
              <a:t>У першій п'ятирічці для розвитку індустрії бракувало коштів, тому остаточно було згорнуто неп і здійснено форсовану </a:t>
            </a:r>
            <a:r>
              <a:rPr lang="uk-UA" sz="2000" i="1" dirty="0" smtClean="0">
                <a:latin typeface="Bookman Old Style" pitchFamily="18" charset="0"/>
              </a:rPr>
              <a:t>колективізацію</a:t>
            </a:r>
            <a:r>
              <a:rPr lang="uk-UA" sz="2000" i="1" dirty="0">
                <a:latin typeface="Bookman Old Style" pitchFamily="18" charset="0"/>
              </a:rPr>
              <a:t>, яка давала хліб і валюту.</a:t>
            </a:r>
          </a:p>
        </p:txBody>
      </p:sp>
      <p:pic>
        <p:nvPicPr>
          <p:cNvPr id="4" name="Picture 5" descr="472-1"/>
          <p:cNvPicPr>
            <a:picLocks noChangeAspect="1" noChangeArrowheads="1"/>
          </p:cNvPicPr>
          <p:nvPr/>
        </p:nvPicPr>
        <p:blipFill>
          <a:blip r:embed="rId2" cstate="print"/>
          <a:srcRect/>
          <a:stretch>
            <a:fillRect/>
          </a:stretch>
        </p:blipFill>
        <p:spPr bwMode="auto">
          <a:xfrm>
            <a:off x="0" y="17464"/>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12555264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D:\+Все для роботи\10 клас. Все для уроків\10 клас. Історія України\1-го жовтня 1931 року з механоскладального цеху Харківського тракторного заводу виїхав перший трактор СХТЗ 15-30...jpg"/>
          <p:cNvPicPr>
            <a:picLocks noChangeAspect="1" noChangeArrowheads="1"/>
          </p:cNvPicPr>
          <p:nvPr/>
        </p:nvPicPr>
        <p:blipFill>
          <a:blip r:embed="rId3" cstate="print"/>
          <a:srcRect/>
          <a:stretch>
            <a:fillRect/>
          </a:stretch>
        </p:blipFill>
        <p:spPr bwMode="auto">
          <a:xfrm>
            <a:off x="2543607" y="3444077"/>
            <a:ext cx="4355976" cy="3266982"/>
          </a:xfrm>
          <a:prstGeom prst="rect">
            <a:avLst/>
          </a:prstGeom>
          <a:noFill/>
        </p:spPr>
      </p:pic>
      <p:sp>
        <p:nvSpPr>
          <p:cNvPr id="50177" name="Text Box 5"/>
          <p:cNvSpPr txBox="1">
            <a:spLocks noChangeArrowheads="1"/>
          </p:cNvSpPr>
          <p:nvPr/>
        </p:nvSpPr>
        <p:spPr bwMode="auto">
          <a:xfrm>
            <a:off x="6899583" y="999017"/>
            <a:ext cx="4682818" cy="1631216"/>
          </a:xfrm>
          <a:prstGeom prst="rect">
            <a:avLst/>
          </a:prstGeom>
          <a:noFill/>
          <a:ln w="76200">
            <a:noFill/>
            <a:miter lim="800000"/>
            <a:headEnd/>
            <a:tailEnd/>
          </a:ln>
        </p:spPr>
        <p:txBody>
          <a:bodyPr wrap="square">
            <a:spAutoFit/>
          </a:bodyPr>
          <a:lstStyle/>
          <a:p>
            <a:pPr algn="just"/>
            <a:r>
              <a:rPr lang="uk-UA" sz="2000" b="1" dirty="0" smtClean="0">
                <a:latin typeface="Bookman Old Style" pitchFamily="18" charset="0"/>
              </a:rPr>
              <a:t>1-го жовтня 1931 </a:t>
            </a:r>
            <a:r>
              <a:rPr lang="uk-UA" sz="2000" dirty="0" smtClean="0">
                <a:latin typeface="Bookman Old Style" pitchFamily="18" charset="0"/>
              </a:rPr>
              <a:t>року з механоскладального цеху Харківського тракторного заводу виїхав перший трактор СХТЗ 15-30.</a:t>
            </a:r>
            <a:endParaRPr lang="uk-UA" sz="2000" dirty="0">
              <a:latin typeface="Bookman Old Style" pitchFamily="18" charset="0"/>
            </a:endParaRPr>
          </a:p>
        </p:txBody>
      </p:sp>
      <p:pic>
        <p:nvPicPr>
          <p:cNvPr id="8" name="Picture 5" descr="472-1"/>
          <p:cNvPicPr>
            <a:picLocks noChangeAspect="1" noChangeArrowheads="1"/>
          </p:cNvPicPr>
          <p:nvPr/>
        </p:nvPicPr>
        <p:blipFill>
          <a:blip r:embed="rId4" cstate="print"/>
          <a:srcRect/>
          <a:stretch>
            <a:fillRect/>
          </a:stretch>
        </p:blipFill>
        <p:spPr bwMode="auto">
          <a:xfrm>
            <a:off x="0" y="15077"/>
            <a:ext cx="1476375" cy="6858000"/>
          </a:xfrm>
          <a:prstGeom prst="rect">
            <a:avLst/>
          </a:prstGeom>
          <a:ln>
            <a:noFill/>
          </a:ln>
          <a:effectLst>
            <a:outerShdw blurRad="190500" algn="tl" rotWithShape="0">
              <a:srgbClr val="000000">
                <a:alpha val="70000"/>
              </a:srgbClr>
            </a:outerShdw>
          </a:effectLst>
          <a:extLst/>
        </p:spPr>
      </p:pic>
      <p:pic>
        <p:nvPicPr>
          <p:cNvPr id="59395" name="Picture 3" descr="D:\+Все для роботи\10 клас. Все для уроків\10 клас. Історія України\1-го жовтня 1931 року з механоскладального цеху Харківського тракторного заводу виїхав перший трактор СХТЗ 15-30..jpg"/>
          <p:cNvPicPr>
            <a:picLocks noChangeAspect="1" noChangeArrowheads="1"/>
          </p:cNvPicPr>
          <p:nvPr/>
        </p:nvPicPr>
        <p:blipFill>
          <a:blip r:embed="rId5" cstate="print"/>
          <a:srcRect/>
          <a:stretch>
            <a:fillRect/>
          </a:stretch>
        </p:blipFill>
        <p:spPr bwMode="auto">
          <a:xfrm>
            <a:off x="7080752" y="3457388"/>
            <a:ext cx="4320480" cy="3240360"/>
          </a:xfrm>
          <a:prstGeom prst="rect">
            <a:avLst/>
          </a:prstGeom>
          <a:noFill/>
        </p:spPr>
      </p:pic>
      <p:pic>
        <p:nvPicPr>
          <p:cNvPr id="10" name="Picture 2" descr="D:\+Все для роботи\10 клас. Все для уроків\10 клас. Історія України\1-го жовтня 1931 року з механоскладального цеху Харківського тракторного заводу виїхав перший трактор СХТЗ 15-30.jpg"/>
          <p:cNvPicPr>
            <a:picLocks noChangeAspect="1" noChangeArrowheads="1"/>
          </p:cNvPicPr>
          <p:nvPr/>
        </p:nvPicPr>
        <p:blipFill>
          <a:blip r:embed="rId6" cstate="print"/>
          <a:srcRect/>
          <a:stretch>
            <a:fillRect/>
          </a:stretch>
        </p:blipFill>
        <p:spPr bwMode="auto">
          <a:xfrm>
            <a:off x="2543607" y="145774"/>
            <a:ext cx="4355976" cy="3136286"/>
          </a:xfrm>
          <a:prstGeom prst="rect">
            <a:avLst/>
          </a:prstGeom>
          <a:noFill/>
        </p:spPr>
      </p:pic>
    </p:spTree>
    <p:extLst>
      <p:ext uri="{BB962C8B-B14F-4D97-AF65-F5344CB8AC3E}">
        <p14:creationId xmlns:p14="http://schemas.microsoft.com/office/powerpoint/2010/main" xmlns="" val="18748404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5"/>
          <p:cNvSpPr txBox="1">
            <a:spLocks noChangeArrowheads="1"/>
          </p:cNvSpPr>
          <p:nvPr/>
        </p:nvSpPr>
        <p:spPr bwMode="auto">
          <a:xfrm>
            <a:off x="2722459" y="6092825"/>
            <a:ext cx="3640137" cy="585788"/>
          </a:xfrm>
          <a:prstGeom prst="rect">
            <a:avLst/>
          </a:prstGeom>
          <a:noFill/>
          <a:ln w="76200">
            <a:noFill/>
            <a:miter lim="800000"/>
            <a:headEnd/>
            <a:tailEnd/>
          </a:ln>
        </p:spPr>
        <p:txBody>
          <a:bodyPr>
            <a:spAutoFit/>
          </a:bodyPr>
          <a:lstStyle/>
          <a:p>
            <a:pPr algn="ctr"/>
            <a:r>
              <a:rPr lang="uk-UA" sz="1600" b="1" dirty="0" err="1">
                <a:solidFill>
                  <a:srgbClr val="990033"/>
                </a:solidFill>
                <a:latin typeface="Bookman Old Style" pitchFamily="18" charset="0"/>
              </a:rPr>
              <a:t>В.Дені</a:t>
            </a:r>
            <a:r>
              <a:rPr lang="uk-UA" sz="1600" b="1" dirty="0">
                <a:solidFill>
                  <a:srgbClr val="990033"/>
                </a:solidFill>
                <a:latin typeface="Bookman Old Style" pitchFamily="18" charset="0"/>
              </a:rPr>
              <a:t>, </a:t>
            </a:r>
            <a:r>
              <a:rPr lang="uk-UA" sz="1600" b="1" dirty="0" err="1">
                <a:solidFill>
                  <a:srgbClr val="990033"/>
                </a:solidFill>
                <a:latin typeface="Bookman Old Style" pitchFamily="18" charset="0"/>
              </a:rPr>
              <a:t>Н.Долгоруков</a:t>
            </a:r>
            <a:r>
              <a:rPr lang="uk-UA" sz="1600" b="1" dirty="0">
                <a:solidFill>
                  <a:srgbClr val="990033"/>
                </a:solidFill>
                <a:latin typeface="Bookman Old Style" pitchFamily="18" charset="0"/>
              </a:rPr>
              <a:t>.</a:t>
            </a:r>
          </a:p>
          <a:p>
            <a:pPr algn="ctr"/>
            <a:r>
              <a:rPr lang="uk-UA" sz="1600" b="1" dirty="0">
                <a:solidFill>
                  <a:srgbClr val="990033"/>
                </a:solidFill>
                <a:latin typeface="Bookman Old Style" pitchFamily="18" charset="0"/>
              </a:rPr>
              <a:t>Перший </a:t>
            </a:r>
            <a:r>
              <a:rPr lang="uk-UA" sz="1600" b="1" dirty="0" err="1">
                <a:solidFill>
                  <a:srgbClr val="990033"/>
                </a:solidFill>
                <a:latin typeface="Bookman Old Style" pitchFamily="18" charset="0"/>
              </a:rPr>
              <a:t>пятирічний</a:t>
            </a:r>
            <a:r>
              <a:rPr lang="uk-UA" sz="1600" b="1" dirty="0">
                <a:solidFill>
                  <a:srgbClr val="990033"/>
                </a:solidFill>
                <a:latin typeface="Bookman Old Style" pitchFamily="18" charset="0"/>
              </a:rPr>
              <a:t> план</a:t>
            </a:r>
            <a:r>
              <a:rPr lang="ru-RU" sz="1600" b="1" dirty="0">
                <a:solidFill>
                  <a:srgbClr val="990033"/>
                </a:solidFill>
                <a:latin typeface="Bookman Old Style" pitchFamily="18" charset="0"/>
              </a:rPr>
              <a:t>.</a:t>
            </a:r>
          </a:p>
        </p:txBody>
      </p:sp>
      <p:pic>
        <p:nvPicPr>
          <p:cNvPr id="50178" name="Picture 6" descr="Рисунок6"/>
          <p:cNvPicPr>
            <a:picLocks noChangeAspect="1" noChangeArrowheads="1"/>
          </p:cNvPicPr>
          <p:nvPr/>
        </p:nvPicPr>
        <p:blipFill>
          <a:blip r:embed="rId2" cstate="print"/>
          <a:srcRect/>
          <a:stretch>
            <a:fillRect/>
          </a:stretch>
        </p:blipFill>
        <p:spPr bwMode="auto">
          <a:xfrm>
            <a:off x="2506180" y="125413"/>
            <a:ext cx="3859213" cy="5843587"/>
          </a:xfrm>
          <a:prstGeom prst="rect">
            <a:avLst/>
          </a:prstGeom>
          <a:noFill/>
          <a:ln w="76200">
            <a:solidFill>
              <a:schemeClr val="bg1"/>
            </a:solidFill>
            <a:miter lim="800000"/>
            <a:headEnd/>
            <a:tailEnd/>
          </a:ln>
        </p:spPr>
      </p:pic>
      <p:sp>
        <p:nvSpPr>
          <p:cNvPr id="23555" name="Text Box 7"/>
          <p:cNvSpPr txBox="1">
            <a:spLocks noChangeArrowheads="1"/>
          </p:cNvSpPr>
          <p:nvPr/>
        </p:nvSpPr>
        <p:spPr bwMode="auto">
          <a:xfrm>
            <a:off x="8844860" y="6092825"/>
            <a:ext cx="1454150" cy="585788"/>
          </a:xfrm>
          <a:prstGeom prst="rect">
            <a:avLst/>
          </a:prstGeom>
          <a:noFill/>
          <a:ln w="76200">
            <a:noFill/>
            <a:miter lim="800000"/>
            <a:headEnd/>
            <a:tailEnd/>
          </a:ln>
        </p:spPr>
        <p:txBody>
          <a:bodyPr wrap="none">
            <a:spAutoFit/>
          </a:bodyPr>
          <a:lstStyle/>
          <a:p>
            <a:pPr algn="ctr">
              <a:defRPr/>
            </a:pPr>
            <a:r>
              <a:rPr lang="ru-RU" sz="1600" b="1" dirty="0">
                <a:solidFill>
                  <a:srgbClr val="990033"/>
                </a:solidFill>
                <a:effectLst>
                  <a:outerShdw blurRad="38100" dist="38100" dir="2700000" algn="tl">
                    <a:srgbClr val="000000">
                      <a:alpha val="43137"/>
                    </a:srgbClr>
                  </a:outerShdw>
                </a:effectLst>
                <a:latin typeface="Bookman Old Style" pitchFamily="18" charset="0"/>
              </a:rPr>
              <a:t>Гребля </a:t>
            </a:r>
          </a:p>
          <a:p>
            <a:pPr algn="ctr">
              <a:defRPr/>
            </a:pPr>
            <a:r>
              <a:rPr lang="ru-RU" sz="1600" b="1" dirty="0" err="1">
                <a:solidFill>
                  <a:srgbClr val="990033"/>
                </a:solidFill>
                <a:effectLst>
                  <a:outerShdw blurRad="38100" dist="38100" dir="2700000" algn="tl">
                    <a:srgbClr val="000000">
                      <a:alpha val="43137"/>
                    </a:srgbClr>
                  </a:outerShdw>
                </a:effectLst>
                <a:latin typeface="Bookman Old Style" pitchFamily="18" charset="0"/>
              </a:rPr>
              <a:t>Дніпрогесу</a:t>
            </a:r>
            <a:endParaRPr lang="ru-RU" sz="1600" b="1" dirty="0">
              <a:solidFill>
                <a:srgbClr val="990033"/>
              </a:solidFill>
              <a:effectLst>
                <a:outerShdw blurRad="38100" dist="38100" dir="2700000" algn="tl">
                  <a:srgbClr val="000000">
                    <a:alpha val="43137"/>
                  </a:srgbClr>
                </a:outerShdw>
              </a:effectLst>
              <a:latin typeface="Bookman Old Style" pitchFamily="18" charset="0"/>
            </a:endParaRPr>
          </a:p>
        </p:txBody>
      </p:sp>
      <p:pic>
        <p:nvPicPr>
          <p:cNvPr id="50180" name="Picture 8" descr="Рисунок8"/>
          <p:cNvPicPr>
            <a:picLocks noChangeAspect="1" noChangeArrowheads="1"/>
          </p:cNvPicPr>
          <p:nvPr/>
        </p:nvPicPr>
        <p:blipFill>
          <a:blip r:embed="rId3" cstate="print"/>
          <a:srcRect/>
          <a:stretch>
            <a:fillRect/>
          </a:stretch>
        </p:blipFill>
        <p:spPr bwMode="auto">
          <a:xfrm>
            <a:off x="7608680" y="125413"/>
            <a:ext cx="3468688" cy="5843587"/>
          </a:xfrm>
          <a:prstGeom prst="rect">
            <a:avLst/>
          </a:prstGeom>
          <a:noFill/>
          <a:ln w="76200">
            <a:solidFill>
              <a:schemeClr val="bg1"/>
            </a:solidFill>
            <a:miter lim="800000"/>
            <a:headEnd/>
            <a:tailEnd/>
          </a:ln>
        </p:spPr>
      </p:pic>
      <p:pic>
        <p:nvPicPr>
          <p:cNvPr id="8" name="Picture 5" descr="472-1"/>
          <p:cNvPicPr>
            <a:picLocks noChangeAspect="1" noChangeArrowheads="1"/>
          </p:cNvPicPr>
          <p:nvPr/>
        </p:nvPicPr>
        <p:blipFill>
          <a:blip r:embed="rId4"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29576562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9" descr="Рисунок9"/>
          <p:cNvPicPr>
            <a:picLocks noChangeAspect="1" noChangeArrowheads="1"/>
          </p:cNvPicPr>
          <p:nvPr/>
        </p:nvPicPr>
        <p:blipFill>
          <a:blip r:embed="rId2" cstate="print"/>
          <a:srcRect/>
          <a:stretch>
            <a:fillRect/>
          </a:stretch>
        </p:blipFill>
        <p:spPr bwMode="auto">
          <a:xfrm>
            <a:off x="2970214" y="438150"/>
            <a:ext cx="7589837" cy="5511800"/>
          </a:xfrm>
          <a:prstGeom prst="rect">
            <a:avLst/>
          </a:prstGeom>
          <a:noFill/>
          <a:ln w="76200">
            <a:solidFill>
              <a:schemeClr val="bg1"/>
            </a:solidFill>
            <a:miter lim="800000"/>
            <a:headEnd/>
            <a:tailEnd/>
          </a:ln>
        </p:spPr>
      </p:pic>
      <p:sp>
        <p:nvSpPr>
          <p:cNvPr id="23558" name="Text Box 10"/>
          <p:cNvSpPr txBox="1">
            <a:spLocks noChangeArrowheads="1"/>
          </p:cNvSpPr>
          <p:nvPr/>
        </p:nvSpPr>
        <p:spPr bwMode="auto">
          <a:xfrm>
            <a:off x="3648075" y="6118225"/>
            <a:ext cx="5964238" cy="584200"/>
          </a:xfrm>
          <a:prstGeom prst="rect">
            <a:avLst/>
          </a:prstGeom>
          <a:noFill/>
          <a:ln w="76200">
            <a:noFill/>
            <a:miter lim="800000"/>
            <a:headEnd/>
            <a:tailEnd/>
          </a:ln>
        </p:spPr>
        <p:txBody>
          <a:bodyPr>
            <a:spAutoFit/>
          </a:bodyPr>
          <a:lstStyle/>
          <a:p>
            <a:pPr algn="ctr">
              <a:defRPr/>
            </a:pPr>
            <a:r>
              <a:rPr lang="uk-UA" sz="1600" b="1" dirty="0">
                <a:solidFill>
                  <a:srgbClr val="990033"/>
                </a:solidFill>
                <a:effectLst>
                  <a:outerShdw blurRad="38100" dist="38100" dir="2700000" algn="tl">
                    <a:srgbClr val="000000">
                      <a:alpha val="43137"/>
                    </a:srgbClr>
                  </a:outerShdw>
                </a:effectLst>
                <a:latin typeface="Bookman Old Style" pitchFamily="18" charset="0"/>
              </a:rPr>
              <a:t>Я. </a:t>
            </a:r>
            <a:r>
              <a:rPr lang="uk-UA" sz="1600" b="1" dirty="0" err="1">
                <a:solidFill>
                  <a:srgbClr val="990033"/>
                </a:solidFill>
                <a:effectLst>
                  <a:outerShdw blurRad="38100" dist="38100" dir="2700000" algn="tl">
                    <a:srgbClr val="000000">
                      <a:alpha val="43137"/>
                    </a:srgbClr>
                  </a:outerShdw>
                </a:effectLst>
                <a:latin typeface="Bookman Old Style" pitchFamily="18" charset="0"/>
              </a:rPr>
              <a:t>Ромас</a:t>
            </a:r>
            <a:r>
              <a:rPr lang="uk-UA" sz="1600" b="1" dirty="0">
                <a:solidFill>
                  <a:srgbClr val="990033"/>
                </a:solidFill>
                <a:effectLst>
                  <a:outerShdw blurRad="38100" dist="38100" dir="2700000" algn="tl">
                    <a:srgbClr val="000000">
                      <a:alpha val="43137"/>
                    </a:srgbClr>
                  </a:outerShdw>
                </a:effectLst>
                <a:latin typeface="Bookman Old Style" pitchFamily="18" charset="0"/>
              </a:rPr>
              <a:t>.</a:t>
            </a:r>
          </a:p>
          <a:p>
            <a:pPr algn="ctr">
              <a:defRPr/>
            </a:pPr>
            <a:r>
              <a:rPr lang="uk-UA" sz="1600" b="1" dirty="0">
                <a:solidFill>
                  <a:srgbClr val="990033"/>
                </a:solidFill>
                <a:effectLst>
                  <a:outerShdw blurRad="38100" dist="38100" dir="2700000" algn="tl">
                    <a:srgbClr val="000000">
                      <a:alpha val="43137"/>
                    </a:srgbClr>
                  </a:outerShdw>
                </a:effectLst>
                <a:latin typeface="Bookman Old Style" pitchFamily="18" charset="0"/>
              </a:rPr>
              <a:t>Ранок першої п'ятирічки.</a:t>
            </a:r>
          </a:p>
        </p:txBody>
      </p:sp>
      <p:pic>
        <p:nvPicPr>
          <p:cNvPr id="8" name="Picture 5" descr="472-1"/>
          <p:cNvPicPr>
            <a:picLocks noChangeAspect="1" noChangeArrowheads="1"/>
          </p:cNvPicPr>
          <p:nvPr/>
        </p:nvPicPr>
        <p:blipFill>
          <a:blip r:embed="rId3"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41656176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D:\М А М А\10 кл. Все для уроків\10 клас. Історія України\+Тема 7. Соціально-економічні та політичні  перетворення (1929 – 1938)\+Урок 103-104 Сталінська індустріалізація\Ілюстрації. Фото\плакаты\Рисунок24.jpg"/>
          <p:cNvPicPr>
            <a:picLocks noChangeAspect="1" noChangeArrowheads="1"/>
          </p:cNvPicPr>
          <p:nvPr/>
        </p:nvPicPr>
        <p:blipFill>
          <a:blip r:embed="rId2" cstate="print"/>
          <a:srcRect/>
          <a:stretch>
            <a:fillRect/>
          </a:stretch>
        </p:blipFill>
        <p:spPr bwMode="auto">
          <a:xfrm>
            <a:off x="3022601" y="609600"/>
            <a:ext cx="7478713" cy="5638800"/>
          </a:xfrm>
          <a:prstGeom prst="rect">
            <a:avLst/>
          </a:prstGeom>
          <a:noFill/>
          <a:ln w="9525">
            <a:noFill/>
            <a:miter lim="800000"/>
            <a:headEnd/>
            <a:tailEnd/>
          </a:ln>
        </p:spPr>
      </p:pic>
      <p:pic>
        <p:nvPicPr>
          <p:cNvPr id="3" name="Picture 5" descr="472-1"/>
          <p:cNvPicPr>
            <a:picLocks noChangeAspect="1" noChangeArrowheads="1"/>
          </p:cNvPicPr>
          <p:nvPr/>
        </p:nvPicPr>
        <p:blipFill>
          <a:blip r:embed="rId3"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18813610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AutoShape 5" descr="Газетная бумага"/>
          <p:cNvSpPr>
            <a:spLocks noChangeArrowheads="1"/>
          </p:cNvSpPr>
          <p:nvPr/>
        </p:nvSpPr>
        <p:spPr bwMode="auto">
          <a:xfrm>
            <a:off x="3143251" y="185740"/>
            <a:ext cx="7326313" cy="839020"/>
          </a:xfrm>
          <a:prstGeom prst="downArrowCallout">
            <a:avLst>
              <a:gd name="adj1" fmla="val 50877"/>
              <a:gd name="adj2" fmla="val 61748"/>
              <a:gd name="adj3" fmla="val 16667"/>
              <a:gd name="adj4" fmla="val 66667"/>
            </a:avLst>
          </a:prstGeom>
          <a:noFill/>
          <a:ln w="76200">
            <a:solidFill>
              <a:srgbClr val="990033"/>
            </a:solidFill>
            <a:miter lim="800000"/>
            <a:headEnd/>
            <a:tailEnd/>
          </a:ln>
        </p:spPr>
        <p:txBody>
          <a:bodyPr wrap="none" anchor="ctr"/>
          <a:lstStyle/>
          <a:p>
            <a:pPr algn="ctr"/>
            <a:r>
              <a:rPr lang="ru-RU" sz="3600" b="1" dirty="0">
                <a:solidFill>
                  <a:srgbClr val="990033"/>
                </a:solidFill>
                <a:latin typeface="Calibri" pitchFamily="34" charset="0"/>
              </a:rPr>
              <a:t>1933-1937 </a:t>
            </a:r>
            <a:r>
              <a:rPr lang="ru-RU" sz="3600" b="1" dirty="0" err="1">
                <a:solidFill>
                  <a:srgbClr val="990033"/>
                </a:solidFill>
                <a:latin typeface="Calibri" pitchFamily="34" charset="0"/>
              </a:rPr>
              <a:t>рр</a:t>
            </a:r>
            <a:r>
              <a:rPr lang="ru-RU" sz="3600" b="1" dirty="0">
                <a:solidFill>
                  <a:srgbClr val="990033"/>
                </a:solidFill>
                <a:latin typeface="Calibri" pitchFamily="34" charset="0"/>
              </a:rPr>
              <a:t>. – друга </a:t>
            </a:r>
            <a:r>
              <a:rPr lang="uk-UA" sz="3600" b="1" dirty="0">
                <a:solidFill>
                  <a:srgbClr val="990033"/>
                </a:solidFill>
                <a:latin typeface="Calibri" pitchFamily="34" charset="0"/>
              </a:rPr>
              <a:t>п'ятирічка</a:t>
            </a:r>
          </a:p>
        </p:txBody>
      </p:sp>
      <p:sp>
        <p:nvSpPr>
          <p:cNvPr id="2" name="Прямоугольник 1"/>
          <p:cNvSpPr/>
          <p:nvPr/>
        </p:nvSpPr>
        <p:spPr>
          <a:xfrm>
            <a:off x="1450428" y="1087821"/>
            <a:ext cx="10531365" cy="5447645"/>
          </a:xfrm>
          <a:prstGeom prst="rect">
            <a:avLst/>
          </a:prstGeom>
        </p:spPr>
        <p:txBody>
          <a:bodyPr wrap="square">
            <a:spAutoFit/>
          </a:bodyPr>
          <a:lstStyle/>
          <a:p>
            <a:pPr>
              <a:defRPr/>
            </a:pPr>
            <a:r>
              <a:rPr lang="uk-UA" sz="2900" b="1" dirty="0" smtClean="0">
                <a:solidFill>
                  <a:srgbClr val="C00000"/>
                </a:solidFill>
                <a:effectLst>
                  <a:outerShdw blurRad="38100" dist="38100" dir="2700000" algn="tl">
                    <a:srgbClr val="000000">
                      <a:alpha val="43137"/>
                    </a:srgbClr>
                  </a:outerShdw>
                </a:effectLst>
                <a:latin typeface="Bookman Old Style" pitchFamily="18" charset="0"/>
              </a:rPr>
              <a:t>Плани </a:t>
            </a:r>
            <a:r>
              <a:rPr lang="uk-UA" sz="2900" b="1" dirty="0">
                <a:solidFill>
                  <a:srgbClr val="C00000"/>
                </a:solidFill>
                <a:effectLst>
                  <a:outerShdw blurRad="38100" dist="38100" dir="2700000" algn="tl">
                    <a:srgbClr val="000000">
                      <a:alpha val="43137"/>
                    </a:srgbClr>
                  </a:outerShdw>
                </a:effectLst>
                <a:latin typeface="Bookman Old Style" pitchFamily="18" charset="0"/>
              </a:rPr>
              <a:t>були більш </a:t>
            </a:r>
            <a:r>
              <a:rPr lang="uk-UA" sz="2900" b="1" dirty="0" smtClean="0">
                <a:solidFill>
                  <a:srgbClr val="C00000"/>
                </a:solidFill>
                <a:effectLst>
                  <a:outerShdw blurRad="38100" dist="38100" dir="2700000" algn="tl">
                    <a:srgbClr val="000000">
                      <a:alpha val="43137"/>
                    </a:srgbClr>
                  </a:outerShdw>
                </a:effectLst>
                <a:latin typeface="Bookman Old Style" pitchFamily="18" charset="0"/>
              </a:rPr>
              <a:t>збалансованими. </a:t>
            </a:r>
          </a:p>
          <a:p>
            <a:r>
              <a:rPr lang="uk-UA" sz="2900" dirty="0" smtClean="0"/>
              <a:t>темпи зростання промислового виробництва були заплановані менші - 13-14 % (відмова від «надіндустріалізації»; УСРР отримала непропорційно малі капіталовкладення (пріоритет - індустріалізація Уралу); </a:t>
            </a:r>
            <a:r>
              <a:rPr lang="uk-UA" sz="2900" b="1" dirty="0" smtClean="0"/>
              <a:t>1933-1934 </a:t>
            </a:r>
            <a:r>
              <a:rPr lang="uk-UA" sz="2900" b="1" dirty="0" err="1" smtClean="0"/>
              <a:t>pp</a:t>
            </a:r>
            <a:r>
              <a:rPr lang="uk-UA" sz="2900" b="1" dirty="0" smtClean="0"/>
              <a:t>. були введені в дію металургійні велетні - «Запоріжсталь», «Азовсталь», </a:t>
            </a:r>
            <a:r>
              <a:rPr lang="uk-UA" sz="2900" dirty="0" smtClean="0"/>
              <a:t>«</a:t>
            </a:r>
            <a:r>
              <a:rPr lang="uk-UA" sz="2900" b="1" dirty="0" smtClean="0"/>
              <a:t>Криворіжсталь».</a:t>
            </a:r>
            <a:r>
              <a:rPr lang="uk-UA" sz="2900" dirty="0" smtClean="0"/>
              <a:t> </a:t>
            </a:r>
          </a:p>
          <a:p>
            <a:r>
              <a:rPr lang="uk-UA" sz="2900" dirty="0" smtClean="0"/>
              <a:t>Найбільшим підприємством з випуску електросталі став запорізький електрометалургійний завод «</a:t>
            </a:r>
            <a:r>
              <a:rPr lang="uk-UA" sz="2900" b="1" dirty="0" err="1" smtClean="0"/>
              <a:t>Дніпроспецсталь</a:t>
            </a:r>
            <a:r>
              <a:rPr lang="uk-UA" sz="2900" b="1" dirty="0" smtClean="0"/>
              <a:t>»</a:t>
            </a:r>
            <a:r>
              <a:rPr lang="uk-UA" sz="2900" dirty="0" smtClean="0"/>
              <a:t>; планові показники п’ятирічки було виконано на </a:t>
            </a:r>
            <a:r>
              <a:rPr lang="uk-UA" sz="2900" b="1" dirty="0" smtClean="0"/>
              <a:t>70-77 %.</a:t>
            </a:r>
          </a:p>
          <a:p>
            <a:r>
              <a:rPr lang="uk-UA" sz="2900" b="1" dirty="0" smtClean="0">
                <a:solidFill>
                  <a:srgbClr val="C00000"/>
                </a:solidFill>
                <a:effectLst>
                  <a:outerShdw blurRad="38100" dist="38100" dir="2700000" algn="tl">
                    <a:srgbClr val="000000">
                      <a:alpha val="43137"/>
                    </a:srgbClr>
                  </a:outerShdw>
                </a:effectLst>
                <a:latin typeface="Bookman Old Style" pitchFamily="18" charset="0"/>
              </a:rPr>
              <a:t>СРСР перетворився в могутню індустріальну державу. </a:t>
            </a:r>
            <a:endParaRPr lang="uk-UA" sz="2900" b="1" dirty="0">
              <a:solidFill>
                <a:srgbClr val="C00000"/>
              </a:solidFill>
              <a:effectLst>
                <a:outerShdw blurRad="38100" dist="38100" dir="2700000" algn="tl">
                  <a:srgbClr val="000000">
                    <a:alpha val="43137"/>
                  </a:srgbClr>
                </a:outerShdw>
              </a:effectLst>
              <a:latin typeface="Bookman Old Style" pitchFamily="18" charset="0"/>
            </a:endParaRPr>
          </a:p>
        </p:txBody>
      </p:sp>
      <p:pic>
        <p:nvPicPr>
          <p:cNvPr id="5" name="Picture 5" descr="472-1"/>
          <p:cNvPicPr>
            <a:picLocks noChangeAspect="1" noChangeArrowheads="1"/>
          </p:cNvPicPr>
          <p:nvPr/>
        </p:nvPicPr>
        <p:blipFill>
          <a:blip r:embed="rId2"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12383012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62538" y="1135117"/>
            <a:ext cx="10270435" cy="3600986"/>
          </a:xfrm>
          <a:prstGeom prst="rect">
            <a:avLst/>
          </a:prstGeom>
        </p:spPr>
        <p:txBody>
          <a:bodyPr wrap="square">
            <a:spAutoFit/>
          </a:bodyPr>
          <a:lstStyle/>
          <a:p>
            <a:pPr algn="ctr">
              <a:defRPr/>
            </a:pPr>
            <a:endParaRPr lang="uk-UA" b="1" dirty="0" smtClean="0">
              <a:solidFill>
                <a:srgbClr val="800000"/>
              </a:solidFill>
              <a:effectLst>
                <a:outerShdw blurRad="38100" dist="38100" dir="2700000" algn="tl">
                  <a:srgbClr val="000000">
                    <a:alpha val="43137"/>
                  </a:srgbClr>
                </a:outerShdw>
              </a:effectLst>
              <a:latin typeface="Bookman Old Style" pitchFamily="18" charset="0"/>
            </a:endParaRPr>
          </a:p>
          <a:p>
            <a:pPr algn="ctr">
              <a:defRPr/>
            </a:pPr>
            <a:endParaRPr lang="uk-UA" b="1" dirty="0">
              <a:solidFill>
                <a:srgbClr val="800000"/>
              </a:solidFill>
              <a:effectLst>
                <a:outerShdw blurRad="38100" dist="38100" dir="2700000" algn="tl">
                  <a:srgbClr val="000000">
                    <a:alpha val="43137"/>
                  </a:srgbClr>
                </a:outerShdw>
              </a:effectLst>
              <a:latin typeface="Bookman Old Style" pitchFamily="18" charset="0"/>
            </a:endParaRPr>
          </a:p>
          <a:p>
            <a:pPr algn="ctr">
              <a:defRPr/>
            </a:pPr>
            <a:r>
              <a:rPr lang="uk-UA" sz="2400" b="1" u="sng" dirty="0" smtClean="0">
                <a:solidFill>
                  <a:srgbClr val="800000"/>
                </a:solidFill>
                <a:latin typeface="Bookman Old Style" pitchFamily="18" charset="0"/>
              </a:rPr>
              <a:t>спад виробництва, що пояснювався:</a:t>
            </a:r>
          </a:p>
          <a:p>
            <a:pPr marL="361950" indent="-361950" algn="just">
              <a:defRPr/>
            </a:pPr>
            <a:r>
              <a:rPr lang="uk-UA" sz="2400" dirty="0" smtClean="0">
                <a:solidFill>
                  <a:srgbClr val="002060"/>
                </a:solidFill>
                <a:latin typeface="Bookman Old Style" pitchFamily="18" charset="0"/>
              </a:rPr>
              <a:t>а) </a:t>
            </a:r>
            <a:r>
              <a:rPr lang="uk-UA" sz="2400" dirty="0" smtClean="0">
                <a:latin typeface="Bookman Old Style" pitchFamily="18" charset="0"/>
              </a:rPr>
              <a:t>репресіями щодо наркомів, директорів, інженерно-технічного персоналу і т. ін.;</a:t>
            </a:r>
          </a:p>
          <a:p>
            <a:pPr marL="361950" indent="-361950" algn="just">
              <a:defRPr/>
            </a:pPr>
            <a:r>
              <a:rPr lang="uk-UA" sz="2400" dirty="0" smtClean="0">
                <a:latin typeface="Bookman Old Style" pitchFamily="18" charset="0"/>
              </a:rPr>
              <a:t>б) посиленням дезорганізації виробництва, практикою приписок;</a:t>
            </a:r>
          </a:p>
          <a:p>
            <a:pPr marL="361950" indent="-361950" algn="just">
              <a:defRPr/>
            </a:pPr>
            <a:r>
              <a:rPr lang="uk-UA" sz="2400" dirty="0" smtClean="0">
                <a:latin typeface="Bookman Old Style" pitchFamily="18" charset="0"/>
              </a:rPr>
              <a:t>в) відсутністю матеріальної зацікавленості в умовах постійної експлуатації через так звані моральні стимули трудового героїзму мас.</a:t>
            </a:r>
            <a:endParaRPr lang="uk-UA" sz="2400" dirty="0">
              <a:latin typeface="Bookman Old Style" pitchFamily="18" charset="0"/>
            </a:endParaRPr>
          </a:p>
        </p:txBody>
      </p:sp>
      <p:pic>
        <p:nvPicPr>
          <p:cNvPr id="3" name="Picture 5" descr="472-1"/>
          <p:cNvPicPr>
            <a:picLocks noChangeAspect="1" noChangeArrowheads="1"/>
          </p:cNvPicPr>
          <p:nvPr/>
        </p:nvPicPr>
        <p:blipFill>
          <a:blip r:embed="rId2"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pic>
        <p:nvPicPr>
          <p:cNvPr id="57347" name="Picture 2" descr="D:\М А М А\10 кл. Все для уроків\10 клас. Історія України\+Тема 7. Соціально-економічні та політичні  перетворення (1929 – 1938)\+Урок 103-104 Сталінська індустріалізація\Ілюстрації. Фото\Сталинградский тракторный завод.jpg"/>
          <p:cNvPicPr>
            <a:picLocks noChangeAspect="1" noChangeArrowheads="1"/>
          </p:cNvPicPr>
          <p:nvPr/>
        </p:nvPicPr>
        <p:blipFill>
          <a:blip r:embed="rId3" cstate="print"/>
          <a:srcRect/>
          <a:stretch>
            <a:fillRect/>
          </a:stretch>
        </p:blipFill>
        <p:spPr bwMode="auto">
          <a:xfrm>
            <a:off x="5908841" y="4572000"/>
            <a:ext cx="5724455" cy="2286000"/>
          </a:xfrm>
          <a:prstGeom prst="rect">
            <a:avLst/>
          </a:prstGeom>
          <a:noFill/>
          <a:ln w="9525">
            <a:noFill/>
            <a:miter lim="800000"/>
            <a:headEnd/>
            <a:tailEnd/>
          </a:ln>
        </p:spPr>
      </p:pic>
      <p:sp>
        <p:nvSpPr>
          <p:cNvPr id="5" name="AutoShape 5" descr="Газетная бумага"/>
          <p:cNvSpPr>
            <a:spLocks noChangeArrowheads="1"/>
          </p:cNvSpPr>
          <p:nvPr/>
        </p:nvSpPr>
        <p:spPr bwMode="auto">
          <a:xfrm>
            <a:off x="2651931" y="200494"/>
            <a:ext cx="7326313" cy="887327"/>
          </a:xfrm>
          <a:prstGeom prst="downArrowCallout">
            <a:avLst>
              <a:gd name="adj1" fmla="val 50877"/>
              <a:gd name="adj2" fmla="val 61748"/>
              <a:gd name="adj3" fmla="val 16667"/>
              <a:gd name="adj4" fmla="val 66667"/>
            </a:avLst>
          </a:prstGeom>
          <a:noFill/>
          <a:ln w="76200">
            <a:solidFill>
              <a:srgbClr val="990033"/>
            </a:solidFill>
            <a:miter lim="800000"/>
            <a:headEnd/>
            <a:tailEnd/>
          </a:ln>
        </p:spPr>
        <p:txBody>
          <a:bodyPr wrap="none" anchor="ctr"/>
          <a:lstStyle/>
          <a:p>
            <a:pPr algn="ctr"/>
            <a:r>
              <a:rPr lang="ru-RU" sz="3600" b="1" dirty="0" smtClean="0">
                <a:solidFill>
                  <a:srgbClr val="990033"/>
                </a:solidFill>
                <a:latin typeface="Calibri" pitchFamily="34" charset="0"/>
              </a:rPr>
              <a:t>1938-1941 </a:t>
            </a:r>
            <a:r>
              <a:rPr lang="ru-RU" sz="3600" b="1" dirty="0" err="1">
                <a:solidFill>
                  <a:srgbClr val="990033"/>
                </a:solidFill>
                <a:latin typeface="Calibri" pitchFamily="34" charset="0"/>
              </a:rPr>
              <a:t>рр</a:t>
            </a:r>
            <a:r>
              <a:rPr lang="ru-RU" sz="3600" b="1" dirty="0">
                <a:solidFill>
                  <a:srgbClr val="990033"/>
                </a:solidFill>
                <a:latin typeface="Calibri" pitchFamily="34" charset="0"/>
              </a:rPr>
              <a:t>. – </a:t>
            </a:r>
            <a:r>
              <a:rPr lang="uk-UA" sz="3600" b="1" dirty="0" smtClean="0">
                <a:solidFill>
                  <a:srgbClr val="990033"/>
                </a:solidFill>
                <a:latin typeface="Calibri" pitchFamily="34" charset="0"/>
              </a:rPr>
              <a:t>третя</a:t>
            </a:r>
            <a:r>
              <a:rPr lang="ru-RU" sz="3600" b="1" dirty="0" smtClean="0">
                <a:solidFill>
                  <a:srgbClr val="990033"/>
                </a:solidFill>
                <a:latin typeface="Calibri" pitchFamily="34" charset="0"/>
              </a:rPr>
              <a:t> </a:t>
            </a:r>
            <a:r>
              <a:rPr lang="uk-UA" sz="3600" b="1" dirty="0">
                <a:solidFill>
                  <a:srgbClr val="990033"/>
                </a:solidFill>
                <a:latin typeface="Calibri" pitchFamily="34" charset="0"/>
              </a:rPr>
              <a:t>п'ятирічка</a:t>
            </a:r>
          </a:p>
        </p:txBody>
      </p:sp>
    </p:spTree>
    <p:extLst>
      <p:ext uri="{BB962C8B-B14F-4D97-AF65-F5344CB8AC3E}">
        <p14:creationId xmlns:p14="http://schemas.microsoft.com/office/powerpoint/2010/main" xmlns="" val="1071015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5021" y="227113"/>
            <a:ext cx="10452537" cy="2058888"/>
          </a:xfrm>
        </p:spPr>
        <p:txBody>
          <a:bodyPr>
            <a:noAutofit/>
          </a:bodyPr>
          <a:lstStyle/>
          <a:p>
            <a:pPr algn="ctr"/>
            <a:r>
              <a:rPr lang="uk-UA" sz="2800" dirty="0" smtClean="0"/>
              <a:t/>
            </a:r>
            <a:br>
              <a:rPr lang="uk-UA" sz="2800" dirty="0" smtClean="0"/>
            </a:br>
            <a:r>
              <a:rPr lang="uk-UA" sz="2800" dirty="0" smtClean="0"/>
              <a:t/>
            </a:r>
            <a:br>
              <a:rPr lang="uk-UA" sz="2800" dirty="0" smtClean="0"/>
            </a:br>
            <a:r>
              <a:rPr lang="uk-UA" sz="2800" dirty="0" smtClean="0"/>
              <a:t/>
            </a:r>
            <a:br>
              <a:rPr lang="uk-UA" sz="2800" dirty="0" smtClean="0"/>
            </a:br>
            <a:r>
              <a:rPr lang="uk-UA" sz="2800" dirty="0" smtClean="0"/>
              <a:t>Індустріалізація </a:t>
            </a:r>
            <a:r>
              <a:rPr lang="uk-UA" sz="2800" dirty="0" smtClean="0"/>
              <a:t>відбувалась в умовах масового виробничого ентузіазму </a:t>
            </a:r>
            <a:r>
              <a:rPr lang="uk-UA" sz="2800" dirty="0" smtClean="0"/>
              <a:t>народу. В </a:t>
            </a:r>
            <a:r>
              <a:rPr lang="uk-UA" sz="2800" dirty="0" smtClean="0"/>
              <a:t>1929 р ЦК ВКП (Б) ухвалив постанову «</a:t>
            </a:r>
            <a:r>
              <a:rPr lang="uk-UA" sz="2800" b="1" dirty="0" smtClean="0"/>
              <a:t>Про соціалістичне змагання»,</a:t>
            </a:r>
            <a:r>
              <a:rPr lang="uk-UA" sz="2800" dirty="0" smtClean="0"/>
              <a:t> </a:t>
            </a:r>
            <a:r>
              <a:rPr lang="uk-UA" sz="2800" dirty="0" smtClean="0"/>
              <a:t>розгорнулося </a:t>
            </a:r>
            <a:r>
              <a:rPr lang="uk-UA" sz="2800" b="1" dirty="0" smtClean="0"/>
              <a:t>соціалістичне змагання</a:t>
            </a:r>
            <a:r>
              <a:rPr lang="uk-UA" sz="2800" dirty="0" smtClean="0"/>
              <a:t>, рух ударників, </a:t>
            </a:r>
            <a:r>
              <a:rPr lang="uk-UA" sz="2800" b="1" dirty="0" smtClean="0">
                <a:solidFill>
                  <a:srgbClr val="C00000"/>
                </a:solidFill>
                <a:effectLst>
                  <a:outerShdw blurRad="38100" dist="38100" dir="2700000" algn="tl">
                    <a:srgbClr val="000000">
                      <a:alpha val="43137"/>
                    </a:srgbClr>
                  </a:outerShdw>
                </a:effectLst>
              </a:rPr>
              <a:t>стахановський та </a:t>
            </a:r>
            <a:r>
              <a:rPr lang="uk-UA" sz="2800" b="1" dirty="0" err="1" smtClean="0">
                <a:solidFill>
                  <a:srgbClr val="C00000"/>
                </a:solidFill>
                <a:effectLst>
                  <a:outerShdw blurRad="38100" dist="38100" dir="2700000" algn="tl">
                    <a:srgbClr val="000000">
                      <a:alpha val="43137"/>
                    </a:srgbClr>
                  </a:outerShdw>
                </a:effectLst>
              </a:rPr>
              <a:t>ізотовський</a:t>
            </a:r>
            <a:r>
              <a:rPr lang="uk-UA" sz="2800" b="1" dirty="0" smtClean="0">
                <a:solidFill>
                  <a:srgbClr val="C00000"/>
                </a:solidFill>
                <a:effectLst>
                  <a:outerShdw blurRad="38100" dist="38100" dir="2700000" algn="tl">
                    <a:srgbClr val="000000">
                      <a:alpha val="43137"/>
                    </a:srgbClr>
                  </a:outerShdw>
                </a:effectLst>
              </a:rPr>
              <a:t> рухи</a:t>
            </a:r>
            <a:r>
              <a:rPr lang="uk-UA" sz="2800" dirty="0" smtClean="0"/>
              <a:t>, рух новаторів, багатоверстатників.. </a:t>
            </a:r>
            <a:r>
              <a:rPr lang="ru-RU" sz="2800" dirty="0" smtClean="0"/>
              <a:t/>
            </a:r>
            <a:br>
              <a:rPr lang="ru-RU" sz="2800" dirty="0" smtClean="0"/>
            </a:br>
            <a:r>
              <a:rPr lang="uk-UA" sz="2800" dirty="0" smtClean="0"/>
              <a:t>    </a:t>
            </a:r>
            <a:r>
              <a:rPr lang="uk-UA" sz="2800" b="1" i="1" dirty="0" smtClean="0">
                <a:effectLst>
                  <a:outerShdw blurRad="38100" dist="38100" dir="2700000" algn="tl">
                    <a:srgbClr val="000000">
                      <a:alpha val="43137"/>
                    </a:srgbClr>
                  </a:outerShdw>
                </a:effectLst>
              </a:rPr>
              <a:t>Стаханівський </a:t>
            </a:r>
            <a:r>
              <a:rPr lang="uk-UA" sz="2800" b="1" i="1" dirty="0">
                <a:effectLst>
                  <a:outerShdw blurRad="38100" dist="38100" dir="2700000" algn="tl">
                    <a:srgbClr val="000000">
                      <a:alpha val="43137"/>
                    </a:srgbClr>
                  </a:outerShdw>
                </a:effectLst>
              </a:rPr>
              <a:t>рух </a:t>
            </a:r>
            <a:r>
              <a:rPr lang="uk-UA" sz="2800" b="1" i="1" dirty="0"/>
              <a:t>– </a:t>
            </a:r>
            <a:r>
              <a:rPr lang="uk-UA" sz="2800" i="1" dirty="0"/>
              <a:t>форма соціалістичного змагання, започаткована Олексієм Стахановим</a:t>
            </a:r>
            <a:r>
              <a:rPr lang="uk-UA" sz="2800" i="1" dirty="0" smtClean="0"/>
              <a:t>.</a:t>
            </a:r>
            <a:r>
              <a:rPr lang="uk-UA" sz="2800" dirty="0" smtClean="0"/>
              <a:t> Рекорди стахановців </a:t>
            </a:r>
            <a:r>
              <a:rPr lang="uk-UA" sz="2800" b="1" dirty="0" smtClean="0"/>
              <a:t>стали підставою</a:t>
            </a:r>
            <a:r>
              <a:rPr lang="uk-UA" sz="2800" dirty="0" smtClean="0"/>
              <a:t> для істотного підвищення норм виробітку і плану.</a:t>
            </a:r>
            <a:r>
              <a:rPr lang="ru-RU" sz="2800" dirty="0" smtClean="0"/>
              <a:t/>
            </a:r>
            <a:br>
              <a:rPr lang="ru-RU" sz="2800" dirty="0" smtClean="0"/>
            </a:br>
            <a:endParaRPr lang="en-US" sz="2800" dirty="0"/>
          </a:p>
        </p:txBody>
      </p:sp>
      <p:sp>
        <p:nvSpPr>
          <p:cNvPr id="4" name="Содержимое 3"/>
          <p:cNvSpPr>
            <a:spLocks noGrp="1"/>
          </p:cNvSpPr>
          <p:nvPr>
            <p:ph sz="quarter" idx="4294967295"/>
          </p:nvPr>
        </p:nvSpPr>
        <p:spPr>
          <a:xfrm>
            <a:off x="4522128" y="3294993"/>
            <a:ext cx="3986944" cy="1747526"/>
          </a:xfrm>
          <a:prstGeom prst="rect">
            <a:avLst/>
          </a:prstGeom>
        </p:spPr>
        <p:txBody>
          <a:bodyPr/>
          <a:lstStyle/>
          <a:p>
            <a:pPr marL="0" indent="0" algn="just">
              <a:buNone/>
            </a:pPr>
            <a:r>
              <a:rPr lang="uk-UA" sz="2000" dirty="0"/>
              <a:t>У 1935р. вибійник шахти Стаханов протягом зміни видобув 102т вугілля (норма – 7т). </a:t>
            </a:r>
          </a:p>
          <a:p>
            <a:endParaRPr lang="en-US" dirty="0"/>
          </a:p>
        </p:txBody>
      </p:sp>
      <p:pic>
        <p:nvPicPr>
          <p:cNvPr id="5" name="Объект 4" descr="AlexeyStakhanov1936.jpg">
            <a:hlinkClick r:id="rId2"/>
          </p:cNvPr>
          <p:cNvPicPr>
            <a:picLocks noGrp="1"/>
          </p:cNvPicPr>
          <p:nvPr>
            <p:ph sz="quarter" idx="4294967295"/>
          </p:nvPr>
        </p:nvPicPr>
        <p:blipFill>
          <a:blip r:embed="rId3" cstate="print"/>
          <a:srcRect/>
          <a:stretch>
            <a:fillRect/>
          </a:stretch>
        </p:blipFill>
        <p:spPr bwMode="auto">
          <a:xfrm>
            <a:off x="1738745" y="3704896"/>
            <a:ext cx="2600742" cy="2961471"/>
          </a:xfrm>
          <a:prstGeom prst="rect">
            <a:avLst/>
          </a:prstGeom>
          <a:noFill/>
          <a:ln w="9525">
            <a:noFill/>
            <a:miter lim="800000"/>
            <a:headEnd/>
            <a:tailEnd/>
          </a:ln>
        </p:spPr>
      </p:pic>
      <p:pic>
        <p:nvPicPr>
          <p:cNvPr id="6" name="Picture 5" descr="472-1"/>
          <p:cNvPicPr>
            <a:picLocks noChangeAspect="1" noChangeArrowheads="1"/>
          </p:cNvPicPr>
          <p:nvPr/>
        </p:nvPicPr>
        <p:blipFill>
          <a:blip r:embed="rId4"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pic>
        <p:nvPicPr>
          <p:cNvPr id="7" name="Содержимое 3" descr="https://upload.wikimedia.org/wikipedia/commons/thumb/2/25/Stakhanov_AG.jpg/220px-Stakhanov_AG.jpg"/>
          <p:cNvPicPr>
            <a:picLocks noGrp="1"/>
          </p:cNvPicPr>
          <p:nvPr>
            <p:ph idx="1"/>
          </p:nvPr>
        </p:nvPicPr>
        <p:blipFill>
          <a:blip r:embed="rId5" cstate="print">
            <a:extLst>
              <a:ext uri="{28A0092B-C50C-407E-A947-70E740481C1C}">
                <a14:useLocalDpi xmlns:a14="http://schemas.microsoft.com/office/drawing/2010/main" xmlns="" val="0"/>
              </a:ext>
            </a:extLst>
          </a:blip>
          <a:srcRect/>
          <a:stretch>
            <a:fillRect/>
          </a:stretch>
        </p:blipFill>
        <p:spPr>
          <a:xfrm>
            <a:off x="4887411" y="4335517"/>
            <a:ext cx="2723253" cy="2217682"/>
          </a:xfrm>
        </p:spPr>
      </p:pic>
      <p:pic>
        <p:nvPicPr>
          <p:cNvPr id="8" name="Содержимое 3" descr="Stakhanov.JPG"/>
          <p:cNvPicPr>
            <a:picLocks noGrp="1"/>
          </p:cNvPicPr>
          <p:nvPr>
            <p:ph idx="1"/>
          </p:nvPr>
        </p:nvPicPr>
        <p:blipFill>
          <a:blip r:embed="rId6" cstate="print">
            <a:extLst>
              <a:ext uri="{28A0092B-C50C-407E-A947-70E740481C1C}">
                <a14:useLocalDpi xmlns:a14="http://schemas.microsoft.com/office/drawing/2010/main" xmlns="" val="0"/>
              </a:ext>
            </a:extLst>
          </a:blip>
          <a:srcRect/>
          <a:stretch>
            <a:fillRect/>
          </a:stretch>
        </p:blipFill>
        <p:spPr>
          <a:xfrm>
            <a:off x="8417381" y="4146331"/>
            <a:ext cx="3579950" cy="2468561"/>
          </a:xfrm>
        </p:spPr>
      </p:pic>
    </p:spTree>
    <p:extLst>
      <p:ext uri="{BB962C8B-B14F-4D97-AF65-F5344CB8AC3E}">
        <p14:creationId xmlns:p14="http://schemas.microsoft.com/office/powerpoint/2010/main" xmlns="" val="31727567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3729" y="1915630"/>
            <a:ext cx="10515600" cy="1325563"/>
          </a:xfrm>
        </p:spPr>
        <p:txBody>
          <a:bodyPr/>
          <a:lstStyle/>
          <a:p>
            <a:pPr algn="ctr"/>
            <a:r>
              <a:rPr lang="uk-UA" b="1" dirty="0" smtClean="0">
                <a:solidFill>
                  <a:srgbClr val="FF0000"/>
                </a:solidFill>
                <a:effectLst>
                  <a:outerShdw blurRad="38100" dist="38100" dir="2700000" algn="tl">
                    <a:srgbClr val="000000">
                      <a:alpha val="43137"/>
                    </a:srgbClr>
                  </a:outerShdw>
                </a:effectLst>
              </a:rPr>
              <a:t>ФОРСОВАНА ІНДУСТРІАЛІЗАЦІЯ</a:t>
            </a:r>
            <a:endParaRPr lang="ru-RU" b="1" dirty="0">
              <a:solidFill>
                <a:srgbClr val="FF0000"/>
              </a:solidFill>
              <a:effectLst>
                <a:outerShdw blurRad="38100" dist="38100" dir="2700000" algn="tl">
                  <a:srgbClr val="000000">
                    <a:alpha val="43137"/>
                  </a:srgbClr>
                </a:outerShdw>
              </a:effectLst>
            </a:endParaRPr>
          </a:p>
        </p:txBody>
      </p:sp>
      <p:pic>
        <p:nvPicPr>
          <p:cNvPr id="3" name="Picture 5" descr="472-1"/>
          <p:cNvPicPr>
            <a:picLocks noChangeAspect="1" noChangeArrowheads="1"/>
          </p:cNvPicPr>
          <p:nvPr/>
        </p:nvPicPr>
        <p:blipFill>
          <a:blip r:embed="rId2"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41393255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0"/>
            <a:ext cx="10031896" cy="1052736"/>
          </a:xfrm>
          <a:noFill/>
        </p:spPr>
        <p:txBody>
          <a:bodyPr>
            <a:normAutofit fontScale="90000"/>
          </a:bodyPr>
          <a:lstStyle/>
          <a:p>
            <a:pPr algn="ctr"/>
            <a:r>
              <a:rPr lang="ru-RU" dirty="0" smtClean="0"/>
              <a:t> </a:t>
            </a:r>
            <a:br>
              <a:rPr lang="ru-RU" dirty="0" smtClean="0"/>
            </a:br>
            <a:r>
              <a:rPr lang="ru-RU" dirty="0" smtClean="0"/>
              <a:t/>
            </a:r>
            <a:br>
              <a:rPr lang="ru-RU" dirty="0" smtClean="0"/>
            </a:br>
            <a:r>
              <a:rPr lang="ru-RU" dirty="0" smtClean="0"/>
              <a:t/>
            </a:r>
            <a:br>
              <a:rPr lang="ru-RU" dirty="0" smtClean="0"/>
            </a:br>
            <a:r>
              <a:rPr lang="uk-UA" b="1" dirty="0">
                <a:solidFill>
                  <a:srgbClr val="FF0000"/>
                </a:solidFill>
              </a:rPr>
              <a:t>Н</a:t>
            </a:r>
            <a:r>
              <a:rPr lang="uk-UA" b="1" dirty="0" smtClean="0">
                <a:solidFill>
                  <a:srgbClr val="FF0000"/>
                </a:solidFill>
              </a:rPr>
              <a:t>аслідки індустріалізації</a:t>
            </a:r>
            <a:br>
              <a:rPr lang="uk-UA" b="1" dirty="0" smtClean="0">
                <a:solidFill>
                  <a:srgbClr val="FF0000"/>
                </a:solidFill>
              </a:rPr>
            </a:br>
            <a:r>
              <a:rPr lang="uk-UA" dirty="0" smtClean="0">
                <a:solidFill>
                  <a:srgbClr val="FF0000"/>
                </a:solidFill>
              </a:rPr>
              <a:t/>
            </a:r>
            <a:br>
              <a:rPr lang="uk-UA" dirty="0" smtClean="0">
                <a:solidFill>
                  <a:srgbClr val="FF0000"/>
                </a:solidFill>
              </a:rPr>
            </a:br>
            <a:endParaRPr lang="ru-RU" dirty="0">
              <a:solidFill>
                <a:srgbClr val="FF0000"/>
              </a:solidFill>
            </a:endParaRPr>
          </a:p>
        </p:txBody>
      </p:sp>
      <p:sp>
        <p:nvSpPr>
          <p:cNvPr id="3" name="Содержимое 2"/>
          <p:cNvSpPr>
            <a:spLocks noGrp="1"/>
          </p:cNvSpPr>
          <p:nvPr>
            <p:ph idx="1"/>
          </p:nvPr>
        </p:nvSpPr>
        <p:spPr>
          <a:xfrm>
            <a:off x="1669774" y="1052736"/>
            <a:ext cx="10031896" cy="6021288"/>
          </a:xfrm>
          <a:noFill/>
        </p:spPr>
        <p:txBody>
          <a:bodyPr>
            <a:normAutofit fontScale="92500" lnSpcReduction="10000"/>
          </a:bodyPr>
          <a:lstStyle/>
          <a:p>
            <a:pPr algn="just">
              <a:buFont typeface="Wingdings" panose="05000000000000000000" pitchFamily="2" charset="2"/>
              <a:buChar char="Ø"/>
            </a:pPr>
            <a:r>
              <a:rPr lang="uk-UA" dirty="0" smtClean="0"/>
              <a:t>з одного боку</a:t>
            </a:r>
            <a:r>
              <a:rPr lang="uk-UA" dirty="0" smtClean="0">
                <a:solidFill>
                  <a:srgbClr val="C00000"/>
                </a:solidFill>
              </a:rPr>
              <a:t>, Україна</a:t>
            </a:r>
            <a:r>
              <a:rPr lang="uk-UA" dirty="0" smtClean="0"/>
              <a:t> за показниками індустріального розвитку на той час </a:t>
            </a:r>
            <a:r>
              <a:rPr lang="uk-UA" dirty="0" smtClean="0">
                <a:solidFill>
                  <a:srgbClr val="C00000"/>
                </a:solidFill>
              </a:rPr>
              <a:t>зайняла провідне місце в Європі, </a:t>
            </a:r>
            <a:r>
              <a:rPr lang="uk-UA" dirty="0" smtClean="0"/>
              <a:t>наздогнавши Францію. УРСР </a:t>
            </a:r>
            <a:r>
              <a:rPr lang="uk-UA" b="1" u="sng" dirty="0" smtClean="0">
                <a:solidFill>
                  <a:srgbClr val="C00000"/>
                </a:solidFill>
              </a:rPr>
              <a:t>перетворилася з аграрної на індустріально-аграрну республіку;</a:t>
            </a:r>
          </a:p>
          <a:p>
            <a:pPr algn="just">
              <a:buFont typeface="Wingdings" panose="05000000000000000000" pitchFamily="2" charset="2"/>
              <a:buChar char="Ø"/>
            </a:pPr>
            <a:r>
              <a:rPr lang="uk-UA" dirty="0" smtClean="0"/>
              <a:t>з іншого боку, саме тоді був </a:t>
            </a:r>
            <a:r>
              <a:rPr lang="uk-UA" u="sng" dirty="0" smtClean="0"/>
              <a:t>закладений фундамент адміністративно-командної системи в економіці</a:t>
            </a:r>
            <a:r>
              <a:rPr lang="uk-UA" dirty="0" smtClean="0"/>
              <a:t>. Україна перенасичена шкідливими підприємствами та відходами від їхньої діяльності. Внаслідок бездумно надіндустріалізації, економії на природозахисних об’єктах </a:t>
            </a:r>
            <a:r>
              <a:rPr lang="uk-UA" b="1" dirty="0" smtClean="0"/>
              <a:t>екологічна ситуація в республіці стала загрозливою;</a:t>
            </a:r>
          </a:p>
          <a:p>
            <a:pPr algn="just">
              <a:buFont typeface="Wingdings" panose="05000000000000000000" pitchFamily="2" charset="2"/>
              <a:buChar char="Ø"/>
            </a:pPr>
            <a:r>
              <a:rPr lang="uk-UA" b="1" dirty="0" smtClean="0"/>
              <a:t>прискорений розвиток виробництва засобів виробництва </a:t>
            </a:r>
            <a:r>
              <a:rPr lang="uk-UA" dirty="0" smtClean="0">
                <a:solidFill>
                  <a:srgbClr val="C00000"/>
                </a:solidFill>
              </a:rPr>
              <a:t>(група А) </a:t>
            </a:r>
            <a:r>
              <a:rPr lang="uk-UA" dirty="0" smtClean="0"/>
              <a:t>за рахунок виробництва предметів споживання </a:t>
            </a:r>
            <a:r>
              <a:rPr lang="uk-UA" dirty="0" smtClean="0">
                <a:solidFill>
                  <a:srgbClr val="C00000"/>
                </a:solidFill>
              </a:rPr>
              <a:t>(група Б) </a:t>
            </a:r>
            <a:r>
              <a:rPr lang="uk-UA" dirty="0" smtClean="0"/>
              <a:t>призвів де </a:t>
            </a:r>
            <a:r>
              <a:rPr lang="uk-UA" b="1" dirty="0" smtClean="0"/>
              <a:t>занепаду легкої та харчової промисловості </a:t>
            </a:r>
            <a:r>
              <a:rPr lang="uk-UA" dirty="0" smtClean="0"/>
              <a:t>і через те — до зниження життєвого рівня населення;  (87,5% і 12,5% відповідно).</a:t>
            </a:r>
          </a:p>
          <a:p>
            <a:pPr algn="just">
              <a:buFont typeface="Wingdings" panose="05000000000000000000" pitchFamily="2" charset="2"/>
              <a:buChar char="Ø"/>
            </a:pPr>
            <a:r>
              <a:rPr lang="uk-UA" b="1" dirty="0" smtClean="0"/>
              <a:t>зростаюча урбанізація </a:t>
            </a:r>
            <a:r>
              <a:rPr lang="uk-UA" dirty="0" smtClean="0"/>
              <a:t>— збільшення кількості міського населення. Чисельність городян в УРСР у 1926-1930 </a:t>
            </a:r>
            <a:r>
              <a:rPr lang="uk-UA" dirty="0" err="1" smtClean="0"/>
              <a:t>pp</a:t>
            </a:r>
            <a:r>
              <a:rPr lang="uk-UA" dirty="0" smtClean="0"/>
              <a:t>. зросла удвічі;</a:t>
            </a:r>
          </a:p>
        </p:txBody>
      </p:sp>
      <p:pic>
        <p:nvPicPr>
          <p:cNvPr id="4" name="Picture 5" descr="472-1"/>
          <p:cNvPicPr>
            <a:picLocks noChangeAspect="1" noChangeArrowheads="1"/>
          </p:cNvPicPr>
          <p:nvPr/>
        </p:nvPicPr>
        <p:blipFill>
          <a:blip r:embed="rId2"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148904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0"/>
            <a:ext cx="8183880" cy="1051560"/>
          </a:xfrm>
        </p:spPr>
        <p:txBody>
          <a:bodyPr>
            <a:normAutofit fontScale="90000"/>
          </a:bodyPr>
          <a:lstStyle/>
          <a:p>
            <a:pPr algn="ctr"/>
            <a:r>
              <a:rPr lang="uk-UA" b="1" dirty="0" smtClean="0">
                <a:solidFill>
                  <a:srgbClr val="FF0000"/>
                </a:solidFill>
                <a:effectLst>
                  <a:outerShdw blurRad="38100" dist="38100" dir="2700000" algn="tl">
                    <a:srgbClr val="000000">
                      <a:alpha val="43137"/>
                    </a:srgbClr>
                  </a:outerShdw>
                </a:effectLst>
              </a:rPr>
              <a:t>Підсумки індустріалізації:</a:t>
            </a:r>
            <a:br>
              <a:rPr lang="uk-UA" b="1" dirty="0" smtClean="0">
                <a:solidFill>
                  <a:srgbClr val="FF0000"/>
                </a:solidFill>
                <a:effectLst>
                  <a:outerShdw blurRad="38100" dist="38100" dir="2700000" algn="tl">
                    <a:srgbClr val="000000">
                      <a:alpha val="43137"/>
                    </a:srgbClr>
                  </a:outerShdw>
                </a:effectLst>
              </a:rPr>
            </a:br>
            <a:endParaRPr lang="ru-RU" b="1" dirty="0">
              <a:solidFill>
                <a:srgbClr val="FF000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524000" y="935016"/>
            <a:ext cx="10482470" cy="5922984"/>
          </a:xfrm>
        </p:spPr>
        <p:txBody>
          <a:bodyPr>
            <a:normAutofit/>
          </a:bodyPr>
          <a:lstStyle/>
          <a:p>
            <a:pPr algn="just">
              <a:buFont typeface="Wingdings" panose="05000000000000000000" pitchFamily="2" charset="2"/>
              <a:buChar char="Ø"/>
            </a:pPr>
            <a:r>
              <a:rPr lang="uk-UA" dirty="0" smtClean="0">
                <a:solidFill>
                  <a:srgbClr val="002060"/>
                </a:solidFill>
              </a:rPr>
              <a:t>країна (і Україна) з аграрної перетворилась на </a:t>
            </a:r>
            <a:r>
              <a:rPr lang="uk-UA" dirty="0" smtClean="0">
                <a:solidFill>
                  <a:srgbClr val="FF0000"/>
                </a:solidFill>
              </a:rPr>
              <a:t>індустріально - аграрну;</a:t>
            </a:r>
          </a:p>
          <a:p>
            <a:pPr algn="just">
              <a:buFont typeface="Wingdings" panose="05000000000000000000" pitchFamily="2" charset="2"/>
              <a:buChar char="Ø"/>
            </a:pPr>
            <a:r>
              <a:rPr lang="uk-UA" dirty="0" smtClean="0">
                <a:solidFill>
                  <a:srgbClr val="002060"/>
                </a:solidFill>
              </a:rPr>
              <a:t>зміцнилась </a:t>
            </a:r>
            <a:r>
              <a:rPr lang="uk-UA" dirty="0" smtClean="0">
                <a:solidFill>
                  <a:srgbClr val="FF0000"/>
                </a:solidFill>
              </a:rPr>
              <a:t>обороноздатність;</a:t>
            </a:r>
          </a:p>
          <a:p>
            <a:pPr algn="just">
              <a:buFont typeface="Wingdings" panose="05000000000000000000" pitchFamily="2" charset="2"/>
              <a:buChar char="Ø"/>
            </a:pPr>
            <a:r>
              <a:rPr lang="uk-UA" dirty="0" smtClean="0">
                <a:solidFill>
                  <a:srgbClr val="002060"/>
                </a:solidFill>
              </a:rPr>
              <a:t>відбулися </a:t>
            </a:r>
            <a:r>
              <a:rPr lang="uk-UA" dirty="0" smtClean="0">
                <a:solidFill>
                  <a:srgbClr val="FF0000"/>
                </a:solidFill>
              </a:rPr>
              <a:t>структурні зміни </a:t>
            </a:r>
            <a:r>
              <a:rPr lang="uk-UA" dirty="0" smtClean="0">
                <a:solidFill>
                  <a:srgbClr val="002060"/>
                </a:solidFill>
              </a:rPr>
              <a:t>в промисловості: перевага була віддана не легкій, а важкій промисловості;</a:t>
            </a:r>
          </a:p>
          <a:p>
            <a:pPr algn="just">
              <a:buFont typeface="Wingdings" panose="05000000000000000000" pitchFamily="2" charset="2"/>
              <a:buChar char="Ø"/>
            </a:pPr>
            <a:r>
              <a:rPr lang="uk-UA" dirty="0" smtClean="0">
                <a:solidFill>
                  <a:srgbClr val="002060"/>
                </a:solidFill>
              </a:rPr>
              <a:t>було </a:t>
            </a:r>
            <a:r>
              <a:rPr lang="uk-UA" dirty="0" smtClean="0">
                <a:solidFill>
                  <a:srgbClr val="FF0000"/>
                </a:solidFill>
              </a:rPr>
              <a:t>ліквідовано безробіття</a:t>
            </a:r>
            <a:r>
              <a:rPr lang="uk-UA" dirty="0" smtClean="0">
                <a:solidFill>
                  <a:srgbClr val="002060"/>
                </a:solidFill>
              </a:rPr>
              <a:t>, але знизився життєвий рівень населення (інфляція, карткова система, нестача товарів широкого вжитку);</a:t>
            </a:r>
          </a:p>
          <a:p>
            <a:pPr algn="just">
              <a:buFont typeface="Wingdings" panose="05000000000000000000" pitchFamily="2" charset="2"/>
              <a:buChar char="Ø"/>
            </a:pPr>
            <a:r>
              <a:rPr lang="uk-UA" dirty="0" smtClean="0">
                <a:solidFill>
                  <a:srgbClr val="002060"/>
                </a:solidFill>
              </a:rPr>
              <a:t>монополізм державної власності, відсутність конкуренції та матеріальної зацікавленості призвели до </a:t>
            </a:r>
            <a:r>
              <a:rPr lang="uk-UA" dirty="0" smtClean="0">
                <a:solidFill>
                  <a:srgbClr val="FF0000"/>
                </a:solidFill>
              </a:rPr>
              <a:t>сповільнення темпів розвитку економіки;</a:t>
            </a:r>
          </a:p>
          <a:p>
            <a:pPr algn="just">
              <a:buFont typeface="Wingdings" panose="05000000000000000000" pitchFamily="2" charset="2"/>
              <a:buChar char="Ø"/>
            </a:pPr>
            <a:r>
              <a:rPr lang="uk-UA" dirty="0" smtClean="0">
                <a:solidFill>
                  <a:srgbClr val="002060"/>
                </a:solidFill>
              </a:rPr>
              <a:t>створено нову модель керівництва економікою — </a:t>
            </a:r>
            <a:r>
              <a:rPr lang="uk-UA" dirty="0" smtClean="0">
                <a:solidFill>
                  <a:srgbClr val="FF0000"/>
                </a:solidFill>
              </a:rPr>
              <a:t>адміністративно-командну.</a:t>
            </a:r>
          </a:p>
          <a:p>
            <a:endParaRPr lang="ru-RU" b="1" dirty="0">
              <a:solidFill>
                <a:srgbClr val="002060"/>
              </a:solidFill>
            </a:endParaRPr>
          </a:p>
        </p:txBody>
      </p:sp>
      <p:pic>
        <p:nvPicPr>
          <p:cNvPr id="4" name="Picture 5" descr="472-1"/>
          <p:cNvPicPr>
            <a:picLocks noChangeAspect="1" noChangeArrowheads="1"/>
          </p:cNvPicPr>
          <p:nvPr/>
        </p:nvPicPr>
        <p:blipFill>
          <a:blip r:embed="rId2"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102386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0"/>
            <a:ext cx="9144000" cy="1051560"/>
          </a:xfrm>
          <a:noFill/>
        </p:spPr>
        <p:txBody>
          <a:bodyPr>
            <a:normAutofit fontScale="90000"/>
          </a:bodyPr>
          <a:lstStyle/>
          <a:p>
            <a:pPr algn="ctr"/>
            <a:r>
              <a:rPr lang="ru-RU" b="1" dirty="0" err="1" smtClean="0">
                <a:solidFill>
                  <a:srgbClr val="FF0000"/>
                </a:solidFill>
                <a:effectLst>
                  <a:outerShdw blurRad="38100" dist="38100" dir="2700000" algn="tl">
                    <a:srgbClr val="000000">
                      <a:alpha val="43137"/>
                    </a:srgbClr>
                  </a:outerShdw>
                </a:effectLst>
              </a:rPr>
              <a:t>Негативні</a:t>
            </a:r>
            <a:r>
              <a:rPr lang="ru-RU" b="1" dirty="0" smtClean="0">
                <a:solidFill>
                  <a:srgbClr val="FF0000"/>
                </a:solidFill>
                <a:effectLst>
                  <a:outerShdw blurRad="38100" dist="38100" dir="2700000" algn="tl">
                    <a:srgbClr val="000000">
                      <a:alpha val="43137"/>
                    </a:srgbClr>
                  </a:outerShdw>
                </a:effectLst>
              </a:rPr>
              <a:t> </a:t>
            </a:r>
            <a:r>
              <a:rPr lang="ru-RU" b="1" dirty="0" err="1" smtClean="0">
                <a:solidFill>
                  <a:srgbClr val="FF0000"/>
                </a:solidFill>
                <a:effectLst>
                  <a:outerShdw blurRad="38100" dist="38100" dir="2700000" algn="tl">
                    <a:srgbClr val="000000">
                      <a:alpha val="43137"/>
                    </a:srgbClr>
                  </a:outerShdw>
                </a:effectLst>
              </a:rPr>
              <a:t>наслідки</a:t>
            </a:r>
            <a:r>
              <a:rPr lang="ru-RU" b="1" dirty="0" smtClean="0">
                <a:solidFill>
                  <a:srgbClr val="FF0000"/>
                </a:solidFill>
                <a:effectLst>
                  <a:outerShdw blurRad="38100" dist="38100" dir="2700000" algn="tl">
                    <a:srgbClr val="000000">
                      <a:alpha val="43137"/>
                    </a:srgbClr>
                  </a:outerShdw>
                </a:effectLst>
              </a:rPr>
              <a:t> </a:t>
            </a:r>
            <a:r>
              <a:rPr lang="ru-RU" b="1" dirty="0" err="1" smtClean="0">
                <a:solidFill>
                  <a:srgbClr val="FF0000"/>
                </a:solidFill>
                <a:effectLst>
                  <a:outerShdw blurRad="38100" dist="38100" dir="2700000" algn="tl">
                    <a:srgbClr val="000000">
                      <a:alpha val="43137"/>
                    </a:srgbClr>
                  </a:outerShdw>
                </a:effectLst>
              </a:rPr>
              <a:t>індустріалізації</a:t>
            </a:r>
            <a:r>
              <a:rPr lang="ru-RU" b="1" dirty="0" smtClean="0">
                <a:solidFill>
                  <a:srgbClr val="FF0000"/>
                </a:solidFill>
                <a:effectLst>
                  <a:outerShdw blurRad="38100" dist="38100" dir="2700000" algn="tl">
                    <a:srgbClr val="000000">
                      <a:alpha val="43137"/>
                    </a:srgbClr>
                  </a:outerShdw>
                </a:effectLst>
              </a:rPr>
              <a:t/>
            </a:r>
            <a:br>
              <a:rPr lang="ru-RU" b="1" dirty="0" smtClean="0">
                <a:solidFill>
                  <a:srgbClr val="FF0000"/>
                </a:solidFill>
                <a:effectLst>
                  <a:outerShdw blurRad="38100" dist="38100" dir="2700000" algn="tl">
                    <a:srgbClr val="000000">
                      <a:alpha val="43137"/>
                    </a:srgbClr>
                  </a:outerShdw>
                </a:effectLst>
              </a:rPr>
            </a:br>
            <a:endParaRPr lang="ru-RU" b="1" dirty="0">
              <a:solidFill>
                <a:srgbClr val="FF000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523999" y="692696"/>
            <a:ext cx="10151165" cy="6165304"/>
          </a:xfrm>
        </p:spPr>
        <p:txBody>
          <a:bodyPr>
            <a:normAutofit fontScale="92500" lnSpcReduction="10000"/>
          </a:bodyPr>
          <a:lstStyle/>
          <a:p>
            <a:pPr algn="just">
              <a:buFont typeface="Wingdings" panose="05000000000000000000" pitchFamily="2" charset="2"/>
              <a:buChar char="Ø"/>
            </a:pPr>
            <a:r>
              <a:rPr lang="uk-UA" dirty="0" smtClean="0"/>
              <a:t>Політика прискореної індустріалізації призвела до важких соціально-економічних і політичних наслідків:</a:t>
            </a:r>
          </a:p>
          <a:p>
            <a:pPr marL="0" indent="0" algn="just">
              <a:buNone/>
            </a:pPr>
            <a:r>
              <a:rPr lang="uk-UA" dirty="0" smtClean="0"/>
              <a:t>1) </a:t>
            </a:r>
            <a:r>
              <a:rPr lang="uk-UA" b="1" dirty="0" smtClean="0">
                <a:solidFill>
                  <a:srgbClr val="0070C0"/>
                </a:solidFill>
              </a:rPr>
              <a:t>Здійснення індустріалізації за рахунок сільського господарства </a:t>
            </a:r>
            <a:r>
              <a:rPr lang="uk-UA" dirty="0" smtClean="0"/>
              <a:t>посилило тиск на селян: збільшився продподаток, заборонялася вільна торгівля (надлишки продукції селяни повинні були здавати за державними розцінками).</a:t>
            </a:r>
          </a:p>
          <a:p>
            <a:pPr marL="0" indent="0" algn="just">
              <a:buNone/>
            </a:pPr>
            <a:r>
              <a:rPr lang="uk-UA" dirty="0" smtClean="0"/>
              <a:t>2) </a:t>
            </a:r>
            <a:r>
              <a:rPr lang="uk-UA" b="1" i="1" dirty="0" smtClean="0">
                <a:solidFill>
                  <a:srgbClr val="0070C0"/>
                </a:solidFill>
              </a:rPr>
              <a:t>Форсована індустріалізація обумовила перехід до насильницької колективізації</a:t>
            </a:r>
            <a:r>
              <a:rPr lang="uk-UA" dirty="0" smtClean="0"/>
              <a:t>, результатом якої мало стати забезпечення країни дешевими продуктами харчування, а промисловості - дешевою сировиною.</a:t>
            </a:r>
          </a:p>
          <a:p>
            <a:pPr marL="0" indent="0" algn="just">
              <a:buNone/>
            </a:pPr>
            <a:r>
              <a:rPr lang="uk-UA" dirty="0" smtClean="0"/>
              <a:t>3) Випереджаючий розвиток важкої промисловості зумовив </a:t>
            </a:r>
            <a:r>
              <a:rPr lang="uk-UA" b="1" dirty="0" smtClean="0">
                <a:solidFill>
                  <a:srgbClr val="0070C0"/>
                </a:solidFill>
              </a:rPr>
              <a:t>посилення диспропорцій між промисловістю і сільським господарством, між важкою і легкою промисловістю</a:t>
            </a:r>
            <a:r>
              <a:rPr lang="uk-UA" dirty="0" smtClean="0"/>
              <a:t>. Величезні кошти витрачалися на розвиток важкої індустрії, яка сама по собі не була орієнтованою на задоволення потреб населення і успіх якої мало позначився на стані легкої і харчової промисловості. Відбулося падіння життєвого рівня народу.</a:t>
            </a:r>
          </a:p>
        </p:txBody>
      </p:sp>
      <p:pic>
        <p:nvPicPr>
          <p:cNvPr id="4" name="Picture 5" descr="472-1"/>
          <p:cNvPicPr>
            <a:picLocks noChangeAspect="1" noChangeArrowheads="1"/>
          </p:cNvPicPr>
          <p:nvPr/>
        </p:nvPicPr>
        <p:blipFill>
          <a:blip r:embed="rId2"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114507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847528" y="530352"/>
            <a:ext cx="10185446" cy="6067000"/>
          </a:xfrm>
        </p:spPr>
        <p:txBody>
          <a:bodyPr>
            <a:normAutofit/>
          </a:bodyPr>
          <a:lstStyle/>
          <a:p>
            <a:pPr marL="0" indent="0" algn="just">
              <a:buNone/>
            </a:pPr>
            <a:r>
              <a:rPr lang="uk-UA" dirty="0" smtClean="0"/>
              <a:t>5) </a:t>
            </a:r>
            <a:r>
              <a:rPr lang="uk-UA" b="1" dirty="0" smtClean="0">
                <a:solidFill>
                  <a:srgbClr val="0070C0"/>
                </a:solidFill>
              </a:rPr>
              <a:t>Відбувся перехід від непу до командно-адміністративної економіки.</a:t>
            </a:r>
            <a:r>
              <a:rPr lang="uk-UA" dirty="0" smtClean="0"/>
              <a:t> Монополізм державної власності, відсутність конкуренції і матеріальної зацікавленості призвели до сповільнення темпів розвитку господарств. Плани довоєнних п'ятирічок виконані не були, хоч за офіційною інформацією вони навіть перевиконувалися. </a:t>
            </a:r>
            <a:r>
              <a:rPr lang="uk-UA" b="1" dirty="0" smtClean="0">
                <a:solidFill>
                  <a:srgbClr val="0070C0"/>
                </a:solidFill>
              </a:rPr>
              <a:t>Керівництво прагнуло створити видимість безперервних успіхів</a:t>
            </a:r>
            <a:r>
              <a:rPr lang="uk-UA" dirty="0" smtClean="0"/>
              <a:t>.</a:t>
            </a:r>
          </a:p>
          <a:p>
            <a:pPr marL="0" indent="0" algn="just">
              <a:buNone/>
            </a:pPr>
            <a:r>
              <a:rPr lang="uk-UA" dirty="0" smtClean="0"/>
              <a:t>6) </a:t>
            </a:r>
            <a:r>
              <a:rPr lang="uk-UA" b="1" i="1" dirty="0" smtClean="0">
                <a:solidFill>
                  <a:srgbClr val="0070C0"/>
                </a:solidFill>
              </a:rPr>
              <a:t>З індустріалізацією пов'язаний початок масових репресій</a:t>
            </a:r>
            <a:r>
              <a:rPr lang="uk-UA" dirty="0" smtClean="0"/>
              <a:t>. У катастрофічних провалах здійснення планів, в аваріях, що почастішали, почали звинувачувати "ворогів народу", "шкідників", з вини яких нібито і траплялися "зриви" і "провали". Першою політичною справою став так званий Шахтинський процес 1928 р. над інженерними кадрами шахт Донецького басейну.</a:t>
            </a:r>
          </a:p>
          <a:p>
            <a:pPr marL="0" indent="0" algn="just">
              <a:buNone/>
            </a:pPr>
            <a:endParaRPr lang="ru-RU" dirty="0"/>
          </a:p>
        </p:txBody>
      </p:sp>
      <p:pic>
        <p:nvPicPr>
          <p:cNvPr id="4" name="Picture 5" descr="472-1"/>
          <p:cNvPicPr>
            <a:picLocks noChangeAspect="1" noChangeArrowheads="1"/>
          </p:cNvPicPr>
          <p:nvPr/>
        </p:nvPicPr>
        <p:blipFill>
          <a:blip r:embed="rId2"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136489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0235" y="2511977"/>
            <a:ext cx="10515600" cy="1325563"/>
          </a:xfrm>
        </p:spPr>
        <p:txBody>
          <a:bodyPr/>
          <a:lstStyle/>
          <a:p>
            <a:pPr algn="ctr"/>
            <a:r>
              <a:rPr lang="ru-RU" b="1" dirty="0" smtClean="0">
                <a:solidFill>
                  <a:srgbClr val="C00000"/>
                </a:solidFill>
                <a:effectLst>
                  <a:outerShdw blurRad="38100" dist="38100" dir="2700000" algn="tl">
                    <a:srgbClr val="000000">
                      <a:alpha val="43137"/>
                    </a:srgbClr>
                  </a:outerShdw>
                </a:effectLst>
              </a:rPr>
              <a:t>КОЛЕКТИВІЗАЦ</a:t>
            </a:r>
            <a:r>
              <a:rPr lang="uk-UA" b="1" dirty="0" smtClean="0">
                <a:solidFill>
                  <a:srgbClr val="C00000"/>
                </a:solidFill>
                <a:effectLst>
                  <a:outerShdw blurRad="38100" dist="38100" dir="2700000" algn="tl">
                    <a:srgbClr val="000000">
                      <a:alpha val="43137"/>
                    </a:srgbClr>
                  </a:outerShdw>
                </a:effectLst>
              </a:rPr>
              <a:t>ІЯ</a:t>
            </a:r>
            <a:endParaRPr lang="ru-RU"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9496882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xmlns="" val="2054292801"/>
              </p:ext>
            </p:extLst>
          </p:nvPr>
        </p:nvGraphicFramePr>
        <p:xfrm>
          <a:off x="2544383" y="515077"/>
          <a:ext cx="9316311" cy="5934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Рисунок 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32750575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xmlns="" val="2233957669"/>
              </p:ext>
            </p:extLst>
          </p:nvPr>
        </p:nvGraphicFramePr>
        <p:xfrm>
          <a:off x="1466193" y="434358"/>
          <a:ext cx="10288485" cy="56916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Рисунок 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21459241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5456791" y="520700"/>
            <a:ext cx="6443662" cy="6337300"/>
          </a:xfrm>
        </p:spPr>
        <p:txBody>
          <a:bodyPr/>
          <a:lstStyle/>
          <a:p>
            <a:pPr eaLnBrk="1" hangingPunct="1">
              <a:buFont typeface="Wingdings" panose="05000000000000000000" pitchFamily="2" charset="2"/>
              <a:buNone/>
              <a:defRPr/>
            </a:pPr>
            <a:r>
              <a:rPr lang="uk-UA" sz="3200" b="1" i="1" dirty="0">
                <a:solidFill>
                  <a:srgbClr val="7030A0"/>
                </a:solidFill>
              </a:rPr>
              <a:t>		</a:t>
            </a:r>
            <a:r>
              <a:rPr lang="uk-UA" sz="3200" b="1" u="sng" dirty="0">
                <a:solidFill>
                  <a:srgbClr val="0070C0"/>
                </a:solidFill>
                <a:latin typeface="Times New Roman" pitchFamily="18" charset="0"/>
              </a:rPr>
              <a:t>Колективізація</a:t>
            </a:r>
            <a:r>
              <a:rPr lang="uk-UA" sz="3200" b="1" i="1" u="sng" dirty="0">
                <a:solidFill>
                  <a:srgbClr val="0070C0"/>
                </a:solidFill>
                <a:latin typeface="Times New Roman" pitchFamily="18" charset="0"/>
              </a:rPr>
              <a:t> </a:t>
            </a:r>
            <a:r>
              <a:rPr lang="uk-UA" sz="3200" b="1" u="sng" dirty="0">
                <a:solidFill>
                  <a:srgbClr val="0070C0"/>
                </a:solidFill>
                <a:latin typeface="Times New Roman" pitchFamily="18" charset="0"/>
              </a:rPr>
              <a:t>сільського господарства в СРСР </a:t>
            </a:r>
            <a:r>
              <a:rPr lang="uk-UA" sz="3200" dirty="0">
                <a:latin typeface="Times New Roman" pitchFamily="18" charset="0"/>
              </a:rPr>
              <a:t>– </a:t>
            </a:r>
            <a:endParaRPr lang="uk-UA" sz="3200" dirty="0" smtClean="0">
              <a:latin typeface="Times New Roman" pitchFamily="18" charset="0"/>
            </a:endParaRPr>
          </a:p>
          <a:p>
            <a:pPr indent="-55563" eaLnBrk="1" hangingPunct="1">
              <a:buFont typeface="Wingdings" panose="05000000000000000000" pitchFamily="2" charset="2"/>
              <a:buNone/>
              <a:defRPr/>
            </a:pPr>
            <a:r>
              <a:rPr lang="uk-UA" sz="3200" dirty="0" smtClean="0">
                <a:latin typeface="Times New Roman" pitchFamily="18" charset="0"/>
              </a:rPr>
              <a:t>це </a:t>
            </a:r>
            <a:r>
              <a:rPr lang="uk-UA" sz="3200" dirty="0">
                <a:latin typeface="Times New Roman" pitchFamily="18" charset="0"/>
              </a:rPr>
              <a:t>масове створення колективних господарств (колгоспів), що супроводжувалося ліквідацією одноосібних господарств, переданням у колгоспи землі, худоби, інвентаря.</a:t>
            </a:r>
            <a:endParaRPr lang="ru-RU" sz="3200" dirty="0">
              <a:latin typeface="Times New Roman" pitchFamily="18" charset="0"/>
            </a:endParaRPr>
          </a:p>
          <a:p>
            <a:pPr eaLnBrk="1" hangingPunct="1">
              <a:buFont typeface="Wingdings" panose="05000000000000000000" pitchFamily="2" charset="2"/>
              <a:buNone/>
              <a:defRPr/>
            </a:pPr>
            <a:r>
              <a:rPr lang="uk-UA" sz="3200" dirty="0">
                <a:latin typeface="Times New Roman" pitchFamily="18" charset="0"/>
              </a:rPr>
              <a:t>		Курс на колективізацію взято в грудні 1927р. на 15 з'їзді ВКП(б)</a:t>
            </a:r>
          </a:p>
          <a:p>
            <a:pPr eaLnBrk="1" hangingPunct="1">
              <a:buFont typeface="Wingdings" panose="05000000000000000000" pitchFamily="2" charset="2"/>
              <a:buNone/>
              <a:defRPr/>
            </a:pPr>
            <a:r>
              <a:rPr lang="uk-UA" sz="3200" dirty="0">
                <a:latin typeface="Times New Roman" pitchFamily="18" charset="0"/>
              </a:rPr>
              <a:t>	</a:t>
            </a:r>
            <a:endParaRPr lang="ru-RU" sz="3200" dirty="0">
              <a:latin typeface="Times New Roman" pitchFamily="18" charset="0"/>
            </a:endParaRPr>
          </a:p>
        </p:txBody>
      </p:sp>
      <p:pic>
        <p:nvPicPr>
          <p:cNvPr id="4099" name="Picture 5" descr="plakat-209x30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7111" y="520699"/>
            <a:ext cx="3931049" cy="5641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14183251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94992" y="365126"/>
            <a:ext cx="8058807" cy="643868"/>
          </a:xfrm>
        </p:spPr>
        <p:txBody>
          <a:bodyPr>
            <a:normAutofit fontScale="90000"/>
          </a:bodyPr>
          <a:lstStyle/>
          <a:p>
            <a:r>
              <a:rPr lang="ru-RU" b="1" dirty="0" smtClean="0">
                <a:solidFill>
                  <a:srgbClr val="FF0000"/>
                </a:solidFill>
              </a:rPr>
              <a:t/>
            </a:r>
            <a:br>
              <a:rPr lang="ru-RU" b="1" dirty="0" smtClean="0">
                <a:solidFill>
                  <a:srgbClr val="FF0000"/>
                </a:solidFill>
              </a:rPr>
            </a:br>
            <a:r>
              <a:rPr lang="ru-RU" b="1" dirty="0" smtClean="0">
                <a:solidFill>
                  <a:srgbClr val="FF0000"/>
                </a:solidFill>
              </a:rPr>
              <a:t>Мета:</a:t>
            </a:r>
            <a:r>
              <a:rPr lang="ru-RU" b="1" dirty="0" smtClean="0">
                <a:solidFill>
                  <a:srgbClr val="FF0000"/>
                </a:solidFill>
              </a:rPr>
              <a:t/>
            </a:r>
            <a:br>
              <a:rPr lang="ru-RU" b="1" dirty="0" smtClean="0">
                <a:solidFill>
                  <a:srgbClr val="FF0000"/>
                </a:solidFill>
              </a:rPr>
            </a:br>
            <a:endParaRPr lang="uk-UA" b="1" dirty="0">
              <a:solidFill>
                <a:srgbClr val="FF0000"/>
              </a:solidFill>
            </a:endParaRPr>
          </a:p>
        </p:txBody>
      </p:sp>
      <p:sp>
        <p:nvSpPr>
          <p:cNvPr id="3" name="Содержимое 2"/>
          <p:cNvSpPr>
            <a:spLocks noGrp="1"/>
          </p:cNvSpPr>
          <p:nvPr>
            <p:ph idx="1"/>
          </p:nvPr>
        </p:nvSpPr>
        <p:spPr>
          <a:xfrm>
            <a:off x="1340069" y="1056290"/>
            <a:ext cx="10641724" cy="5120673"/>
          </a:xfrm>
        </p:spPr>
        <p:txBody>
          <a:bodyPr>
            <a:normAutofit lnSpcReduction="10000"/>
          </a:bodyPr>
          <a:lstStyle/>
          <a:p>
            <a:pPr indent="39688">
              <a:buFont typeface="Wingdings" pitchFamily="2" charset="2"/>
              <a:buChar char="v"/>
            </a:pPr>
            <a:r>
              <a:rPr lang="ru-RU" dirty="0" smtClean="0"/>
              <a:t>  </a:t>
            </a:r>
            <a:r>
              <a:rPr lang="uk-UA" sz="3600" dirty="0" smtClean="0"/>
              <a:t>Налагодження каналу перекачування коштів із села до міста на потреби індустріалізації.</a:t>
            </a:r>
          </a:p>
          <a:p>
            <a:pPr indent="39688">
              <a:buFont typeface="Wingdings" pitchFamily="2" charset="2"/>
              <a:buChar char="v"/>
            </a:pPr>
            <a:r>
              <a:rPr lang="uk-UA" sz="3600" dirty="0" smtClean="0"/>
              <a:t> Забезпечення населення країни дешевими продуктами харчування й сировиною.</a:t>
            </a:r>
          </a:p>
          <a:p>
            <a:pPr indent="39688">
              <a:buFont typeface="Wingdings" pitchFamily="2" charset="2"/>
              <a:buChar char="v"/>
            </a:pPr>
            <a:r>
              <a:rPr lang="uk-UA" sz="3600" dirty="0" smtClean="0"/>
              <a:t> Перетворення неконтрольованих державою індивідуальних селянських господарств на по­вністю підконтрольне велике виробництво.</a:t>
            </a:r>
          </a:p>
          <a:p>
            <a:pPr indent="39688">
              <a:buFont typeface="Wingdings" pitchFamily="2" charset="2"/>
              <a:buChar char="v"/>
            </a:pPr>
            <a:r>
              <a:rPr lang="uk-UA" sz="3600" dirty="0" smtClean="0"/>
              <a:t> Ліквідація дрібнотоварного селянського укладу як джерела капіталізму на селі, ліквідація куркульства як класу</a:t>
            </a:r>
          </a:p>
          <a:p>
            <a:pPr>
              <a:buFont typeface="Wingdings" pitchFamily="2" charset="2"/>
              <a:buChar char="v"/>
            </a:pPr>
            <a:endParaRPr lang="uk-UA" sz="36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457740" y="260351"/>
            <a:ext cx="10469218" cy="1836463"/>
          </a:xfrm>
        </p:spPr>
        <p:txBody>
          <a:bodyPr>
            <a:normAutofit fontScale="90000"/>
          </a:bodyPr>
          <a:lstStyle/>
          <a:p>
            <a:pPr eaLnBrk="1" hangingPunct="1">
              <a:defRPr/>
            </a:pPr>
            <a:r>
              <a:rPr lang="uk-UA" sz="2800" dirty="0">
                <a:latin typeface="Times New Roman" pitchFamily="18" charset="0"/>
              </a:rPr>
              <a:t>	</a:t>
            </a:r>
            <a:r>
              <a:rPr lang="uk-UA" sz="3600" dirty="0">
                <a:effectLst>
                  <a:outerShdw blurRad="38100" dist="38100" dir="2700000" algn="tl">
                    <a:srgbClr val="C0C0C0"/>
                  </a:outerShdw>
                </a:effectLst>
                <a:latin typeface="Times New Roman" pitchFamily="18" charset="0"/>
              </a:rPr>
              <a:t>Колективізація розглядалась як засіб для прискорення індустріалізації, розв'язання хлібної проблеми, </a:t>
            </a:r>
            <a:r>
              <a:rPr lang="uk-UA" sz="3600" dirty="0" smtClean="0">
                <a:effectLst>
                  <a:outerShdw blurRad="38100" dist="38100" dir="2700000" algn="tl">
                    <a:srgbClr val="C0C0C0"/>
                  </a:outerShdw>
                </a:effectLst>
                <a:latin typeface="Times New Roman" pitchFamily="18" charset="0"/>
              </a:rPr>
              <a:t>ліквідації заможного </a:t>
            </a:r>
            <a:r>
              <a:rPr lang="uk-UA" sz="3600" dirty="0">
                <a:effectLst>
                  <a:outerShdw blurRad="38100" dist="38100" dir="2700000" algn="tl">
                    <a:srgbClr val="C0C0C0"/>
                  </a:outerShdw>
                </a:effectLst>
                <a:latin typeface="Times New Roman" pitchFamily="18" charset="0"/>
              </a:rPr>
              <a:t>селянства — </a:t>
            </a:r>
            <a:r>
              <a:rPr lang="uk-UA" sz="3600" dirty="0" smtClean="0">
                <a:effectLst>
                  <a:outerShdw blurRad="38100" dist="38100" dir="2700000" algn="tl">
                    <a:srgbClr val="C0C0C0"/>
                  </a:outerShdw>
                </a:effectLst>
                <a:latin typeface="Times New Roman" pitchFamily="18" charset="0"/>
              </a:rPr>
              <a:t>ворога радянської </a:t>
            </a:r>
            <a:r>
              <a:rPr lang="uk-UA" sz="3600" dirty="0">
                <a:effectLst>
                  <a:outerShdw blurRad="38100" dist="38100" dir="2700000" algn="tl">
                    <a:srgbClr val="C0C0C0"/>
                  </a:outerShdw>
                </a:effectLst>
                <a:latin typeface="Times New Roman" pitchFamily="18" charset="0"/>
              </a:rPr>
              <a:t>влади. 	</a:t>
            </a:r>
            <a:r>
              <a:rPr lang="ru-RU" sz="2800" dirty="0">
                <a:effectLst>
                  <a:outerShdw blurRad="38100" dist="38100" dir="2700000" algn="tl">
                    <a:srgbClr val="C0C0C0"/>
                  </a:outerShdw>
                </a:effectLst>
                <a:latin typeface="Times New Roman" pitchFamily="18" charset="0"/>
              </a:rPr>
              <a:t/>
            </a:r>
            <a:br>
              <a:rPr lang="ru-RU" sz="2800" dirty="0">
                <a:effectLst>
                  <a:outerShdw blurRad="38100" dist="38100" dir="2700000" algn="tl">
                    <a:srgbClr val="C0C0C0"/>
                  </a:outerShdw>
                </a:effectLst>
                <a:latin typeface="Times New Roman" pitchFamily="18" charset="0"/>
              </a:rPr>
            </a:br>
            <a:r>
              <a:rPr lang="uk-UA" sz="2800" dirty="0">
                <a:effectLst>
                  <a:outerShdw blurRad="38100" dist="38100" dir="2700000" algn="tl">
                    <a:srgbClr val="C0C0C0"/>
                  </a:outerShdw>
                </a:effectLst>
                <a:latin typeface="Times New Roman" pitchFamily="18" charset="0"/>
              </a:rPr>
              <a:t/>
            </a:r>
            <a:br>
              <a:rPr lang="uk-UA" sz="2800" dirty="0">
                <a:effectLst>
                  <a:outerShdw blurRad="38100" dist="38100" dir="2700000" algn="tl">
                    <a:srgbClr val="C0C0C0"/>
                  </a:outerShdw>
                </a:effectLst>
                <a:latin typeface="Times New Roman" pitchFamily="18" charset="0"/>
              </a:rPr>
            </a:br>
            <a:endParaRPr lang="ru-RU" sz="2800" dirty="0">
              <a:effectLst>
                <a:outerShdw blurRad="38100" dist="38100" dir="2700000" algn="tl">
                  <a:srgbClr val="C0C0C0"/>
                </a:outerShdw>
              </a:effectLst>
              <a:latin typeface="Times New Roman" pitchFamily="18" charset="0"/>
            </a:endParaRPr>
          </a:p>
        </p:txBody>
      </p:sp>
      <p:sp>
        <p:nvSpPr>
          <p:cNvPr id="15363" name="Rectangle 3"/>
          <p:cNvSpPr>
            <a:spLocks noGrp="1" noChangeArrowheads="1"/>
          </p:cNvSpPr>
          <p:nvPr>
            <p:ph type="body" idx="1"/>
          </p:nvPr>
        </p:nvSpPr>
        <p:spPr>
          <a:xfrm>
            <a:off x="5249917" y="2153341"/>
            <a:ext cx="6575789" cy="3947914"/>
          </a:xfrm>
        </p:spPr>
        <p:txBody>
          <a:bodyPr>
            <a:normAutofit fontScale="25000" lnSpcReduction="20000"/>
          </a:bodyPr>
          <a:lstStyle/>
          <a:p>
            <a:pPr eaLnBrk="1" hangingPunct="1">
              <a:lnSpc>
                <a:spcPct val="170000"/>
              </a:lnSpc>
              <a:buFont typeface="Wingdings" panose="05000000000000000000" pitchFamily="2" charset="2"/>
              <a:buNone/>
              <a:defRPr/>
            </a:pPr>
            <a:r>
              <a:rPr lang="ru-RU" sz="1800" dirty="0">
                <a:effectLst>
                  <a:outerShdw blurRad="38100" dist="38100" dir="2700000" algn="tl">
                    <a:srgbClr val="C0C0C0"/>
                  </a:outerShdw>
                </a:effectLst>
                <a:latin typeface="Times New Roman" pitchFamily="18" charset="0"/>
              </a:rPr>
              <a:t>		</a:t>
            </a:r>
            <a:r>
              <a:rPr lang="uk-UA" sz="9600" dirty="0" smtClean="0">
                <a:effectLst>
                  <a:outerShdw blurRad="38100" dist="38100" dir="2700000" algn="tl">
                    <a:srgbClr val="C0C0C0"/>
                  </a:outerShdw>
                </a:effectLst>
                <a:latin typeface="Times New Roman" pitchFamily="18" charset="0"/>
              </a:rPr>
              <a:t>Сталінське керівництво надавало перевагу саме колективізації, тому що </a:t>
            </a:r>
            <a:r>
              <a:rPr lang="uk-UA" sz="9600" b="1" dirty="0" smtClean="0">
                <a:effectLst>
                  <a:outerShdw blurRad="38100" dist="38100" dir="2700000" algn="tl">
                    <a:srgbClr val="C0C0C0"/>
                  </a:outerShdw>
                </a:effectLst>
                <a:latin typeface="Times New Roman" pitchFamily="18" charset="0"/>
              </a:rPr>
              <a:t>шляхом прямого адміністративного впливу на колгоспи селянські ресурси можна було вільно викачувати в бюджет</a:t>
            </a:r>
            <a:r>
              <a:rPr lang="uk-UA" sz="9600" dirty="0" smtClean="0">
                <a:effectLst>
                  <a:outerShdw blurRad="38100" dist="38100" dir="2700000" algn="tl">
                    <a:srgbClr val="C0C0C0"/>
                  </a:outerShdw>
                </a:effectLst>
                <a:latin typeface="Times New Roman" pitchFamily="18" charset="0"/>
              </a:rPr>
              <a:t> і будувати на цій базі промисловість, утримувати велику армію, управлінський апарат.</a:t>
            </a:r>
            <a:br>
              <a:rPr lang="uk-UA" sz="9600" dirty="0" smtClean="0">
                <a:effectLst>
                  <a:outerShdw blurRad="38100" dist="38100" dir="2700000" algn="tl">
                    <a:srgbClr val="C0C0C0"/>
                  </a:outerShdw>
                </a:effectLst>
                <a:latin typeface="Times New Roman" pitchFamily="18" charset="0"/>
              </a:rPr>
            </a:br>
            <a:endParaRPr lang="uk-UA" sz="9600" dirty="0">
              <a:effectLst>
                <a:outerShdw blurRad="38100" dist="38100" dir="2700000" algn="tl">
                  <a:srgbClr val="C0C0C0"/>
                </a:outerShdw>
              </a:effectLst>
              <a:latin typeface="Times New Roman" pitchFamily="18" charset="0"/>
            </a:endParaRPr>
          </a:p>
        </p:txBody>
      </p:sp>
      <p:pic>
        <p:nvPicPr>
          <p:cNvPr id="717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40069" y="2386359"/>
            <a:ext cx="3626069" cy="4140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21882504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9536" y="0"/>
            <a:ext cx="8183880" cy="1051560"/>
          </a:xfrm>
        </p:spPr>
        <p:txBody>
          <a:bodyPr/>
          <a:lstStyle/>
          <a:p>
            <a:pPr algn="ctr"/>
            <a:r>
              <a:rPr lang="uk-UA" b="1" dirty="0" smtClean="0">
                <a:solidFill>
                  <a:srgbClr val="FF0000"/>
                </a:solidFill>
              </a:rPr>
              <a:t>Основні поняття: </a:t>
            </a:r>
            <a:endParaRPr lang="uk-UA" b="1" dirty="0">
              <a:solidFill>
                <a:srgbClr val="FF0000"/>
              </a:solidFill>
            </a:endParaRPr>
          </a:p>
        </p:txBody>
      </p:sp>
      <p:sp>
        <p:nvSpPr>
          <p:cNvPr id="3" name="Содержимое 2"/>
          <p:cNvSpPr>
            <a:spLocks noGrp="1"/>
          </p:cNvSpPr>
          <p:nvPr>
            <p:ph idx="1"/>
          </p:nvPr>
        </p:nvSpPr>
        <p:spPr>
          <a:xfrm>
            <a:off x="2398643" y="1052736"/>
            <a:ext cx="9448799" cy="5445224"/>
          </a:xfrm>
        </p:spPr>
        <p:txBody>
          <a:bodyPr>
            <a:normAutofit/>
          </a:bodyPr>
          <a:lstStyle/>
          <a:p>
            <a:pPr algn="just">
              <a:buFont typeface="Wingdings" panose="05000000000000000000" pitchFamily="2" charset="2"/>
              <a:buChar char="Ø"/>
            </a:pPr>
            <a:r>
              <a:rPr lang="uk-UA" sz="3600" dirty="0" smtClean="0">
                <a:solidFill>
                  <a:srgbClr val="FF0000"/>
                </a:solidFill>
              </a:rPr>
              <a:t>Індустріалізація</a:t>
            </a:r>
            <a:r>
              <a:rPr lang="uk-UA" sz="3600" i="1" dirty="0" smtClean="0">
                <a:solidFill>
                  <a:srgbClr val="FF0000"/>
                </a:solidFill>
              </a:rPr>
              <a:t> – </a:t>
            </a:r>
            <a:r>
              <a:rPr lang="uk-UA" sz="3600" dirty="0" smtClean="0">
                <a:solidFill>
                  <a:srgbClr val="002060"/>
                </a:solidFill>
              </a:rPr>
              <a:t> </a:t>
            </a:r>
            <a:r>
              <a:rPr lang="uk-UA" sz="3600" dirty="0">
                <a:solidFill>
                  <a:srgbClr val="002060"/>
                </a:solidFill>
              </a:rPr>
              <a:t>це процес побудови великого машинного виробництва в усіх галузях народного господарства.</a:t>
            </a:r>
            <a:endParaRPr lang="ru-RU" sz="3600" dirty="0">
              <a:solidFill>
                <a:srgbClr val="002060"/>
              </a:solidFill>
            </a:endParaRPr>
          </a:p>
          <a:p>
            <a:pPr algn="just">
              <a:buFont typeface="Wingdings" panose="05000000000000000000" pitchFamily="2" charset="2"/>
              <a:buChar char="Ø"/>
            </a:pPr>
            <a:r>
              <a:rPr lang="uk-UA" sz="3600" dirty="0">
                <a:solidFill>
                  <a:srgbClr val="FF0000"/>
                </a:solidFill>
              </a:rPr>
              <a:t>Надіндустріалізація-</a:t>
            </a:r>
            <a:r>
              <a:rPr lang="uk-UA" sz="3600" dirty="0"/>
              <a:t> </a:t>
            </a:r>
            <a:r>
              <a:rPr lang="uk-UA" sz="3600" dirty="0">
                <a:solidFill>
                  <a:srgbClr val="002060"/>
                </a:solidFill>
              </a:rPr>
              <a:t>прискорена індустріалізація</a:t>
            </a:r>
            <a:r>
              <a:rPr lang="ru-RU" sz="3600" dirty="0" smtClean="0">
                <a:solidFill>
                  <a:srgbClr val="002060"/>
                </a:solidFill>
              </a:rPr>
              <a:t>; </a:t>
            </a:r>
            <a:r>
              <a:rPr lang="uk-UA" sz="3600" dirty="0" smtClean="0">
                <a:solidFill>
                  <a:srgbClr val="002060"/>
                </a:solidFill>
              </a:rPr>
              <a:t>адміністративно-директивний</a:t>
            </a:r>
            <a:r>
              <a:rPr lang="ru-RU" sz="3600" dirty="0" smtClean="0">
                <a:solidFill>
                  <a:srgbClr val="002060"/>
                </a:solidFill>
              </a:rPr>
              <a:t> </a:t>
            </a:r>
            <a:r>
              <a:rPr lang="ru-RU" sz="3600" dirty="0">
                <a:solidFill>
                  <a:srgbClr val="002060"/>
                </a:solidFill>
              </a:rPr>
              <a:t>метод </a:t>
            </a:r>
            <a:r>
              <a:rPr lang="uk-UA" sz="3600" dirty="0" smtClean="0">
                <a:solidFill>
                  <a:srgbClr val="002060"/>
                </a:solidFill>
              </a:rPr>
              <a:t>управління</a:t>
            </a:r>
            <a:r>
              <a:rPr lang="ru-RU" sz="3600" dirty="0" smtClean="0">
                <a:solidFill>
                  <a:srgbClr val="002060"/>
                </a:solidFill>
              </a:rPr>
              <a:t> </a:t>
            </a:r>
            <a:r>
              <a:rPr lang="uk-UA" sz="3600" dirty="0" smtClean="0">
                <a:solidFill>
                  <a:srgbClr val="002060"/>
                </a:solidFill>
              </a:rPr>
              <a:t>промисловістю</a:t>
            </a:r>
            <a:r>
              <a:rPr lang="ru-RU" sz="3600" dirty="0" smtClean="0">
                <a:solidFill>
                  <a:srgbClr val="002060"/>
                </a:solidFill>
              </a:rPr>
              <a:t>; </a:t>
            </a:r>
            <a:endParaRPr lang="ru-RU" sz="3600" dirty="0">
              <a:solidFill>
                <a:srgbClr val="002060"/>
              </a:solidFill>
            </a:endParaRPr>
          </a:p>
          <a:p>
            <a:pPr algn="just">
              <a:buFont typeface="Wingdings" panose="05000000000000000000" pitchFamily="2" charset="2"/>
              <a:buChar char="Ø"/>
            </a:pPr>
            <a:r>
              <a:rPr lang="uk-UA" sz="3600" dirty="0" smtClean="0">
                <a:solidFill>
                  <a:srgbClr val="FF0000"/>
                </a:solidFill>
              </a:rPr>
              <a:t>п'ятирічка</a:t>
            </a:r>
            <a:r>
              <a:rPr lang="uk-UA" altLang="uk-UA" sz="3600" dirty="0" smtClean="0">
                <a:solidFill>
                  <a:srgbClr val="002060"/>
                </a:solidFill>
              </a:rPr>
              <a:t> –  </a:t>
            </a:r>
            <a:r>
              <a:rPr lang="uk-UA" altLang="uk-UA" sz="3600" dirty="0">
                <a:solidFill>
                  <a:srgbClr val="002060"/>
                </a:solidFill>
              </a:rPr>
              <a:t>план розвитку країни, розрахований на п’ять років.</a:t>
            </a:r>
            <a:r>
              <a:rPr lang="ru-RU" sz="3600" dirty="0">
                <a:solidFill>
                  <a:srgbClr val="002060"/>
                </a:solidFill>
              </a:rPr>
              <a:t>; </a:t>
            </a:r>
            <a:r>
              <a:rPr lang="ru-RU" sz="3600" dirty="0" smtClean="0">
                <a:solidFill>
                  <a:srgbClr val="002060"/>
                </a:solidFill>
              </a:rPr>
              <a:t>командно-</a:t>
            </a:r>
            <a:r>
              <a:rPr lang="uk-UA" sz="3600" dirty="0" smtClean="0">
                <a:solidFill>
                  <a:srgbClr val="002060"/>
                </a:solidFill>
              </a:rPr>
              <a:t>адміністративна</a:t>
            </a:r>
            <a:r>
              <a:rPr lang="ru-RU" sz="3600" dirty="0" smtClean="0">
                <a:solidFill>
                  <a:srgbClr val="002060"/>
                </a:solidFill>
              </a:rPr>
              <a:t> система; </a:t>
            </a:r>
            <a:r>
              <a:rPr lang="uk-UA" sz="3600" dirty="0" smtClean="0">
                <a:solidFill>
                  <a:srgbClr val="002060"/>
                </a:solidFill>
              </a:rPr>
              <a:t>стаханівський рух.</a:t>
            </a:r>
          </a:p>
          <a:p>
            <a:endParaRPr lang="ru-RU" sz="3600" b="1" dirty="0">
              <a:solidFill>
                <a:srgbClr val="002060"/>
              </a:solidFill>
            </a:endParaRPr>
          </a:p>
        </p:txBody>
      </p:sp>
      <p:pic>
        <p:nvPicPr>
          <p:cNvPr id="4" name="Picture 5" descr="472-1"/>
          <p:cNvPicPr>
            <a:picLocks noChangeAspect="1" noChangeArrowheads="1"/>
          </p:cNvPicPr>
          <p:nvPr/>
        </p:nvPicPr>
        <p:blipFill>
          <a:blip r:embed="rId2"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316165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Содержимое 1"/>
          <p:cNvSpPr>
            <a:spLocks noGrp="1"/>
          </p:cNvSpPr>
          <p:nvPr>
            <p:ph idx="1"/>
          </p:nvPr>
        </p:nvSpPr>
        <p:spPr>
          <a:xfrm>
            <a:off x="6982654" y="656812"/>
            <a:ext cx="4619625" cy="5591175"/>
          </a:xfrm>
        </p:spPr>
        <p:txBody>
          <a:bodyPr/>
          <a:lstStyle/>
          <a:p>
            <a:pPr marL="0" indent="0" algn="just">
              <a:buNone/>
            </a:pPr>
            <a:r>
              <a:rPr lang="uk-UA" altLang="uk-UA" dirty="0" smtClean="0">
                <a:latin typeface="Times New Roman" panose="02020603050405020304" pitchFamily="18" charset="0"/>
                <a:cs typeface="Times New Roman" panose="02020603050405020304" pitchFamily="18" charset="0"/>
              </a:rPr>
              <a:t>Радянські плани розвитку промисловості спиралися на те, що держава зможе дешево купувати зерно у селян. Це дало б їй змогу як забезпечувати  хлібом зростаючу  робочу силу в містах, так і продавати його за кордон, прибутки з чого в свою чергу </a:t>
            </a:r>
            <a:r>
              <a:rPr lang="uk-UA" altLang="uk-UA" dirty="0" err="1" smtClean="0">
                <a:latin typeface="Times New Roman" panose="02020603050405020304" pitchFamily="18" charset="0"/>
                <a:cs typeface="Times New Roman" panose="02020603050405020304" pitchFamily="18" charset="0"/>
              </a:rPr>
              <a:t>йтимуть</a:t>
            </a:r>
            <a:r>
              <a:rPr lang="uk-UA" altLang="uk-UA" dirty="0" smtClean="0">
                <a:latin typeface="Times New Roman" panose="02020603050405020304" pitchFamily="18" charset="0"/>
                <a:cs typeface="Times New Roman" panose="02020603050405020304" pitchFamily="18" charset="0"/>
              </a:rPr>
              <a:t> на фінансування індустріалізації</a:t>
            </a:r>
            <a:r>
              <a:rPr lang="uk-UA" altLang="uk-UA" dirty="0" smtClean="0"/>
              <a:t>.</a:t>
            </a:r>
          </a:p>
        </p:txBody>
      </p:sp>
      <p:pic>
        <p:nvPicPr>
          <p:cNvPr id="6147" name="Picture 2" descr="E:\Desktop\Vinnuchuna 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2596" y="1038155"/>
            <a:ext cx="5422679" cy="4381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18335498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2"/>
          <p:cNvSpPr>
            <a:spLocks noGrp="1"/>
          </p:cNvSpPr>
          <p:nvPr>
            <p:ph idx="1"/>
          </p:nvPr>
        </p:nvSpPr>
        <p:spPr>
          <a:xfrm>
            <a:off x="2597426" y="280575"/>
            <a:ext cx="8779567" cy="5881687"/>
          </a:xfrm>
        </p:spPr>
        <p:txBody>
          <a:bodyPr/>
          <a:lstStyle/>
          <a:p>
            <a:pPr marL="0" indent="0" algn="just">
              <a:buNone/>
            </a:pPr>
            <a:r>
              <a:rPr lang="uk-UA" altLang="uk-UA" dirty="0" err="1" smtClean="0">
                <a:latin typeface="Times New Roman" panose="02020603050405020304" pitchFamily="18" charset="0"/>
                <a:cs typeface="Times New Roman" panose="02020603050405020304" pitchFamily="18" charset="0"/>
              </a:rPr>
              <a:t>Розглядачи</a:t>
            </a:r>
            <a:r>
              <a:rPr lang="uk-UA" altLang="uk-UA" dirty="0" smtClean="0">
                <a:latin typeface="Times New Roman" panose="02020603050405020304" pitchFamily="18" charset="0"/>
                <a:cs typeface="Times New Roman" panose="02020603050405020304" pitchFamily="18" charset="0"/>
              </a:rPr>
              <a:t> перший п'ятирічний план, більшовики розраховували, що в кращому разі вони зможуть колективізувати 20 % селянських дворів (для України це завдання виражалося в 30%). </a:t>
            </a:r>
          </a:p>
        </p:txBody>
      </p:sp>
      <p:pic>
        <p:nvPicPr>
          <p:cNvPr id="5123" name="Picture 2" descr="E:\Desktop\0153624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26713" y="2076105"/>
            <a:ext cx="6720991" cy="451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2773932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67065" y="673266"/>
            <a:ext cx="7560840" cy="1153033"/>
          </a:xfrm>
        </p:spPr>
        <p:txBody>
          <a:bodyPr/>
          <a:lstStyle/>
          <a:p>
            <a:r>
              <a:rPr lang="uk-UA" b="1" i="1" dirty="0">
                <a:solidFill>
                  <a:srgbClr val="FF0000"/>
                </a:solidFill>
                <a:effectLst>
                  <a:outerShdw blurRad="38100" dist="38100" dir="2700000" algn="tl">
                    <a:srgbClr val="000000">
                      <a:alpha val="43137"/>
                    </a:srgbClr>
                  </a:outerShdw>
                </a:effectLst>
              </a:rPr>
              <a:t>Суцільна колективізація – </a:t>
            </a:r>
            <a:endParaRPr lang="uk-UA" dirty="0">
              <a:solidFill>
                <a:srgbClr val="FF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1560786" y="2036575"/>
            <a:ext cx="10121462" cy="3816424"/>
          </a:xfrm>
        </p:spPr>
        <p:txBody>
          <a:bodyPr>
            <a:normAutofit/>
          </a:bodyPr>
          <a:lstStyle/>
          <a:p>
            <a:pPr marL="0" indent="0" algn="just">
              <a:buNone/>
            </a:pPr>
            <a:r>
              <a:rPr lang="uk-UA" sz="4000" i="1" dirty="0"/>
              <a:t>політика насильницького перетворення сільського господарства наприкінці 20-30-х років ХХ ст. на основі </a:t>
            </a:r>
            <a:r>
              <a:rPr lang="uk-UA" sz="4000" b="1" i="1" dirty="0"/>
              <a:t>«розкуркулювання» і суцільного насадження колективних форм господарства (колгосп) з усуспільненням селянської власності</a:t>
            </a:r>
            <a:r>
              <a:rPr lang="uk-UA" sz="4000" i="1" dirty="0"/>
              <a:t>.</a:t>
            </a:r>
            <a:endParaRPr lang="uk-UA" sz="40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24641603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xmlns="" val="3107767969"/>
              </p:ext>
            </p:extLst>
          </p:nvPr>
        </p:nvGraphicFramePr>
        <p:xfrm>
          <a:off x="2809461" y="178214"/>
          <a:ext cx="9144000" cy="3584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Скругленный прямоугольник 2"/>
          <p:cNvSpPr/>
          <p:nvPr/>
        </p:nvSpPr>
        <p:spPr>
          <a:xfrm>
            <a:off x="4920117" y="3036214"/>
            <a:ext cx="7113466" cy="364950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t> </a:t>
            </a:r>
            <a:r>
              <a:rPr lang="uk-UA" sz="2800" b="1" i="1" dirty="0">
                <a:solidFill>
                  <a:srgbClr val="FF0000"/>
                </a:solidFill>
              </a:rPr>
              <a:t>Розкуркулення – </a:t>
            </a:r>
            <a:r>
              <a:rPr lang="uk-UA" sz="2800" i="1" dirty="0">
                <a:solidFill>
                  <a:srgbClr val="FF0000"/>
                </a:solidFill>
              </a:rPr>
              <a:t>кампанія експропріації селянських господарств у 30-ті роки, складова частина примусової колективізації. Спрямована проти найзаможніших селян, але під розкуркулення потрапили і середняки, які складали 2/3 </a:t>
            </a:r>
            <a:r>
              <a:rPr lang="uk-UA" sz="2800" i="1" dirty="0" smtClean="0">
                <a:solidFill>
                  <a:srgbClr val="FF0000"/>
                </a:solidFill>
              </a:rPr>
              <a:t>селян</a:t>
            </a:r>
            <a:endParaRPr lang="en-US" sz="2800" dirty="0">
              <a:solidFill>
                <a:srgbClr val="FF0000"/>
              </a:solidFill>
            </a:endParaRPr>
          </a:p>
        </p:txBody>
      </p:sp>
      <p:pic>
        <p:nvPicPr>
          <p:cNvPr id="4" name="Рисунок 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pic>
        <p:nvPicPr>
          <p:cNvPr id="5" name="Picture 8" descr="600c39f-udatne"/>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357367" y="3568743"/>
            <a:ext cx="3530600" cy="258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921018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905000" y="1709738"/>
            <a:ext cx="3671888" cy="792162"/>
          </a:xfrm>
          <a:prstGeom prst="roundRect">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uk-UA" sz="2400" b="1" dirty="0">
                <a:solidFill>
                  <a:srgbClr val="C00000"/>
                </a:solidFill>
              </a:rPr>
              <a:t>Категорія куркулів</a:t>
            </a:r>
          </a:p>
        </p:txBody>
      </p:sp>
      <p:sp>
        <p:nvSpPr>
          <p:cNvPr id="5" name="Скругленный прямоугольник 4"/>
          <p:cNvSpPr/>
          <p:nvPr/>
        </p:nvSpPr>
        <p:spPr>
          <a:xfrm>
            <a:off x="1905000" y="2933700"/>
            <a:ext cx="3671888" cy="8636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dirty="0">
                <a:solidFill>
                  <a:srgbClr val="C00000"/>
                </a:solidFill>
              </a:rPr>
              <a:t>Куркулі, які взяли участь у боротьбі з радянською владою</a:t>
            </a:r>
          </a:p>
        </p:txBody>
      </p:sp>
      <p:sp>
        <p:nvSpPr>
          <p:cNvPr id="6" name="Скругленный прямоугольник 5"/>
          <p:cNvSpPr/>
          <p:nvPr/>
        </p:nvSpPr>
        <p:spPr>
          <a:xfrm>
            <a:off x="1935164" y="4014788"/>
            <a:ext cx="3671887" cy="84296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dirty="0">
                <a:solidFill>
                  <a:srgbClr val="C00000"/>
                </a:solidFill>
              </a:rPr>
              <a:t>Куркулі, які чинили частковий опір при розкуркулюванні</a:t>
            </a:r>
          </a:p>
        </p:txBody>
      </p:sp>
      <p:sp>
        <p:nvSpPr>
          <p:cNvPr id="7" name="Скругленный прямоугольник 6"/>
          <p:cNvSpPr/>
          <p:nvPr/>
        </p:nvSpPr>
        <p:spPr>
          <a:xfrm>
            <a:off x="1919289" y="5013326"/>
            <a:ext cx="3671887" cy="8048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dirty="0">
                <a:solidFill>
                  <a:srgbClr val="C00000"/>
                </a:solidFill>
              </a:rPr>
              <a:t>Куркулі, які не чинили ніякого опору розкуркулюванню</a:t>
            </a:r>
          </a:p>
        </p:txBody>
      </p:sp>
      <p:sp>
        <p:nvSpPr>
          <p:cNvPr id="8" name="Скругленный прямоугольник 7"/>
          <p:cNvSpPr/>
          <p:nvPr/>
        </p:nvSpPr>
        <p:spPr>
          <a:xfrm>
            <a:off x="6611938" y="2933700"/>
            <a:ext cx="3816350" cy="863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dirty="0">
                <a:solidFill>
                  <a:srgbClr val="C00000"/>
                </a:solidFill>
                <a:latin typeface="Franklin Gothic Book" pitchFamily="34" charset="0"/>
              </a:rPr>
              <a:t>«Ізоляція» у в'язницях, у таборах або розстріл</a:t>
            </a:r>
          </a:p>
        </p:txBody>
      </p:sp>
      <p:sp>
        <p:nvSpPr>
          <p:cNvPr id="9" name="Скругленный прямоугольник 8"/>
          <p:cNvSpPr/>
          <p:nvPr/>
        </p:nvSpPr>
        <p:spPr>
          <a:xfrm>
            <a:off x="6615113" y="4014788"/>
            <a:ext cx="3816350" cy="8429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dirty="0">
                <a:solidFill>
                  <a:srgbClr val="C00000"/>
                </a:solidFill>
                <a:latin typeface="Franklin Gothic Book" pitchFamily="34" charset="0"/>
              </a:rPr>
              <a:t>Висилання з сім'ями у північні, східні райони Росії</a:t>
            </a:r>
          </a:p>
        </p:txBody>
      </p:sp>
      <p:sp>
        <p:nvSpPr>
          <p:cNvPr id="10" name="Скругленный прямоугольник 9"/>
          <p:cNvSpPr/>
          <p:nvPr/>
        </p:nvSpPr>
        <p:spPr>
          <a:xfrm>
            <a:off x="6584950" y="5013326"/>
            <a:ext cx="3816350" cy="80486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dirty="0">
                <a:solidFill>
                  <a:srgbClr val="C00000"/>
                </a:solidFill>
              </a:rPr>
              <a:t>Надання після розкуркулювання ділянки землі за межами села</a:t>
            </a:r>
          </a:p>
        </p:txBody>
      </p:sp>
      <p:sp>
        <p:nvSpPr>
          <p:cNvPr id="11" name="Стрелка вниз 10"/>
          <p:cNvSpPr/>
          <p:nvPr/>
        </p:nvSpPr>
        <p:spPr>
          <a:xfrm>
            <a:off x="3489326" y="2501900"/>
            <a:ext cx="144463"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p>
        </p:txBody>
      </p:sp>
      <p:sp>
        <p:nvSpPr>
          <p:cNvPr id="12" name="Стрелка вправо 11"/>
          <p:cNvSpPr/>
          <p:nvPr/>
        </p:nvSpPr>
        <p:spPr>
          <a:xfrm>
            <a:off x="5664200" y="3365500"/>
            <a:ext cx="863600" cy="215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p>
        </p:txBody>
      </p:sp>
      <p:pic>
        <p:nvPicPr>
          <p:cNvPr id="1639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35625" y="4318000"/>
            <a:ext cx="89058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6"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35625" y="5278439"/>
            <a:ext cx="890588"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7" name="Picture 16" descr="&amp;Fcy;&amp;acy;&amp;jcy;&amp;lcy;:RIAN archive 79113 Seizing grain from kulak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67439" y="115888"/>
            <a:ext cx="4027487" cy="270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Рисунок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10426013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28323" y="583609"/>
            <a:ext cx="7445755" cy="2302357"/>
          </a:xfrm>
        </p:spPr>
        <p:txBody>
          <a:bodyPr>
            <a:normAutofit fontScale="90000"/>
          </a:bodyPr>
          <a:lstStyle/>
          <a:p>
            <a:pPr algn="ctr"/>
            <a:r>
              <a:rPr lang="ru-RU" b="1" dirty="0"/>
              <a:t>У </a:t>
            </a:r>
            <a:r>
              <a:rPr lang="uk-UA" b="1" dirty="0" smtClean="0">
                <a:solidFill>
                  <a:srgbClr val="FF0000"/>
                </a:solidFill>
                <a:effectLst>
                  <a:outerShdw blurRad="38100" dist="38100" dir="2700000" algn="tl">
                    <a:srgbClr val="000000">
                      <a:alpha val="43137"/>
                    </a:srgbClr>
                  </a:outerShdw>
                </a:effectLst>
              </a:rPr>
              <a:t>січні</a:t>
            </a:r>
            <a:r>
              <a:rPr lang="ru-RU" b="1" dirty="0" smtClean="0">
                <a:solidFill>
                  <a:srgbClr val="FF0000"/>
                </a:solidFill>
                <a:effectLst>
                  <a:outerShdw blurRad="38100" dist="38100" dir="2700000" algn="tl">
                    <a:srgbClr val="000000">
                      <a:alpha val="43137"/>
                    </a:srgbClr>
                  </a:outerShdw>
                </a:effectLst>
              </a:rPr>
              <a:t> </a:t>
            </a:r>
            <a:r>
              <a:rPr lang="ru-RU" b="1" dirty="0">
                <a:solidFill>
                  <a:srgbClr val="FF0000"/>
                </a:solidFill>
                <a:effectLst>
                  <a:outerShdw blurRad="38100" dist="38100" dir="2700000" algn="tl">
                    <a:srgbClr val="000000">
                      <a:alpha val="43137"/>
                    </a:srgbClr>
                  </a:outerShdw>
                </a:effectLst>
              </a:rPr>
              <a:t>1930 р. </a:t>
            </a:r>
            <a:r>
              <a:rPr lang="uk-UA" b="1" dirty="0"/>
              <a:t>прийнято постанову «Про темпи колективізації…»</a:t>
            </a:r>
            <a:endParaRPr lang="uk-UA" dirty="0"/>
          </a:p>
        </p:txBody>
      </p:sp>
      <p:sp>
        <p:nvSpPr>
          <p:cNvPr id="3" name="Текст 2"/>
          <p:cNvSpPr>
            <a:spLocks noGrp="1"/>
          </p:cNvSpPr>
          <p:nvPr>
            <p:ph type="body" idx="1"/>
          </p:nvPr>
        </p:nvSpPr>
        <p:spPr>
          <a:xfrm>
            <a:off x="5529064" y="4853204"/>
            <a:ext cx="6134472" cy="1474237"/>
          </a:xfrm>
        </p:spPr>
        <p:txBody>
          <a:bodyPr>
            <a:noAutofit/>
          </a:bodyPr>
          <a:lstStyle/>
          <a:p>
            <a:pPr algn="just"/>
            <a:r>
              <a:rPr lang="uk-UA" sz="3200" b="1" dirty="0" smtClean="0">
                <a:solidFill>
                  <a:srgbClr val="FF0000"/>
                </a:solidFill>
              </a:rPr>
              <a:t>колективізацію планувалося завершити восени 1931 р. - навесні 1932 р.</a:t>
            </a:r>
            <a:r>
              <a:rPr lang="uk-UA" sz="3200" dirty="0" smtClean="0">
                <a:solidFill>
                  <a:srgbClr val="FF0000"/>
                </a:solidFill>
              </a:rPr>
              <a:t/>
            </a:r>
            <a:br>
              <a:rPr lang="uk-UA" sz="3200" dirty="0" smtClean="0">
                <a:solidFill>
                  <a:srgbClr val="FF0000"/>
                </a:solidFill>
              </a:rPr>
            </a:br>
            <a:endParaRPr lang="uk-UA" sz="3200" dirty="0">
              <a:solidFill>
                <a:srgbClr val="FF0000"/>
              </a:solidFill>
            </a:endParaRPr>
          </a:p>
        </p:txBody>
      </p:sp>
      <p:sp>
        <p:nvSpPr>
          <p:cNvPr id="4" name="Стрелка вниз 3"/>
          <p:cNvSpPr/>
          <p:nvPr/>
        </p:nvSpPr>
        <p:spPr>
          <a:xfrm>
            <a:off x="9005224" y="3068961"/>
            <a:ext cx="272920" cy="141825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C00000"/>
              </a:solidFill>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pic>
        <p:nvPicPr>
          <p:cNvPr id="7" name="Picture 5" descr="_"/>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64499" y="2282342"/>
            <a:ext cx="3126486" cy="3906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784774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143250" y="0"/>
            <a:ext cx="7010400" cy="1295400"/>
          </a:xfrm>
        </p:spPr>
        <p:txBody>
          <a:bodyPr>
            <a:normAutofit/>
          </a:bodyPr>
          <a:lstStyle/>
          <a:p>
            <a:pPr algn="ctr" eaLnBrk="1" hangingPunct="1">
              <a:defRPr/>
            </a:pPr>
            <a:r>
              <a:rPr lang="uk-UA" dirty="0">
                <a:solidFill>
                  <a:srgbClr val="FF0000"/>
                </a:solidFill>
                <a:effectLst>
                  <a:outerShdw blurRad="38100" dist="38100" dir="2700000" algn="tl">
                    <a:srgbClr val="C0C0C0"/>
                  </a:outerShdw>
                </a:effectLst>
                <a:latin typeface="Times New Roman" pitchFamily="18" charset="0"/>
              </a:rPr>
              <a:t>Важливі дати</a:t>
            </a:r>
            <a:endParaRPr lang="ru-RU" dirty="0">
              <a:solidFill>
                <a:srgbClr val="FF0000"/>
              </a:solidFill>
              <a:effectLst>
                <a:outerShdw blurRad="38100" dist="38100" dir="2700000" algn="tl">
                  <a:srgbClr val="C0C0C0"/>
                </a:outerShdw>
              </a:effectLst>
              <a:latin typeface="Times New Roman" pitchFamily="18" charset="0"/>
            </a:endParaRPr>
          </a:p>
        </p:txBody>
      </p:sp>
      <p:sp>
        <p:nvSpPr>
          <p:cNvPr id="16387" name="Rectangle 3"/>
          <p:cNvSpPr>
            <a:spLocks noGrp="1" noChangeArrowheads="1"/>
          </p:cNvSpPr>
          <p:nvPr>
            <p:ph type="body" idx="1"/>
          </p:nvPr>
        </p:nvSpPr>
        <p:spPr>
          <a:xfrm>
            <a:off x="1555750" y="945184"/>
            <a:ext cx="10185400" cy="6048375"/>
          </a:xfrm>
        </p:spPr>
        <p:txBody>
          <a:bodyPr/>
          <a:lstStyle/>
          <a:p>
            <a:pPr algn="just" eaLnBrk="1" hangingPunct="1">
              <a:lnSpc>
                <a:spcPct val="80000"/>
              </a:lnSpc>
              <a:buFont typeface="Wingdings" panose="05000000000000000000" pitchFamily="2" charset="2"/>
              <a:buNone/>
              <a:defRPr/>
            </a:pPr>
            <a:r>
              <a:rPr lang="uk-UA" sz="1000" i="1" dirty="0"/>
              <a:t>		</a:t>
            </a:r>
            <a:r>
              <a:rPr lang="uk-UA" sz="2400" dirty="0">
                <a:latin typeface="Times New Roman" pitchFamily="18" charset="0"/>
              </a:rPr>
              <a:t>Січень, 1928 р. – рішення політбюро ЦК КПРС про примусове вилучення у селянства зернових надлишків та необхідність форсованої колективізації.</a:t>
            </a:r>
            <a:endParaRPr lang="ru-RU" sz="2400" dirty="0">
              <a:latin typeface="Times New Roman" pitchFamily="18" charset="0"/>
            </a:endParaRPr>
          </a:p>
          <a:p>
            <a:pPr algn="just" eaLnBrk="1" hangingPunct="1">
              <a:lnSpc>
                <a:spcPct val="80000"/>
              </a:lnSpc>
              <a:buFont typeface="Wingdings" panose="05000000000000000000" pitchFamily="2" charset="2"/>
              <a:buNone/>
              <a:defRPr/>
            </a:pPr>
            <a:r>
              <a:rPr lang="uk-UA" sz="2400" dirty="0">
                <a:latin typeface="Times New Roman" pitchFamily="18" charset="0"/>
              </a:rPr>
              <a:t>  		Грудень, 1929р. – перехід до відкритого терору проти «куркульства».</a:t>
            </a:r>
            <a:endParaRPr lang="ru-RU" sz="2400" dirty="0">
              <a:latin typeface="Times New Roman" pitchFamily="18" charset="0"/>
            </a:endParaRPr>
          </a:p>
          <a:p>
            <a:pPr algn="just">
              <a:lnSpc>
                <a:spcPct val="80000"/>
              </a:lnSpc>
              <a:buNone/>
              <a:defRPr/>
            </a:pPr>
            <a:r>
              <a:rPr lang="ru-RU" sz="2400" dirty="0">
                <a:latin typeface="Times New Roman" pitchFamily="18" charset="0"/>
              </a:rPr>
              <a:t>		</a:t>
            </a:r>
            <a:r>
              <a:rPr lang="ru-RU" sz="2400" dirty="0" err="1">
                <a:latin typeface="Times New Roman" pitchFamily="18" charset="0"/>
              </a:rPr>
              <a:t>Квітень</a:t>
            </a:r>
            <a:r>
              <a:rPr lang="ru-RU" sz="2400" dirty="0">
                <a:latin typeface="Times New Roman" pitchFamily="18" charset="0"/>
              </a:rPr>
              <a:t> 1929 р. </a:t>
            </a:r>
            <a:r>
              <a:rPr lang="uk-UA" sz="2400" dirty="0">
                <a:latin typeface="Times New Roman" pitchFamily="18" charset="0"/>
              </a:rPr>
              <a:t>–</a:t>
            </a:r>
            <a:r>
              <a:rPr lang="ru-RU" sz="2400" dirty="0">
                <a:latin typeface="Times New Roman" pitchFamily="18" charset="0"/>
              </a:rPr>
              <a:t> </a:t>
            </a:r>
            <a:r>
              <a:rPr lang="ru-RU" sz="2400" dirty="0" err="1">
                <a:latin typeface="Times New Roman" pitchFamily="18" charset="0"/>
              </a:rPr>
              <a:t>Прийняття</a:t>
            </a:r>
            <a:r>
              <a:rPr lang="ru-RU" sz="2400" dirty="0">
                <a:latin typeface="Times New Roman" pitchFamily="18" charset="0"/>
              </a:rPr>
              <a:t> </a:t>
            </a:r>
            <a:r>
              <a:rPr lang="ru-RU" sz="2400" dirty="0" smtClean="0">
                <a:latin typeface="Times New Roman" pitchFamily="18" charset="0"/>
              </a:rPr>
              <a:t>Х</a:t>
            </a:r>
            <a:r>
              <a:rPr lang="en-US" sz="2400" dirty="0">
                <a:latin typeface="Times New Roman" pitchFamily="18" charset="0"/>
              </a:rPr>
              <a:t>V</a:t>
            </a:r>
            <a:r>
              <a:rPr lang="ru-RU" sz="2400" dirty="0" smtClean="0">
                <a:latin typeface="Times New Roman" pitchFamily="18" charset="0"/>
              </a:rPr>
              <a:t>І </a:t>
            </a:r>
            <a:r>
              <a:rPr lang="ru-RU" sz="2400" dirty="0" err="1">
                <a:latin typeface="Times New Roman" pitchFamily="18" charset="0"/>
              </a:rPr>
              <a:t>партконференцією</a:t>
            </a:r>
            <a:r>
              <a:rPr lang="ru-RU" sz="2400" dirty="0">
                <a:latin typeface="Times New Roman" pitchFamily="18" charset="0"/>
              </a:rPr>
              <a:t> </a:t>
            </a:r>
            <a:r>
              <a:rPr lang="ru-RU" sz="2400" dirty="0" smtClean="0">
                <a:latin typeface="Times New Roman" pitchFamily="18" charset="0"/>
              </a:rPr>
              <a:t>І-</a:t>
            </a:r>
            <a:r>
              <a:rPr lang="ru-RU" sz="2400" dirty="0" err="1" smtClean="0">
                <a:latin typeface="Times New Roman" pitchFamily="18" charset="0"/>
              </a:rPr>
              <a:t>го</a:t>
            </a:r>
            <a:r>
              <a:rPr lang="ru-RU" sz="2400" dirty="0" smtClean="0">
                <a:latin typeface="Times New Roman" pitchFamily="18" charset="0"/>
              </a:rPr>
              <a:t> </a:t>
            </a:r>
            <a:r>
              <a:rPr lang="ru-RU" sz="2400" dirty="0" err="1">
                <a:latin typeface="Times New Roman" pitchFamily="18" charset="0"/>
              </a:rPr>
              <a:t>п’ятирічного</a:t>
            </a:r>
            <a:r>
              <a:rPr lang="ru-RU" sz="2400" dirty="0">
                <a:latin typeface="Times New Roman" pitchFamily="18" charset="0"/>
              </a:rPr>
              <a:t> плану, </a:t>
            </a:r>
            <a:r>
              <a:rPr lang="ru-RU" sz="2400" dirty="0" err="1">
                <a:latin typeface="Times New Roman" pitchFamily="18" charset="0"/>
              </a:rPr>
              <a:t>який</a:t>
            </a:r>
            <a:r>
              <a:rPr lang="ru-RU" sz="2400" dirty="0">
                <a:latin typeface="Times New Roman" pitchFamily="18" charset="0"/>
              </a:rPr>
              <a:t> </a:t>
            </a:r>
            <a:r>
              <a:rPr lang="ru-RU" sz="2400" dirty="0" err="1">
                <a:latin typeface="Times New Roman" pitchFamily="18" charset="0"/>
              </a:rPr>
              <a:t>передбачав</a:t>
            </a:r>
            <a:r>
              <a:rPr lang="ru-RU" sz="2400" dirty="0">
                <a:latin typeface="Times New Roman" pitchFamily="18" charset="0"/>
              </a:rPr>
              <a:t> </a:t>
            </a:r>
            <a:r>
              <a:rPr lang="ru-RU" sz="2400" dirty="0" err="1">
                <a:latin typeface="Times New Roman" pitchFamily="18" charset="0"/>
              </a:rPr>
              <a:t>залучити</a:t>
            </a:r>
            <a:r>
              <a:rPr lang="ru-RU" sz="2400" dirty="0">
                <a:latin typeface="Times New Roman" pitchFamily="18" charset="0"/>
              </a:rPr>
              <a:t> до </a:t>
            </a:r>
            <a:r>
              <a:rPr lang="ru-RU" sz="2400" dirty="0" err="1">
                <a:latin typeface="Times New Roman" pitchFamily="18" charset="0"/>
              </a:rPr>
              <a:t>сільськогосподарської</a:t>
            </a:r>
            <a:r>
              <a:rPr lang="ru-RU" sz="2400" dirty="0">
                <a:latin typeface="Times New Roman" pitchFamily="18" charset="0"/>
              </a:rPr>
              <a:t> </a:t>
            </a:r>
            <a:r>
              <a:rPr lang="ru-RU" sz="2400" dirty="0" err="1">
                <a:latin typeface="Times New Roman" pitchFamily="18" charset="0"/>
              </a:rPr>
              <a:t>кооперації</a:t>
            </a:r>
            <a:r>
              <a:rPr lang="ru-RU" sz="2400" dirty="0">
                <a:latin typeface="Times New Roman" pitchFamily="18" charset="0"/>
              </a:rPr>
              <a:t> 85% </a:t>
            </a:r>
            <a:r>
              <a:rPr lang="ru-RU" sz="2400" dirty="0" err="1">
                <a:latin typeface="Times New Roman" pitchFamily="18" charset="0"/>
              </a:rPr>
              <a:t>населення</a:t>
            </a:r>
            <a:r>
              <a:rPr lang="ru-RU" sz="2400" dirty="0">
                <a:latin typeface="Times New Roman" pitchFamily="18" charset="0"/>
              </a:rPr>
              <a:t>, а у </a:t>
            </a:r>
            <a:r>
              <a:rPr lang="ru-RU" sz="2400" dirty="0" err="1">
                <a:latin typeface="Times New Roman" pitchFamily="18" charset="0"/>
              </a:rPr>
              <a:t>колгоспи</a:t>
            </a:r>
            <a:r>
              <a:rPr lang="ru-RU" sz="2400" dirty="0">
                <a:latin typeface="Times New Roman" pitchFamily="18" charset="0"/>
              </a:rPr>
              <a:t> — 18–20% (на </a:t>
            </a:r>
            <a:r>
              <a:rPr lang="ru-RU" sz="2400" dirty="0" err="1">
                <a:latin typeface="Times New Roman" pitchFamily="18" charset="0"/>
              </a:rPr>
              <a:t>Україні</a:t>
            </a:r>
            <a:r>
              <a:rPr lang="ru-RU" sz="2400" dirty="0">
                <a:latin typeface="Times New Roman" pitchFamily="18" charset="0"/>
              </a:rPr>
              <a:t> — 30%). </a:t>
            </a:r>
            <a:r>
              <a:rPr lang="ru-RU" sz="2400" dirty="0" err="1">
                <a:latin typeface="Times New Roman" pitchFamily="18" charset="0"/>
              </a:rPr>
              <a:t>Однак</a:t>
            </a:r>
            <a:r>
              <a:rPr lang="ru-RU" sz="2400" dirty="0">
                <a:latin typeface="Times New Roman" pitchFamily="18" charset="0"/>
              </a:rPr>
              <a:t> </a:t>
            </a:r>
            <a:r>
              <a:rPr lang="ru-RU" sz="2400" dirty="0" err="1">
                <a:latin typeface="Times New Roman" pitchFamily="18" charset="0"/>
              </a:rPr>
              <a:t>вже</a:t>
            </a:r>
            <a:r>
              <a:rPr lang="ru-RU" sz="2400" dirty="0">
                <a:latin typeface="Times New Roman" pitchFamily="18" charset="0"/>
              </a:rPr>
              <a:t> </a:t>
            </a:r>
            <a:r>
              <a:rPr lang="ru-RU" sz="2400" dirty="0" err="1">
                <a:latin typeface="Times New Roman" pitchFamily="18" charset="0"/>
              </a:rPr>
              <a:t>влітку</a:t>
            </a:r>
            <a:r>
              <a:rPr lang="ru-RU" sz="2400" dirty="0">
                <a:latin typeface="Times New Roman" pitchFamily="18" charset="0"/>
              </a:rPr>
              <a:t> </a:t>
            </a:r>
            <a:r>
              <a:rPr lang="ru-RU" sz="2400" dirty="0" err="1">
                <a:latin typeface="Times New Roman" pitchFamily="18" charset="0"/>
              </a:rPr>
              <a:t>лунають</a:t>
            </a:r>
            <a:r>
              <a:rPr lang="ru-RU" sz="2400" dirty="0">
                <a:latin typeface="Times New Roman" pitchFamily="18" charset="0"/>
              </a:rPr>
              <a:t> гасла «</a:t>
            </a:r>
            <a:r>
              <a:rPr lang="ru-RU" sz="2400" dirty="0" err="1">
                <a:latin typeface="Times New Roman" pitchFamily="18" charset="0"/>
              </a:rPr>
              <a:t>шалених</a:t>
            </a:r>
            <a:r>
              <a:rPr lang="ru-RU" sz="2400" dirty="0">
                <a:latin typeface="Times New Roman" pitchFamily="18" charset="0"/>
              </a:rPr>
              <a:t> </a:t>
            </a:r>
            <a:r>
              <a:rPr lang="ru-RU" sz="2400" dirty="0" err="1">
                <a:latin typeface="Times New Roman" pitchFamily="18" charset="0"/>
              </a:rPr>
              <a:t>темпів</a:t>
            </a:r>
            <a:r>
              <a:rPr lang="ru-RU" sz="2400" dirty="0">
                <a:latin typeface="Times New Roman" pitchFamily="18" charset="0"/>
              </a:rPr>
              <a:t> </a:t>
            </a:r>
            <a:r>
              <a:rPr lang="ru-RU" sz="2400" dirty="0" err="1">
                <a:latin typeface="Times New Roman" pitchFamily="18" charset="0"/>
              </a:rPr>
              <a:t>колективізації</a:t>
            </a:r>
            <a:r>
              <a:rPr lang="ru-RU" sz="2400" dirty="0">
                <a:latin typeface="Times New Roman" pitchFamily="18" charset="0"/>
              </a:rPr>
              <a:t>». </a:t>
            </a:r>
          </a:p>
          <a:p>
            <a:pPr algn="just" eaLnBrk="1" hangingPunct="1">
              <a:lnSpc>
                <a:spcPct val="80000"/>
              </a:lnSpc>
              <a:buFont typeface="Wingdings" panose="05000000000000000000" pitchFamily="2" charset="2"/>
              <a:buNone/>
              <a:defRPr/>
            </a:pPr>
            <a:r>
              <a:rPr lang="ru-RU" sz="2400" dirty="0">
                <a:latin typeface="Times New Roman" pitchFamily="18" charset="0"/>
              </a:rPr>
              <a:t>		Листопад  1929 р. </a:t>
            </a:r>
            <a:r>
              <a:rPr lang="uk-UA" sz="2400" dirty="0">
                <a:latin typeface="Times New Roman" pitchFamily="18" charset="0"/>
              </a:rPr>
              <a:t>–</a:t>
            </a:r>
            <a:r>
              <a:rPr lang="ru-RU" sz="2400" dirty="0">
                <a:latin typeface="Times New Roman" pitchFamily="18" charset="0"/>
              </a:rPr>
              <a:t> </a:t>
            </a:r>
            <a:r>
              <a:rPr lang="uk-UA" sz="2400" dirty="0" smtClean="0">
                <a:latin typeface="Times New Roman" pitchFamily="18" charset="0"/>
              </a:rPr>
              <a:t>Пленум ЦК ВКП(б), на якому генеральний секретар ЦК КП(б)У </a:t>
            </a:r>
            <a:r>
              <a:rPr lang="uk-UA" sz="2400" dirty="0" err="1" smtClean="0">
                <a:latin typeface="Times New Roman" pitchFamily="18" charset="0"/>
              </a:rPr>
              <a:t>С.Косіор</a:t>
            </a:r>
            <a:r>
              <a:rPr lang="uk-UA" sz="2400" dirty="0" smtClean="0">
                <a:latin typeface="Times New Roman" pitchFamily="18" charset="0"/>
              </a:rPr>
              <a:t> підтримав пропозицію </a:t>
            </a:r>
            <a:r>
              <a:rPr lang="uk-UA" sz="2400" dirty="0" err="1" smtClean="0">
                <a:latin typeface="Times New Roman" pitchFamily="18" charset="0"/>
              </a:rPr>
              <a:t>Й.Сталіна</a:t>
            </a:r>
            <a:r>
              <a:rPr lang="uk-UA" sz="2400" dirty="0" smtClean="0">
                <a:latin typeface="Times New Roman" pitchFamily="18" charset="0"/>
              </a:rPr>
              <a:t>, </a:t>
            </a:r>
            <a:r>
              <a:rPr lang="uk-UA" sz="2400" dirty="0" err="1" smtClean="0">
                <a:latin typeface="Times New Roman" pitchFamily="18" charset="0"/>
              </a:rPr>
              <a:t>В.Молотова</a:t>
            </a:r>
            <a:r>
              <a:rPr lang="uk-UA" sz="2400" dirty="0" smtClean="0">
                <a:latin typeface="Times New Roman" pitchFamily="18" charset="0"/>
              </a:rPr>
              <a:t> і </a:t>
            </a:r>
            <a:r>
              <a:rPr lang="uk-UA" sz="2400" dirty="0" err="1" smtClean="0">
                <a:latin typeface="Times New Roman" pitchFamily="18" charset="0"/>
              </a:rPr>
              <a:t>Л.Кагановича</a:t>
            </a:r>
            <a:r>
              <a:rPr lang="uk-UA" sz="2400" dirty="0" smtClean="0">
                <a:latin typeface="Times New Roman" pitchFamily="18" charset="0"/>
              </a:rPr>
              <a:t> завершити колективізацію протягом року.</a:t>
            </a:r>
          </a:p>
          <a:p>
            <a:pPr algn="just" eaLnBrk="1" hangingPunct="1">
              <a:lnSpc>
                <a:spcPct val="80000"/>
              </a:lnSpc>
              <a:buFont typeface="Wingdings" panose="05000000000000000000" pitchFamily="2" charset="2"/>
              <a:buNone/>
              <a:defRPr/>
            </a:pPr>
            <a:r>
              <a:rPr lang="ru-RU" sz="2400" dirty="0">
                <a:latin typeface="Times New Roman" pitchFamily="18" charset="0"/>
              </a:rPr>
              <a:t>		</a:t>
            </a:r>
            <a:r>
              <a:rPr lang="ru-RU" sz="2400" dirty="0" err="1">
                <a:latin typeface="Times New Roman" pitchFamily="18" charset="0"/>
              </a:rPr>
              <a:t>Січень</a:t>
            </a:r>
            <a:r>
              <a:rPr lang="ru-RU" sz="2400" dirty="0">
                <a:latin typeface="Times New Roman" pitchFamily="18" charset="0"/>
              </a:rPr>
              <a:t> 1930 р. </a:t>
            </a:r>
            <a:r>
              <a:rPr lang="uk-UA" sz="2400" dirty="0">
                <a:latin typeface="Times New Roman" pitchFamily="18" charset="0"/>
              </a:rPr>
              <a:t>–</a:t>
            </a:r>
            <a:r>
              <a:rPr lang="ru-RU" sz="2400" dirty="0">
                <a:latin typeface="Times New Roman" pitchFamily="18" charset="0"/>
              </a:rPr>
              <a:t> </a:t>
            </a:r>
            <a:r>
              <a:rPr lang="uk-UA" sz="2400" dirty="0" smtClean="0">
                <a:latin typeface="Times New Roman" pitchFamily="18" charset="0"/>
              </a:rPr>
              <a:t>Постанова ЦК ВКП(б) «Про темпи колективізації і заходи допомоги держави колгоспному будівництву», в якій планувалося завершити колективізацію на Україні восени 1931 р., або навесні 1932 р. Постанова закликала до «соціалістичного змагання по організації колгоспів».</a:t>
            </a:r>
          </a:p>
          <a:p>
            <a:pPr algn="just" eaLnBrk="1" hangingPunct="1">
              <a:lnSpc>
                <a:spcPct val="80000"/>
              </a:lnSpc>
              <a:buFont typeface="Wingdings" panose="05000000000000000000" pitchFamily="2" charset="2"/>
              <a:buNone/>
              <a:defRPr/>
            </a:pPr>
            <a:r>
              <a:rPr lang="uk-UA" sz="2400" dirty="0" smtClean="0">
                <a:effectLst>
                  <a:outerShdw blurRad="38100" dist="38100" dir="2700000" algn="tl">
                    <a:srgbClr val="C0C0C0"/>
                  </a:outerShdw>
                </a:effectLst>
                <a:latin typeface="Times New Roman" pitchFamily="18" charset="0"/>
              </a:rPr>
              <a:t>		 </a:t>
            </a:r>
            <a:endParaRPr lang="uk-UA" sz="2400" dirty="0">
              <a:latin typeface="Times New Roman"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10056972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216275" y="0"/>
            <a:ext cx="7010400" cy="1295400"/>
          </a:xfrm>
        </p:spPr>
        <p:txBody>
          <a:bodyPr/>
          <a:lstStyle/>
          <a:p>
            <a:pPr algn="ctr" eaLnBrk="1" hangingPunct="1">
              <a:defRPr/>
            </a:pPr>
            <a:r>
              <a:rPr lang="uk-UA" sz="6600">
                <a:effectLst>
                  <a:outerShdw blurRad="38100" dist="38100" dir="2700000" algn="tl">
                    <a:srgbClr val="C0C0C0"/>
                  </a:outerShdw>
                </a:effectLst>
                <a:latin typeface="Times New Roman" pitchFamily="18" charset="0"/>
              </a:rPr>
              <a:t> </a:t>
            </a:r>
            <a:endParaRPr lang="ru-RU" sz="6600">
              <a:effectLst>
                <a:outerShdw blurRad="38100" dist="38100" dir="2700000" algn="tl">
                  <a:srgbClr val="C0C0C0"/>
                </a:outerShdw>
              </a:effectLst>
              <a:latin typeface="Times New Roman" pitchFamily="18" charset="0"/>
            </a:endParaRPr>
          </a:p>
        </p:txBody>
      </p:sp>
      <p:sp>
        <p:nvSpPr>
          <p:cNvPr id="9219" name="Rectangle 3"/>
          <p:cNvSpPr>
            <a:spLocks noGrp="1" noChangeArrowheads="1"/>
          </p:cNvSpPr>
          <p:nvPr>
            <p:ph type="body" idx="1"/>
          </p:nvPr>
        </p:nvSpPr>
        <p:spPr>
          <a:xfrm>
            <a:off x="5087939" y="333374"/>
            <a:ext cx="6759504" cy="6372225"/>
          </a:xfrm>
        </p:spPr>
        <p:txBody>
          <a:bodyPr>
            <a:normAutofit/>
          </a:bodyPr>
          <a:lstStyle/>
          <a:p>
            <a:pPr algn="ctr" eaLnBrk="1" hangingPunct="1">
              <a:lnSpc>
                <a:spcPct val="80000"/>
              </a:lnSpc>
              <a:buFont typeface="Wingdings" panose="05000000000000000000" pitchFamily="2" charset="2"/>
              <a:buNone/>
            </a:pPr>
            <a:r>
              <a:rPr lang="uk-UA" altLang="uk-UA" sz="2400" dirty="0" smtClean="0">
                <a:solidFill>
                  <a:srgbClr val="FF0000"/>
                </a:solidFill>
                <a:latin typeface="Times New Roman" panose="02020603050405020304" pitchFamily="18" charset="0"/>
              </a:rPr>
              <a:t>Насильницьке створення колгоспів</a:t>
            </a:r>
          </a:p>
          <a:p>
            <a:pPr algn="just" eaLnBrk="1" hangingPunct="1">
              <a:lnSpc>
                <a:spcPct val="80000"/>
              </a:lnSpc>
              <a:buFont typeface="Wingdings" panose="05000000000000000000" pitchFamily="2" charset="2"/>
              <a:buNone/>
            </a:pPr>
            <a:r>
              <a:rPr lang="ru-RU" altLang="uk-UA" sz="1800" dirty="0">
                <a:latin typeface="Times New Roman" panose="02020603050405020304" pitchFamily="18" charset="0"/>
              </a:rPr>
              <a:t>		</a:t>
            </a:r>
            <a:r>
              <a:rPr lang="uk-UA" altLang="uk-UA" sz="2000" dirty="0" smtClean="0">
                <a:latin typeface="Times New Roman" panose="02020603050405020304" pitchFamily="18" charset="0"/>
              </a:rPr>
              <a:t>На виконання рішень Москви партійно-державний апарат України виступив з рядом власних ініціатив щодо прискорення темпів колективізації. </a:t>
            </a:r>
          </a:p>
          <a:p>
            <a:pPr algn="just" eaLnBrk="1" hangingPunct="1">
              <a:lnSpc>
                <a:spcPct val="80000"/>
              </a:lnSpc>
              <a:buFont typeface="Wingdings" panose="05000000000000000000" pitchFamily="2" charset="2"/>
              <a:buNone/>
            </a:pPr>
            <a:r>
              <a:rPr lang="uk-UA" altLang="uk-UA" sz="2000" dirty="0" smtClean="0">
                <a:latin typeface="Times New Roman" panose="02020603050405020304" pitchFamily="18" charset="0"/>
              </a:rPr>
              <a:t>		24 лютого 1930 р. С. </a:t>
            </a:r>
            <a:r>
              <a:rPr lang="uk-UA" altLang="uk-UA" sz="2000" dirty="0" err="1" smtClean="0">
                <a:latin typeface="Times New Roman" panose="02020603050405020304" pitchFamily="18" charset="0"/>
              </a:rPr>
              <a:t>Косіор</a:t>
            </a:r>
            <a:r>
              <a:rPr lang="uk-UA" altLang="uk-UA" sz="2000" dirty="0" smtClean="0">
                <a:latin typeface="Times New Roman" panose="02020603050405020304" pitchFamily="18" charset="0"/>
              </a:rPr>
              <a:t> підписав лист-директиву місцевим партійним організаціям України, в якій ставилося завдання: «Степ треба цілком колективізувати за час весняної посівної кампанії, а всю Україну - до осені 1930 р.». Таким чином, вузьке коло партійних намісників центру, яким належала вся повнота влади в республіці, скоротило строки колективізації на 1—1,5 року.</a:t>
            </a:r>
          </a:p>
          <a:p>
            <a:pPr algn="just" eaLnBrk="1" hangingPunct="1">
              <a:lnSpc>
                <a:spcPct val="80000"/>
              </a:lnSpc>
              <a:buFont typeface="Wingdings" panose="05000000000000000000" pitchFamily="2" charset="2"/>
              <a:buNone/>
            </a:pPr>
            <a:r>
              <a:rPr lang="uk-UA" altLang="uk-UA" sz="2000" dirty="0" smtClean="0">
                <a:latin typeface="Times New Roman" panose="02020603050405020304" pitchFamily="18" charset="0"/>
              </a:rPr>
              <a:t>		У січні 1930 р. голова </a:t>
            </a:r>
            <a:r>
              <a:rPr lang="uk-UA" altLang="uk-UA" sz="2000" dirty="0" err="1" smtClean="0">
                <a:latin typeface="Times New Roman" panose="02020603050405020304" pitchFamily="18" charset="0"/>
              </a:rPr>
              <a:t>Колгоспцентру</a:t>
            </a:r>
            <a:r>
              <a:rPr lang="uk-UA" altLang="uk-UA" sz="2000" dirty="0" smtClean="0">
                <a:latin typeface="Times New Roman" panose="02020603050405020304" pitchFamily="18" charset="0"/>
              </a:rPr>
              <a:t> СРСР Г. </a:t>
            </a:r>
            <a:r>
              <a:rPr lang="uk-UA" altLang="uk-UA" sz="2000" dirty="0" err="1" smtClean="0">
                <a:latin typeface="Times New Roman" panose="02020603050405020304" pitchFamily="18" charset="0"/>
              </a:rPr>
              <a:t>Камінський</a:t>
            </a:r>
            <a:r>
              <a:rPr lang="uk-UA" altLang="uk-UA" sz="2000" dirty="0" smtClean="0">
                <a:latin typeface="Times New Roman" panose="02020603050405020304" pitchFamily="18" charset="0"/>
              </a:rPr>
              <a:t>, виступаючи перед представниками районів суцільної колективізації, сказав</a:t>
            </a:r>
            <a:r>
              <a:rPr lang="uk-UA" altLang="uk-UA" sz="2000" b="1" dirty="0" smtClean="0">
                <a:solidFill>
                  <a:srgbClr val="FF0000"/>
                </a:solidFill>
                <a:latin typeface="Times New Roman" panose="02020603050405020304" pitchFamily="18" charset="0"/>
              </a:rPr>
              <a:t>: «Якщо... ви перегнете палицю і вас заарештують, пам'ятайте, що вас заарештували за революційну справу».</a:t>
            </a:r>
            <a:r>
              <a:rPr lang="uk-UA" altLang="uk-UA" sz="2000" dirty="0" smtClean="0">
                <a:latin typeface="Times New Roman" panose="02020603050405020304" pitchFamily="18" charset="0"/>
              </a:rPr>
              <a:t> Отже, партійні й державні керівники заздалегідь «відпускали гріхи» насильникам, звільняючи їх від будь-яких правових чи моральних норм. </a:t>
            </a:r>
          </a:p>
          <a:p>
            <a:pPr eaLnBrk="1" hangingPunct="1">
              <a:lnSpc>
                <a:spcPct val="90000"/>
              </a:lnSpc>
            </a:pPr>
            <a:endParaRPr lang="uk-UA" altLang="uk-UA" sz="1800" dirty="0">
              <a:latin typeface="Times New Roman" panose="02020603050405020304" pitchFamily="18" charset="0"/>
            </a:endParaRPr>
          </a:p>
        </p:txBody>
      </p:sp>
      <p:pic>
        <p:nvPicPr>
          <p:cNvPr id="922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28406" y="2006257"/>
            <a:ext cx="3536950" cy="239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1" name="Rectangle 5"/>
          <p:cNvSpPr>
            <a:spLocks noChangeArrowheads="1"/>
          </p:cNvSpPr>
          <p:nvPr/>
        </p:nvSpPr>
        <p:spPr bwMode="auto">
          <a:xfrm>
            <a:off x="2053431" y="4560198"/>
            <a:ext cx="2325687"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85000"/>
              <a:buFont typeface="Wingdings" panose="05000000000000000000" pitchFamily="2" charset="2"/>
              <a:buChar char="o"/>
              <a:defRPr sz="2800">
                <a:solidFill>
                  <a:schemeClr val="tx2"/>
                </a:solidFill>
                <a:latin typeface="Arial" panose="020B0604020202020204" pitchFamily="34" charset="0"/>
              </a:defRPr>
            </a:lvl1pPr>
            <a:lvl2pPr marL="742950" indent="-285750" eaLnBrk="0" hangingPunct="0">
              <a:spcBef>
                <a:spcPct val="20000"/>
              </a:spcBef>
              <a:buClr>
                <a:schemeClr val="accent1"/>
              </a:buClr>
              <a:buSzPct val="70000"/>
              <a:buFont typeface="Wingdings" panose="05000000000000000000" pitchFamily="2" charset="2"/>
              <a:buChar char="n"/>
              <a:defRPr sz="2500">
                <a:solidFill>
                  <a:schemeClr val="tx2"/>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p"/>
              <a:defRPr sz="2200">
                <a:solidFill>
                  <a:schemeClr val="tx2"/>
                </a:solidFill>
                <a:latin typeface="Arial" panose="020B0604020202020204" pitchFamily="34" charset="0"/>
              </a:defRPr>
            </a:lvl3pPr>
            <a:lvl4pPr marL="1600200" indent="-228600" eaLnBrk="0" hangingPunct="0">
              <a:spcBef>
                <a:spcPct val="20000"/>
              </a:spcBef>
              <a:buClr>
                <a:schemeClr val="accent1"/>
              </a:buClr>
              <a:buSzPct val="70000"/>
              <a:buFont typeface="Wingdings" panose="05000000000000000000" pitchFamily="2" charset="2"/>
              <a:buChar char="n"/>
              <a:defRPr sz="2000">
                <a:solidFill>
                  <a:schemeClr val="tx2"/>
                </a:solidFill>
                <a:latin typeface="Arial" panose="020B0604020202020204" pitchFamily="34" charset="0"/>
              </a:defRPr>
            </a:lvl4pPr>
            <a:lvl5pPr marL="2057400" indent="-228600" eaLnBrk="0" hangingPunct="0">
              <a:spcBef>
                <a:spcPct val="20000"/>
              </a:spcBef>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9pPr>
          </a:lstStyle>
          <a:p>
            <a:pPr eaLnBrk="1" hangingPunct="1">
              <a:spcBef>
                <a:spcPct val="0"/>
              </a:spcBef>
              <a:buClrTx/>
              <a:buSzTx/>
              <a:buFontTx/>
              <a:buNone/>
            </a:pPr>
            <a:r>
              <a:rPr lang="uk-UA" altLang="uk-UA" sz="1800" dirty="0">
                <a:solidFill>
                  <a:schemeClr val="tx1"/>
                </a:solidFill>
              </a:rPr>
              <a:t>Прийом до колгоспу</a:t>
            </a:r>
            <a:endParaRPr lang="ru-RU" altLang="uk-UA" sz="1800" dirty="0">
              <a:solidFill>
                <a:schemeClr val="tx1"/>
              </a:solidFill>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33650252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143250" y="115888"/>
            <a:ext cx="7010400" cy="4508500"/>
          </a:xfrm>
        </p:spPr>
        <p:txBody>
          <a:bodyPr/>
          <a:lstStyle/>
          <a:p>
            <a:pPr algn="just" eaLnBrk="1" hangingPunct="1">
              <a:defRPr/>
            </a:pPr>
            <a:r>
              <a:rPr lang="ru-RU" sz="2000" dirty="0">
                <a:effectLst>
                  <a:outerShdw blurRad="38100" dist="38100" dir="2700000" algn="tl">
                    <a:srgbClr val="C0C0C0"/>
                  </a:outerShdw>
                </a:effectLst>
                <a:latin typeface="Times New Roman" pitchFamily="18" charset="0"/>
              </a:rPr>
              <a:t>	</a:t>
            </a:r>
            <a:r>
              <a:rPr lang="uk-UA" sz="2000" dirty="0" smtClean="0">
                <a:latin typeface="Times New Roman" pitchFamily="18" charset="0"/>
              </a:rPr>
              <a:t>Наприкінці січня 1929р. була опублікована постанова ЦК ВКП(б) «Про заходи по ліквідації куркульських господарств у районах суцільної колективізації». під «розкуркулення» потрапляли не лише заможні господарства, а й ті, які не погоджувалися йти в колгоспи. їх називали «підкуркульниками». По суті, кампанія «ліквідації куркульства як класу» була формою репресій щодо всього селянства. Загроза «розкуркулення» висіла над селянами й примушувала їх вступати у колгоспи.</a:t>
            </a:r>
            <a:br>
              <a:rPr lang="uk-UA" sz="2000" dirty="0" smtClean="0">
                <a:latin typeface="Times New Roman" pitchFamily="18" charset="0"/>
              </a:rPr>
            </a:br>
            <a:r>
              <a:rPr lang="ru-RU" sz="2000" dirty="0">
                <a:effectLst>
                  <a:outerShdw blurRad="38100" dist="38100" dir="2700000" algn="tl">
                    <a:srgbClr val="C0C0C0"/>
                  </a:outerShdw>
                </a:effectLst>
                <a:latin typeface="Times New Roman" pitchFamily="18" charset="0"/>
              </a:rPr>
              <a:t/>
            </a:r>
            <a:br>
              <a:rPr lang="ru-RU" sz="2000" dirty="0">
                <a:effectLst>
                  <a:outerShdw blurRad="38100" dist="38100" dir="2700000" algn="tl">
                    <a:srgbClr val="C0C0C0"/>
                  </a:outerShdw>
                </a:effectLst>
                <a:latin typeface="Times New Roman" pitchFamily="18" charset="0"/>
              </a:rPr>
            </a:br>
            <a:r>
              <a:rPr lang="uk-UA" sz="2000" dirty="0">
                <a:effectLst>
                  <a:outerShdw blurRad="38100" dist="38100" dir="2700000" algn="tl">
                    <a:srgbClr val="C0C0C0"/>
                  </a:outerShdw>
                </a:effectLst>
                <a:latin typeface="Times New Roman" pitchFamily="18" charset="0"/>
              </a:rPr>
              <a:t/>
            </a:r>
            <a:br>
              <a:rPr lang="uk-UA" sz="2000" dirty="0">
                <a:effectLst>
                  <a:outerShdw blurRad="38100" dist="38100" dir="2700000" algn="tl">
                    <a:srgbClr val="C0C0C0"/>
                  </a:outerShdw>
                </a:effectLst>
                <a:latin typeface="Times New Roman" pitchFamily="18" charset="0"/>
              </a:rPr>
            </a:br>
            <a:r>
              <a:rPr lang="ru-RU" sz="2000" dirty="0">
                <a:effectLst>
                  <a:outerShdw blurRad="38100" dist="38100" dir="2700000" algn="tl">
                    <a:srgbClr val="C0C0C0"/>
                  </a:outerShdw>
                </a:effectLst>
                <a:latin typeface="Times New Roman" pitchFamily="18" charset="0"/>
              </a:rPr>
              <a:t/>
            </a:r>
            <a:br>
              <a:rPr lang="ru-RU" sz="2000" dirty="0">
                <a:effectLst>
                  <a:outerShdw blurRad="38100" dist="38100" dir="2700000" algn="tl">
                    <a:srgbClr val="C0C0C0"/>
                  </a:outerShdw>
                </a:effectLst>
                <a:latin typeface="Times New Roman" pitchFamily="18" charset="0"/>
              </a:rPr>
            </a:br>
            <a:endParaRPr lang="ru-RU" sz="2000" dirty="0">
              <a:effectLst>
                <a:outerShdw blurRad="38100" dist="38100" dir="2700000" algn="tl">
                  <a:srgbClr val="C0C0C0"/>
                </a:outerShdw>
              </a:effectLst>
              <a:latin typeface="Times New Roman" pitchFamily="18" charset="0"/>
            </a:endParaRPr>
          </a:p>
        </p:txBody>
      </p:sp>
      <p:pic>
        <p:nvPicPr>
          <p:cNvPr id="1536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75488" y="3282156"/>
            <a:ext cx="4651841" cy="321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4" name="Picture 17" descr="159_1_max"/>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32037" y="3284539"/>
            <a:ext cx="4316413" cy="320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21709530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4367214" y="333376"/>
            <a:ext cx="7586247" cy="5762625"/>
          </a:xfrm>
        </p:spPr>
        <p:txBody>
          <a:bodyPr>
            <a:normAutofit/>
          </a:bodyPr>
          <a:lstStyle/>
          <a:p>
            <a:pPr algn="just" eaLnBrk="1" hangingPunct="1">
              <a:lnSpc>
                <a:spcPct val="80000"/>
              </a:lnSpc>
              <a:buFont typeface="Wingdings" panose="05000000000000000000" pitchFamily="2" charset="2"/>
              <a:buChar char="Ø"/>
              <a:defRPr/>
            </a:pPr>
            <a:r>
              <a:rPr lang="uk-UA" sz="2000" dirty="0"/>
              <a:t>Розкуркулення підірвало економічну базу селян, знищило рентабельні господарства.</a:t>
            </a:r>
            <a:endParaRPr lang="ru-RU" sz="2000" dirty="0"/>
          </a:p>
          <a:p>
            <a:pPr algn="just" eaLnBrk="1" hangingPunct="1">
              <a:lnSpc>
                <a:spcPct val="80000"/>
              </a:lnSpc>
              <a:buFont typeface="Wingdings" panose="05000000000000000000" pitchFamily="2" charset="2"/>
              <a:buChar char="Ø"/>
              <a:defRPr/>
            </a:pPr>
            <a:r>
              <a:rPr lang="uk-UA" sz="2000" dirty="0"/>
              <a:t>Зникла зацікавленість селян у результатах своєї праці, адже весь урожай вилучали на користь держави, що призвело до низького рівня продуктивності праці.</a:t>
            </a:r>
            <a:endParaRPr lang="ru-RU" sz="2000" dirty="0"/>
          </a:p>
          <a:p>
            <a:pPr algn="just" eaLnBrk="1" hangingPunct="1">
              <a:lnSpc>
                <a:spcPct val="80000"/>
              </a:lnSpc>
              <a:buFont typeface="Wingdings" panose="05000000000000000000" pitchFamily="2" charset="2"/>
              <a:buChar char="Ø"/>
              <a:defRPr/>
            </a:pPr>
            <a:r>
              <a:rPr lang="uk-UA" sz="2000" dirty="0"/>
              <a:t>Селянство втрачало вироблені століттями риси: хазяйновитість, ініціативність, працелюбність.</a:t>
            </a:r>
            <a:endParaRPr lang="ru-RU" sz="2000" dirty="0"/>
          </a:p>
          <a:p>
            <a:pPr algn="just" eaLnBrk="1" hangingPunct="1">
              <a:lnSpc>
                <a:spcPct val="80000"/>
              </a:lnSpc>
              <a:buFont typeface="Wingdings" panose="05000000000000000000" pitchFamily="2" charset="2"/>
              <a:buChar char="Ø"/>
              <a:defRPr/>
            </a:pPr>
            <a:r>
              <a:rPr lang="uk-UA" sz="2000" dirty="0"/>
              <a:t>У життя увійшли зрівнялівка, безгосподарність, відсутність економічних стимулів розвитку, повна незацікавленість селян в ефективній, продуктивній роботі.</a:t>
            </a:r>
            <a:endParaRPr lang="ru-RU" sz="2000" dirty="0"/>
          </a:p>
          <a:p>
            <a:pPr algn="just" eaLnBrk="1" hangingPunct="1">
              <a:lnSpc>
                <a:spcPct val="80000"/>
              </a:lnSpc>
              <a:buFont typeface="Wingdings" panose="05000000000000000000" pitchFamily="2" charset="2"/>
              <a:buChar char="Ø"/>
              <a:defRPr/>
            </a:pPr>
            <a:r>
              <a:rPr lang="uk-UA" sz="2000" dirty="0"/>
              <a:t>Українські хлібороби фактично були розселені: частина із них, насамперед молодь, йшла до міст, у промисловість. Чимало вихідців із села, котрі ставали студентами або призивалися до Червоної армії, не поверталися додому.</a:t>
            </a:r>
            <a:endParaRPr lang="ru-RU" sz="2000" dirty="0"/>
          </a:p>
          <a:p>
            <a:pPr algn="just" eaLnBrk="1" hangingPunct="1">
              <a:lnSpc>
                <a:spcPct val="80000"/>
              </a:lnSpc>
              <a:buFont typeface="Wingdings" panose="05000000000000000000" pitchFamily="2" charset="2"/>
              <a:buChar char="Ø"/>
              <a:defRPr/>
            </a:pPr>
            <a:r>
              <a:rPr lang="uk-UA" sz="2000" dirty="0"/>
              <a:t>Відбувалося зубожіння селянства. Недопустимо обмежувалося споживання на селі: за 1936-1939 рр. до торговельної мережі села надходило товарів в 4,5 разу менше, ніж у міста (з розрахунку на душу населення).</a:t>
            </a:r>
            <a:endParaRPr lang="ru-RU" sz="2000" dirty="0"/>
          </a:p>
          <a:p>
            <a:pPr algn="just" eaLnBrk="1" hangingPunct="1">
              <a:lnSpc>
                <a:spcPct val="80000"/>
              </a:lnSpc>
              <a:buFont typeface="Wingdings" panose="05000000000000000000" pitchFamily="2" charset="2"/>
              <a:buChar char="Ø"/>
              <a:defRPr/>
            </a:pPr>
            <a:r>
              <a:rPr lang="uk-UA" sz="2000" b="1" i="1" dirty="0"/>
              <a:t>Колгоспникам з 31 грудня 1932 р. не видавали паспортів.</a:t>
            </a:r>
          </a:p>
          <a:p>
            <a:pPr algn="just" eaLnBrk="1" hangingPunct="1">
              <a:lnSpc>
                <a:spcPct val="80000"/>
              </a:lnSpc>
              <a:buFont typeface="Wingdings" panose="05000000000000000000" pitchFamily="2" charset="2"/>
              <a:buChar char="Ø"/>
              <a:defRPr/>
            </a:pPr>
            <a:endParaRPr lang="uk-UA" sz="1800" dirty="0"/>
          </a:p>
          <a:p>
            <a:pPr algn="just" eaLnBrk="1" hangingPunct="1">
              <a:lnSpc>
                <a:spcPct val="80000"/>
              </a:lnSpc>
              <a:buFont typeface="Wingdings" panose="05000000000000000000" pitchFamily="2" charset="2"/>
              <a:buChar char="Ø"/>
              <a:defRPr/>
            </a:pPr>
            <a:endParaRPr lang="ru-RU" sz="1800" dirty="0"/>
          </a:p>
        </p:txBody>
      </p:sp>
      <p:pic>
        <p:nvPicPr>
          <p:cNvPr id="1741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13509" y="1551781"/>
            <a:ext cx="2665413" cy="3754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41675032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6552" y="365125"/>
            <a:ext cx="9777248" cy="990709"/>
          </a:xfrm>
        </p:spPr>
        <p:txBody>
          <a:bodyPr>
            <a:normAutofit fontScale="90000"/>
          </a:bodyPr>
          <a:lstStyle/>
          <a:p>
            <a:r>
              <a:rPr lang="uk-UA" b="1" dirty="0" smtClean="0">
                <a:solidFill>
                  <a:srgbClr val="FF0000"/>
                </a:solidFill>
              </a:rPr>
              <a:t>Радянська модернізація </a:t>
            </a:r>
            <a:r>
              <a:rPr lang="en-US" b="1" dirty="0" smtClean="0">
                <a:solidFill>
                  <a:srgbClr val="FF0000"/>
                </a:solidFill>
              </a:rPr>
              <a:t/>
            </a:r>
            <a:br>
              <a:rPr lang="en-US" b="1" dirty="0" smtClean="0">
                <a:solidFill>
                  <a:srgbClr val="FF0000"/>
                </a:solidFill>
              </a:rPr>
            </a:br>
            <a:r>
              <a:rPr lang="uk-UA" b="1" dirty="0" smtClean="0">
                <a:solidFill>
                  <a:srgbClr val="FF0000"/>
                </a:solidFill>
              </a:rPr>
              <a:t>кінця </a:t>
            </a:r>
            <a:r>
              <a:rPr lang="uk-UA" b="1" dirty="0" smtClean="0">
                <a:solidFill>
                  <a:srgbClr val="FF0000"/>
                </a:solidFill>
              </a:rPr>
              <a:t>1920-30 -х років</a:t>
            </a:r>
            <a:r>
              <a:rPr lang="uk-UA" dirty="0" smtClean="0"/>
              <a:t/>
            </a:r>
            <a:br>
              <a:rPr lang="uk-UA" dirty="0" smtClean="0"/>
            </a:br>
            <a:endParaRPr lang="uk-UA" dirty="0"/>
          </a:p>
        </p:txBody>
      </p:sp>
      <p:graphicFrame>
        <p:nvGraphicFramePr>
          <p:cNvPr id="5" name="Содержимое 4"/>
          <p:cNvGraphicFramePr>
            <a:graphicFrameLocks noGrp="1"/>
          </p:cNvGraphicFramePr>
          <p:nvPr>
            <p:ph idx="1"/>
          </p:nvPr>
        </p:nvGraphicFramePr>
        <p:xfrm>
          <a:off x="1592262" y="1340069"/>
          <a:ext cx="10373765" cy="5232049"/>
        </p:xfrm>
        <a:graphic>
          <a:graphicData uri="http://schemas.openxmlformats.org/drawingml/2006/table">
            <a:tbl>
              <a:tblPr firstRow="1" bandRow="1">
                <a:tableStyleId>{5940675A-B579-460E-94D1-54222C63F5DA}</a:tableStyleId>
              </a:tblPr>
              <a:tblGrid>
                <a:gridCol w="3451444"/>
                <a:gridCol w="3464399"/>
                <a:gridCol w="3457922"/>
              </a:tblGrid>
              <a:tr h="585163">
                <a:tc gridSpan="3">
                  <a:txBody>
                    <a:bodyPr/>
                    <a:lstStyle/>
                    <a:p>
                      <a:pPr algn="ctr"/>
                      <a:r>
                        <a:rPr lang="uk-UA" sz="2800" kern="1200" noProof="0" dirty="0" smtClean="0"/>
                        <a:t>Радянська модернізація кінця 1920-30 -х років</a:t>
                      </a:r>
                      <a:endParaRPr lang="uk-UA" sz="2800" noProof="0" dirty="0"/>
                    </a:p>
                  </a:txBody>
                  <a:tcPr/>
                </a:tc>
                <a:tc hMerge="1">
                  <a:txBody>
                    <a:bodyPr/>
                    <a:lstStyle/>
                    <a:p>
                      <a:endParaRPr lang="uk-UA" dirty="0"/>
                    </a:p>
                  </a:txBody>
                  <a:tcPr/>
                </a:tc>
                <a:tc hMerge="1">
                  <a:txBody>
                    <a:bodyPr/>
                    <a:lstStyle/>
                    <a:p>
                      <a:endParaRPr lang="uk-UA" dirty="0"/>
                    </a:p>
                  </a:txBody>
                  <a:tcPr/>
                </a:tc>
              </a:tr>
              <a:tr h="4646886">
                <a:tc>
                  <a:txBody>
                    <a:bodyPr/>
                    <a:lstStyle/>
                    <a:p>
                      <a:r>
                        <a:rPr lang="uk-UA" sz="2800" b="1" kern="1200" noProof="0" dirty="0" smtClean="0">
                          <a:solidFill>
                            <a:srgbClr val="FF0000"/>
                          </a:solidFill>
                        </a:rPr>
                        <a:t>Індустріалізація </a:t>
                      </a:r>
                    </a:p>
                    <a:p>
                      <a:r>
                        <a:rPr lang="uk-UA" sz="2800" kern="1200" noProof="0" dirty="0" smtClean="0"/>
                        <a:t>система заходів, спря­мованих на прискоре­ний розвиток важкої промисловості</a:t>
                      </a:r>
                      <a:endParaRPr lang="uk-UA" sz="2800" noProof="0" dirty="0"/>
                    </a:p>
                  </a:txBody>
                  <a:tcPr/>
                </a:tc>
                <a:tc>
                  <a:txBody>
                    <a:bodyPr/>
                    <a:lstStyle/>
                    <a:p>
                      <a:r>
                        <a:rPr lang="uk-UA" sz="2800" b="1" kern="1200" noProof="0" dirty="0" smtClean="0">
                          <a:solidFill>
                            <a:srgbClr val="FF0000"/>
                          </a:solidFill>
                        </a:rPr>
                        <a:t>Суцільна колективізація </a:t>
                      </a:r>
                      <a:r>
                        <a:rPr lang="uk-UA" sz="2600" b="0" kern="1200" noProof="0" dirty="0" smtClean="0"/>
                        <a:t>примусова система заходів, спрямована на перетво­рення одноосібних селянських господарств на великі колективні й радянські госпо­дарства (колгоспи й радгоспи)</a:t>
                      </a:r>
                      <a:endParaRPr lang="uk-UA" sz="2600" b="0" noProof="0" dirty="0"/>
                    </a:p>
                  </a:txBody>
                  <a:tcPr/>
                </a:tc>
                <a:tc>
                  <a:txBody>
                    <a:bodyPr/>
                    <a:lstStyle/>
                    <a:p>
                      <a:r>
                        <a:rPr lang="uk-UA" sz="2800" b="1" kern="1200" noProof="0" dirty="0" smtClean="0">
                          <a:solidFill>
                            <a:srgbClr val="FF0000"/>
                          </a:solidFill>
                        </a:rPr>
                        <a:t>Культурна революція </a:t>
                      </a:r>
                    </a:p>
                    <a:p>
                      <a:r>
                        <a:rPr lang="uk-UA" sz="2800" kern="1200" noProof="0" dirty="0" smtClean="0"/>
                        <a:t>ліквідація неписьменності, поширення комуністичної ідеології, виховання «нової радянської людини»</a:t>
                      </a:r>
                      <a:endParaRPr lang="uk-UA" sz="2800" noProof="0" dirty="0"/>
                    </a:p>
                  </a:txBody>
                  <a:tcPr/>
                </a:tc>
              </a:tr>
            </a:tbl>
          </a:graphicData>
        </a:graphic>
      </p:graphicFrame>
      <p:pic>
        <p:nvPicPr>
          <p:cNvPr id="4" name="Picture 5" descr="472-1"/>
          <p:cNvPicPr>
            <a:picLocks noChangeAspect="1" noChangeArrowheads="1"/>
          </p:cNvPicPr>
          <p:nvPr/>
        </p:nvPicPr>
        <p:blipFill>
          <a:blip r:embed="rId2"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419658" y="115887"/>
            <a:ext cx="6580187" cy="3313112"/>
          </a:xfrm>
        </p:spPr>
        <p:txBody>
          <a:bodyPr>
            <a:normAutofit fontScale="90000"/>
          </a:bodyPr>
          <a:lstStyle/>
          <a:p>
            <a:pPr algn="just" eaLnBrk="1" hangingPunct="1"/>
            <a:r>
              <a:rPr lang="ru-RU" altLang="uk-UA" sz="2000" dirty="0">
                <a:latin typeface="Times New Roman" panose="02020603050405020304" pitchFamily="18" charset="0"/>
              </a:rPr>
              <a:t>	</a:t>
            </a:r>
            <a:r>
              <a:rPr lang="uk-UA" altLang="uk-UA" sz="2000" dirty="0" smtClean="0">
                <a:latin typeface="Times New Roman" panose="02020603050405020304" pitchFamily="18" charset="0"/>
              </a:rPr>
              <a:t>У відповідь на жорстоку політику держави селянство стало все більш відверто висловлювати своє незадоволення. Насамперед селяни вдавалися до такої форми спротиву, як приховування зерна. Спочатку вони ховали зерно в межах своїх господарств, але згодом, після застосування трусів на селянських подвір’ях, зерно почали переховувати в стогах сіна, в ярах, лісах, у степу. Хоча найбільшу активність тут зрозуміло проявляли заможні верстви селян, теж саме в міру своїх можливостей робили середняки  й біднота, які мали “ лишки” хліба. Навіть колгоспники, як тільки могли, намагалися уникнути конфіскацій</a:t>
            </a:r>
            <a:r>
              <a:rPr lang="ru-RU" altLang="uk-UA" sz="2000" dirty="0" smtClean="0">
                <a:latin typeface="Times New Roman" panose="02020603050405020304" pitchFamily="18" charset="0"/>
              </a:rPr>
              <a:t>. </a:t>
            </a:r>
            <a:r>
              <a:rPr lang="ru-RU" altLang="uk-UA" sz="2000" dirty="0">
                <a:latin typeface="Times New Roman" panose="02020603050405020304" pitchFamily="18" charset="0"/>
              </a:rPr>
              <a:t/>
            </a:r>
            <a:br>
              <a:rPr lang="ru-RU" altLang="uk-UA" sz="2000" dirty="0">
                <a:latin typeface="Times New Roman" panose="02020603050405020304" pitchFamily="18" charset="0"/>
              </a:rPr>
            </a:br>
            <a:r>
              <a:rPr lang="ru-RU" altLang="uk-UA" sz="2000" dirty="0">
                <a:latin typeface="Times New Roman" panose="02020603050405020304" pitchFamily="18" charset="0"/>
              </a:rPr>
              <a:t>	</a:t>
            </a:r>
            <a:endParaRPr lang="ru-RU" altLang="uk-UA" sz="3500" dirty="0"/>
          </a:p>
        </p:txBody>
      </p:sp>
      <p:sp>
        <p:nvSpPr>
          <p:cNvPr id="10243" name="Rectangle 3"/>
          <p:cNvSpPr>
            <a:spLocks noGrp="1" noChangeArrowheads="1"/>
          </p:cNvSpPr>
          <p:nvPr>
            <p:ph type="body" idx="1"/>
          </p:nvPr>
        </p:nvSpPr>
        <p:spPr>
          <a:xfrm>
            <a:off x="4956312" y="2888975"/>
            <a:ext cx="6858002" cy="3551582"/>
          </a:xfrm>
        </p:spPr>
        <p:txBody>
          <a:bodyPr>
            <a:normAutofit/>
          </a:bodyPr>
          <a:lstStyle/>
          <a:p>
            <a:pPr marL="808038" lvl="1" algn="just">
              <a:buNone/>
            </a:pPr>
            <a:r>
              <a:rPr lang="ru-RU" altLang="uk-UA" sz="1800" dirty="0" err="1" smtClean="0">
                <a:latin typeface="Times New Roman" panose="02020603050405020304" pitchFamily="18" charset="0"/>
              </a:rPr>
              <a:t>Перші</a:t>
            </a:r>
            <a:r>
              <a:rPr lang="ru-RU" altLang="uk-UA" sz="1800" dirty="0" smtClean="0">
                <a:latin typeface="Times New Roman" panose="02020603050405020304" pitchFamily="18" charset="0"/>
              </a:rPr>
              <a:t> </a:t>
            </a:r>
            <a:r>
              <a:rPr lang="ru-RU" altLang="uk-UA" sz="1800" dirty="0" err="1">
                <a:latin typeface="Times New Roman" panose="02020603050405020304" pitchFamily="18" charset="0"/>
              </a:rPr>
              <a:t>спроби</a:t>
            </a:r>
            <a:r>
              <a:rPr lang="ru-RU" altLang="uk-UA" sz="1800" dirty="0">
                <a:latin typeface="Times New Roman" panose="02020603050405020304" pitchFamily="18" charset="0"/>
              </a:rPr>
              <a:t> селянства </a:t>
            </a:r>
            <a:r>
              <a:rPr lang="ru-RU" altLang="uk-UA" sz="1800" dirty="0" err="1">
                <a:latin typeface="Times New Roman" panose="02020603050405020304" pitchFamily="18" charset="0"/>
              </a:rPr>
              <a:t>протидіяти</a:t>
            </a:r>
            <a:r>
              <a:rPr lang="ru-RU" altLang="uk-UA" sz="1800" dirty="0">
                <a:latin typeface="Times New Roman" panose="02020603050405020304" pitchFamily="18" charset="0"/>
              </a:rPr>
              <a:t> </a:t>
            </a:r>
            <a:r>
              <a:rPr lang="ru-RU" altLang="uk-UA" sz="1800" dirty="0" err="1">
                <a:latin typeface="Times New Roman" panose="02020603050405020304" pitchFamily="18" charset="0"/>
              </a:rPr>
              <a:t>політиці</a:t>
            </a:r>
            <a:r>
              <a:rPr lang="ru-RU" altLang="uk-UA" sz="1800" dirty="0">
                <a:latin typeface="Times New Roman" panose="02020603050405020304" pitchFamily="18" charset="0"/>
              </a:rPr>
              <a:t> режиму </a:t>
            </a:r>
            <a:r>
              <a:rPr lang="ru-RU" altLang="uk-UA" sz="1800" dirty="0" err="1">
                <a:latin typeface="Times New Roman" panose="02020603050405020304" pitchFamily="18" charset="0"/>
              </a:rPr>
              <a:t>знайшли</a:t>
            </a:r>
            <a:r>
              <a:rPr lang="ru-RU" altLang="uk-UA" sz="1800" dirty="0">
                <a:latin typeface="Times New Roman" panose="02020603050405020304" pitchFamily="18" charset="0"/>
              </a:rPr>
              <a:t> </a:t>
            </a:r>
            <a:r>
              <a:rPr lang="ru-RU" altLang="uk-UA" sz="1800" dirty="0" err="1">
                <a:latin typeface="Times New Roman" panose="02020603050405020304" pitchFamily="18" charset="0"/>
              </a:rPr>
              <a:t>свій</a:t>
            </a:r>
            <a:r>
              <a:rPr lang="ru-RU" altLang="uk-UA" sz="1800" dirty="0">
                <a:latin typeface="Times New Roman" panose="02020603050405020304" pitchFamily="18" charset="0"/>
              </a:rPr>
              <a:t> </a:t>
            </a:r>
            <a:r>
              <a:rPr lang="ru-RU" altLang="uk-UA" sz="1800" dirty="0" err="1">
                <a:latin typeface="Times New Roman" panose="02020603050405020304" pitchFamily="18" charset="0"/>
              </a:rPr>
              <a:t>вияв</a:t>
            </a:r>
            <a:r>
              <a:rPr lang="ru-RU" altLang="uk-UA" sz="1800" dirty="0">
                <a:latin typeface="Times New Roman" panose="02020603050405020304" pitchFamily="18" charset="0"/>
              </a:rPr>
              <a:t> в </a:t>
            </a:r>
            <a:r>
              <a:rPr lang="ru-RU" altLang="uk-UA" sz="1800" dirty="0" err="1">
                <a:latin typeface="Times New Roman" panose="02020603050405020304" pitchFamily="18" charset="0"/>
              </a:rPr>
              <a:t>різкому</a:t>
            </a:r>
            <a:r>
              <a:rPr lang="ru-RU" altLang="uk-UA" sz="1800" dirty="0">
                <a:latin typeface="Times New Roman" panose="02020603050405020304" pitchFamily="18" charset="0"/>
              </a:rPr>
              <a:t> </a:t>
            </a:r>
            <a:r>
              <a:rPr lang="ru-RU" altLang="uk-UA" sz="1800" dirty="0" err="1">
                <a:latin typeface="Times New Roman" panose="02020603050405020304" pitchFamily="18" charset="0"/>
              </a:rPr>
              <a:t>скороченні</a:t>
            </a:r>
            <a:r>
              <a:rPr lang="ru-RU" altLang="uk-UA" sz="1800" dirty="0">
                <a:latin typeface="Times New Roman" panose="02020603050405020304" pitchFamily="18" charset="0"/>
              </a:rPr>
              <a:t> </a:t>
            </a:r>
            <a:r>
              <a:rPr lang="ru-RU" altLang="uk-UA" sz="1800" dirty="0" err="1">
                <a:latin typeface="Times New Roman" panose="02020603050405020304" pitchFamily="18" charset="0"/>
              </a:rPr>
              <a:t>господарської</a:t>
            </a:r>
            <a:r>
              <a:rPr lang="ru-RU" altLang="uk-UA" sz="1800" dirty="0">
                <a:latin typeface="Times New Roman" panose="02020603050405020304" pitchFamily="18" charset="0"/>
              </a:rPr>
              <a:t> </a:t>
            </a:r>
            <a:r>
              <a:rPr lang="ru-RU" altLang="uk-UA" sz="1800" dirty="0" err="1">
                <a:latin typeface="Times New Roman" panose="02020603050405020304" pitchFamily="18" charset="0"/>
              </a:rPr>
              <a:t>активності</a:t>
            </a:r>
            <a:r>
              <a:rPr lang="ru-RU" altLang="uk-UA" sz="1800" dirty="0">
                <a:latin typeface="Times New Roman" panose="02020603050405020304" pitchFamily="18" charset="0"/>
              </a:rPr>
              <a:t>.  </a:t>
            </a:r>
            <a:r>
              <a:rPr lang="ru-RU" altLang="uk-UA" sz="1800" dirty="0" err="1">
                <a:latin typeface="Times New Roman" panose="02020603050405020304" pitchFamily="18" charset="0"/>
              </a:rPr>
              <a:t>Що</a:t>
            </a:r>
            <a:r>
              <a:rPr lang="ru-RU" altLang="uk-UA" sz="1800" dirty="0">
                <a:latin typeface="Times New Roman" panose="02020603050405020304" pitchFamily="18" charset="0"/>
              </a:rPr>
              <a:t> </a:t>
            </a:r>
            <a:r>
              <a:rPr lang="ru-RU" altLang="uk-UA" sz="1800" dirty="0" err="1">
                <a:latin typeface="Times New Roman" panose="02020603050405020304" pitchFamily="18" charset="0"/>
              </a:rPr>
              <a:t>позбавитися</a:t>
            </a:r>
            <a:r>
              <a:rPr lang="ru-RU" altLang="uk-UA" sz="1800" dirty="0">
                <a:latin typeface="Times New Roman" panose="02020603050405020304" pitchFamily="18" charset="0"/>
              </a:rPr>
              <a:t>  </a:t>
            </a:r>
            <a:r>
              <a:rPr lang="ru-RU" altLang="uk-UA" sz="1800" dirty="0" err="1">
                <a:latin typeface="Times New Roman" panose="02020603050405020304" pitchFamily="18" charset="0"/>
              </a:rPr>
              <a:t>куркульського</a:t>
            </a:r>
            <a:r>
              <a:rPr lang="ru-RU" altLang="uk-UA" sz="1800" dirty="0">
                <a:latin typeface="Times New Roman" panose="02020603050405020304" pitchFamily="18" charset="0"/>
              </a:rPr>
              <a:t> клейма, яке держава активно наставляла, </a:t>
            </a:r>
            <a:r>
              <a:rPr lang="ru-RU" altLang="uk-UA" sz="1800" dirty="0" err="1">
                <a:latin typeface="Times New Roman" panose="02020603050405020304" pitchFamily="18" charset="0"/>
              </a:rPr>
              <a:t>заможні</a:t>
            </a:r>
            <a:r>
              <a:rPr lang="ru-RU" altLang="uk-UA" sz="1800" dirty="0">
                <a:latin typeface="Times New Roman" panose="02020603050405020304" pitchFamily="18" charset="0"/>
              </a:rPr>
              <a:t> </a:t>
            </a:r>
            <a:r>
              <a:rPr lang="ru-RU" altLang="uk-UA" sz="1800" dirty="0" err="1">
                <a:latin typeface="Times New Roman" panose="02020603050405020304" pitchFamily="18" charset="0"/>
              </a:rPr>
              <a:t>селяни</a:t>
            </a:r>
            <a:r>
              <a:rPr lang="ru-RU" altLang="uk-UA" sz="1800" dirty="0">
                <a:latin typeface="Times New Roman" panose="02020603050405020304" pitchFamily="18" charset="0"/>
              </a:rPr>
              <a:t> </a:t>
            </a:r>
            <a:r>
              <a:rPr lang="ru-RU" altLang="uk-UA" sz="1800" dirty="0" err="1">
                <a:latin typeface="Times New Roman" panose="02020603050405020304" pitchFamily="18" charset="0"/>
              </a:rPr>
              <a:t>спішно</a:t>
            </a:r>
            <a:r>
              <a:rPr lang="ru-RU" altLang="uk-UA" sz="1800" dirty="0">
                <a:latin typeface="Times New Roman" panose="02020603050405020304" pitchFamily="18" charset="0"/>
              </a:rPr>
              <a:t> почали </a:t>
            </a:r>
            <a:r>
              <a:rPr lang="ru-RU" altLang="uk-UA" sz="1800" dirty="0" err="1">
                <a:latin typeface="Times New Roman" panose="02020603050405020304" pitchFamily="18" charset="0"/>
              </a:rPr>
              <a:t>проводити</a:t>
            </a:r>
            <a:r>
              <a:rPr lang="ru-RU" altLang="uk-UA" sz="1800" dirty="0">
                <a:latin typeface="Times New Roman" panose="02020603050405020304" pitchFamily="18" charset="0"/>
              </a:rPr>
              <a:t> </a:t>
            </a:r>
            <a:r>
              <a:rPr lang="ru-RU" altLang="uk-UA" sz="1800" i="1" dirty="0">
                <a:latin typeface="Times New Roman" panose="02020603050405020304" pitchFamily="18" charset="0"/>
              </a:rPr>
              <a:t>“</a:t>
            </a:r>
            <a:r>
              <a:rPr lang="ru-RU" altLang="uk-UA" sz="1800" i="1" dirty="0" err="1">
                <a:latin typeface="Times New Roman" panose="02020603050405020304" pitchFamily="18" charset="0"/>
              </a:rPr>
              <a:t>саморозкуркулення</a:t>
            </a:r>
            <a:r>
              <a:rPr lang="ru-RU" altLang="uk-UA" sz="1800" i="1" dirty="0">
                <a:latin typeface="Times New Roman" panose="02020603050405020304" pitchFamily="18" charset="0"/>
              </a:rPr>
              <a:t>”  </a:t>
            </a:r>
            <a:r>
              <a:rPr lang="ru-RU" altLang="uk-UA" sz="1800" dirty="0" err="1" smtClean="0">
                <a:latin typeface="Times New Roman" panose="02020603050405020304" pitchFamily="18" charset="0"/>
              </a:rPr>
              <a:t>своїх</a:t>
            </a:r>
            <a:r>
              <a:rPr lang="ru-RU" altLang="uk-UA" sz="1800" dirty="0" smtClean="0">
                <a:latin typeface="Times New Roman" panose="02020603050405020304" pitchFamily="18" charset="0"/>
              </a:rPr>
              <a:t> </a:t>
            </a:r>
            <a:r>
              <a:rPr lang="ru-RU" altLang="uk-UA" sz="1800" dirty="0">
                <a:latin typeface="Times New Roman" panose="02020603050405020304" pitchFamily="18" charset="0"/>
              </a:rPr>
              <a:t/>
            </a:r>
            <a:br>
              <a:rPr lang="ru-RU" altLang="uk-UA" sz="1800" dirty="0">
                <a:latin typeface="Times New Roman" panose="02020603050405020304" pitchFamily="18" charset="0"/>
              </a:rPr>
            </a:br>
            <a:r>
              <a:rPr lang="ru-RU" altLang="uk-UA" sz="1800" dirty="0" err="1">
                <a:latin typeface="Times New Roman" panose="02020603050405020304" pitchFamily="18" charset="0"/>
              </a:rPr>
              <a:t>господарств</a:t>
            </a:r>
            <a:r>
              <a:rPr lang="ru-RU" altLang="uk-UA" sz="1800" dirty="0">
                <a:latin typeface="Times New Roman" panose="02020603050405020304" pitchFamily="18" charset="0"/>
              </a:rPr>
              <a:t>. </a:t>
            </a:r>
            <a:r>
              <a:rPr lang="ru-RU" altLang="uk-UA" sz="1800" i="1" dirty="0">
                <a:latin typeface="Times New Roman" panose="02020603050405020304" pitchFamily="18" charset="0"/>
              </a:rPr>
              <a:t>Вони </a:t>
            </a:r>
            <a:r>
              <a:rPr lang="ru-RU" altLang="uk-UA" sz="1800" i="1" dirty="0" err="1">
                <a:latin typeface="Times New Roman" panose="02020603050405020304" pitchFamily="18" charset="0"/>
              </a:rPr>
              <a:t>відмовлялися</a:t>
            </a:r>
            <a:r>
              <a:rPr lang="ru-RU" altLang="uk-UA" sz="1800" i="1" dirty="0">
                <a:latin typeface="Times New Roman" panose="02020603050405020304" pitchFamily="18" charset="0"/>
              </a:rPr>
              <a:t> </a:t>
            </a:r>
            <a:r>
              <a:rPr lang="ru-RU" altLang="uk-UA" sz="1800" i="1" dirty="0" err="1">
                <a:latin typeface="Times New Roman" panose="02020603050405020304" pitchFamily="18" charset="0"/>
              </a:rPr>
              <a:t>від</a:t>
            </a:r>
            <a:r>
              <a:rPr lang="ru-RU" altLang="uk-UA" sz="1800" i="1" dirty="0">
                <a:latin typeface="Times New Roman" panose="02020603050405020304" pitchFamily="18" charset="0"/>
              </a:rPr>
              <a:t> </a:t>
            </a:r>
            <a:r>
              <a:rPr lang="ru-RU" altLang="uk-UA" sz="1800" i="1" dirty="0" err="1">
                <a:latin typeface="Times New Roman" panose="02020603050405020304" pitchFamily="18" charset="0"/>
              </a:rPr>
              <a:t>орендованої</a:t>
            </a:r>
            <a:r>
              <a:rPr lang="ru-RU" altLang="uk-UA" sz="1800" i="1" dirty="0">
                <a:latin typeface="Times New Roman" panose="02020603050405020304" pitchFamily="18" charset="0"/>
              </a:rPr>
              <a:t> </a:t>
            </a:r>
            <a:r>
              <a:rPr lang="ru-RU" altLang="uk-UA" sz="1800" i="1" dirty="0" err="1">
                <a:latin typeface="Times New Roman" panose="02020603050405020304" pitchFamily="18" charset="0"/>
              </a:rPr>
              <a:t>землі</a:t>
            </a:r>
            <a:r>
              <a:rPr lang="ru-RU" altLang="uk-UA" sz="1800" i="1" dirty="0">
                <a:latin typeface="Times New Roman" panose="02020603050405020304" pitchFamily="18" charset="0"/>
              </a:rPr>
              <a:t>,  </a:t>
            </a:r>
            <a:r>
              <a:rPr lang="ru-RU" altLang="uk-UA" sz="1800" i="1" dirty="0" err="1">
                <a:latin typeface="Times New Roman" panose="02020603050405020304" pitchFamily="18" charset="0"/>
              </a:rPr>
              <a:t>розпродували</a:t>
            </a:r>
            <a:r>
              <a:rPr lang="ru-RU" altLang="uk-UA" sz="1800" i="1" dirty="0">
                <a:latin typeface="Times New Roman" panose="02020603050405020304" pitchFamily="18" charset="0"/>
              </a:rPr>
              <a:t> </a:t>
            </a:r>
            <a:r>
              <a:rPr lang="ru-RU" altLang="uk-UA" sz="1800" i="1" dirty="0" err="1">
                <a:latin typeface="Times New Roman" panose="02020603050405020304" pitchFamily="18" charset="0"/>
              </a:rPr>
              <a:t>робочу</a:t>
            </a:r>
            <a:r>
              <a:rPr lang="ru-RU" altLang="uk-UA" sz="1800" i="1" dirty="0">
                <a:latin typeface="Times New Roman" panose="02020603050405020304" pitchFamily="18" charset="0"/>
              </a:rPr>
              <a:t> худобу, переставали</a:t>
            </a:r>
            <a:r>
              <a:rPr lang="en-US" altLang="uk-UA" sz="1800" i="1" dirty="0">
                <a:latin typeface="Times New Roman" panose="02020603050405020304" pitchFamily="18" charset="0"/>
              </a:rPr>
              <a:t> </a:t>
            </a:r>
            <a:r>
              <a:rPr lang="ru-RU" altLang="uk-UA" sz="1800" i="1" dirty="0" err="1">
                <a:latin typeface="Times New Roman" panose="02020603050405020304" pitchFamily="18" charset="0"/>
              </a:rPr>
              <a:t>наймати</a:t>
            </a:r>
            <a:r>
              <a:rPr lang="uk-UA" altLang="uk-UA" sz="1800" i="1" dirty="0">
                <a:latin typeface="Times New Roman" panose="02020603050405020304" pitchFamily="18" charset="0"/>
              </a:rPr>
              <a:t> </a:t>
            </a:r>
            <a:r>
              <a:rPr lang="ru-RU" altLang="uk-UA" sz="1800" i="1" dirty="0" err="1">
                <a:latin typeface="Times New Roman" panose="02020603050405020304" pitchFamily="18" charset="0"/>
              </a:rPr>
              <a:t>робітників</a:t>
            </a:r>
            <a:r>
              <a:rPr lang="ru-RU" altLang="uk-UA" sz="1800" i="1" dirty="0" smtClean="0">
                <a:latin typeface="Times New Roman" panose="02020603050405020304" pitchFamily="18" charset="0"/>
              </a:rPr>
              <a:t>.</a:t>
            </a:r>
          </a:p>
          <a:p>
            <a:pPr marL="808038" lvl="1" algn="just">
              <a:buNone/>
            </a:pPr>
            <a:r>
              <a:rPr lang="uk-UA" altLang="uk-UA" sz="1800" dirty="0">
                <a:latin typeface="Times New Roman" panose="02020603050405020304" pitchFamily="18" charset="0"/>
                <a:cs typeface="Times New Roman" panose="02020603050405020304" pitchFamily="18" charset="0"/>
              </a:rPr>
              <a:t>Найпоширеніша форма протесту зводилася до того, що селяни стали різати домашню худобу, не бажаючи віддавати її властям. Це явище набрало приголомшуючих масштабів: між 1928 і 1932 рр. Україна втратила близько половини поголів'я худоби.</a:t>
            </a:r>
          </a:p>
          <a:p>
            <a:pPr marL="808038" lvl="1" algn="just">
              <a:buNone/>
            </a:pPr>
            <a:endParaRPr lang="ru-RU" altLang="uk-UA" sz="1800" i="1" dirty="0">
              <a:latin typeface="Times New Roman" panose="02020603050405020304" pitchFamily="18"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99063" y="922337"/>
            <a:ext cx="3360738" cy="5013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929994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3200400" y="457201"/>
            <a:ext cx="7010400" cy="811213"/>
          </a:xfrm>
        </p:spPr>
        <p:txBody>
          <a:bodyPr/>
          <a:lstStyle/>
          <a:p>
            <a:r>
              <a:rPr lang="uk-UA" altLang="uk-UA" sz="4000" b="1" dirty="0" smtClean="0">
                <a:solidFill>
                  <a:srgbClr val="FF0000"/>
                </a:solidFill>
                <a:latin typeface="Times New Roman" panose="02020603050405020304" pitchFamily="18" charset="0"/>
                <a:cs typeface="Times New Roman" panose="02020603050405020304" pitchFamily="18" charset="0"/>
              </a:rPr>
              <a:t>«Запаморочення від успіхів»</a:t>
            </a:r>
            <a:endParaRPr lang="uk-UA" altLang="uk-UA" b="1" dirty="0" smtClean="0">
              <a:solidFill>
                <a:srgbClr val="FF0000"/>
              </a:solidFill>
            </a:endParaRPr>
          </a:p>
        </p:txBody>
      </p:sp>
      <p:sp>
        <p:nvSpPr>
          <p:cNvPr id="12291" name="Объект 2"/>
          <p:cNvSpPr>
            <a:spLocks noGrp="1"/>
          </p:cNvSpPr>
          <p:nvPr>
            <p:ph idx="1"/>
          </p:nvPr>
        </p:nvSpPr>
        <p:spPr>
          <a:xfrm>
            <a:off x="6705600" y="1579978"/>
            <a:ext cx="4762500" cy="4608512"/>
          </a:xfrm>
        </p:spPr>
        <p:txBody>
          <a:bodyPr/>
          <a:lstStyle/>
          <a:p>
            <a:pPr marL="0" indent="0" algn="just">
              <a:buNone/>
            </a:pPr>
            <a:r>
              <a:rPr lang="uk-UA" altLang="uk-UA" sz="2000" dirty="0" smtClean="0">
                <a:latin typeface="Times New Roman" panose="02020603050405020304" pitchFamily="18" charset="0"/>
                <a:cs typeface="Times New Roman" panose="02020603050405020304" pitchFamily="18" charset="0"/>
              </a:rPr>
              <a:t>2 березня 1930 року в газеті «Правда» опублікована стаття Сталіна «Запаморочення від успіхів» про «перегинах на місцях», допущених при колективізації. У ній Сталін засудив численні випадки порушення принципу добровільності при організації колгоспів. </a:t>
            </a:r>
            <a:br>
              <a:rPr lang="uk-UA" altLang="uk-UA" sz="2000" dirty="0" smtClean="0">
                <a:latin typeface="Times New Roman" panose="02020603050405020304" pitchFamily="18" charset="0"/>
                <a:cs typeface="Times New Roman" panose="02020603050405020304" pitchFamily="18" charset="0"/>
              </a:rPr>
            </a:br>
            <a:r>
              <a:rPr lang="uk-UA" altLang="uk-UA" sz="2000" dirty="0" smtClean="0">
                <a:latin typeface="Times New Roman" panose="02020603050405020304" pitchFamily="18" charset="0"/>
                <a:cs typeface="Times New Roman" panose="02020603050405020304" pitchFamily="18" charset="0"/>
              </a:rPr>
              <a:t/>
            </a:r>
            <a:br>
              <a:rPr lang="uk-UA" altLang="uk-UA" sz="2000" dirty="0" smtClean="0">
                <a:latin typeface="Times New Roman" panose="02020603050405020304" pitchFamily="18" charset="0"/>
                <a:cs typeface="Times New Roman" panose="02020603050405020304" pitchFamily="18" charset="0"/>
              </a:rPr>
            </a:br>
            <a:r>
              <a:rPr lang="uk-UA" altLang="uk-UA" sz="2000" dirty="0" smtClean="0">
                <a:latin typeface="Times New Roman" panose="02020603050405020304" pitchFamily="18" charset="0"/>
                <a:cs typeface="Times New Roman" panose="02020603050405020304" pitchFamily="18" charset="0"/>
              </a:rPr>
              <a:t>Він критикував зайву «завзятість» у справі розкуркулення, жертвами якого стали багато середняки. Вся відповідальність за допущені помилки покладалася на місцеве керівництво. </a:t>
            </a:r>
            <a:br>
              <a:rPr lang="uk-UA" altLang="uk-UA" sz="2000" dirty="0" smtClean="0">
                <a:latin typeface="Times New Roman" panose="02020603050405020304" pitchFamily="18" charset="0"/>
                <a:cs typeface="Times New Roman" panose="02020603050405020304" pitchFamily="18" charset="0"/>
              </a:rPr>
            </a:br>
            <a:endParaRPr lang="uk-UA" altLang="uk-UA" sz="2000" dirty="0">
              <a:latin typeface="Times New Roman" panose="02020603050405020304" pitchFamily="18" charset="0"/>
              <a:cs typeface="Times New Roman" panose="02020603050405020304" pitchFamily="18" charset="0"/>
            </a:endParaRPr>
          </a:p>
        </p:txBody>
      </p:sp>
      <p:pic>
        <p:nvPicPr>
          <p:cNvPr id="1229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89296" y="1863587"/>
            <a:ext cx="4801085" cy="3119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10298614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60034" y="365125"/>
            <a:ext cx="8093765" cy="1325563"/>
          </a:xfrm>
        </p:spPr>
        <p:txBody>
          <a:bodyPr>
            <a:normAutofit fontScale="90000"/>
          </a:bodyPr>
          <a:lstStyle/>
          <a:p>
            <a:pPr algn="ctr"/>
            <a:r>
              <a:rPr lang="uk-UA" sz="4000" dirty="0">
                <a:solidFill>
                  <a:srgbClr val="FF0000"/>
                </a:solidFill>
                <a:effectLst>
                  <a:outerShdw blurRad="38100" dist="38100" dir="2700000" algn="tl">
                    <a:srgbClr val="C0C0C0"/>
                  </a:outerShdw>
                </a:effectLst>
                <a:latin typeface="Times New Roman" pitchFamily="18" charset="0"/>
              </a:rPr>
              <a:t>Результати та наслідки колективізації:</a:t>
            </a:r>
            <a:r>
              <a:rPr lang="ru-RU" dirty="0">
                <a:solidFill>
                  <a:srgbClr val="FF0000"/>
                </a:solidFill>
                <a:effectLst>
                  <a:outerShdw blurRad="38100" dist="38100" dir="2700000" algn="tl">
                    <a:srgbClr val="C0C0C0"/>
                  </a:outerShdw>
                </a:effectLst>
                <a:latin typeface="Times New Roman" pitchFamily="18" charset="0"/>
              </a:rPr>
              <a:t/>
            </a:r>
            <a:br>
              <a:rPr lang="ru-RU" dirty="0">
                <a:solidFill>
                  <a:srgbClr val="FF0000"/>
                </a:solidFill>
                <a:effectLst>
                  <a:outerShdw blurRad="38100" dist="38100" dir="2700000" algn="tl">
                    <a:srgbClr val="C0C0C0"/>
                  </a:outerShdw>
                </a:effectLst>
                <a:latin typeface="Times New Roman" pitchFamily="18" charset="0"/>
              </a:rPr>
            </a:br>
            <a:endParaRPr lang="ru-RU" dirty="0"/>
          </a:p>
        </p:txBody>
      </p:sp>
      <p:sp>
        <p:nvSpPr>
          <p:cNvPr id="3" name="Объект 2"/>
          <p:cNvSpPr>
            <a:spLocks noGrp="1"/>
          </p:cNvSpPr>
          <p:nvPr>
            <p:ph idx="1"/>
          </p:nvPr>
        </p:nvSpPr>
        <p:spPr>
          <a:xfrm>
            <a:off x="2981738" y="1825625"/>
            <a:ext cx="8372061" cy="4351338"/>
          </a:xfrm>
        </p:spPr>
        <p:txBody>
          <a:bodyPr>
            <a:normAutofit fontScale="85000" lnSpcReduction="20000"/>
          </a:bodyPr>
          <a:lstStyle/>
          <a:p>
            <a:pPr algn="just">
              <a:buFont typeface="Wingdings" panose="05000000000000000000" pitchFamily="2" charset="2"/>
              <a:buChar char="Ø"/>
            </a:pPr>
            <a:r>
              <a:rPr lang="uk-UA" altLang="uk-UA" dirty="0">
                <a:latin typeface="Times New Roman" panose="02020603050405020304" pitchFamily="18" charset="0"/>
              </a:rPr>
              <a:t>фізичне знищення самостійних, заможних селян, які бажали працювати без диктату з боку держави; </a:t>
            </a:r>
            <a:endParaRPr lang="uk-UA" altLang="uk-UA" dirty="0" smtClean="0">
              <a:latin typeface="Times New Roman" panose="02020603050405020304" pitchFamily="18" charset="0"/>
            </a:endParaRPr>
          </a:p>
          <a:p>
            <a:pPr algn="just">
              <a:buFont typeface="Wingdings" panose="05000000000000000000" pitchFamily="2" charset="2"/>
              <a:buChar char="Ø"/>
            </a:pPr>
            <a:r>
              <a:rPr lang="uk-UA" altLang="uk-UA" dirty="0">
                <a:latin typeface="Times New Roman" panose="02020603050405020304" pitchFamily="18" charset="0"/>
              </a:rPr>
              <a:t>дезорганізація сільськогосподарського виробництва; </a:t>
            </a:r>
            <a:endParaRPr lang="uk-UA" altLang="uk-UA" dirty="0" smtClean="0">
              <a:latin typeface="Times New Roman" panose="02020603050405020304" pitchFamily="18" charset="0"/>
            </a:endParaRPr>
          </a:p>
          <a:p>
            <a:pPr algn="just">
              <a:buFont typeface="Wingdings" panose="05000000000000000000" pitchFamily="2" charset="2"/>
              <a:buChar char="Ø"/>
            </a:pPr>
            <a:r>
              <a:rPr lang="uk-UA" altLang="uk-UA" dirty="0">
                <a:latin typeface="Times New Roman" panose="02020603050405020304" pitchFamily="18" charset="0"/>
              </a:rPr>
              <a:t>скорочення поголів'я худоби; </a:t>
            </a:r>
            <a:endParaRPr lang="uk-UA" altLang="uk-UA" dirty="0" smtClean="0">
              <a:latin typeface="Times New Roman" panose="02020603050405020304" pitchFamily="18" charset="0"/>
            </a:endParaRPr>
          </a:p>
          <a:p>
            <a:pPr algn="just">
              <a:buFont typeface="Wingdings" panose="05000000000000000000" pitchFamily="2" charset="2"/>
              <a:buChar char="Ø"/>
            </a:pPr>
            <a:r>
              <a:rPr lang="uk-UA" altLang="uk-UA" dirty="0">
                <a:latin typeface="Times New Roman" panose="02020603050405020304" pitchFamily="18" charset="0"/>
              </a:rPr>
              <a:t>повне одержавлення сільськогосподарського </a:t>
            </a:r>
            <a:r>
              <a:rPr lang="uk-UA" altLang="uk-UA" dirty="0" smtClean="0">
                <a:latin typeface="Times New Roman" panose="02020603050405020304" pitchFamily="18" charset="0"/>
              </a:rPr>
              <a:t>виробництв</a:t>
            </a:r>
            <a:r>
              <a:rPr lang="uk-UA" altLang="uk-UA" dirty="0">
                <a:latin typeface="Times New Roman" panose="02020603050405020304" pitchFamily="18" charset="0"/>
              </a:rPr>
              <a:t>а, підпорядкування усіх сфер сільського життя партійно-державному керівництву; </a:t>
            </a:r>
            <a:endParaRPr lang="uk-UA" altLang="uk-UA" dirty="0" smtClean="0">
              <a:latin typeface="Times New Roman" panose="02020603050405020304" pitchFamily="18" charset="0"/>
            </a:endParaRPr>
          </a:p>
          <a:p>
            <a:pPr algn="just">
              <a:buFont typeface="Wingdings" panose="05000000000000000000" pitchFamily="2" charset="2"/>
              <a:buChar char="Ø"/>
            </a:pPr>
            <a:r>
              <a:rPr lang="uk-UA" altLang="uk-UA" dirty="0">
                <a:latin typeface="Times New Roman" panose="02020603050405020304" pitchFamily="18" charset="0"/>
              </a:rPr>
              <a:t>масове переселення селян у міста.</a:t>
            </a:r>
            <a:r>
              <a:rPr lang="ru-RU" altLang="uk-UA" dirty="0">
                <a:latin typeface="Times New Roman" panose="02020603050405020304" pitchFamily="18" charset="0"/>
              </a:rPr>
              <a:t/>
            </a:r>
            <a:br>
              <a:rPr lang="ru-RU" altLang="uk-UA" dirty="0">
                <a:latin typeface="Times New Roman" panose="02020603050405020304" pitchFamily="18" charset="0"/>
              </a:rPr>
            </a:br>
            <a:r>
              <a:rPr lang="uk-UA" altLang="uk-UA" dirty="0">
                <a:latin typeface="Times New Roman" panose="02020603050405020304" pitchFamily="18" charset="0"/>
              </a:rPr>
              <a:t/>
            </a:r>
            <a:br>
              <a:rPr lang="uk-UA" altLang="uk-UA" dirty="0">
                <a:latin typeface="Times New Roman" panose="02020603050405020304" pitchFamily="18" charset="0"/>
              </a:rPr>
            </a:br>
            <a:r>
              <a:rPr lang="uk-UA" altLang="uk-UA" dirty="0">
                <a:latin typeface="Times New Roman" panose="02020603050405020304" pitchFamily="18" charset="0"/>
              </a:rPr>
              <a:t/>
            </a:r>
            <a:br>
              <a:rPr lang="uk-UA" altLang="uk-UA" dirty="0">
                <a:latin typeface="Times New Roman" panose="02020603050405020304" pitchFamily="18" charset="0"/>
              </a:rPr>
            </a:br>
            <a:endParaRPr lang="uk-UA" altLang="uk-UA" dirty="0" smtClean="0">
              <a:latin typeface="Times New Roman" panose="02020603050405020304" pitchFamily="18" charset="0"/>
            </a:endParaRPr>
          </a:p>
          <a:p>
            <a:pPr marL="0" indent="0">
              <a:buNone/>
            </a:pPr>
            <a:r>
              <a:rPr lang="uk-UA" altLang="uk-UA" dirty="0">
                <a:latin typeface="Times New Roman" panose="02020603050405020304" pitchFamily="18" charset="0"/>
              </a:rPr>
              <a:t/>
            </a:r>
            <a:br>
              <a:rPr lang="uk-UA" altLang="uk-UA" dirty="0">
                <a:latin typeface="Times New Roman" panose="02020603050405020304" pitchFamily="18" charset="0"/>
              </a:rPr>
            </a:br>
            <a:r>
              <a:rPr lang="uk-UA" altLang="uk-UA" dirty="0">
                <a:latin typeface="Times New Roman" panose="02020603050405020304" pitchFamily="18" charset="0"/>
              </a:rPr>
              <a:t/>
            </a:r>
            <a:br>
              <a:rPr lang="uk-UA" altLang="uk-UA" dirty="0">
                <a:latin typeface="Times New Roman" panose="02020603050405020304" pitchFamily="18" charset="0"/>
              </a:rPr>
            </a:br>
            <a:endParaRPr lang="ru-RU" dirty="0"/>
          </a:p>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14238043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Содержимое 1"/>
          <p:cNvSpPr>
            <a:spLocks noGrp="1"/>
          </p:cNvSpPr>
          <p:nvPr>
            <p:ph idx="1"/>
          </p:nvPr>
        </p:nvSpPr>
        <p:spPr>
          <a:xfrm>
            <a:off x="6902453" y="1357314"/>
            <a:ext cx="4043362" cy="5043487"/>
          </a:xfrm>
        </p:spPr>
        <p:txBody>
          <a:bodyPr/>
          <a:lstStyle/>
          <a:p>
            <a:pPr marL="0" indent="0" algn="just">
              <a:buNone/>
            </a:pPr>
            <a:r>
              <a:rPr lang="ru-RU" altLang="uk-UA" sz="2400" dirty="0">
                <a:latin typeface="Times New Roman" panose="02020603050405020304" pitchFamily="18" charset="0"/>
                <a:cs typeface="Times New Roman" panose="02020603050405020304" pitchFamily="18" charset="0"/>
              </a:rPr>
              <a:t>Голод 1932—1933 </a:t>
            </a:r>
            <a:r>
              <a:rPr lang="ru-RU" altLang="uk-UA" sz="2400" dirty="0" err="1">
                <a:latin typeface="Times New Roman" panose="02020603050405020304" pitchFamily="18" charset="0"/>
                <a:cs typeface="Times New Roman" panose="02020603050405020304" pitchFamily="18" charset="0"/>
              </a:rPr>
              <a:t>рр</a:t>
            </a:r>
            <a:r>
              <a:rPr lang="ru-RU" altLang="uk-UA" sz="2400" dirty="0">
                <a:latin typeface="Times New Roman" panose="02020603050405020304" pitchFamily="18" charset="0"/>
                <a:cs typeface="Times New Roman" panose="02020603050405020304" pitchFamily="18" charset="0"/>
              </a:rPr>
              <a:t>. став для </a:t>
            </a:r>
            <a:r>
              <a:rPr lang="ru-RU" altLang="uk-UA" sz="2400" dirty="0" err="1">
                <a:latin typeface="Times New Roman" panose="02020603050405020304" pitchFamily="18" charset="0"/>
                <a:cs typeface="Times New Roman" panose="02020603050405020304" pitchFamily="18" charset="0"/>
              </a:rPr>
              <a:t>українців</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тим</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чим</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був</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голокост</a:t>
            </a:r>
            <a:r>
              <a:rPr lang="ru-RU" altLang="uk-UA" sz="2400" dirty="0">
                <a:latin typeface="Times New Roman" panose="02020603050405020304" pitchFamily="18" charset="0"/>
                <a:cs typeface="Times New Roman" panose="02020603050405020304" pitchFamily="18" charset="0"/>
              </a:rPr>
              <a:t> для </a:t>
            </a:r>
            <a:r>
              <a:rPr lang="ru-RU" altLang="uk-UA" sz="2400" dirty="0" err="1">
                <a:latin typeface="Times New Roman" panose="02020603050405020304" pitchFamily="18" charset="0"/>
                <a:cs typeface="Times New Roman" panose="02020603050405020304" pitchFamily="18" charset="0"/>
              </a:rPr>
              <a:t>євреїв</a:t>
            </a:r>
            <a:r>
              <a:rPr lang="ru-RU" altLang="uk-UA" sz="2400" dirty="0">
                <a:latin typeface="Times New Roman" panose="02020603050405020304" pitchFamily="18" charset="0"/>
                <a:cs typeface="Times New Roman" panose="02020603050405020304" pitchFamily="18" charset="0"/>
              </a:rPr>
              <a:t>. Як </a:t>
            </a:r>
            <a:r>
              <a:rPr lang="ru-RU" altLang="uk-UA" sz="2400" dirty="0" err="1">
                <a:latin typeface="Times New Roman" panose="02020603050405020304" pitchFamily="18" charset="0"/>
                <a:cs typeface="Times New Roman" panose="02020603050405020304" pitchFamily="18" charset="0"/>
              </a:rPr>
              <a:t>трагедія</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масштаби</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якої</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неможливо</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збагнути</a:t>
            </a:r>
            <a:r>
              <a:rPr lang="ru-RU" altLang="uk-UA" sz="2400" dirty="0">
                <a:latin typeface="Times New Roman" panose="02020603050405020304" pitchFamily="18" charset="0"/>
                <a:cs typeface="Times New Roman" panose="02020603050405020304" pitchFamily="18" charset="0"/>
              </a:rPr>
              <a:t>, голод </a:t>
            </a:r>
            <a:r>
              <a:rPr lang="ru-RU" altLang="uk-UA" sz="2400" dirty="0" err="1">
                <a:latin typeface="Times New Roman" panose="02020603050405020304" pitchFamily="18" charset="0"/>
                <a:cs typeface="Times New Roman" panose="02020603050405020304" pitchFamily="18" charset="0"/>
              </a:rPr>
              <a:t>травмував</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націю</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залишивши</a:t>
            </a:r>
            <a:r>
              <a:rPr lang="ru-RU" altLang="uk-UA" sz="2400" dirty="0">
                <a:latin typeface="Times New Roman" panose="02020603050405020304" pitchFamily="18" charset="0"/>
                <a:cs typeface="Times New Roman" panose="02020603050405020304" pitchFamily="18" charset="0"/>
              </a:rPr>
              <a:t> на </a:t>
            </a:r>
            <a:r>
              <a:rPr lang="ru-RU" altLang="uk-UA" sz="2400" dirty="0" err="1">
                <a:latin typeface="Times New Roman" panose="02020603050405020304" pitchFamily="18" charset="0"/>
                <a:cs typeface="Times New Roman" panose="02020603050405020304" pitchFamily="18" charset="0"/>
              </a:rPr>
              <a:t>її</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тілі</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глибокі</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соціальні</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психологічні</a:t>
            </a:r>
            <a:r>
              <a:rPr lang="ru-RU" altLang="uk-UA" sz="2400" dirty="0">
                <a:latin typeface="Times New Roman" panose="02020603050405020304" pitchFamily="18" charset="0"/>
                <a:cs typeface="Times New Roman" panose="02020603050405020304" pitchFamily="18" charset="0"/>
              </a:rPr>
              <a:t> та </a:t>
            </a:r>
            <a:r>
              <a:rPr lang="ru-RU" altLang="uk-UA" sz="2400" dirty="0" err="1">
                <a:latin typeface="Times New Roman" panose="02020603050405020304" pitchFamily="18" charset="0"/>
                <a:cs typeface="Times New Roman" panose="02020603050405020304" pitchFamily="18" charset="0"/>
              </a:rPr>
              <a:t>демографічні</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шрами</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які</a:t>
            </a:r>
            <a:r>
              <a:rPr lang="ru-RU" altLang="uk-UA" sz="2400" dirty="0">
                <a:latin typeface="Times New Roman" panose="02020603050405020304" pitchFamily="18" charset="0"/>
                <a:cs typeface="Times New Roman" panose="02020603050405020304" pitchFamily="18" charset="0"/>
              </a:rPr>
              <a:t> вона носить </a:t>
            </a:r>
            <a:r>
              <a:rPr lang="ru-RU" altLang="uk-UA" sz="2400" dirty="0" err="1">
                <a:latin typeface="Times New Roman" panose="02020603050405020304" pitchFamily="18" charset="0"/>
                <a:cs typeface="Times New Roman" panose="02020603050405020304" pitchFamily="18" charset="0"/>
              </a:rPr>
              <a:t>досьогодні</a:t>
            </a:r>
            <a:r>
              <a:rPr lang="ru-RU" altLang="uk-UA" sz="2400" dirty="0">
                <a:latin typeface="Times New Roman" panose="02020603050405020304" pitchFamily="18" charset="0"/>
                <a:cs typeface="Times New Roman" panose="02020603050405020304" pitchFamily="18" charset="0"/>
              </a:rPr>
              <a:t>. Кинув </a:t>
            </a:r>
            <a:r>
              <a:rPr lang="ru-RU" altLang="uk-UA" sz="2400" dirty="0" err="1">
                <a:latin typeface="Times New Roman" panose="02020603050405020304" pitchFamily="18" charset="0"/>
                <a:cs typeface="Times New Roman" panose="02020603050405020304" pitchFamily="18" charset="0"/>
              </a:rPr>
              <a:t>він</a:t>
            </a:r>
            <a:r>
              <a:rPr lang="ru-RU" altLang="uk-UA" sz="2400" dirty="0">
                <a:latin typeface="Times New Roman" panose="02020603050405020304" pitchFamily="18" charset="0"/>
                <a:cs typeface="Times New Roman" panose="02020603050405020304" pitchFamily="18" charset="0"/>
              </a:rPr>
              <a:t> і </a:t>
            </a:r>
            <a:r>
              <a:rPr lang="ru-RU" altLang="uk-UA" sz="2400" dirty="0" err="1">
                <a:latin typeface="Times New Roman" panose="02020603050405020304" pitchFamily="18" charset="0"/>
                <a:cs typeface="Times New Roman" panose="02020603050405020304" pitchFamily="18" charset="0"/>
              </a:rPr>
              <a:t>чорну</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тінь</a:t>
            </a:r>
            <a:r>
              <a:rPr lang="ru-RU" altLang="uk-UA" sz="2400" dirty="0">
                <a:latin typeface="Times New Roman" panose="02020603050405020304" pitchFamily="18" charset="0"/>
                <a:cs typeface="Times New Roman" panose="02020603050405020304" pitchFamily="18" charset="0"/>
              </a:rPr>
              <a:t> на </a:t>
            </a:r>
            <a:r>
              <a:rPr lang="ru-RU" altLang="uk-UA" sz="2400" dirty="0" err="1">
                <a:latin typeface="Times New Roman" panose="02020603050405020304" pitchFamily="18" charset="0"/>
                <a:cs typeface="Times New Roman" panose="02020603050405020304" pitchFamily="18" charset="0"/>
              </a:rPr>
              <a:t>методи</a:t>
            </a:r>
            <a:r>
              <a:rPr lang="ru-RU" altLang="uk-UA" sz="2400" dirty="0">
                <a:latin typeface="Times New Roman" panose="02020603050405020304" pitchFamily="18" charset="0"/>
                <a:cs typeface="Times New Roman" panose="02020603050405020304" pitchFamily="18" charset="0"/>
              </a:rPr>
              <a:t> й </a:t>
            </a:r>
            <a:r>
              <a:rPr lang="ru-RU" altLang="uk-UA" sz="2400" dirty="0" err="1">
                <a:latin typeface="Times New Roman" panose="02020603050405020304" pitchFamily="18" charset="0"/>
                <a:cs typeface="Times New Roman" panose="02020603050405020304" pitchFamily="18" charset="0"/>
              </a:rPr>
              <a:t>досягнення</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радянської</a:t>
            </a:r>
            <a:r>
              <a:rPr lang="ru-RU" altLang="uk-UA" sz="2400" dirty="0">
                <a:latin typeface="Times New Roman" panose="02020603050405020304" pitchFamily="18" charset="0"/>
                <a:cs typeface="Times New Roman" panose="02020603050405020304" pitchFamily="18" charset="0"/>
              </a:rPr>
              <a:t> </a:t>
            </a:r>
            <a:r>
              <a:rPr lang="ru-RU" altLang="uk-UA" sz="2400" dirty="0" err="1">
                <a:latin typeface="Times New Roman" panose="02020603050405020304" pitchFamily="18" charset="0"/>
                <a:cs typeface="Times New Roman" panose="02020603050405020304" pitchFamily="18" charset="0"/>
              </a:rPr>
              <a:t>системи</a:t>
            </a:r>
            <a:r>
              <a:rPr lang="ru-RU" altLang="uk-UA" sz="2400" dirty="0">
                <a:latin typeface="Times New Roman" panose="02020603050405020304" pitchFamily="18" charset="0"/>
                <a:cs typeface="Times New Roman" panose="02020603050405020304" pitchFamily="18" charset="0"/>
              </a:rPr>
              <a:t>.</a:t>
            </a:r>
          </a:p>
        </p:txBody>
      </p:sp>
      <p:sp>
        <p:nvSpPr>
          <p:cNvPr id="19459" name="Заголовок 2"/>
          <p:cNvSpPr>
            <a:spLocks noGrp="1"/>
          </p:cNvSpPr>
          <p:nvPr>
            <p:ph type="title"/>
          </p:nvPr>
        </p:nvSpPr>
        <p:spPr>
          <a:xfrm>
            <a:off x="3432176" y="457200"/>
            <a:ext cx="6778625" cy="668338"/>
          </a:xfrm>
        </p:spPr>
        <p:txBody>
          <a:bodyPr>
            <a:normAutofit fontScale="90000"/>
          </a:bodyPr>
          <a:lstStyle/>
          <a:p>
            <a:pPr algn="ctr"/>
            <a:r>
              <a:rPr lang="uk-UA" altLang="uk-UA" b="1" dirty="0" smtClean="0">
                <a:solidFill>
                  <a:srgbClr val="FF0000"/>
                </a:solidFill>
                <a:effectLst>
                  <a:outerShdw blurRad="38100" dist="38100" dir="2700000" algn="tl">
                    <a:srgbClr val="000000">
                      <a:alpha val="43137"/>
                    </a:srgbClr>
                  </a:outerShdw>
                </a:effectLst>
              </a:rPr>
              <a:t>Наслідки колективізації</a:t>
            </a:r>
            <a:endParaRPr lang="ru-RU" altLang="uk-UA" b="1" dirty="0" smtClean="0">
              <a:solidFill>
                <a:srgbClr val="FF0000"/>
              </a:solidFill>
              <a:effectLst>
                <a:outerShdw blurRad="38100" dist="38100" dir="2700000" algn="tl">
                  <a:srgbClr val="000000">
                    <a:alpha val="43137"/>
                  </a:srgbClr>
                </a:outerShdw>
              </a:effectLst>
            </a:endParaRPr>
          </a:p>
        </p:txBody>
      </p:sp>
      <p:pic>
        <p:nvPicPr>
          <p:cNvPr id="1946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31950" y="1052513"/>
            <a:ext cx="4292600" cy="3359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6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82889" y="4221163"/>
            <a:ext cx="2968625" cy="2328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Рисунок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1143037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7470" y="2366203"/>
            <a:ext cx="10515600" cy="1325563"/>
          </a:xfrm>
        </p:spPr>
        <p:txBody>
          <a:bodyPr/>
          <a:lstStyle/>
          <a:p>
            <a:pPr algn="ctr"/>
            <a:r>
              <a:rPr lang="uk-UA" b="1" dirty="0" smtClean="0">
                <a:solidFill>
                  <a:srgbClr val="FF0000"/>
                </a:solidFill>
                <a:effectLst>
                  <a:outerShdw blurRad="38100" dist="38100" dir="2700000" algn="tl">
                    <a:srgbClr val="000000">
                      <a:alpha val="43137"/>
                    </a:srgbClr>
                  </a:outerShdw>
                </a:effectLst>
              </a:rPr>
              <a:t>ГОЛОДОМОР 1932-1933 РОКИ</a:t>
            </a:r>
            <a:endParaRPr lang="ru-RU"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1200162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Ольга\Desktop\голодомор\ser145.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pic>
        <p:nvPicPr>
          <p:cNvPr id="6146" name="Picture 2"/>
          <p:cNvPicPr>
            <a:picLocks noChangeAspect="1" noChangeArrowheads="1"/>
          </p:cNvPicPr>
          <p:nvPr/>
        </p:nvPicPr>
        <p:blipFill>
          <a:blip r:embed="rId3" cstate="print"/>
          <a:srcRect/>
          <a:stretch>
            <a:fillRect/>
          </a:stretch>
        </p:blipFill>
        <p:spPr bwMode="auto">
          <a:xfrm>
            <a:off x="2666976" y="214290"/>
            <a:ext cx="7000924" cy="1000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2" descr="C:\Users\Ольга\Desktop\голодомор\22.jpg"/>
          <p:cNvPicPr>
            <a:picLocks noChangeAspect="1" noChangeArrowheads="1"/>
          </p:cNvPicPr>
          <p:nvPr/>
        </p:nvPicPr>
        <p:blipFill>
          <a:blip r:embed="rId4" cstate="print"/>
          <a:srcRect/>
          <a:stretch>
            <a:fillRect/>
          </a:stretch>
        </p:blipFill>
        <p:spPr bwMode="auto">
          <a:xfrm>
            <a:off x="2166910" y="1428737"/>
            <a:ext cx="1571636" cy="178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Содержимое 7"/>
          <p:cNvSpPr>
            <a:spLocks noGrp="1"/>
          </p:cNvSpPr>
          <p:nvPr>
            <p:ph sz="half" idx="1"/>
          </p:nvPr>
        </p:nvSpPr>
        <p:spPr>
          <a:xfrm>
            <a:off x="1738282" y="1285860"/>
            <a:ext cx="8715436" cy="5572140"/>
          </a:xfrm>
        </p:spPr>
        <p:txBody>
          <a:bodyPr>
            <a:normAutofit fontScale="77500" lnSpcReduction="20000"/>
          </a:bodyPr>
          <a:lstStyle/>
          <a:p>
            <a:endParaRPr lang="uk-UA" dirty="0" smtClean="0"/>
          </a:p>
          <a:p>
            <a:endParaRPr lang="uk-UA" dirty="0" smtClean="0"/>
          </a:p>
          <a:p>
            <a:endParaRPr lang="uk-UA" dirty="0" smtClean="0"/>
          </a:p>
          <a:p>
            <a:pPr>
              <a:buNone/>
            </a:pPr>
            <a:endParaRPr lang="uk-UA" b="1" dirty="0" smtClean="0">
              <a:solidFill>
                <a:schemeClr val="tx2">
                  <a:lumMod val="75000"/>
                </a:schemeClr>
              </a:solidFill>
            </a:endParaRPr>
          </a:p>
          <a:p>
            <a:pPr>
              <a:buNone/>
            </a:pPr>
            <a:endParaRPr lang="uk-UA" b="1" dirty="0" smtClean="0">
              <a:solidFill>
                <a:schemeClr val="tx2">
                  <a:lumMod val="75000"/>
                </a:schemeClr>
              </a:solidFill>
            </a:endParaRPr>
          </a:p>
          <a:p>
            <a:pPr>
              <a:buNone/>
            </a:pPr>
            <a:r>
              <a:rPr lang="uk-UA" b="1" dirty="0" smtClean="0">
                <a:solidFill>
                  <a:schemeClr val="tx2">
                    <a:lumMod val="75000"/>
                  </a:schemeClr>
                </a:solidFill>
              </a:rPr>
              <a:t> </a:t>
            </a:r>
          </a:p>
          <a:p>
            <a:pPr>
              <a:buNone/>
            </a:pPr>
            <a:r>
              <a:rPr lang="uk-UA" sz="2400" b="1" dirty="0">
                <a:solidFill>
                  <a:schemeClr val="tx2">
                    <a:lumMod val="75000"/>
                  </a:schemeClr>
                </a:solidFill>
              </a:rPr>
              <a:t>   Йосип Сталін       Всеволод </a:t>
            </a:r>
            <a:r>
              <a:rPr lang="uk-UA" sz="2400" b="1" dirty="0" err="1">
                <a:solidFill>
                  <a:schemeClr val="tx2">
                    <a:lumMod val="75000"/>
                  </a:schemeClr>
                </a:solidFill>
              </a:rPr>
              <a:t>Балицький</a:t>
            </a:r>
            <a:r>
              <a:rPr lang="uk-UA" sz="2400" b="1" dirty="0">
                <a:solidFill>
                  <a:schemeClr val="tx2">
                    <a:lumMod val="75000"/>
                  </a:schemeClr>
                </a:solidFill>
              </a:rPr>
              <a:t>  Мендель </a:t>
            </a:r>
            <a:r>
              <a:rPr lang="uk-UA" sz="2400" b="1" dirty="0" err="1">
                <a:solidFill>
                  <a:schemeClr val="tx2">
                    <a:lumMod val="75000"/>
                  </a:schemeClr>
                </a:solidFill>
              </a:rPr>
              <a:t>Хатаєвич</a:t>
            </a:r>
            <a:r>
              <a:rPr lang="uk-UA" sz="2400" b="1" dirty="0">
                <a:solidFill>
                  <a:schemeClr val="tx2">
                    <a:lumMod val="75000"/>
                  </a:schemeClr>
                </a:solidFill>
              </a:rPr>
              <a:t>   Влас Чубар</a:t>
            </a:r>
          </a:p>
          <a:p>
            <a:pPr>
              <a:buNone/>
            </a:pPr>
            <a:endParaRPr lang="uk-UA" b="1" dirty="0" smtClean="0">
              <a:solidFill>
                <a:schemeClr val="tx2">
                  <a:lumMod val="75000"/>
                </a:schemeClr>
              </a:solidFill>
            </a:endParaRPr>
          </a:p>
          <a:p>
            <a:pPr>
              <a:buNone/>
            </a:pPr>
            <a:endParaRPr lang="uk-UA" b="1" dirty="0" smtClean="0">
              <a:solidFill>
                <a:schemeClr val="tx2">
                  <a:lumMod val="75000"/>
                </a:schemeClr>
              </a:solidFill>
            </a:endParaRPr>
          </a:p>
          <a:p>
            <a:pPr>
              <a:buNone/>
            </a:pPr>
            <a:endParaRPr lang="uk-UA" b="1" dirty="0" smtClean="0">
              <a:solidFill>
                <a:schemeClr val="tx2">
                  <a:lumMod val="75000"/>
                </a:schemeClr>
              </a:solidFill>
            </a:endParaRPr>
          </a:p>
          <a:p>
            <a:pPr>
              <a:buNone/>
            </a:pPr>
            <a:endParaRPr lang="uk-UA" b="1" dirty="0" smtClean="0">
              <a:solidFill>
                <a:schemeClr val="tx2">
                  <a:lumMod val="75000"/>
                </a:schemeClr>
              </a:solidFill>
            </a:endParaRPr>
          </a:p>
          <a:p>
            <a:pPr>
              <a:buNone/>
            </a:pPr>
            <a:endParaRPr lang="uk-UA" b="1" dirty="0" smtClean="0">
              <a:solidFill>
                <a:schemeClr val="tx2">
                  <a:lumMod val="75000"/>
                </a:schemeClr>
              </a:solidFill>
            </a:endParaRPr>
          </a:p>
          <a:p>
            <a:pPr>
              <a:buNone/>
            </a:pPr>
            <a:endParaRPr lang="uk-UA" b="1" dirty="0" smtClean="0">
              <a:solidFill>
                <a:schemeClr val="tx2">
                  <a:lumMod val="75000"/>
                </a:schemeClr>
              </a:solidFill>
            </a:endParaRPr>
          </a:p>
          <a:p>
            <a:pPr>
              <a:buNone/>
            </a:pPr>
            <a:endParaRPr lang="uk-UA" b="1" dirty="0" smtClean="0">
              <a:solidFill>
                <a:schemeClr val="tx2">
                  <a:lumMod val="75000"/>
                </a:schemeClr>
              </a:solidFill>
            </a:endParaRPr>
          </a:p>
          <a:p>
            <a:pPr>
              <a:buNone/>
            </a:pPr>
            <a:r>
              <a:rPr lang="uk-UA" sz="2400" b="1" dirty="0" err="1">
                <a:solidFill>
                  <a:schemeClr val="tx2">
                    <a:lumMod val="75000"/>
                  </a:schemeClr>
                </a:solidFill>
              </a:rPr>
              <a:t>В</a:t>
            </a:r>
            <a:r>
              <a:rPr lang="uk-UA" sz="2400" b="1" dirty="0" err="1">
                <a:solidFill>
                  <a:schemeClr val="tx2">
                    <a:lumMod val="75000"/>
                  </a:schemeClr>
                </a:solidFill>
                <a:sym typeface="Symbol"/>
              </a:rPr>
              <a:t>ячеслав</a:t>
            </a:r>
            <a:r>
              <a:rPr lang="uk-UA" sz="2400" b="1" dirty="0">
                <a:solidFill>
                  <a:schemeClr val="tx2">
                    <a:lumMod val="75000"/>
                  </a:schemeClr>
                </a:solidFill>
                <a:sym typeface="Symbol"/>
              </a:rPr>
              <a:t> Молотов  Павло Постишев     Лазар </a:t>
            </a:r>
            <a:r>
              <a:rPr lang="uk-UA" sz="2400" b="1" dirty="0" err="1">
                <a:solidFill>
                  <a:schemeClr val="tx2">
                    <a:lumMod val="75000"/>
                  </a:schemeClr>
                </a:solidFill>
                <a:sym typeface="Symbol"/>
              </a:rPr>
              <a:t>Каганович</a:t>
            </a:r>
            <a:r>
              <a:rPr lang="uk-UA" sz="2400" b="1" dirty="0">
                <a:solidFill>
                  <a:schemeClr val="tx2">
                    <a:lumMod val="75000"/>
                  </a:schemeClr>
                </a:solidFill>
                <a:sym typeface="Symbol"/>
              </a:rPr>
              <a:t>   Станіслав  </a:t>
            </a:r>
            <a:r>
              <a:rPr lang="uk-UA" sz="2400" b="1" dirty="0" err="1">
                <a:solidFill>
                  <a:schemeClr val="tx2">
                    <a:lumMod val="75000"/>
                  </a:schemeClr>
                </a:solidFill>
                <a:sym typeface="Symbol"/>
              </a:rPr>
              <a:t>Косіор</a:t>
            </a:r>
            <a:r>
              <a:rPr lang="uk-UA" sz="2400" b="1" dirty="0">
                <a:solidFill>
                  <a:schemeClr val="tx2">
                    <a:lumMod val="75000"/>
                  </a:schemeClr>
                </a:solidFill>
                <a:sym typeface="Symbol"/>
              </a:rPr>
              <a:t>     </a:t>
            </a:r>
            <a:endParaRPr lang="ru-RU" sz="2400" dirty="0"/>
          </a:p>
        </p:txBody>
      </p:sp>
      <p:pic>
        <p:nvPicPr>
          <p:cNvPr id="6148" name="Picture 4" descr="C:\Users\Ольга\Desktop\голодомор\Molotov.jpg"/>
          <p:cNvPicPr>
            <a:picLocks noChangeAspect="1" noChangeArrowheads="1"/>
          </p:cNvPicPr>
          <p:nvPr/>
        </p:nvPicPr>
        <p:blipFill>
          <a:blip r:embed="rId5" cstate="print"/>
          <a:srcRect/>
          <a:stretch>
            <a:fillRect/>
          </a:stretch>
        </p:blipFill>
        <p:spPr bwMode="auto">
          <a:xfrm>
            <a:off x="2166910" y="3929066"/>
            <a:ext cx="1571636" cy="1976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C:\Users\Ольга\Desktop\голодомор\Балицький_Всеволод_Аполлонович.jpg"/>
          <p:cNvPicPr>
            <a:picLocks noGrp="1" noChangeAspect="1" noChangeArrowheads="1"/>
          </p:cNvPicPr>
          <p:nvPr>
            <p:ph sz="half" idx="2"/>
          </p:nvPr>
        </p:nvPicPr>
        <p:blipFill>
          <a:blip r:embed="rId6" cstate="print"/>
          <a:srcRect/>
          <a:stretch>
            <a:fillRect/>
          </a:stretch>
        </p:blipFill>
        <p:spPr bwMode="auto">
          <a:xfrm>
            <a:off x="4310050" y="1428736"/>
            <a:ext cx="1500198" cy="185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2" name="Picture 8" descr="C:\Users\Ольга\Desktop\голодомор\5.jpg"/>
          <p:cNvPicPr>
            <a:picLocks noChangeAspect="1" noChangeArrowheads="1"/>
          </p:cNvPicPr>
          <p:nvPr/>
        </p:nvPicPr>
        <p:blipFill>
          <a:blip r:embed="rId7" cstate="print"/>
          <a:srcRect/>
          <a:stretch>
            <a:fillRect/>
          </a:stretch>
        </p:blipFill>
        <p:spPr bwMode="auto">
          <a:xfrm>
            <a:off x="4238612" y="4000504"/>
            <a:ext cx="1500198" cy="1928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3" name="Picture 9" descr="C:\Users\Ольга\Desktop\голодомор\M_Hataevich.JPG"/>
          <p:cNvPicPr>
            <a:picLocks noChangeAspect="1" noChangeArrowheads="1"/>
          </p:cNvPicPr>
          <p:nvPr/>
        </p:nvPicPr>
        <p:blipFill>
          <a:blip r:embed="rId8" cstate="print"/>
          <a:srcRect/>
          <a:stretch>
            <a:fillRect/>
          </a:stretch>
        </p:blipFill>
        <p:spPr bwMode="auto">
          <a:xfrm>
            <a:off x="6310314" y="1357298"/>
            <a:ext cx="1285884" cy="185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62" name="Picture 18" descr="C:\Users\Ольга\Desktop\голодомор\1255036186_kaganovich.jpg"/>
          <p:cNvPicPr>
            <a:picLocks noChangeAspect="1" noChangeArrowheads="1"/>
          </p:cNvPicPr>
          <p:nvPr/>
        </p:nvPicPr>
        <p:blipFill>
          <a:blip r:embed="rId9" cstate="print"/>
          <a:srcRect/>
          <a:stretch>
            <a:fillRect/>
          </a:stretch>
        </p:blipFill>
        <p:spPr bwMode="auto">
          <a:xfrm>
            <a:off x="6381752" y="4000504"/>
            <a:ext cx="1428760" cy="1928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C:\Users\Ольга\Desktop\голодомор\image001.jpg"/>
          <p:cNvPicPr>
            <a:picLocks noChangeAspect="1" noChangeArrowheads="1"/>
          </p:cNvPicPr>
          <p:nvPr/>
        </p:nvPicPr>
        <p:blipFill>
          <a:blip r:embed="rId10" cstate="print"/>
          <a:srcRect/>
          <a:stretch>
            <a:fillRect/>
          </a:stretch>
        </p:blipFill>
        <p:spPr bwMode="auto">
          <a:xfrm>
            <a:off x="8239140" y="1357298"/>
            <a:ext cx="1476372" cy="185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descr="C:\Users\Ольга\Desktop\голодомор\844c492c-d881-ced4-70e1-0d9eb2743408.jpg"/>
          <p:cNvPicPr>
            <a:picLocks noChangeAspect="1" noChangeArrowheads="1"/>
          </p:cNvPicPr>
          <p:nvPr/>
        </p:nvPicPr>
        <p:blipFill>
          <a:blip r:embed="rId11" cstate="print"/>
          <a:srcRect/>
          <a:stretch>
            <a:fillRect/>
          </a:stretch>
        </p:blipFill>
        <p:spPr bwMode="auto">
          <a:xfrm>
            <a:off x="8382016" y="4000504"/>
            <a:ext cx="1357322" cy="1928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4271965142"/>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367430"/>
            <a:ext cx="10515600" cy="1325563"/>
          </a:xfrm>
        </p:spPr>
        <p:txBody>
          <a:bodyPr/>
          <a:lstStyle/>
          <a:p>
            <a:pPr algn="ctr"/>
            <a:r>
              <a:rPr lang="uk-UA" b="1" dirty="0" smtClean="0">
                <a:solidFill>
                  <a:srgbClr val="FF0000"/>
                </a:solidFill>
                <a:latin typeface="Times New Roman" pitchFamily="18" charset="0"/>
                <a:cs typeface="Times New Roman" pitchFamily="18" charset="0"/>
              </a:rPr>
              <a:t>Причини Голодомору</a:t>
            </a:r>
            <a:endParaRPr lang="ru-RU" b="1" dirty="0">
              <a:solidFill>
                <a:srgbClr val="FF0000"/>
              </a:solidFill>
              <a:latin typeface="Times New Roman" pitchFamily="18" charset="0"/>
              <a:cs typeface="Times New Roman" pitchFamily="18" charset="0"/>
            </a:endParaRPr>
          </a:p>
        </p:txBody>
      </p:sp>
      <p:sp>
        <p:nvSpPr>
          <p:cNvPr id="4" name="Заголовок 1"/>
          <p:cNvSpPr txBox="1">
            <a:spLocks/>
          </p:cNvSpPr>
          <p:nvPr/>
        </p:nvSpPr>
        <p:spPr>
          <a:xfrm>
            <a:off x="1981200" y="119042"/>
            <a:ext cx="8229600" cy="650083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dirty="0"/>
          </a:p>
        </p:txBody>
      </p:sp>
      <p:sp>
        <p:nvSpPr>
          <p:cNvPr id="5" name="Прямоугольник 4"/>
          <p:cNvSpPr/>
          <p:nvPr/>
        </p:nvSpPr>
        <p:spPr>
          <a:xfrm>
            <a:off x="3161725" y="1484784"/>
            <a:ext cx="7776864" cy="4680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Ø"/>
            </a:pPr>
            <a:r>
              <a:rPr lang="uk-UA" sz="3200" dirty="0">
                <a:solidFill>
                  <a:schemeClr val="tx1"/>
                </a:solidFill>
                <a:latin typeface="Times New Roman" pitchFamily="18" charset="0"/>
                <a:cs typeface="Times New Roman" pitchFamily="18" charset="0"/>
              </a:rPr>
              <a:t>Геноцид українського народу, як засіб упокорення</a:t>
            </a:r>
          </a:p>
          <a:p>
            <a:pPr marL="457200" indent="-457200" algn="just">
              <a:buFont typeface="Wingdings" panose="05000000000000000000" pitchFamily="2" charset="2"/>
              <a:buChar char="Ø"/>
            </a:pPr>
            <a:r>
              <a:rPr lang="uk-UA" sz="3200" dirty="0">
                <a:solidFill>
                  <a:schemeClr val="tx1"/>
                </a:solidFill>
                <a:latin typeface="Times New Roman" pitchFamily="18" charset="0"/>
                <a:cs typeface="Times New Roman" pitchFamily="18" charset="0"/>
              </a:rPr>
              <a:t>Невміння держави організувати селян на колективну працю</a:t>
            </a:r>
          </a:p>
          <a:p>
            <a:pPr marL="457200" indent="-457200" algn="just">
              <a:buFont typeface="Wingdings" panose="05000000000000000000" pitchFamily="2" charset="2"/>
              <a:buChar char="Ø"/>
            </a:pPr>
            <a:r>
              <a:rPr lang="uk-UA" sz="3200" dirty="0">
                <a:solidFill>
                  <a:schemeClr val="tx1"/>
                </a:solidFill>
                <a:latin typeface="Times New Roman" pitchFamily="18" charset="0"/>
                <a:cs typeface="Times New Roman" pitchFamily="18" charset="0"/>
              </a:rPr>
              <a:t>Незацікавленість селян у результатах праці</a:t>
            </a:r>
          </a:p>
          <a:p>
            <a:pPr marL="457200" indent="-457200" algn="just">
              <a:buFont typeface="Wingdings" panose="05000000000000000000" pitchFamily="2" charset="2"/>
              <a:buChar char="Ø"/>
            </a:pPr>
            <a:r>
              <a:rPr lang="uk-UA" sz="3200" dirty="0">
                <a:solidFill>
                  <a:schemeClr val="tx1"/>
                </a:solidFill>
                <a:latin typeface="Times New Roman" pitchFamily="18" charset="0"/>
                <a:cs typeface="Times New Roman" pitchFamily="18" charset="0"/>
              </a:rPr>
              <a:t>Посуха 1932 року</a:t>
            </a:r>
            <a:endParaRPr lang="ru-RU" sz="3200" dirty="0">
              <a:solidFill>
                <a:schemeClr val="tx1"/>
              </a:solidFill>
              <a:latin typeface="Times New Roman" pitchFamily="18" charset="0"/>
              <a:cs typeface="Times New Roman" pitchFamily="18"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12400208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t="41709"/>
          <a:stretch>
            <a:fillRect/>
          </a:stretch>
        </p:blipFill>
        <p:spPr bwMode="auto">
          <a:xfrm>
            <a:off x="2372140" y="26504"/>
            <a:ext cx="9144000" cy="6858000"/>
          </a:xfrm>
          <a:prstGeom prst="rect">
            <a:avLst/>
          </a:prstGeom>
          <a:noFill/>
          <a:ln w="9525">
            <a:noFill/>
            <a:miter lim="800000"/>
            <a:headEnd/>
            <a:tailEnd/>
          </a:ln>
        </p:spPr>
      </p:pic>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2878182823"/>
      </p:ext>
    </p:extLst>
  </p:cSld>
  <p:clrMapOvr>
    <a:masterClrMapping/>
  </p:clrMapOvr>
  <p:transition spd="slow">
    <p:wipe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3948456987"/>
      </p:ext>
    </p:extLst>
  </p:cSld>
  <p:clrMapOvr>
    <a:masterClrMapping/>
  </p:clrMapOvr>
  <p:transition spd="slow">
    <p:wipe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ChangeArrowheads="1"/>
          </p:cNvSpPr>
          <p:nvPr/>
        </p:nvSpPr>
        <p:spPr bwMode="auto">
          <a:xfrm>
            <a:off x="2209800" y="330532"/>
            <a:ext cx="9240078" cy="7867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47610" rIns="0" bIns="0" anchor="ctr">
            <a:spAutoFit/>
          </a:bodyPr>
          <a:lstStyle/>
          <a:p>
            <a:pPr algn="ctr"/>
            <a:r>
              <a:rPr lang="ru-RU" altLang="ru-RU" sz="2400" b="1" dirty="0" err="1">
                <a:solidFill>
                  <a:srgbClr val="CC0000"/>
                </a:solidFill>
              </a:rPr>
              <a:t>Запровадження</a:t>
            </a:r>
            <a:r>
              <a:rPr lang="ru-RU" altLang="ru-RU" sz="2400" b="1" dirty="0">
                <a:solidFill>
                  <a:srgbClr val="CC0000"/>
                </a:solidFill>
              </a:rPr>
              <a:t> </a:t>
            </a:r>
            <a:r>
              <a:rPr lang="ru-RU" altLang="ru-RU" sz="2400" b="1" dirty="0" err="1">
                <a:solidFill>
                  <a:srgbClr val="CC0000"/>
                </a:solidFill>
              </a:rPr>
              <a:t>натуральних</a:t>
            </a:r>
            <a:r>
              <a:rPr lang="ru-RU" altLang="ru-RU" sz="2400" b="1" dirty="0">
                <a:solidFill>
                  <a:srgbClr val="CC0000"/>
                </a:solidFill>
              </a:rPr>
              <a:t> </a:t>
            </a:r>
            <a:r>
              <a:rPr lang="ru-RU" altLang="ru-RU" sz="2400" b="1" dirty="0" err="1">
                <a:solidFill>
                  <a:srgbClr val="CC0000"/>
                </a:solidFill>
              </a:rPr>
              <a:t>штрафів</a:t>
            </a:r>
            <a:r>
              <a:rPr lang="ru-RU" altLang="ru-RU" sz="2400" b="1" dirty="0">
                <a:solidFill>
                  <a:srgbClr val="CC0000"/>
                </a:solidFill>
              </a:rPr>
              <a:t> і </a:t>
            </a:r>
            <a:r>
              <a:rPr lang="ru-RU" altLang="ru-RU" sz="2400" b="1" dirty="0" err="1">
                <a:solidFill>
                  <a:srgbClr val="CC0000"/>
                </a:solidFill>
              </a:rPr>
              <a:t>чорних</a:t>
            </a:r>
            <a:r>
              <a:rPr lang="ru-RU" altLang="ru-RU" sz="2400" b="1" dirty="0">
                <a:solidFill>
                  <a:srgbClr val="CC0000"/>
                </a:solidFill>
              </a:rPr>
              <a:t> </a:t>
            </a:r>
            <a:r>
              <a:rPr lang="ru-RU" altLang="ru-RU" sz="2400" b="1" dirty="0" err="1">
                <a:solidFill>
                  <a:srgbClr val="CC0000"/>
                </a:solidFill>
              </a:rPr>
              <a:t>дощок</a:t>
            </a:r>
            <a:r>
              <a:rPr lang="ru-RU" altLang="ru-RU" sz="2400" b="1" dirty="0">
                <a:solidFill>
                  <a:srgbClr val="CC0000"/>
                </a:solidFill>
              </a:rPr>
              <a:t>, блокада</a:t>
            </a:r>
          </a:p>
          <a:p>
            <a:pPr eaLnBrk="0" hangingPunct="0"/>
            <a:endParaRPr lang="ru-RU" altLang="ru-RU" sz="2400" b="1" dirty="0">
              <a:solidFill>
                <a:srgbClr val="CC0000"/>
              </a:solidFill>
            </a:endParaRPr>
          </a:p>
        </p:txBody>
      </p:sp>
      <p:pic>
        <p:nvPicPr>
          <p:cNvPr id="37893"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4087" y="933451"/>
            <a:ext cx="4759325"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7894"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61891" y="723901"/>
            <a:ext cx="4613275" cy="5848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835755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476375" y="28576"/>
            <a:ext cx="10198790" cy="1857375"/>
          </a:xfrm>
        </p:spPr>
        <p:txBody>
          <a:bodyPr rtlCol="0">
            <a:normAutofit/>
          </a:bodyPr>
          <a:lstStyle/>
          <a:p>
            <a:pPr algn="just">
              <a:defRPr/>
            </a:pPr>
            <a:r>
              <a:rPr lang="en-US" sz="2800" b="1" dirty="0">
                <a:solidFill>
                  <a:srgbClr val="800000"/>
                </a:solidFill>
                <a:effectLst>
                  <a:outerShdw blurRad="38100" dist="38100" dir="2700000" algn="tl">
                    <a:srgbClr val="000000">
                      <a:alpha val="43137"/>
                    </a:srgbClr>
                  </a:outerShdw>
                </a:effectLst>
                <a:latin typeface="Bookman Old Style" pitchFamily="18" charset="0"/>
              </a:rPr>
              <a:t>1925 </a:t>
            </a:r>
            <a:r>
              <a:rPr lang="uk-UA" sz="2800" b="1" dirty="0">
                <a:solidFill>
                  <a:srgbClr val="800000"/>
                </a:solidFill>
                <a:effectLst>
                  <a:outerShdw blurRad="38100" dist="38100" dir="2700000" algn="tl">
                    <a:srgbClr val="000000">
                      <a:alpha val="43137"/>
                    </a:srgbClr>
                  </a:outerShdw>
                </a:effectLst>
                <a:latin typeface="Bookman Old Style" pitchFamily="18" charset="0"/>
              </a:rPr>
              <a:t>р</a:t>
            </a:r>
            <a:r>
              <a:rPr lang="en-US" sz="2800" b="1" dirty="0">
                <a:solidFill>
                  <a:srgbClr val="800000"/>
                </a:solidFill>
                <a:effectLst>
                  <a:outerShdw blurRad="38100" dist="38100" dir="2700000" algn="tl">
                    <a:srgbClr val="000000">
                      <a:alpha val="43137"/>
                    </a:srgbClr>
                  </a:outerShdw>
                </a:effectLst>
                <a:latin typeface="Bookman Old Style" pitchFamily="18" charset="0"/>
              </a:rPr>
              <a:t>. - </a:t>
            </a:r>
            <a:r>
              <a:rPr lang="en-US" sz="2800" dirty="0">
                <a:latin typeface="Bookman Old Style" pitchFamily="18" charset="0"/>
              </a:rPr>
              <a:t>XIV </a:t>
            </a:r>
            <a:r>
              <a:rPr lang="uk-UA" sz="2800" dirty="0" smtClean="0">
                <a:latin typeface="Bookman Old Style" pitchFamily="18" charset="0"/>
              </a:rPr>
              <a:t>з’їзд</a:t>
            </a:r>
            <a:r>
              <a:rPr lang="en-US" sz="2800" dirty="0" smtClean="0">
                <a:latin typeface="Bookman Old Style" pitchFamily="18" charset="0"/>
              </a:rPr>
              <a:t> </a:t>
            </a:r>
            <a:r>
              <a:rPr lang="en-US" sz="2800" dirty="0">
                <a:latin typeface="Bookman Old Style" pitchFamily="18" charset="0"/>
              </a:rPr>
              <a:t>ВКП(б) – </a:t>
            </a:r>
            <a:r>
              <a:rPr lang="uk-UA" sz="2800" dirty="0">
                <a:latin typeface="Bookman Old Style" pitchFamily="18" charset="0"/>
              </a:rPr>
              <a:t>оголошено першочергове завдання розвитку економіки</a:t>
            </a:r>
            <a:r>
              <a:rPr lang="en-US" sz="2800" dirty="0">
                <a:latin typeface="Bookman Old Style" pitchFamily="18" charset="0"/>
              </a:rPr>
              <a:t> - </a:t>
            </a:r>
            <a:r>
              <a:rPr lang="uk-UA" sz="2800" b="1" i="1" u="sng" dirty="0">
                <a:latin typeface="Bookman Old Style" pitchFamily="18" charset="0"/>
              </a:rPr>
              <a:t>і</a:t>
            </a:r>
            <a:r>
              <a:rPr lang="en-US" sz="2800" b="1" i="1" u="sng" dirty="0" err="1">
                <a:latin typeface="Bookman Old Style" pitchFamily="18" charset="0"/>
              </a:rPr>
              <a:t>ндустр</a:t>
            </a:r>
            <a:r>
              <a:rPr lang="uk-UA" sz="2800" b="1" i="1" u="sng" dirty="0">
                <a:latin typeface="Bookman Old Style" pitchFamily="18" charset="0"/>
              </a:rPr>
              <a:t>і</a:t>
            </a:r>
            <a:r>
              <a:rPr lang="en-US" sz="2800" b="1" i="1" u="sng" dirty="0" err="1">
                <a:latin typeface="Bookman Old Style" pitchFamily="18" charset="0"/>
              </a:rPr>
              <a:t>ал</a:t>
            </a:r>
            <a:r>
              <a:rPr lang="uk-UA" sz="2800" b="1" i="1" u="sng" dirty="0">
                <a:latin typeface="Bookman Old Style" pitchFamily="18" charset="0"/>
              </a:rPr>
              <a:t>і</a:t>
            </a:r>
            <a:r>
              <a:rPr lang="en-US" sz="2800" b="1" i="1" u="sng" dirty="0" err="1">
                <a:latin typeface="Bookman Old Style" pitchFamily="18" charset="0"/>
              </a:rPr>
              <a:t>зац</a:t>
            </a:r>
            <a:r>
              <a:rPr lang="uk-UA" sz="2800" b="1" i="1" u="sng" dirty="0">
                <a:latin typeface="Bookman Old Style" pitchFamily="18" charset="0"/>
              </a:rPr>
              <a:t>і</a:t>
            </a:r>
            <a:r>
              <a:rPr lang="en-US" sz="2800" b="1" i="1" u="sng" dirty="0">
                <a:latin typeface="Bookman Old Style" pitchFamily="18" charset="0"/>
              </a:rPr>
              <a:t>я</a:t>
            </a:r>
            <a:r>
              <a:rPr lang="en-US" sz="2800" i="1" u="sng" dirty="0">
                <a:latin typeface="Bookman Old Style" pitchFamily="18" charset="0"/>
              </a:rPr>
              <a:t>.</a:t>
            </a:r>
            <a:endParaRPr lang="ru-RU" sz="2800" i="1" u="sng" dirty="0">
              <a:latin typeface="Bookman Old Style" pitchFamily="18" charset="0"/>
            </a:endParaRPr>
          </a:p>
        </p:txBody>
      </p:sp>
      <p:pic>
        <p:nvPicPr>
          <p:cNvPr id="15362" name="Picture 2"/>
          <p:cNvPicPr>
            <a:picLocks noChangeAspect="1" noChangeArrowheads="1"/>
          </p:cNvPicPr>
          <p:nvPr/>
        </p:nvPicPr>
        <p:blipFill>
          <a:blip r:embed="rId2" cstate="print"/>
          <a:srcRect/>
          <a:stretch>
            <a:fillRect/>
          </a:stretch>
        </p:blipFill>
        <p:spPr bwMode="auto">
          <a:xfrm>
            <a:off x="3146770" y="1491422"/>
            <a:ext cx="6858000" cy="4867275"/>
          </a:xfrm>
          <a:prstGeom prst="rect">
            <a:avLst/>
          </a:prstGeom>
          <a:ln>
            <a:noFill/>
          </a:ln>
          <a:effectLst>
            <a:outerShdw blurRad="190500" algn="tl" rotWithShape="0">
              <a:srgbClr val="000000">
                <a:alpha val="70000"/>
              </a:srgbClr>
            </a:outerShdw>
          </a:effectLst>
        </p:spPr>
      </p:pic>
      <p:pic>
        <p:nvPicPr>
          <p:cNvPr id="4" name="Picture 5" descr="472-1"/>
          <p:cNvPicPr>
            <a:picLocks noChangeAspect="1" noChangeArrowheads="1"/>
          </p:cNvPicPr>
          <p:nvPr/>
        </p:nvPicPr>
        <p:blipFill>
          <a:blip r:embed="rId3"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42064269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5" name="Picture 7" descr="8_thumb%5B2%5D"/>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46038"/>
            <a:ext cx="9144000" cy="6950076"/>
          </a:xfrm>
          <a:prstGeom prst="rect">
            <a:avLst/>
          </a:prstGeom>
          <a:noFill/>
          <a:extLst>
            <a:ext uri="{909E8E84-426E-40DD-AFC4-6F175D3DCCD1}">
              <a14:hiddenFill xmlns:a14="http://schemas.microsoft.com/office/drawing/2010/main" xmlns="">
                <a:solidFill>
                  <a:srgbClr val="FFFFFF"/>
                </a:solidFill>
              </a14:hiddenFill>
            </a:ext>
          </a:extLst>
        </p:spPr>
      </p:pic>
      <p:pic>
        <p:nvPicPr>
          <p:cNvPr id="2253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0"/>
            <a:ext cx="9220200" cy="68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2533" name="Rectangle 5"/>
          <p:cNvSpPr>
            <a:spLocks noChangeArrowheads="1"/>
          </p:cNvSpPr>
          <p:nvPr/>
        </p:nvSpPr>
        <p:spPr bwMode="auto">
          <a:xfrm>
            <a:off x="1524000" y="762000"/>
            <a:ext cx="8534400" cy="31700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indent="450850" algn="just"/>
            <a:r>
              <a:rPr lang="ru-RU" altLang="ru-RU" sz="2000" b="1" dirty="0">
                <a:solidFill>
                  <a:srgbClr val="00003E"/>
                </a:solidFill>
              </a:rPr>
              <a:t>ВІДТЕПЕР УСЕ КОЛГОСПНЕ МАЙНО НАЛЕЖИТЬ ДЕРЖАВІ</a:t>
            </a:r>
          </a:p>
          <a:p>
            <a:pPr indent="450850" algn="just"/>
            <a:r>
              <a:rPr lang="ru-RU" altLang="ru-RU" sz="2000" b="1" dirty="0">
                <a:solidFill>
                  <a:srgbClr val="00003E"/>
                </a:solidFill>
              </a:rPr>
              <a:t>Режим </a:t>
            </a:r>
            <a:r>
              <a:rPr lang="ru-RU" altLang="ru-RU" sz="2000" b="1" dirty="0" err="1">
                <a:solidFill>
                  <a:srgbClr val="00003E"/>
                </a:solidFill>
              </a:rPr>
              <a:t>затверджує</a:t>
            </a:r>
            <a:r>
              <a:rPr lang="ru-RU" altLang="ru-RU" sz="2000" b="1" dirty="0">
                <a:solidFill>
                  <a:srgbClr val="00003E"/>
                </a:solidFill>
              </a:rPr>
              <a:t> на </a:t>
            </a:r>
            <a:r>
              <a:rPr lang="ru-RU" altLang="ru-RU" sz="2000" b="1" dirty="0" err="1">
                <a:solidFill>
                  <a:srgbClr val="00003E"/>
                </a:solidFill>
              </a:rPr>
              <a:t>законодавчому</a:t>
            </a:r>
            <a:r>
              <a:rPr lang="ru-RU" altLang="ru-RU" sz="2000" b="1" dirty="0">
                <a:solidFill>
                  <a:srgbClr val="00003E"/>
                </a:solidFill>
              </a:rPr>
              <a:t> </a:t>
            </a:r>
            <a:r>
              <a:rPr lang="ru-RU" altLang="ru-RU" sz="2000" b="1" dirty="0" err="1">
                <a:solidFill>
                  <a:srgbClr val="00003E"/>
                </a:solidFill>
              </a:rPr>
              <a:t>рівні</a:t>
            </a:r>
            <a:r>
              <a:rPr lang="ru-RU" altLang="ru-RU" sz="2000" b="1" dirty="0">
                <a:solidFill>
                  <a:srgbClr val="00003E"/>
                </a:solidFill>
              </a:rPr>
              <a:t> </a:t>
            </a:r>
            <a:r>
              <a:rPr lang="ru-RU" altLang="ru-RU" sz="2000" b="1" dirty="0" err="1">
                <a:solidFill>
                  <a:srgbClr val="00003E"/>
                </a:solidFill>
              </a:rPr>
              <a:t>можливість</a:t>
            </a:r>
            <a:r>
              <a:rPr lang="ru-RU" altLang="ru-RU" sz="2000" b="1" dirty="0">
                <a:solidFill>
                  <a:srgbClr val="00003E"/>
                </a:solidFill>
              </a:rPr>
              <a:t> </a:t>
            </a:r>
            <a:r>
              <a:rPr lang="ru-RU" altLang="ru-RU" sz="2000" b="1" dirty="0" err="1">
                <a:solidFill>
                  <a:srgbClr val="00003E"/>
                </a:solidFill>
              </a:rPr>
              <a:t>вилучення</a:t>
            </a:r>
            <a:r>
              <a:rPr lang="ru-RU" altLang="ru-RU" sz="2000" b="1" dirty="0">
                <a:solidFill>
                  <a:srgbClr val="00003E"/>
                </a:solidFill>
              </a:rPr>
              <a:t> </a:t>
            </a:r>
            <a:r>
              <a:rPr lang="ru-RU" altLang="ru-RU" sz="2000" b="1" dirty="0" err="1">
                <a:solidFill>
                  <a:srgbClr val="00003E"/>
                </a:solidFill>
              </a:rPr>
              <a:t>всіх</a:t>
            </a:r>
            <a:r>
              <a:rPr lang="ru-RU" altLang="ru-RU" sz="2000" b="1" dirty="0">
                <a:solidFill>
                  <a:srgbClr val="00003E"/>
                </a:solidFill>
              </a:rPr>
              <a:t> </a:t>
            </a:r>
            <a:r>
              <a:rPr lang="ru-RU" altLang="ru-RU" sz="2000" b="1" dirty="0" err="1">
                <a:solidFill>
                  <a:srgbClr val="00003E"/>
                </a:solidFill>
              </a:rPr>
              <a:t>продовольчих</a:t>
            </a:r>
            <a:r>
              <a:rPr lang="ru-RU" altLang="ru-RU" sz="2000" b="1" dirty="0">
                <a:solidFill>
                  <a:srgbClr val="00003E"/>
                </a:solidFill>
              </a:rPr>
              <a:t> </a:t>
            </a:r>
            <a:r>
              <a:rPr lang="ru-RU" altLang="ru-RU" sz="2000" b="1" dirty="0" err="1">
                <a:solidFill>
                  <a:srgbClr val="00003E"/>
                </a:solidFill>
              </a:rPr>
              <a:t>запасів</a:t>
            </a:r>
            <a:r>
              <a:rPr lang="ru-RU" altLang="ru-RU" sz="2000" b="1" dirty="0">
                <a:solidFill>
                  <a:srgbClr val="00003E"/>
                </a:solidFill>
              </a:rPr>
              <a:t> у </a:t>
            </a:r>
            <a:r>
              <a:rPr lang="ru-RU" altLang="ru-RU" sz="2000" b="1" dirty="0" err="1">
                <a:solidFill>
                  <a:srgbClr val="00003E"/>
                </a:solidFill>
              </a:rPr>
              <a:t>сільського</a:t>
            </a:r>
            <a:r>
              <a:rPr lang="ru-RU" altLang="ru-RU" sz="2000" b="1" dirty="0">
                <a:solidFill>
                  <a:srgbClr val="00003E"/>
                </a:solidFill>
              </a:rPr>
              <a:t> </a:t>
            </a:r>
            <a:r>
              <a:rPr lang="ru-RU" altLang="ru-RU" sz="2000" b="1" dirty="0" err="1">
                <a:solidFill>
                  <a:srgbClr val="00003E"/>
                </a:solidFill>
              </a:rPr>
              <a:t>населення</a:t>
            </a:r>
            <a:r>
              <a:rPr lang="ru-RU" altLang="ru-RU" sz="2000" b="1" dirty="0">
                <a:solidFill>
                  <a:srgbClr val="00003E"/>
                </a:solidFill>
              </a:rPr>
              <a:t>.</a:t>
            </a:r>
          </a:p>
          <a:p>
            <a:pPr indent="450850" algn="just"/>
            <a:r>
              <a:rPr lang="ru-RU" altLang="ru-RU" sz="2000" b="1" dirty="0" err="1">
                <a:solidFill>
                  <a:srgbClr val="00003E"/>
                </a:solidFill>
              </a:rPr>
              <a:t>Прикриваючись</a:t>
            </a:r>
            <a:r>
              <a:rPr lang="ru-RU" altLang="ru-RU" sz="2000" b="1" dirty="0">
                <a:solidFill>
                  <a:srgbClr val="00003E"/>
                </a:solidFill>
              </a:rPr>
              <a:t> </a:t>
            </a:r>
            <a:r>
              <a:rPr lang="ru-RU" altLang="ru-RU" sz="2000" b="1" dirty="0" err="1">
                <a:solidFill>
                  <a:srgbClr val="00003E"/>
                </a:solidFill>
              </a:rPr>
              <a:t>гаслом</a:t>
            </a:r>
            <a:r>
              <a:rPr lang="ru-RU" altLang="ru-RU" sz="2000" b="1" dirty="0">
                <a:solidFill>
                  <a:srgbClr val="00003E"/>
                </a:solidFill>
              </a:rPr>
              <a:t> </a:t>
            </a:r>
            <a:r>
              <a:rPr lang="ru-RU" altLang="ru-RU" sz="2000" b="1" dirty="0" err="1">
                <a:solidFill>
                  <a:srgbClr val="00003E"/>
                </a:solidFill>
              </a:rPr>
              <a:t>захисту</a:t>
            </a:r>
            <a:r>
              <a:rPr lang="ru-RU" altLang="ru-RU" sz="2000" b="1" dirty="0">
                <a:solidFill>
                  <a:srgbClr val="00003E"/>
                </a:solidFill>
              </a:rPr>
              <a:t> </a:t>
            </a:r>
            <a:r>
              <a:rPr lang="ru-RU" altLang="ru-RU" sz="2000" b="1" dirty="0" err="1">
                <a:solidFill>
                  <a:srgbClr val="00003E"/>
                </a:solidFill>
              </a:rPr>
              <a:t>колгоспників</a:t>
            </a:r>
            <a:r>
              <a:rPr lang="ru-RU" altLang="ru-RU" sz="2000" b="1" dirty="0">
                <a:solidFill>
                  <a:srgbClr val="00003E"/>
                </a:solidFill>
              </a:rPr>
              <a:t>, режим </a:t>
            </a:r>
            <a:r>
              <a:rPr lang="ru-RU" altLang="ru-RU" sz="2000" b="1" dirty="0" err="1">
                <a:solidFill>
                  <a:srgbClr val="00003E"/>
                </a:solidFill>
              </a:rPr>
              <a:t>отримує</a:t>
            </a:r>
            <a:r>
              <a:rPr lang="ru-RU" altLang="ru-RU" sz="2000" b="1" dirty="0">
                <a:solidFill>
                  <a:srgbClr val="00003E"/>
                </a:solidFill>
              </a:rPr>
              <a:t> </a:t>
            </a:r>
            <a:r>
              <a:rPr lang="ru-RU" altLang="ru-RU" sz="2000" b="1" dirty="0" err="1">
                <a:solidFill>
                  <a:srgbClr val="00003E"/>
                </a:solidFill>
              </a:rPr>
              <a:t>можливість</a:t>
            </a:r>
            <a:r>
              <a:rPr lang="ru-RU" altLang="ru-RU" sz="2000" b="1" dirty="0">
                <a:solidFill>
                  <a:srgbClr val="00003E"/>
                </a:solidFill>
              </a:rPr>
              <a:t> </a:t>
            </a:r>
            <a:r>
              <a:rPr lang="ru-RU" altLang="ru-RU" sz="2000" b="1" dirty="0" err="1">
                <a:solidFill>
                  <a:srgbClr val="00003E"/>
                </a:solidFill>
              </a:rPr>
              <a:t>повністю</a:t>
            </a:r>
            <a:r>
              <a:rPr lang="ru-RU" altLang="ru-RU" sz="2000" b="1" dirty="0">
                <a:solidFill>
                  <a:srgbClr val="00003E"/>
                </a:solidFill>
              </a:rPr>
              <a:t> </a:t>
            </a:r>
            <a:r>
              <a:rPr lang="ru-RU" altLang="ru-RU" sz="2000" b="1" dirty="0" err="1">
                <a:solidFill>
                  <a:srgbClr val="00003E"/>
                </a:solidFill>
              </a:rPr>
              <a:t>реквізувати</a:t>
            </a:r>
            <a:r>
              <a:rPr lang="ru-RU" altLang="ru-RU" sz="2000" b="1" dirty="0">
                <a:solidFill>
                  <a:srgbClr val="00003E"/>
                </a:solidFill>
              </a:rPr>
              <a:t> і </a:t>
            </a:r>
            <a:r>
              <a:rPr lang="ru-RU" altLang="ru-RU" sz="2000" b="1" dirty="0" err="1">
                <a:solidFill>
                  <a:srgbClr val="00003E"/>
                </a:solidFill>
              </a:rPr>
              <a:t>розпоряджатися</a:t>
            </a:r>
            <a:r>
              <a:rPr lang="ru-RU" altLang="ru-RU" sz="2000" b="1" dirty="0">
                <a:solidFill>
                  <a:srgbClr val="00003E"/>
                </a:solidFill>
              </a:rPr>
              <a:t> </a:t>
            </a:r>
            <a:r>
              <a:rPr lang="ru-RU" altLang="ru-RU" sz="2000" b="1" dirty="0" err="1">
                <a:solidFill>
                  <a:srgbClr val="00003E"/>
                </a:solidFill>
              </a:rPr>
              <a:t>майном</a:t>
            </a:r>
            <a:r>
              <a:rPr lang="ru-RU" altLang="ru-RU" sz="2000" b="1" dirty="0">
                <a:solidFill>
                  <a:srgbClr val="00003E"/>
                </a:solidFill>
              </a:rPr>
              <a:t> та </a:t>
            </a:r>
            <a:r>
              <a:rPr lang="ru-RU" altLang="ru-RU" sz="2000" b="1" dirty="0" err="1">
                <a:solidFill>
                  <a:srgbClr val="00003E"/>
                </a:solidFill>
              </a:rPr>
              <a:t>врожаєм</a:t>
            </a:r>
            <a:r>
              <a:rPr lang="ru-RU" altLang="ru-RU" sz="2000" b="1" dirty="0">
                <a:solidFill>
                  <a:srgbClr val="00003E"/>
                </a:solidFill>
              </a:rPr>
              <a:t> </a:t>
            </a:r>
            <a:r>
              <a:rPr lang="ru-RU" altLang="ru-RU" sz="2000" b="1" dirty="0" err="1">
                <a:solidFill>
                  <a:srgbClr val="00003E"/>
                </a:solidFill>
              </a:rPr>
              <a:t>колгоспників</a:t>
            </a:r>
            <a:r>
              <a:rPr lang="ru-RU" altLang="ru-RU" sz="2000" b="1" dirty="0">
                <a:solidFill>
                  <a:srgbClr val="00003E"/>
                </a:solidFill>
              </a:rPr>
              <a:t>.</a:t>
            </a:r>
          </a:p>
          <a:p>
            <a:pPr indent="450850" algn="just"/>
            <a:r>
              <a:rPr lang="ru-RU" altLang="ru-RU" sz="2000" b="1" dirty="0">
                <a:solidFill>
                  <a:srgbClr val="00003E"/>
                </a:solidFill>
              </a:rPr>
              <a:t>7 </a:t>
            </a:r>
            <a:r>
              <a:rPr lang="ru-RU" altLang="ru-RU" sz="2000" b="1" dirty="0" err="1">
                <a:solidFill>
                  <a:srgbClr val="00003E"/>
                </a:solidFill>
              </a:rPr>
              <a:t>серпня</a:t>
            </a:r>
            <a:r>
              <a:rPr lang="ru-RU" altLang="ru-RU" sz="2000" b="1" dirty="0">
                <a:solidFill>
                  <a:srgbClr val="00003E"/>
                </a:solidFill>
              </a:rPr>
              <a:t> 1932 р. М. </a:t>
            </a:r>
            <a:r>
              <a:rPr lang="ru-RU" altLang="ru-RU" sz="2000" b="1" dirty="0" err="1">
                <a:solidFill>
                  <a:srgbClr val="00003E"/>
                </a:solidFill>
              </a:rPr>
              <a:t>Калінін</a:t>
            </a:r>
            <a:r>
              <a:rPr lang="ru-RU" altLang="ru-RU" sz="2000" b="1" dirty="0">
                <a:solidFill>
                  <a:srgbClr val="00003E"/>
                </a:solidFill>
              </a:rPr>
              <a:t> </a:t>
            </a:r>
            <a:r>
              <a:rPr lang="ru-RU" altLang="ru-RU" sz="2000" b="1" dirty="0" err="1">
                <a:solidFill>
                  <a:srgbClr val="00003E"/>
                </a:solidFill>
              </a:rPr>
              <a:t>підписує</a:t>
            </a:r>
            <a:r>
              <a:rPr lang="ru-RU" altLang="ru-RU" sz="2000" b="1" dirty="0">
                <a:solidFill>
                  <a:srgbClr val="00003E"/>
                </a:solidFill>
              </a:rPr>
              <a:t> постанову, за </a:t>
            </a:r>
            <a:r>
              <a:rPr lang="ru-RU" altLang="ru-RU" sz="2000" b="1" dirty="0" err="1">
                <a:solidFill>
                  <a:srgbClr val="00003E"/>
                </a:solidFill>
              </a:rPr>
              <a:t>якою</a:t>
            </a:r>
            <a:r>
              <a:rPr lang="ru-RU" altLang="ru-RU" sz="2000" b="1" dirty="0">
                <a:solidFill>
                  <a:srgbClr val="00003E"/>
                </a:solidFill>
              </a:rPr>
              <a:t> так </a:t>
            </a:r>
            <a:r>
              <a:rPr lang="ru-RU" altLang="ru-RU" sz="2000" b="1" dirty="0" err="1">
                <a:solidFill>
                  <a:srgbClr val="00003E"/>
                </a:solidFill>
              </a:rPr>
              <a:t>зване</a:t>
            </a:r>
            <a:r>
              <a:rPr lang="ru-RU" altLang="ru-RU" sz="2000" b="1" dirty="0">
                <a:solidFill>
                  <a:srgbClr val="00003E"/>
                </a:solidFill>
              </a:rPr>
              <a:t> </a:t>
            </a:r>
            <a:r>
              <a:rPr lang="ru-RU" altLang="ru-RU" sz="2000" b="1" dirty="0" err="1">
                <a:solidFill>
                  <a:srgbClr val="00003E"/>
                </a:solidFill>
              </a:rPr>
              <a:t>розкрадання</a:t>
            </a:r>
            <a:r>
              <a:rPr lang="ru-RU" altLang="ru-RU" sz="2000" b="1" dirty="0">
                <a:solidFill>
                  <a:srgbClr val="00003E"/>
                </a:solidFill>
              </a:rPr>
              <a:t> </a:t>
            </a:r>
            <a:r>
              <a:rPr lang="ru-RU" altLang="ru-RU" sz="2000" b="1" dirty="0" err="1">
                <a:solidFill>
                  <a:srgbClr val="00003E"/>
                </a:solidFill>
              </a:rPr>
              <a:t>колгоспного</a:t>
            </a:r>
            <a:r>
              <a:rPr lang="ru-RU" altLang="ru-RU" sz="2000" b="1" dirty="0">
                <a:solidFill>
                  <a:srgbClr val="00003E"/>
                </a:solidFill>
              </a:rPr>
              <a:t> майна </a:t>
            </a:r>
            <a:r>
              <a:rPr lang="ru-RU" altLang="ru-RU" sz="2000" b="1" dirty="0" err="1">
                <a:solidFill>
                  <a:srgbClr val="00003E"/>
                </a:solidFill>
              </a:rPr>
              <a:t>карається</a:t>
            </a:r>
            <a:r>
              <a:rPr lang="ru-RU" altLang="ru-RU" sz="2000" b="1" dirty="0">
                <a:solidFill>
                  <a:srgbClr val="00003E"/>
                </a:solidFill>
              </a:rPr>
              <a:t> </a:t>
            </a:r>
            <a:r>
              <a:rPr lang="ru-RU" altLang="ru-RU" sz="2000" b="1" dirty="0" err="1">
                <a:solidFill>
                  <a:srgbClr val="00003E"/>
                </a:solidFill>
              </a:rPr>
              <a:t>розстрілом</a:t>
            </a:r>
            <a:r>
              <a:rPr lang="ru-RU" altLang="ru-RU" sz="2000" b="1" dirty="0">
                <a:solidFill>
                  <a:srgbClr val="00003E"/>
                </a:solidFill>
              </a:rPr>
              <a:t> </a:t>
            </a:r>
            <a:r>
              <a:rPr lang="ru-RU" altLang="ru-RU" sz="2000" b="1" dirty="0" err="1">
                <a:solidFill>
                  <a:srgbClr val="00003E"/>
                </a:solidFill>
              </a:rPr>
              <a:t>або</a:t>
            </a:r>
            <a:r>
              <a:rPr lang="ru-RU" altLang="ru-RU" sz="2000" b="1" dirty="0">
                <a:solidFill>
                  <a:srgbClr val="00003E"/>
                </a:solidFill>
              </a:rPr>
              <a:t> </a:t>
            </a:r>
            <a:r>
              <a:rPr lang="ru-RU" altLang="ru-RU" sz="2000" b="1" dirty="0" err="1">
                <a:solidFill>
                  <a:srgbClr val="00003E"/>
                </a:solidFill>
              </a:rPr>
              <a:t>позбавленням</a:t>
            </a:r>
            <a:r>
              <a:rPr lang="ru-RU" altLang="ru-RU" sz="2000" b="1" dirty="0">
                <a:solidFill>
                  <a:srgbClr val="00003E"/>
                </a:solidFill>
              </a:rPr>
              <a:t> </a:t>
            </a:r>
            <a:r>
              <a:rPr lang="ru-RU" altLang="ru-RU" sz="2000" b="1" dirty="0" err="1">
                <a:solidFill>
                  <a:srgbClr val="00003E"/>
                </a:solidFill>
              </a:rPr>
              <a:t>волі</a:t>
            </a:r>
            <a:r>
              <a:rPr lang="ru-RU" altLang="ru-RU" sz="2000" b="1" dirty="0">
                <a:solidFill>
                  <a:srgbClr val="00003E"/>
                </a:solidFill>
              </a:rPr>
              <a:t> не </a:t>
            </a:r>
            <a:r>
              <a:rPr lang="ru-RU" altLang="ru-RU" sz="2000" b="1" dirty="0" err="1">
                <a:solidFill>
                  <a:srgbClr val="00003E"/>
                </a:solidFill>
              </a:rPr>
              <a:t>менше</a:t>
            </a:r>
            <a:r>
              <a:rPr lang="ru-RU" altLang="ru-RU" sz="2000" b="1" dirty="0">
                <a:solidFill>
                  <a:srgbClr val="00003E"/>
                </a:solidFill>
              </a:rPr>
              <a:t> як на 10 </a:t>
            </a:r>
            <a:r>
              <a:rPr lang="ru-RU" altLang="ru-RU" sz="2000" b="1" dirty="0" err="1">
                <a:solidFill>
                  <a:srgbClr val="00003E"/>
                </a:solidFill>
              </a:rPr>
              <a:t>років</a:t>
            </a:r>
            <a:r>
              <a:rPr lang="ru-RU" altLang="ru-RU" sz="2000" b="1" dirty="0">
                <a:solidFill>
                  <a:srgbClr val="00003E"/>
                </a:solidFill>
              </a:rPr>
              <a:t>. До постанови </a:t>
            </a:r>
            <a:r>
              <a:rPr lang="ru-RU" altLang="ru-RU" sz="2000" b="1" dirty="0" err="1">
                <a:solidFill>
                  <a:srgbClr val="00003E"/>
                </a:solidFill>
              </a:rPr>
              <a:t>додається</a:t>
            </a:r>
            <a:r>
              <a:rPr lang="ru-RU" altLang="ru-RU" sz="2000" b="1" dirty="0">
                <a:solidFill>
                  <a:srgbClr val="00003E"/>
                </a:solidFill>
              </a:rPr>
              <a:t> </a:t>
            </a:r>
            <a:r>
              <a:rPr lang="ru-RU" altLang="ru-RU" sz="2000" b="1" dirty="0" err="1">
                <a:solidFill>
                  <a:srgbClr val="00003E"/>
                </a:solidFill>
              </a:rPr>
              <a:t>інструкція</a:t>
            </a:r>
            <a:r>
              <a:rPr lang="ru-RU" altLang="ru-RU" sz="2000" b="1" dirty="0">
                <a:solidFill>
                  <a:srgbClr val="00003E"/>
                </a:solidFill>
              </a:rPr>
              <a:t> про </a:t>
            </a:r>
            <a:r>
              <a:rPr lang="ru-RU" altLang="ru-RU" sz="2000" b="1" dirty="0" err="1">
                <a:solidFill>
                  <a:srgbClr val="00003E"/>
                </a:solidFill>
              </a:rPr>
              <a:t>її</a:t>
            </a:r>
            <a:r>
              <a:rPr lang="ru-RU" altLang="ru-RU" sz="2000" b="1" dirty="0">
                <a:solidFill>
                  <a:srgbClr val="00003E"/>
                </a:solidFill>
              </a:rPr>
              <a:t> </a:t>
            </a:r>
            <a:r>
              <a:rPr lang="ru-RU" altLang="ru-RU" sz="2000" b="1" dirty="0" err="1">
                <a:solidFill>
                  <a:srgbClr val="00003E"/>
                </a:solidFill>
              </a:rPr>
              <a:t>застосування</a:t>
            </a:r>
            <a:r>
              <a:rPr lang="ru-RU" altLang="ru-RU" sz="2000" b="1" dirty="0">
                <a:solidFill>
                  <a:srgbClr val="00003E"/>
                </a:solidFill>
              </a:rPr>
              <a:t>, в </a:t>
            </a:r>
            <a:r>
              <a:rPr lang="ru-RU" altLang="ru-RU" sz="2000" b="1" dirty="0" err="1">
                <a:solidFill>
                  <a:srgbClr val="00003E"/>
                </a:solidFill>
              </a:rPr>
              <a:t>народі</a:t>
            </a:r>
            <a:r>
              <a:rPr lang="ru-RU" altLang="ru-RU" sz="2000" b="1" dirty="0">
                <a:solidFill>
                  <a:srgbClr val="00003E"/>
                </a:solidFill>
              </a:rPr>
              <a:t> </a:t>
            </a:r>
            <a:r>
              <a:rPr lang="ru-RU" altLang="ru-RU" sz="2000" b="1" dirty="0" err="1">
                <a:solidFill>
                  <a:srgbClr val="00003E"/>
                </a:solidFill>
              </a:rPr>
              <a:t>отримує</a:t>
            </a:r>
            <a:r>
              <a:rPr lang="ru-RU" altLang="ru-RU" sz="2000" b="1" dirty="0">
                <a:solidFill>
                  <a:srgbClr val="00003E"/>
                </a:solidFill>
              </a:rPr>
              <a:t> </a:t>
            </a:r>
            <a:r>
              <a:rPr lang="ru-RU" altLang="ru-RU" sz="2000" b="1" dirty="0" err="1">
                <a:solidFill>
                  <a:srgbClr val="00003E"/>
                </a:solidFill>
              </a:rPr>
              <a:t>назву</a:t>
            </a:r>
            <a:r>
              <a:rPr lang="ru-RU" altLang="ru-RU" sz="2000" b="1" dirty="0">
                <a:solidFill>
                  <a:srgbClr val="00003E"/>
                </a:solidFill>
              </a:rPr>
              <a:t> “Закон про п</a:t>
            </a:r>
            <a:r>
              <a:rPr lang="en-US" altLang="ru-RU" sz="2000" b="1" dirty="0">
                <a:solidFill>
                  <a:srgbClr val="00003E"/>
                </a:solidFill>
              </a:rPr>
              <a:t>`</a:t>
            </a:r>
            <a:r>
              <a:rPr lang="ru-RU" altLang="ru-RU" sz="2000" b="1" dirty="0">
                <a:solidFill>
                  <a:srgbClr val="00003E"/>
                </a:solidFill>
              </a:rPr>
              <a:t>ять </a:t>
            </a:r>
            <a:r>
              <a:rPr lang="ru-RU" altLang="ru-RU" sz="2000" b="1" dirty="0" err="1">
                <a:solidFill>
                  <a:srgbClr val="00003E"/>
                </a:solidFill>
              </a:rPr>
              <a:t>колосків</a:t>
            </a:r>
            <a:r>
              <a:rPr lang="ru-RU" altLang="ru-RU" sz="2000" b="1" dirty="0">
                <a:solidFill>
                  <a:srgbClr val="00003E"/>
                </a:solidFill>
              </a:rPr>
              <a:t>”.</a:t>
            </a:r>
          </a:p>
        </p:txBody>
      </p:sp>
      <p:pic>
        <p:nvPicPr>
          <p:cNvPr id="22537"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86400" y="4953000"/>
            <a:ext cx="5181600" cy="190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6"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676400" y="4211638"/>
            <a:ext cx="4768850" cy="2646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Рисунок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0"/>
            <a:ext cx="1325217" cy="6858000"/>
          </a:xfrm>
          <a:prstGeom prst="rect">
            <a:avLst/>
          </a:prstGeom>
        </p:spPr>
      </p:pic>
    </p:spTree>
    <p:extLst>
      <p:ext uri="{BB962C8B-B14F-4D97-AF65-F5344CB8AC3E}">
        <p14:creationId xmlns:p14="http://schemas.microsoft.com/office/powerpoint/2010/main" xmlns="" val="24136155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4579" name="Rectangle 3"/>
          <p:cNvSpPr>
            <a:spLocks noGrp="1" noChangeArrowheads="1"/>
          </p:cNvSpPr>
          <p:nvPr>
            <p:ph idx="4294967295"/>
          </p:nvPr>
        </p:nvSpPr>
        <p:spPr>
          <a:xfrm>
            <a:off x="0" y="1825625"/>
            <a:ext cx="10515600" cy="4351338"/>
          </a:xfrm>
        </p:spPr>
        <p:txBody>
          <a:bodyPr/>
          <a:lstStyle/>
          <a:p>
            <a:pPr algn="ctr" eaLnBrk="1" hangingPunct="1">
              <a:buFont typeface="Wingdings" panose="05000000000000000000" pitchFamily="2" charset="2"/>
              <a:buNone/>
              <a:defRPr/>
            </a:pPr>
            <a:r>
              <a:rPr lang="uk-UA" sz="3200" i="1" dirty="0"/>
              <a:t>		</a:t>
            </a:r>
            <a:endParaRPr lang="ru-RU" sz="4800" dirty="0">
              <a:solidFill>
                <a:srgbClr val="FF0000"/>
              </a:solidFill>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xmlns="" val="5222469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71939" y="0"/>
            <a:ext cx="10515600" cy="1325563"/>
          </a:xfrm>
        </p:spPr>
        <p:txBody>
          <a:bodyPr/>
          <a:lstStyle/>
          <a:p>
            <a:pPr algn="ctr"/>
            <a:r>
              <a:rPr lang="uk-UA" b="1" dirty="0" smtClean="0">
                <a:solidFill>
                  <a:srgbClr val="FF0000"/>
                </a:solidFill>
                <a:effectLst>
                  <a:outerShdw blurRad="38100" dist="38100" dir="2700000" algn="tl">
                    <a:srgbClr val="000000">
                      <a:alpha val="43137"/>
                    </a:srgbClr>
                  </a:outerShdw>
                </a:effectLst>
              </a:rPr>
              <a:t>Наслідки голодомору 1932-1933 років</a:t>
            </a:r>
            <a:endParaRPr lang="ru-RU" b="1" dirty="0">
              <a:solidFill>
                <a:srgbClr val="FF0000"/>
              </a:solidFill>
              <a:effectLst>
                <a:outerShdw blurRad="38100" dist="38100" dir="2700000" algn="tl">
                  <a:srgbClr val="000000">
                    <a:alpha val="43137"/>
                  </a:srgbClr>
                </a:outerShdw>
              </a:effectLst>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xmlns="" val="2118080920"/>
              </p:ext>
            </p:extLst>
          </p:nvPr>
        </p:nvGraphicFramePr>
        <p:xfrm>
          <a:off x="626164" y="1454563"/>
          <a:ext cx="11115261" cy="5211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9787339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4705" y="2458968"/>
            <a:ext cx="10515600" cy="1325563"/>
          </a:xfrm>
        </p:spPr>
        <p:txBody>
          <a:bodyPr>
            <a:normAutofit fontScale="90000"/>
          </a:bodyPr>
          <a:lstStyle/>
          <a:p>
            <a:pPr algn="ctr"/>
            <a:r>
              <a:rPr lang="uk-UA" b="1" dirty="0">
                <a:solidFill>
                  <a:srgbClr val="FF0000"/>
                </a:solidFill>
                <a:latin typeface="Georgia" panose="02040502050405020303" pitchFamily="18" charset="0"/>
                <a:ea typeface="Calibri" pitchFamily="34" charset="0"/>
                <a:cs typeface="Times New Roman" pitchFamily="18" charset="0"/>
              </a:rPr>
              <a:t>Політичні процеси 1920-х – початку 1930-х </a:t>
            </a:r>
            <a:r>
              <a:rPr lang="uk-UA" b="1" dirty="0" smtClean="0">
                <a:solidFill>
                  <a:srgbClr val="FF0000"/>
                </a:solidFill>
                <a:latin typeface="Georgia" panose="02040502050405020303" pitchFamily="18" charset="0"/>
                <a:ea typeface="Calibri" pitchFamily="34" charset="0"/>
                <a:cs typeface="Times New Roman" pitchFamily="18" charset="0"/>
              </a:rPr>
              <a:t>років</a:t>
            </a:r>
            <a:r>
              <a:rPr lang="uk-UA" b="1" dirty="0">
                <a:solidFill>
                  <a:srgbClr val="FF0000"/>
                </a:solidFill>
                <a:latin typeface="Georgia" panose="02040502050405020303" pitchFamily="18" charset="0"/>
                <a:ea typeface="Calibri" pitchFamily="34" charset="0"/>
                <a:cs typeface="Times New Roman" pitchFamily="18" charset="0"/>
              </a:rPr>
              <a:t/>
            </a:r>
            <a:br>
              <a:rPr lang="uk-UA" b="1" dirty="0">
                <a:solidFill>
                  <a:srgbClr val="FF0000"/>
                </a:solidFill>
                <a:latin typeface="Georgia" panose="02040502050405020303" pitchFamily="18" charset="0"/>
                <a:ea typeface="Calibri" pitchFamily="34" charset="0"/>
                <a:cs typeface="Times New Roman" pitchFamily="18" charset="0"/>
              </a:rPr>
            </a:br>
            <a:r>
              <a:rPr lang="uk-UA" b="1" dirty="0" smtClean="0">
                <a:solidFill>
                  <a:srgbClr val="FF0000"/>
                </a:solidFill>
                <a:latin typeface="Georgia" panose="02040502050405020303" pitchFamily="18" charset="0"/>
                <a:ea typeface="Calibri" pitchFamily="34" charset="0"/>
                <a:cs typeface="Times New Roman" pitchFamily="18" charset="0"/>
              </a:rPr>
              <a:t/>
            </a:r>
            <a:br>
              <a:rPr lang="uk-UA" b="1" dirty="0" smtClean="0">
                <a:solidFill>
                  <a:srgbClr val="FF0000"/>
                </a:solidFill>
                <a:latin typeface="Georgia" panose="02040502050405020303" pitchFamily="18" charset="0"/>
                <a:ea typeface="Calibri" pitchFamily="34" charset="0"/>
                <a:cs typeface="Times New Roman" pitchFamily="18" charset="0"/>
              </a:rPr>
            </a:br>
            <a:r>
              <a:rPr lang="uk-UA" b="1" dirty="0" smtClean="0">
                <a:solidFill>
                  <a:srgbClr val="FF0000"/>
                </a:solidFill>
                <a:latin typeface="Georgia" panose="02040502050405020303" pitchFamily="18" charset="0"/>
                <a:ea typeface="Calibri" pitchFamily="34" charset="0"/>
                <a:cs typeface="Times New Roman" pitchFamily="18" charset="0"/>
              </a:rPr>
              <a:t>Великий терор</a:t>
            </a:r>
            <a:endParaRPr lang="ru-RU" dirty="0">
              <a:solidFill>
                <a:srgbClr val="FF0000"/>
              </a:solidFill>
              <a:latin typeface="Georgia" panose="02040502050405020303" pitchFamily="18" charset="0"/>
            </a:endParaRPr>
          </a:p>
        </p:txBody>
      </p:sp>
    </p:spTree>
    <p:extLst>
      <p:ext uri="{BB962C8B-B14F-4D97-AF65-F5344CB8AC3E}">
        <p14:creationId xmlns:p14="http://schemas.microsoft.com/office/powerpoint/2010/main" xmlns="" val="14905635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8930" y="141251"/>
            <a:ext cx="10515600" cy="1325563"/>
          </a:xfrm>
        </p:spPr>
        <p:txBody>
          <a:bodyPr/>
          <a:lstStyle/>
          <a:p>
            <a:pPr algn="r"/>
            <a:r>
              <a:rPr lang="uk-UA" b="1" dirty="0" smtClean="0">
                <a:solidFill>
                  <a:srgbClr val="FF0000"/>
                </a:solidFill>
              </a:rPr>
              <a:t>Масові</a:t>
            </a:r>
            <a:r>
              <a:rPr lang="ru-RU" b="1" dirty="0" smtClean="0">
                <a:solidFill>
                  <a:srgbClr val="FF0000"/>
                </a:solidFill>
              </a:rPr>
              <a:t> </a:t>
            </a:r>
            <a:r>
              <a:rPr lang="uk-UA" b="1" dirty="0" smtClean="0">
                <a:solidFill>
                  <a:srgbClr val="FF0000"/>
                </a:solidFill>
              </a:rPr>
              <a:t>репресії</a:t>
            </a:r>
            <a:endParaRPr lang="uk-UA" b="1" dirty="0">
              <a:solidFill>
                <a:srgbClr val="FF0000"/>
              </a:solidFill>
            </a:endParaRPr>
          </a:p>
        </p:txBody>
      </p:sp>
      <p:sp>
        <p:nvSpPr>
          <p:cNvPr id="3" name="Содержимое 2"/>
          <p:cNvSpPr>
            <a:spLocks noGrp="1"/>
          </p:cNvSpPr>
          <p:nvPr>
            <p:ph idx="1"/>
          </p:nvPr>
        </p:nvSpPr>
        <p:spPr>
          <a:xfrm>
            <a:off x="2425148" y="1466814"/>
            <a:ext cx="9264433" cy="5072098"/>
          </a:xfrm>
        </p:spPr>
        <p:txBody>
          <a:bodyPr>
            <a:noAutofit/>
          </a:bodyPr>
          <a:lstStyle/>
          <a:p>
            <a:pPr marL="0" indent="446088" algn="just">
              <a:buNone/>
            </a:pPr>
            <a:r>
              <a:rPr lang="uk-UA" sz="2900" b="1" dirty="0" smtClean="0"/>
              <a:t>Сталінські репресії</a:t>
            </a:r>
            <a:r>
              <a:rPr lang="ru-RU" sz="2900" dirty="0"/>
              <a:t> </a:t>
            </a:r>
            <a:r>
              <a:rPr lang="uk-UA" sz="2900" dirty="0"/>
              <a:t>– масові репресії, що здійснювалися в СРСР в 1930-і</a:t>
            </a:r>
            <a:r>
              <a:rPr lang="ru-RU" sz="2900" dirty="0"/>
              <a:t> </a:t>
            </a:r>
            <a:r>
              <a:rPr lang="uk-UA" sz="2900" dirty="0"/>
              <a:t>– 1950-і роки і звичайно пов'язані з іменем Й.В. Сталіна, фактичного лідера Радянського Союзу в цей період. </a:t>
            </a:r>
          </a:p>
          <a:p>
            <a:pPr marL="0" indent="446088" algn="just">
              <a:buNone/>
            </a:pPr>
            <a:r>
              <a:rPr lang="uk-UA" sz="2900" dirty="0"/>
              <a:t>До цього явища можна віднести чистки в рядах правлячої ВКП(б), розкуркулення, депортації цілих етнічних груп і гоніння за підозрілими особами, всюдисущий контроль за «саботажниками», масові ув'язнення і розстріли «ворогів народу».</a:t>
            </a:r>
            <a:endParaRPr lang="ru-RU" sz="2900" dirty="0"/>
          </a:p>
        </p:txBody>
      </p:sp>
      <p:sp>
        <p:nvSpPr>
          <p:cNvPr id="10" name="Номер слайда 9"/>
          <p:cNvSpPr>
            <a:spLocks noGrp="1"/>
          </p:cNvSpPr>
          <p:nvPr>
            <p:ph type="sldNum" sz="quarter" idx="12"/>
          </p:nvPr>
        </p:nvSpPr>
        <p:spPr/>
        <p:txBody>
          <a:bodyPr/>
          <a:lstStyle/>
          <a:p>
            <a:fld id="{0F18815B-A9B1-4CE8-8501-BB8F59ACD0C5}" type="slidenum">
              <a:rPr lang="ru-RU" smtClean="0"/>
              <a:pPr/>
              <a:t>64</a:t>
            </a:fld>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4452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2574" y="365125"/>
            <a:ext cx="6331226" cy="1325563"/>
          </a:xfrm>
        </p:spPr>
        <p:txBody>
          <a:bodyPr/>
          <a:lstStyle/>
          <a:p>
            <a:r>
              <a:rPr lang="uk-UA" b="1" dirty="0" smtClean="0">
                <a:solidFill>
                  <a:srgbClr val="FF0000"/>
                </a:solidFill>
              </a:rPr>
              <a:t>Масові репресії</a:t>
            </a:r>
            <a:endParaRPr lang="uk-UA" b="1" dirty="0">
              <a:solidFill>
                <a:srgbClr val="FF0000"/>
              </a:solidFill>
            </a:endParaRPr>
          </a:p>
        </p:txBody>
      </p:sp>
      <p:sp>
        <p:nvSpPr>
          <p:cNvPr id="3" name="Содержимое 2"/>
          <p:cNvSpPr>
            <a:spLocks noGrp="1"/>
          </p:cNvSpPr>
          <p:nvPr>
            <p:ph idx="1"/>
          </p:nvPr>
        </p:nvSpPr>
        <p:spPr>
          <a:xfrm>
            <a:off x="2610678" y="1285861"/>
            <a:ext cx="9303026" cy="4697427"/>
          </a:xfrm>
        </p:spPr>
        <p:txBody>
          <a:bodyPr>
            <a:noAutofit/>
          </a:bodyPr>
          <a:lstStyle/>
          <a:p>
            <a:pPr>
              <a:buNone/>
            </a:pPr>
            <a:r>
              <a:rPr lang="uk-UA" sz="2400" b="1" dirty="0"/>
              <a:t>Мета:</a:t>
            </a:r>
            <a:endParaRPr lang="ru-RU" sz="2400" dirty="0"/>
          </a:p>
          <a:p>
            <a:pPr lvl="0" algn="just">
              <a:buFont typeface="Wingdings" panose="05000000000000000000" pitchFamily="2" charset="2"/>
              <a:buChar char="Ø"/>
            </a:pPr>
            <a:r>
              <a:rPr lang="uk-UA" sz="2400" dirty="0">
                <a:latin typeface="Georgia" panose="02040502050405020303" pitchFamily="18" charset="0"/>
              </a:rPr>
              <a:t>знищення будь-якої, навіть потенційної опозиції;</a:t>
            </a:r>
            <a:endParaRPr lang="ru-RU" sz="2400" dirty="0">
              <a:latin typeface="Georgia" panose="02040502050405020303" pitchFamily="18" charset="0"/>
            </a:endParaRPr>
          </a:p>
          <a:p>
            <a:pPr lvl="0" algn="just">
              <a:buFont typeface="Wingdings" panose="05000000000000000000" pitchFamily="2" charset="2"/>
              <a:buChar char="Ø"/>
            </a:pPr>
            <a:r>
              <a:rPr lang="uk-UA" sz="2400" dirty="0">
                <a:latin typeface="Georgia" panose="02040502050405020303" pitchFamily="18" charset="0"/>
              </a:rPr>
              <a:t>придушення національно-визвольного руху;</a:t>
            </a:r>
            <a:endParaRPr lang="ru-RU" sz="2400" dirty="0">
              <a:latin typeface="Georgia" panose="02040502050405020303" pitchFamily="18" charset="0"/>
            </a:endParaRPr>
          </a:p>
          <a:p>
            <a:pPr lvl="0" algn="just">
              <a:buFont typeface="Wingdings" panose="05000000000000000000" pitchFamily="2" charset="2"/>
              <a:buChar char="Ø"/>
            </a:pPr>
            <a:r>
              <a:rPr lang="uk-UA" sz="2400" dirty="0">
                <a:latin typeface="Georgia" panose="02040502050405020303" pitchFamily="18" charset="0"/>
              </a:rPr>
              <a:t>знищення старої «партійної гвардії», усіх, хто міг пролити світло на минуле Й. Сталіна;</a:t>
            </a:r>
            <a:endParaRPr lang="ru-RU" sz="2400" dirty="0">
              <a:latin typeface="Georgia" panose="02040502050405020303" pitchFamily="18" charset="0"/>
            </a:endParaRPr>
          </a:p>
          <a:p>
            <a:pPr lvl="0" algn="just">
              <a:buFont typeface="Wingdings" panose="05000000000000000000" pitchFamily="2" charset="2"/>
              <a:buChar char="Ø"/>
            </a:pPr>
            <a:r>
              <a:rPr lang="uk-UA" sz="2400" dirty="0">
                <a:latin typeface="Georgia" panose="02040502050405020303" pitchFamily="18" charset="0"/>
              </a:rPr>
              <a:t>переслідування і знищення всіх представників колишніх політичних партій, заможних верст населення;</a:t>
            </a:r>
            <a:endParaRPr lang="ru-RU" sz="2400" dirty="0">
              <a:latin typeface="Georgia" panose="02040502050405020303" pitchFamily="18" charset="0"/>
            </a:endParaRPr>
          </a:p>
          <a:p>
            <a:pPr lvl="0" algn="just">
              <a:buFont typeface="Wingdings" panose="05000000000000000000" pitchFamily="2" charset="2"/>
              <a:buChar char="Ø"/>
            </a:pPr>
            <a:r>
              <a:rPr lang="uk-UA" sz="2400" dirty="0">
                <a:latin typeface="Georgia" panose="02040502050405020303" pitchFamily="18" charset="0"/>
              </a:rPr>
              <a:t>зняття соціальної напруги в суспільстві, знищення «стрілочників» - представників бюрократичного і партійного апарату, на яких перекладали відповідальність за прорахунки Сталіна та його оточення.</a:t>
            </a:r>
            <a:endParaRPr lang="ru-RU" sz="2400" dirty="0">
              <a:latin typeface="Georgia" panose="02040502050405020303" pitchFamily="18"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379556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Все для роботи\10 клас. Все для уроків\10 клас. Історія України\+Тема 7. Соц.-ек. та пол.  перетв. (1929 – 1938)\2.jpg"/>
          <p:cNvPicPr>
            <a:picLocks noChangeAspect="1" noChangeArrowheads="1"/>
          </p:cNvPicPr>
          <p:nvPr/>
        </p:nvPicPr>
        <p:blipFill>
          <a:blip r:embed="rId2" cstate="print"/>
          <a:srcRect/>
          <a:stretch>
            <a:fillRect/>
          </a:stretch>
        </p:blipFill>
        <p:spPr bwMode="auto">
          <a:xfrm>
            <a:off x="2515635" y="139564"/>
            <a:ext cx="9517337" cy="6578871"/>
          </a:xfrm>
          <a:prstGeom prst="rect">
            <a:avLst/>
          </a:prstGeom>
          <a:noFill/>
          <a:ln w="9525">
            <a:noFill/>
            <a:miter lim="800000"/>
            <a:headEnd/>
            <a:tailEnd/>
          </a:ln>
        </p:spPr>
      </p:pic>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109764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47837" y="404814"/>
            <a:ext cx="10218875" cy="523220"/>
          </a:xfrm>
          <a:prstGeom prst="rect">
            <a:avLst/>
          </a:prstGeom>
          <a:noFill/>
          <a:ln>
            <a:noFill/>
          </a:ln>
        </p:spPr>
        <p:txBody>
          <a:bodyPr wrap="square">
            <a:spAutoFit/>
          </a:bodyPr>
          <a:lstStyle/>
          <a:p>
            <a:pPr algn="ctr">
              <a:defRPr/>
            </a:pPr>
            <a:r>
              <a:rPr lang="uk-UA" sz="2800" b="1" dirty="0">
                <a:solidFill>
                  <a:srgbClr val="FF0000"/>
                </a:solidFill>
                <a:effectLst>
                  <a:outerShdw blurRad="38100" dist="38100" dir="2700000" algn="tl">
                    <a:srgbClr val="000000">
                      <a:alpha val="43137"/>
                    </a:srgbClr>
                  </a:outerShdw>
                </a:effectLst>
                <a:latin typeface="Georgia" panose="02040502050405020303" pitchFamily="18" charset="0"/>
              </a:rPr>
              <a:t>Причини масових репресій 30-рр. ХХ ст. в Україні</a:t>
            </a:r>
            <a:endParaRPr lang="ru-RU" sz="2800" b="1" dirty="0">
              <a:solidFill>
                <a:srgbClr val="FF0000"/>
              </a:solidFill>
              <a:effectLst>
                <a:outerShdw blurRad="38100" dist="38100" dir="2700000" algn="tl">
                  <a:srgbClr val="000000">
                    <a:alpha val="43137"/>
                  </a:srgbClr>
                </a:outerShdw>
              </a:effectLst>
              <a:latin typeface="Georgia" panose="02040502050405020303" pitchFamily="18" charset="0"/>
            </a:endParaRPr>
          </a:p>
        </p:txBody>
      </p:sp>
      <p:sp>
        <p:nvSpPr>
          <p:cNvPr id="5" name="TextBox 4"/>
          <p:cNvSpPr txBox="1"/>
          <p:nvPr/>
        </p:nvSpPr>
        <p:spPr>
          <a:xfrm>
            <a:off x="2425148" y="1196975"/>
            <a:ext cx="9395790" cy="4154984"/>
          </a:xfrm>
          <a:prstGeom prst="rect">
            <a:avLst/>
          </a:prstGeom>
          <a:noFill/>
          <a:ln>
            <a:noFill/>
          </a:ln>
        </p:spPr>
        <p:txBody>
          <a:bodyPr wrap="square">
            <a:spAutoFit/>
          </a:bodyPr>
          <a:lstStyle/>
          <a:p>
            <a:pPr marL="452438" indent="-452438" algn="just">
              <a:buFont typeface="Wingdings" panose="05000000000000000000" pitchFamily="2" charset="2"/>
              <a:buChar char="Ø"/>
              <a:defRPr/>
            </a:pPr>
            <a:r>
              <a:rPr lang="uk-UA" sz="2400" dirty="0">
                <a:latin typeface="Georgia" panose="02040502050405020303" pitchFamily="18" charset="0"/>
              </a:rPr>
              <a:t>Тоталітарний режим в СРСР</a:t>
            </a:r>
          </a:p>
          <a:p>
            <a:pPr marL="452438" indent="-452438" algn="just">
              <a:buFont typeface="Wingdings" panose="05000000000000000000" pitchFamily="2" charset="2"/>
              <a:buChar char="Ø"/>
              <a:defRPr/>
            </a:pPr>
            <a:r>
              <a:rPr lang="uk-UA" sz="2400" dirty="0">
                <a:latin typeface="Georgia" panose="02040502050405020303" pitchFamily="18" charset="0"/>
              </a:rPr>
              <a:t>Зміна вищого керівництва в СРСР (перемога Сталіна)</a:t>
            </a:r>
            <a:endParaRPr lang="ru-RU" sz="2400" dirty="0">
              <a:latin typeface="Georgia" panose="02040502050405020303" pitchFamily="18" charset="0"/>
            </a:endParaRPr>
          </a:p>
          <a:p>
            <a:pPr marL="452438" indent="-452438" algn="just">
              <a:buFont typeface="Wingdings" panose="05000000000000000000" pitchFamily="2" charset="2"/>
              <a:buChar char="Ø"/>
              <a:defRPr/>
            </a:pPr>
            <a:r>
              <a:rPr lang="uk-UA" sz="2400" dirty="0">
                <a:latin typeface="Georgia" panose="02040502050405020303" pitchFamily="18" charset="0"/>
              </a:rPr>
              <a:t>Суцільна колективізація</a:t>
            </a:r>
            <a:endParaRPr lang="ru-RU" sz="2400" dirty="0">
              <a:latin typeface="Georgia" panose="02040502050405020303" pitchFamily="18" charset="0"/>
            </a:endParaRPr>
          </a:p>
          <a:p>
            <a:pPr marL="452438" indent="-452438" algn="just">
              <a:buFont typeface="Wingdings" panose="05000000000000000000" pitchFamily="2" charset="2"/>
              <a:buChar char="Ø"/>
              <a:defRPr/>
            </a:pPr>
            <a:r>
              <a:rPr lang="uk-UA" sz="2400" dirty="0">
                <a:latin typeface="Georgia" panose="02040502050405020303" pitchFamily="18" charset="0"/>
              </a:rPr>
              <a:t>Форсована індустріалізація</a:t>
            </a:r>
            <a:endParaRPr lang="ru-RU" sz="2400" dirty="0">
              <a:latin typeface="Georgia" panose="02040502050405020303" pitchFamily="18" charset="0"/>
            </a:endParaRPr>
          </a:p>
          <a:p>
            <a:pPr marL="452438" indent="-452438" algn="just">
              <a:buFont typeface="Wingdings" panose="05000000000000000000" pitchFamily="2" charset="2"/>
              <a:buChar char="Ø"/>
              <a:defRPr/>
            </a:pPr>
            <a:r>
              <a:rPr lang="uk-UA" sz="2400" dirty="0">
                <a:latin typeface="Georgia" panose="02040502050405020303" pitchFamily="18" charset="0"/>
              </a:rPr>
              <a:t>Курс СРСР на світову революцію  та підготовку ІІ світової війни</a:t>
            </a:r>
            <a:endParaRPr lang="ru-RU" sz="2400" dirty="0">
              <a:latin typeface="Georgia" panose="02040502050405020303" pitchFamily="18" charset="0"/>
            </a:endParaRPr>
          </a:p>
          <a:p>
            <a:pPr marL="452438" indent="-452438" algn="just">
              <a:buFont typeface="Wingdings" panose="05000000000000000000" pitchFamily="2" charset="2"/>
              <a:buChar char="Ø"/>
              <a:defRPr/>
            </a:pPr>
            <a:r>
              <a:rPr lang="uk-UA" sz="2400" dirty="0">
                <a:latin typeface="Georgia" panose="02040502050405020303" pitchFamily="18" charset="0"/>
              </a:rPr>
              <a:t>Встановлення адміністративно-командної системи</a:t>
            </a:r>
            <a:endParaRPr lang="ru-RU" sz="2400" dirty="0">
              <a:latin typeface="Georgia" panose="02040502050405020303" pitchFamily="18" charset="0"/>
            </a:endParaRPr>
          </a:p>
          <a:p>
            <a:pPr marL="452438" indent="-452438" algn="just">
              <a:buFont typeface="Wingdings" panose="05000000000000000000" pitchFamily="2" charset="2"/>
              <a:buChar char="Ø"/>
              <a:defRPr/>
            </a:pPr>
            <a:r>
              <a:rPr lang="uk-UA" sz="2400" dirty="0">
                <a:latin typeface="Georgia" panose="02040502050405020303" pitchFamily="18" charset="0"/>
              </a:rPr>
              <a:t>Примусовий характер праці </a:t>
            </a:r>
            <a:endParaRPr lang="ru-RU" sz="2400" dirty="0">
              <a:latin typeface="Georgia" panose="02040502050405020303" pitchFamily="18" charset="0"/>
            </a:endParaRPr>
          </a:p>
          <a:p>
            <a:pPr marL="452438" indent="-452438" algn="just">
              <a:buFont typeface="Wingdings" panose="05000000000000000000" pitchFamily="2" charset="2"/>
              <a:buChar char="Ø"/>
              <a:defRPr/>
            </a:pPr>
            <a:r>
              <a:rPr lang="uk-UA" sz="2400" dirty="0">
                <a:latin typeface="Georgia" panose="02040502050405020303" pitchFamily="18" charset="0"/>
              </a:rPr>
              <a:t>Насадження в суспільстві політики страху та віри у  вождя</a:t>
            </a:r>
            <a:endParaRPr lang="ru-RU" sz="2400" dirty="0">
              <a:latin typeface="Georgia" panose="02040502050405020303" pitchFamily="18" charset="0"/>
            </a:endParaRPr>
          </a:p>
          <a:p>
            <a:pPr marL="452438" indent="-452438" algn="just">
              <a:buFont typeface="Wingdings" panose="05000000000000000000" pitchFamily="2" charset="2"/>
              <a:buChar char="Ø"/>
              <a:defRPr/>
            </a:pPr>
            <a:r>
              <a:rPr lang="uk-UA" sz="2400" dirty="0">
                <a:latin typeface="Georgia" panose="02040502050405020303" pitchFamily="18" charset="0"/>
              </a:rPr>
              <a:t>Підготовка до стаханівських та  інших рухів «соціалістичних чудес»</a:t>
            </a:r>
            <a:endParaRPr lang="ru-RU" sz="2400" dirty="0">
              <a:latin typeface="Georgia" panose="02040502050405020303" pitchFamily="18" charset="0"/>
            </a:endParaRPr>
          </a:p>
        </p:txBody>
      </p:sp>
      <p:sp>
        <p:nvSpPr>
          <p:cNvPr id="2" name="Прямоугольник 1"/>
          <p:cNvSpPr/>
          <p:nvPr/>
        </p:nvSpPr>
        <p:spPr>
          <a:xfrm>
            <a:off x="3330437" y="5251568"/>
            <a:ext cx="7804150" cy="831850"/>
          </a:xfrm>
          <a:prstGeom prst="rect">
            <a:avLst/>
          </a:prstGeom>
        </p:spPr>
        <p:txBody>
          <a:bodyPr>
            <a:spAutoFit/>
          </a:bodyPr>
          <a:lstStyle/>
          <a:p>
            <a:pPr algn="ctr">
              <a:defRPr/>
            </a:pPr>
            <a:r>
              <a:rPr lang="uk-UA" sz="2400" b="1" dirty="0">
                <a:effectLst>
                  <a:outerShdw blurRad="38100" dist="38100" dir="2700000" algn="tl">
                    <a:srgbClr val="000000">
                      <a:alpha val="43137"/>
                    </a:srgbClr>
                  </a:outerShdw>
                </a:effectLst>
                <a:latin typeface="Calibri" pitchFamily="34" charset="0"/>
              </a:rPr>
              <a:t>Масові репресії – невід’ємний елемент  сталінської системи управління</a:t>
            </a:r>
            <a:endParaRPr lang="ru-RU" sz="2400" b="1" dirty="0">
              <a:effectLst>
                <a:outerShdw blurRad="38100" dist="38100" dir="2700000" algn="tl">
                  <a:srgbClr val="000000">
                    <a:alpha val="43137"/>
                  </a:srgbClr>
                </a:outerShdw>
              </a:effectLst>
              <a:latin typeface="Calibri" pitchFamily="34"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9713910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0" y="183669"/>
            <a:ext cx="9144000" cy="954087"/>
          </a:xfrm>
          <a:prstGeom prst="rect">
            <a:avLst/>
          </a:prstGeom>
          <a:noFill/>
          <a:ln>
            <a:noFill/>
          </a:ln>
        </p:spPr>
        <p:txBody>
          <a:bodyPr>
            <a:spAutoFit/>
          </a:bodyPr>
          <a:lstStyle/>
          <a:p>
            <a:pPr algn="ctr">
              <a:defRPr/>
            </a:pPr>
            <a:r>
              <a:rPr lang="uk-UA" sz="2800" b="1" dirty="0">
                <a:solidFill>
                  <a:srgbClr val="C00000"/>
                </a:solidFill>
                <a:effectLst>
                  <a:outerShdw blurRad="38100" dist="38100" dir="2700000" algn="tl">
                    <a:srgbClr val="000000">
                      <a:alpha val="43137"/>
                    </a:srgbClr>
                  </a:outerShdw>
                </a:effectLst>
              </a:rPr>
              <a:t>Періодизація  масових репресій </a:t>
            </a:r>
          </a:p>
          <a:p>
            <a:pPr algn="ctr">
              <a:defRPr/>
            </a:pPr>
            <a:r>
              <a:rPr lang="uk-UA" sz="2800" b="1" dirty="0">
                <a:solidFill>
                  <a:srgbClr val="C00000"/>
                </a:solidFill>
                <a:effectLst>
                  <a:outerShdw blurRad="38100" dist="38100" dir="2700000" algn="tl">
                    <a:srgbClr val="000000">
                      <a:alpha val="43137"/>
                    </a:srgbClr>
                  </a:outerShdw>
                </a:effectLst>
              </a:rPr>
              <a:t>30- рр. ХХ ст. в Україні :</a:t>
            </a:r>
            <a:endParaRPr lang="ru-RU" sz="2800" b="1" dirty="0">
              <a:solidFill>
                <a:srgbClr val="C00000"/>
              </a:solidFill>
              <a:effectLst>
                <a:outerShdw blurRad="38100" dist="38100" dir="2700000" algn="tl">
                  <a:srgbClr val="000000">
                    <a:alpha val="43137"/>
                  </a:srgbClr>
                </a:outerShdw>
              </a:effectLst>
            </a:endParaRPr>
          </a:p>
        </p:txBody>
      </p:sp>
      <p:sp>
        <p:nvSpPr>
          <p:cNvPr id="12291" name="TextBox 4"/>
          <p:cNvSpPr txBox="1">
            <a:spLocks noChangeArrowheads="1"/>
          </p:cNvSpPr>
          <p:nvPr/>
        </p:nvSpPr>
        <p:spPr bwMode="auto">
          <a:xfrm>
            <a:off x="3225110" y="1334682"/>
            <a:ext cx="8569325" cy="4708981"/>
          </a:xfrm>
          <a:prstGeom prst="rect">
            <a:avLst/>
          </a:prstGeom>
          <a:noFill/>
          <a:ln w="9525">
            <a:noFill/>
            <a:miter lim="800000"/>
            <a:headEnd/>
            <a:tailEnd/>
          </a:ln>
        </p:spPr>
        <p:txBody>
          <a:bodyPr>
            <a:spAutoFit/>
          </a:bodyPr>
          <a:lstStyle/>
          <a:p>
            <a:pPr indent="361950" algn="just"/>
            <a:r>
              <a:rPr lang="uk-UA" sz="2000" b="1" dirty="0" smtClean="0">
                <a:latin typeface="Georgia" panose="02040502050405020303" pitchFamily="18" charset="0"/>
              </a:rPr>
              <a:t>Перший</a:t>
            </a:r>
            <a:r>
              <a:rPr lang="uk-UA" sz="2000" dirty="0" smtClean="0">
                <a:latin typeface="Georgia" panose="02040502050405020303" pitchFamily="18" charset="0"/>
              </a:rPr>
              <a:t> (1929-1931 рр.) – це так звана «шахтинська справа», харківські політичні процеси над українською інтелігенцією, «шкідниками» і «саботажниками», насильство над селянами, початок розкуркулення і депортацій під час колективізації;</a:t>
            </a:r>
          </a:p>
          <a:p>
            <a:pPr indent="361950" algn="just"/>
            <a:endParaRPr lang="uk-UA" sz="2000" dirty="0" smtClean="0">
              <a:latin typeface="Georgia" panose="02040502050405020303" pitchFamily="18" charset="0"/>
            </a:endParaRPr>
          </a:p>
          <a:p>
            <a:pPr indent="361950" algn="just"/>
            <a:r>
              <a:rPr lang="uk-UA" sz="2000" b="1" dirty="0" smtClean="0">
                <a:latin typeface="Georgia" panose="02040502050405020303" pitchFamily="18" charset="0"/>
              </a:rPr>
              <a:t>Другий</a:t>
            </a:r>
            <a:r>
              <a:rPr lang="uk-UA" sz="2000" dirty="0" smtClean="0">
                <a:latin typeface="Georgia" panose="02040502050405020303" pitchFamily="18" charset="0"/>
              </a:rPr>
              <a:t>  (1932-1934 рр.) був пов'язаний, насамперед, з терором голодом, який було штучно влаштовано проти  українців, що привело до демографічного зменшення населення майже на 7 млн. осіб; заборона процесу «українізації» і </a:t>
            </a:r>
            <a:r>
              <a:rPr lang="uk-UA" sz="2000" dirty="0" err="1" smtClean="0">
                <a:latin typeface="Georgia" panose="02040502050405020303" pitchFamily="18" charset="0"/>
              </a:rPr>
              <a:t>постишевські</a:t>
            </a:r>
            <a:r>
              <a:rPr lang="uk-UA" sz="2000" dirty="0" smtClean="0">
                <a:latin typeface="Georgia" panose="02040502050405020303" pitchFamily="18" charset="0"/>
              </a:rPr>
              <a:t> репресії проти української інтелігенції, діячів культури, науки і освіти, письменників, журналістів і представників мистецтва;</a:t>
            </a:r>
          </a:p>
          <a:p>
            <a:pPr indent="361950" algn="just"/>
            <a:endParaRPr lang="uk-UA" sz="2000" dirty="0" smtClean="0">
              <a:latin typeface="Georgia" panose="02040502050405020303" pitchFamily="18" charset="0"/>
            </a:endParaRPr>
          </a:p>
          <a:p>
            <a:pPr indent="361950" algn="just"/>
            <a:r>
              <a:rPr lang="uk-UA" sz="2000" b="1" dirty="0" smtClean="0">
                <a:latin typeface="Georgia" panose="02040502050405020303" pitchFamily="18" charset="0"/>
              </a:rPr>
              <a:t>Третій</a:t>
            </a:r>
            <a:r>
              <a:rPr lang="uk-UA" sz="2000" dirty="0" smtClean="0">
                <a:latin typeface="Georgia" panose="02040502050405020303" pitchFamily="18" charset="0"/>
              </a:rPr>
              <a:t> (1936- 1938 рр.) в історії одержала назву доби «великого терору», бо була пов'язана з найбільш масовими, апокаліптичного масштабу репресіями.</a:t>
            </a:r>
            <a:endParaRPr lang="uk-UA" sz="2000" dirty="0">
              <a:latin typeface="Georgia" panose="02040502050405020303"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383642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381355" y="172278"/>
            <a:ext cx="8585357" cy="6685722"/>
          </a:xfrm>
        </p:spPr>
        <p:txBody>
          <a:bodyPr>
            <a:noAutofit/>
          </a:bodyPr>
          <a:lstStyle/>
          <a:p>
            <a:pPr indent="14288">
              <a:buNone/>
            </a:pPr>
            <a:r>
              <a:rPr lang="uk-UA" sz="1900" b="1" dirty="0">
                <a:solidFill>
                  <a:srgbClr val="C00000"/>
                </a:solidFill>
                <a:latin typeface="Georgia" panose="02040502050405020303" pitchFamily="18" charset="0"/>
              </a:rPr>
              <a:t>Методи:</a:t>
            </a:r>
            <a:endParaRPr lang="ru-RU" sz="1900" b="1" dirty="0">
              <a:solidFill>
                <a:srgbClr val="C00000"/>
              </a:solidFill>
              <a:latin typeface="Georgia" panose="02040502050405020303" pitchFamily="18" charset="0"/>
            </a:endParaRPr>
          </a:p>
          <a:p>
            <a:pPr lvl="0" algn="just">
              <a:buFont typeface="Wingdings" panose="05000000000000000000" pitchFamily="2" charset="2"/>
              <a:buChar char="Ø"/>
            </a:pPr>
            <a:r>
              <a:rPr lang="uk-UA" sz="1900" dirty="0"/>
              <a:t>показові політичні процеси;</a:t>
            </a:r>
            <a:endParaRPr lang="ru-RU" sz="1900" dirty="0"/>
          </a:p>
          <a:p>
            <a:pPr lvl="0" algn="just">
              <a:buFont typeface="Wingdings" panose="05000000000000000000" pitchFamily="2" charset="2"/>
              <a:buChar char="Ø"/>
            </a:pPr>
            <a:r>
              <a:rPr lang="uk-UA" sz="1900" dirty="0"/>
              <a:t>позасудові переслідування;</a:t>
            </a:r>
            <a:endParaRPr lang="ru-RU" sz="1900" dirty="0"/>
          </a:p>
          <a:p>
            <a:pPr lvl="0" algn="just">
              <a:buFont typeface="Wingdings" panose="05000000000000000000" pitchFamily="2" charset="2"/>
              <a:buChar char="Ø"/>
            </a:pPr>
            <a:r>
              <a:rPr lang="uk-UA" sz="1900" dirty="0"/>
              <a:t>створення особливих нарад для спрощення судочинства при покаранні «ворогів народу» і членів їхніх сімей;</a:t>
            </a:r>
            <a:endParaRPr lang="ru-RU" sz="1900" dirty="0"/>
          </a:p>
          <a:p>
            <a:pPr lvl="0" algn="just">
              <a:buFont typeface="Wingdings" panose="05000000000000000000" pitchFamily="2" charset="2"/>
              <a:buChar char="Ø"/>
            </a:pPr>
            <a:r>
              <a:rPr lang="uk-UA" sz="1900" dirty="0"/>
              <a:t>застосування на практиці органами НКВС методів фізичного впливу на «ворогів народу» тощо.</a:t>
            </a:r>
          </a:p>
          <a:p>
            <a:pPr lvl="0">
              <a:buNone/>
            </a:pPr>
            <a:endParaRPr lang="uk-UA" sz="1900" dirty="0"/>
          </a:p>
          <a:p>
            <a:pPr marL="0" indent="357188" algn="just">
              <a:buNone/>
            </a:pPr>
            <a:r>
              <a:rPr lang="uk-UA" sz="1900" b="1" i="1" dirty="0">
                <a:solidFill>
                  <a:schemeClr val="tx1">
                    <a:lumMod val="75000"/>
                    <a:lumOff val="25000"/>
                  </a:schemeClr>
                </a:solidFill>
                <a:latin typeface="Georgia" panose="02040502050405020303" pitchFamily="18" charset="0"/>
              </a:rPr>
              <a:t>«Сильна і могутня диктатура пролетаріату – ось що нам потрібно тепер, для того щоб зітерти в порох останні рештки вимираючих класів і розбити їхні злодійські махінації».</a:t>
            </a:r>
          </a:p>
          <a:p>
            <a:pPr marL="0" indent="357188" algn="just">
              <a:buNone/>
            </a:pPr>
            <a:r>
              <a:rPr lang="uk-UA" sz="1900" b="1" i="1" dirty="0">
                <a:solidFill>
                  <a:schemeClr val="tx1">
                    <a:lumMod val="75000"/>
                    <a:lumOff val="25000"/>
                  </a:schemeClr>
                </a:solidFill>
                <a:latin typeface="Georgia" panose="02040502050405020303" pitchFamily="18" charset="0"/>
              </a:rPr>
              <a:t>«Репресії – є необхідним елементом наступу»</a:t>
            </a:r>
            <a:r>
              <a:rPr lang="uk-UA" sz="1900" b="1" dirty="0">
                <a:solidFill>
                  <a:schemeClr val="tx1">
                    <a:lumMod val="75000"/>
                    <a:lumOff val="25000"/>
                  </a:schemeClr>
                </a:solidFill>
                <a:latin typeface="Georgia" panose="02040502050405020303" pitchFamily="18" charset="0"/>
              </a:rPr>
              <a:t>.</a:t>
            </a:r>
          </a:p>
          <a:p>
            <a:pPr marL="0" indent="357188" algn="just">
              <a:buNone/>
            </a:pPr>
            <a:r>
              <a:rPr lang="uk-UA" sz="1900" b="1" i="1" dirty="0">
                <a:solidFill>
                  <a:schemeClr val="tx1">
                    <a:lumMod val="75000"/>
                    <a:lumOff val="25000"/>
                  </a:schemeClr>
                </a:solidFill>
                <a:latin typeface="Georgia" panose="02040502050405020303" pitchFamily="18" charset="0"/>
              </a:rPr>
              <a:t>«На Україні класова боротьба більш напружена, ніж в інших місцях, і ворог – куркуль, націоналіст – у нас більш досвідчений, лютіший, ніж де б то не було в інших республіках і областях Союзу».</a:t>
            </a:r>
          </a:p>
          <a:p>
            <a:pPr marL="0" indent="357188" algn="r">
              <a:buNone/>
            </a:pPr>
            <a:r>
              <a:rPr lang="uk-UA" sz="1900" b="1" i="1" dirty="0">
                <a:solidFill>
                  <a:schemeClr val="tx1">
                    <a:lumMod val="75000"/>
                    <a:lumOff val="25000"/>
                  </a:schemeClr>
                </a:solidFill>
              </a:rPr>
              <a:t>Й. Сталін</a:t>
            </a:r>
            <a:endParaRPr lang="ru-RU" sz="1900" b="1" i="1" dirty="0">
              <a:solidFill>
                <a:schemeClr val="tx1">
                  <a:lumMod val="75000"/>
                  <a:lumOff val="25000"/>
                </a:schemeClr>
              </a:solidFill>
            </a:endParaRPr>
          </a:p>
        </p:txBody>
      </p:sp>
      <p:pic>
        <p:nvPicPr>
          <p:cNvPr id="12" name="Рисунок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83029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p:cTn id="4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p:cTn id="4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3">
                                            <p:txEl>
                                              <p:pRg st="8" end="8"/>
                                            </p:txEl>
                                          </p:spTgt>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 calcmode="lin" valueType="num">
                                      <p:cBhvr>
                                        <p:cTn id="54"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55"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5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3"/>
          <p:cNvSpPr>
            <a:spLocks noGrp="1" noChangeArrowheads="1"/>
          </p:cNvSpPr>
          <p:nvPr>
            <p:ph type="body" sz="half" idx="1"/>
          </p:nvPr>
        </p:nvSpPr>
        <p:spPr>
          <a:xfrm>
            <a:off x="1608083" y="1135117"/>
            <a:ext cx="5783317" cy="4991047"/>
          </a:xfrm>
        </p:spPr>
        <p:txBody>
          <a:bodyPr/>
          <a:lstStyle/>
          <a:p>
            <a:pPr eaLnBrk="1" hangingPunct="1">
              <a:buFont typeface="Wingdings" panose="05000000000000000000" pitchFamily="2" charset="2"/>
              <a:buChar char="Ø"/>
            </a:pPr>
            <a:r>
              <a:rPr lang="uk-UA" b="1" dirty="0" smtClean="0"/>
              <a:t>Забезпечити</a:t>
            </a:r>
            <a:r>
              <a:rPr lang="uk-UA" dirty="0" smtClean="0"/>
              <a:t> економічну незалежність Радянського Союзу від зарубіжних країн. </a:t>
            </a:r>
          </a:p>
          <a:p>
            <a:pPr eaLnBrk="1" hangingPunct="1">
              <a:buFont typeface="Wingdings" panose="05000000000000000000" pitchFamily="2" charset="2"/>
              <a:buChar char="Ø"/>
            </a:pPr>
            <a:r>
              <a:rPr lang="uk-UA" b="1" dirty="0" smtClean="0"/>
              <a:t>Створити</a:t>
            </a:r>
            <a:r>
              <a:rPr lang="uk-UA" dirty="0" smtClean="0"/>
              <a:t> базу для розвитку Збройних сил. </a:t>
            </a:r>
          </a:p>
          <a:p>
            <a:pPr eaLnBrk="1" hangingPunct="1">
              <a:buFont typeface="Wingdings" panose="05000000000000000000" pitchFamily="2" charset="2"/>
              <a:buChar char="Ø"/>
            </a:pPr>
            <a:r>
              <a:rPr lang="uk-UA" b="1" dirty="0" smtClean="0"/>
              <a:t>Збільшити</a:t>
            </a:r>
            <a:r>
              <a:rPr lang="uk-UA" dirty="0" smtClean="0"/>
              <a:t> чисельність промислового робітничого класу - основної опори правлячої партії. </a:t>
            </a:r>
          </a:p>
          <a:p>
            <a:pPr eaLnBrk="1" hangingPunct="1">
              <a:buFont typeface="Wingdings" panose="05000000000000000000" pitchFamily="2" charset="2"/>
              <a:buChar char="Ø"/>
            </a:pPr>
            <a:r>
              <a:rPr lang="uk-UA" b="1" dirty="0" smtClean="0"/>
              <a:t>Підвищити</a:t>
            </a:r>
            <a:r>
              <a:rPr lang="uk-UA" dirty="0" smtClean="0"/>
              <a:t> рівень життя населення</a:t>
            </a:r>
            <a:r>
              <a:rPr lang="uk-UA" sz="2400" dirty="0" smtClean="0"/>
              <a:t>.</a:t>
            </a:r>
            <a:endParaRPr lang="uk-UA" sz="2400" dirty="0"/>
          </a:p>
        </p:txBody>
      </p:sp>
      <p:pic>
        <p:nvPicPr>
          <p:cNvPr id="9219" name="Picture 4" descr="j0283085"/>
          <p:cNvPicPr>
            <a:picLocks noGrp="1" noChangeAspect="1" noChangeArrowheads="1" noCrop="1"/>
          </p:cNvPicPr>
          <p:nvPr>
            <p:ph sz="quarter" idx="2"/>
          </p:nvPr>
        </p:nvPicPr>
        <p:blipFill>
          <a:blip r:embed="rId2" cstate="print"/>
          <a:srcRect/>
          <a:stretch>
            <a:fillRect/>
          </a:stretch>
        </p:blipFill>
        <p:spPr>
          <a:xfrm>
            <a:off x="7464424" y="271462"/>
            <a:ext cx="3887281" cy="3094589"/>
          </a:xfrm>
          <a:noFill/>
        </p:spPr>
      </p:pic>
      <p:sp>
        <p:nvSpPr>
          <p:cNvPr id="9220" name="WordArt 16"/>
          <p:cNvSpPr>
            <a:spLocks noChangeArrowheads="1" noChangeShapeType="1" noTextEdit="1"/>
          </p:cNvSpPr>
          <p:nvPr/>
        </p:nvSpPr>
        <p:spPr bwMode="auto">
          <a:xfrm>
            <a:off x="1150883" y="0"/>
            <a:ext cx="7851227" cy="611188"/>
          </a:xfrm>
          <a:prstGeom prst="rect">
            <a:avLst/>
          </a:prstGeom>
        </p:spPr>
        <p:txBody>
          <a:bodyPr wrap="none" fromWordArt="1">
            <a:prstTxWarp prst="textCanDown">
              <a:avLst>
                <a:gd name="adj" fmla="val 0"/>
              </a:avLst>
            </a:prstTxWarp>
          </a:bodyPr>
          <a:lstStyle/>
          <a:p>
            <a:pPr algn="ctr">
              <a:defRPr/>
            </a:pPr>
            <a:r>
              <a:rPr lang="ru-RU" sz="3600" kern="10" dirty="0">
                <a:ln w="9525">
                  <a:solidFill>
                    <a:srgbClr val="000000"/>
                  </a:solidFill>
                  <a:round/>
                  <a:headEnd/>
                  <a:tailEnd/>
                </a:ln>
                <a:solidFill>
                  <a:srgbClr val="000000"/>
                </a:solidFill>
                <a:latin typeface="Times New Roman"/>
                <a:cs typeface="Times New Roman"/>
              </a:rPr>
              <a:t>  </a:t>
            </a:r>
            <a:r>
              <a:rPr lang="ru-RU" sz="3600" kern="10" dirty="0" smtClean="0">
                <a:ln w="9525">
                  <a:solidFill>
                    <a:srgbClr val="000000"/>
                  </a:solidFill>
                  <a:round/>
                  <a:headEnd/>
                  <a:tailEnd/>
                </a:ln>
                <a:solidFill>
                  <a:srgbClr val="FF0000"/>
                </a:solidFill>
                <a:latin typeface="Times New Roman"/>
                <a:cs typeface="Times New Roman"/>
              </a:rPr>
              <a:t>Мета</a:t>
            </a:r>
            <a:r>
              <a:rPr lang="en-US" sz="3600" kern="10" dirty="0" smtClean="0">
                <a:ln w="9525">
                  <a:solidFill>
                    <a:srgbClr val="000000"/>
                  </a:solidFill>
                  <a:round/>
                  <a:headEnd/>
                  <a:tailEnd/>
                </a:ln>
                <a:solidFill>
                  <a:srgbClr val="FF0000"/>
                </a:solidFill>
                <a:latin typeface="Times New Roman"/>
                <a:cs typeface="Times New Roman"/>
              </a:rPr>
              <a:t> </a:t>
            </a:r>
            <a:r>
              <a:rPr lang="uk-UA" sz="3600" kern="10" dirty="0" smtClean="0">
                <a:ln w="9525">
                  <a:solidFill>
                    <a:srgbClr val="000000"/>
                  </a:solidFill>
                  <a:round/>
                  <a:headEnd/>
                  <a:tailEnd/>
                </a:ln>
                <a:solidFill>
                  <a:srgbClr val="FF0000"/>
                </a:solidFill>
                <a:latin typeface="Times New Roman"/>
                <a:cs typeface="Times New Roman"/>
              </a:rPr>
              <a:t>індустріалізації</a:t>
            </a:r>
            <a:r>
              <a:rPr lang="ru-RU" sz="3600" kern="10" dirty="0" smtClean="0">
                <a:ln w="9525">
                  <a:solidFill>
                    <a:srgbClr val="000000"/>
                  </a:solidFill>
                  <a:round/>
                  <a:headEnd/>
                  <a:tailEnd/>
                </a:ln>
                <a:solidFill>
                  <a:srgbClr val="000000"/>
                </a:solidFill>
                <a:latin typeface="Times New Roman"/>
                <a:cs typeface="Times New Roman"/>
              </a:rPr>
              <a:t>:</a:t>
            </a:r>
            <a:endParaRPr lang="ru-RU" sz="3600" kern="10" dirty="0">
              <a:ln w="9525">
                <a:solidFill>
                  <a:srgbClr val="000000"/>
                </a:solidFill>
                <a:round/>
                <a:headEnd/>
                <a:tailEnd/>
              </a:ln>
              <a:solidFill>
                <a:srgbClr val="000000"/>
              </a:solidFill>
              <a:latin typeface="Times New Roman"/>
              <a:cs typeface="Times New Roman"/>
            </a:endParaRPr>
          </a:p>
        </p:txBody>
      </p:sp>
      <p:pic>
        <p:nvPicPr>
          <p:cNvPr id="9221" name="Picture 20" descr="j0240695"/>
          <p:cNvPicPr>
            <a:picLocks noChangeAspect="1" noChangeArrowheads="1"/>
          </p:cNvPicPr>
          <p:nvPr/>
        </p:nvPicPr>
        <p:blipFill>
          <a:blip r:embed="rId3" cstate="print"/>
          <a:srcRect/>
          <a:stretch>
            <a:fillRect/>
          </a:stretch>
        </p:blipFill>
        <p:spPr bwMode="auto">
          <a:xfrm>
            <a:off x="7464423" y="3509757"/>
            <a:ext cx="3887281" cy="3025557"/>
          </a:xfrm>
          <a:prstGeom prst="rect">
            <a:avLst/>
          </a:prstGeom>
          <a:noFill/>
          <a:ln w="9525">
            <a:noFill/>
            <a:miter lim="800000"/>
            <a:headEnd/>
            <a:tailEnd/>
          </a:ln>
        </p:spPr>
      </p:pic>
      <p:pic>
        <p:nvPicPr>
          <p:cNvPr id="6" name="Picture 5" descr="472-1"/>
          <p:cNvPicPr>
            <a:picLocks noChangeAspect="1" noChangeArrowheads="1"/>
          </p:cNvPicPr>
          <p:nvPr/>
        </p:nvPicPr>
        <p:blipFill>
          <a:blip r:embed="rId4"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25148577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slide(fromBottom)">
                                      <p:cBhvr>
                                        <p:cTn id="7" dur="500">
                                          <p:stCondLst>
                                            <p:cond delay="0"/>
                                          </p:stCondLst>
                                        </p:cTn>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slide(fromBottom)">
                                      <p:cBhvr>
                                        <p:cTn id="12" dur="500">
                                          <p:stCondLst>
                                            <p:cond delay="0"/>
                                          </p:stCondLst>
                                        </p:cTn>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slide(fromBottom)">
                                      <p:cBhvr>
                                        <p:cTn id="17" dur="500">
                                          <p:stCondLst>
                                            <p:cond delay="0"/>
                                          </p:stCondLst>
                                        </p:cTn>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slide(fromBottom)">
                                      <p:cBhvr>
                                        <p:cTn id="22" dur="500">
                                          <p:stCondLst>
                                            <p:cond delay="0"/>
                                          </p:stCondLst>
                                        </p:cTn>
                                        <p:tgtEl>
                                          <p:spTgt spid="30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219"/>
                                        </p:tgtEl>
                                        <p:attrNameLst>
                                          <p:attrName>style.visibility</p:attrName>
                                        </p:attrNameLst>
                                      </p:cBhvr>
                                      <p:to>
                                        <p:strVal val="visible"/>
                                      </p:to>
                                    </p:set>
                                    <p:anim calcmode="lin" valueType="num">
                                      <p:cBhvr additive="base">
                                        <p:cTn id="27" dur="500" fill="hold"/>
                                        <p:tgtEl>
                                          <p:spTgt spid="9219"/>
                                        </p:tgtEl>
                                        <p:attrNameLst>
                                          <p:attrName>ppt_x</p:attrName>
                                        </p:attrNameLst>
                                      </p:cBhvr>
                                      <p:tavLst>
                                        <p:tav tm="0">
                                          <p:val>
                                            <p:strVal val="#ppt_x"/>
                                          </p:val>
                                        </p:tav>
                                        <p:tav tm="100000">
                                          <p:val>
                                            <p:strVal val="#ppt_x"/>
                                          </p:val>
                                        </p:tav>
                                      </p:tavLst>
                                    </p:anim>
                                    <p:anim calcmode="lin" valueType="num">
                                      <p:cBhvr additive="base">
                                        <p:cTn id="28"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221"/>
                                        </p:tgtEl>
                                        <p:attrNameLst>
                                          <p:attrName>style.visibility</p:attrName>
                                        </p:attrNameLst>
                                      </p:cBhvr>
                                      <p:to>
                                        <p:strVal val="visible"/>
                                      </p:to>
                                    </p:set>
                                    <p:anim calcmode="lin" valueType="num">
                                      <p:cBhvr additive="base">
                                        <p:cTn id="33" dur="500" fill="hold"/>
                                        <p:tgtEl>
                                          <p:spTgt spid="9221"/>
                                        </p:tgtEl>
                                        <p:attrNameLst>
                                          <p:attrName>ppt_x</p:attrName>
                                        </p:attrNameLst>
                                      </p:cBhvr>
                                      <p:tavLst>
                                        <p:tav tm="0">
                                          <p:val>
                                            <p:strVal val="#ppt_x"/>
                                          </p:val>
                                        </p:tav>
                                        <p:tav tm="100000">
                                          <p:val>
                                            <p:strVal val="#ppt_x"/>
                                          </p:val>
                                        </p:tav>
                                      </p:tavLst>
                                    </p:anim>
                                    <p:anim calcmode="lin" valueType="num">
                                      <p:cBhvr additive="base">
                                        <p:cTn id="34"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5" descr="Пергамент"/>
          <p:cNvSpPr>
            <a:spLocks noChangeArrowheads="1"/>
          </p:cNvSpPr>
          <p:nvPr/>
        </p:nvSpPr>
        <p:spPr bwMode="auto">
          <a:xfrm>
            <a:off x="1752600" y="692150"/>
            <a:ext cx="8686800" cy="1295400"/>
          </a:xfrm>
          <a:prstGeom prst="roundRect">
            <a:avLst>
              <a:gd name="adj" fmla="val 16667"/>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defRPr/>
            </a:pPr>
            <a:r>
              <a:rPr lang="uk-UA" sz="3600" b="1" dirty="0" smtClean="0">
                <a:solidFill>
                  <a:schemeClr val="bg1"/>
                </a:solidFill>
                <a:effectLst>
                  <a:outerShdw blurRad="38100" dist="38100" dir="2700000" algn="tl">
                    <a:srgbClr val="000000">
                      <a:alpha val="43137"/>
                    </a:srgbClr>
                  </a:outerShdw>
                </a:effectLst>
                <a:latin typeface="Calibri" pitchFamily="34" charset="0"/>
              </a:rPr>
              <a:t>1930 рік – створення </a:t>
            </a:r>
            <a:r>
              <a:rPr lang="uk-UA" sz="3600" b="1" dirty="0" err="1" smtClean="0">
                <a:solidFill>
                  <a:schemeClr val="bg1"/>
                </a:solidFill>
                <a:effectLst>
                  <a:outerShdw blurRad="38100" dist="38100" dir="2700000" algn="tl">
                    <a:srgbClr val="000000">
                      <a:alpha val="43137"/>
                    </a:srgbClr>
                  </a:outerShdw>
                </a:effectLst>
                <a:latin typeface="Calibri" pitchFamily="34" charset="0"/>
              </a:rPr>
              <a:t>ГУЛАГу</a:t>
            </a:r>
            <a:endParaRPr lang="uk-UA" sz="3600" b="1" dirty="0" smtClean="0">
              <a:solidFill>
                <a:schemeClr val="bg1"/>
              </a:solidFill>
              <a:effectLst>
                <a:outerShdw blurRad="38100" dist="38100" dir="2700000" algn="tl">
                  <a:srgbClr val="000000">
                    <a:alpha val="43137"/>
                  </a:srgbClr>
                </a:outerShdw>
              </a:effectLst>
              <a:latin typeface="Calibri" pitchFamily="34" charset="0"/>
            </a:endParaRPr>
          </a:p>
          <a:p>
            <a:pPr algn="ctr">
              <a:defRPr/>
            </a:pPr>
            <a:r>
              <a:rPr lang="uk-UA" sz="3600" b="1" dirty="0" smtClean="0">
                <a:solidFill>
                  <a:schemeClr val="bg1"/>
                </a:solidFill>
                <a:effectLst>
                  <a:outerShdw blurRad="38100" dist="38100" dir="2700000" algn="tl">
                    <a:srgbClr val="000000">
                      <a:alpha val="43137"/>
                    </a:srgbClr>
                  </a:outerShdw>
                </a:effectLst>
                <a:latin typeface="Calibri" pitchFamily="34" charset="0"/>
              </a:rPr>
              <a:t>(Головного управління таборів)</a:t>
            </a:r>
            <a:endParaRPr lang="uk-UA" sz="3600" b="1" dirty="0">
              <a:solidFill>
                <a:schemeClr val="bg1"/>
              </a:solidFill>
              <a:effectLst>
                <a:outerShdw blurRad="38100" dist="38100" dir="2700000" algn="tl">
                  <a:srgbClr val="000000">
                    <a:alpha val="43137"/>
                  </a:srgbClr>
                </a:outerShdw>
              </a:effectLst>
              <a:latin typeface="Calibri" pitchFamily="34" charset="0"/>
            </a:endParaRPr>
          </a:p>
        </p:txBody>
      </p:sp>
      <p:sp>
        <p:nvSpPr>
          <p:cNvPr id="26626" name="Rectangle 6"/>
          <p:cNvSpPr>
            <a:spLocks noChangeArrowheads="1"/>
          </p:cNvSpPr>
          <p:nvPr/>
        </p:nvSpPr>
        <p:spPr bwMode="auto">
          <a:xfrm>
            <a:off x="1847851" y="2636838"/>
            <a:ext cx="3255963" cy="1668462"/>
          </a:xfrm>
          <a:prstGeom prst="rect">
            <a:avLst/>
          </a:pr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defRPr/>
            </a:pPr>
            <a:r>
              <a:rPr lang="uk-UA" sz="2800" b="1" dirty="0" smtClean="0">
                <a:solidFill>
                  <a:schemeClr val="bg1"/>
                </a:solidFill>
                <a:effectLst>
                  <a:outerShdw blurRad="38100" dist="38100" dir="2700000" algn="tl">
                    <a:srgbClr val="000000">
                      <a:alpha val="43137"/>
                    </a:srgbClr>
                  </a:outerShdw>
                </a:effectLst>
                <a:latin typeface="Calibri" pitchFamily="34" charset="0"/>
              </a:rPr>
              <a:t>Політичні </a:t>
            </a:r>
          </a:p>
          <a:p>
            <a:pPr algn="ctr">
              <a:defRPr/>
            </a:pPr>
            <a:r>
              <a:rPr lang="uk-UA" sz="2800" b="1" dirty="0" smtClean="0">
                <a:solidFill>
                  <a:schemeClr val="bg1"/>
                </a:solidFill>
                <a:effectLst>
                  <a:outerShdw blurRad="38100" dist="38100" dir="2700000" algn="tl">
                    <a:srgbClr val="000000">
                      <a:alpha val="43137"/>
                    </a:srgbClr>
                  </a:outerShdw>
                </a:effectLst>
                <a:latin typeface="Calibri" pitchFamily="34" charset="0"/>
              </a:rPr>
              <a:t>репресії</a:t>
            </a:r>
          </a:p>
          <a:p>
            <a:pPr algn="ctr">
              <a:defRPr/>
            </a:pPr>
            <a:r>
              <a:rPr lang="ru-RU" sz="2800" b="1" dirty="0" smtClean="0">
                <a:solidFill>
                  <a:schemeClr val="bg1"/>
                </a:solidFill>
                <a:effectLst>
                  <a:outerShdw blurRad="38100" dist="38100" dir="2700000" algn="tl">
                    <a:srgbClr val="000000">
                      <a:alpha val="43137"/>
                    </a:srgbClr>
                  </a:outerShdw>
                </a:effectLst>
                <a:latin typeface="Calibri" pitchFamily="34" charset="0"/>
              </a:rPr>
              <a:t>1920-1930-х </a:t>
            </a:r>
            <a:r>
              <a:rPr lang="ru-RU" sz="2800" b="1" dirty="0" err="1">
                <a:solidFill>
                  <a:schemeClr val="bg1"/>
                </a:solidFill>
                <a:effectLst>
                  <a:outerShdw blurRad="38100" dist="38100" dir="2700000" algn="tl">
                    <a:srgbClr val="000000">
                      <a:alpha val="43137"/>
                    </a:srgbClr>
                  </a:outerShdw>
                </a:effectLst>
                <a:latin typeface="Calibri" pitchFamily="34" charset="0"/>
              </a:rPr>
              <a:t>рр</a:t>
            </a:r>
            <a:r>
              <a:rPr lang="ru-RU" sz="2800" b="1" dirty="0">
                <a:solidFill>
                  <a:schemeClr val="bg1"/>
                </a:solidFill>
                <a:effectLst>
                  <a:outerShdw blurRad="38100" dist="38100" dir="2700000" algn="tl">
                    <a:srgbClr val="000000">
                      <a:alpha val="43137"/>
                    </a:srgbClr>
                  </a:outerShdw>
                </a:effectLst>
                <a:latin typeface="Calibri" pitchFamily="34" charset="0"/>
              </a:rPr>
              <a:t>.</a:t>
            </a:r>
          </a:p>
        </p:txBody>
      </p:sp>
      <p:sp>
        <p:nvSpPr>
          <p:cNvPr id="26627" name="Rectangle 7"/>
          <p:cNvSpPr>
            <a:spLocks noChangeArrowheads="1"/>
          </p:cNvSpPr>
          <p:nvPr/>
        </p:nvSpPr>
        <p:spPr bwMode="auto">
          <a:xfrm>
            <a:off x="6384925" y="2365375"/>
            <a:ext cx="3429000" cy="908050"/>
          </a:xfrm>
          <a:prstGeom prst="rect">
            <a:avLst/>
          </a:pr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defRPr/>
            </a:pPr>
            <a:r>
              <a:rPr lang="uk-UA" sz="2800" b="1" dirty="0" smtClean="0">
                <a:solidFill>
                  <a:schemeClr val="bg1"/>
                </a:solidFill>
                <a:effectLst>
                  <a:outerShdw blurRad="38100" dist="38100" dir="2700000" algn="tl">
                    <a:srgbClr val="000000">
                      <a:alpha val="43137"/>
                    </a:srgbClr>
                  </a:outerShdw>
                </a:effectLst>
                <a:latin typeface="Calibri" pitchFamily="34" charset="0"/>
              </a:rPr>
              <a:t>Розкуркулення</a:t>
            </a:r>
            <a:endParaRPr lang="uk-UA" sz="2800" b="1" dirty="0">
              <a:solidFill>
                <a:schemeClr val="bg1"/>
              </a:solidFill>
              <a:effectLst>
                <a:outerShdw blurRad="38100" dist="38100" dir="2700000" algn="tl">
                  <a:srgbClr val="000000">
                    <a:alpha val="43137"/>
                  </a:srgbClr>
                </a:outerShdw>
              </a:effectLst>
              <a:latin typeface="Calibri" pitchFamily="34" charset="0"/>
            </a:endParaRPr>
          </a:p>
        </p:txBody>
      </p:sp>
      <p:sp>
        <p:nvSpPr>
          <p:cNvPr id="26628" name="Rectangle 8"/>
          <p:cNvSpPr>
            <a:spLocks noChangeArrowheads="1"/>
          </p:cNvSpPr>
          <p:nvPr/>
        </p:nvSpPr>
        <p:spPr bwMode="auto">
          <a:xfrm>
            <a:off x="6346825" y="3619500"/>
            <a:ext cx="3505200" cy="1066800"/>
          </a:xfrm>
          <a:prstGeom prst="rect">
            <a:avLst/>
          </a:pr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defRPr/>
            </a:pPr>
            <a:r>
              <a:rPr lang="uk-UA" sz="2800" b="1" dirty="0" smtClean="0">
                <a:solidFill>
                  <a:schemeClr val="bg1"/>
                </a:solidFill>
                <a:effectLst>
                  <a:outerShdw blurRad="38100" dist="38100" dir="2700000" algn="tl">
                    <a:srgbClr val="000000">
                      <a:alpha val="43137"/>
                    </a:srgbClr>
                  </a:outerShdw>
                </a:effectLst>
                <a:latin typeface="Calibri" pitchFamily="34" charset="0"/>
              </a:rPr>
              <a:t>Боротьба з </a:t>
            </a:r>
          </a:p>
          <a:p>
            <a:pPr algn="ctr">
              <a:defRPr/>
            </a:pPr>
            <a:r>
              <a:rPr lang="uk-UA" sz="2800" b="1" dirty="0" smtClean="0">
                <a:solidFill>
                  <a:schemeClr val="bg1"/>
                </a:solidFill>
                <a:effectLst>
                  <a:outerShdw blurRad="38100" dist="38100" dir="2700000" algn="tl">
                    <a:srgbClr val="000000">
                      <a:alpha val="43137"/>
                    </a:srgbClr>
                  </a:outerShdw>
                </a:effectLst>
                <a:latin typeface="Calibri" pitchFamily="34" charset="0"/>
              </a:rPr>
              <a:t>шкідництвом</a:t>
            </a:r>
            <a:endParaRPr lang="uk-UA" sz="2800" b="1" dirty="0">
              <a:solidFill>
                <a:schemeClr val="bg1"/>
              </a:solidFill>
              <a:effectLst>
                <a:outerShdw blurRad="38100" dist="38100" dir="2700000" algn="tl">
                  <a:srgbClr val="000000">
                    <a:alpha val="43137"/>
                  </a:srgbClr>
                </a:outerShdw>
              </a:effectLst>
              <a:latin typeface="Calibri" pitchFamily="34" charset="0"/>
            </a:endParaRPr>
          </a:p>
        </p:txBody>
      </p:sp>
      <p:sp>
        <p:nvSpPr>
          <p:cNvPr id="26629" name="Rectangle 9"/>
          <p:cNvSpPr>
            <a:spLocks noChangeArrowheads="1"/>
          </p:cNvSpPr>
          <p:nvPr/>
        </p:nvSpPr>
        <p:spPr bwMode="auto">
          <a:xfrm>
            <a:off x="6338888" y="5070475"/>
            <a:ext cx="3505200" cy="1392238"/>
          </a:xfrm>
          <a:prstGeom prst="rect">
            <a:avLst/>
          </a:pr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defRPr/>
            </a:pPr>
            <a:r>
              <a:rPr lang="uk-UA" sz="2800" b="1" dirty="0" smtClean="0">
                <a:solidFill>
                  <a:schemeClr val="bg1"/>
                </a:solidFill>
                <a:effectLst>
                  <a:outerShdw blurRad="38100" dist="38100" dir="2700000" algn="tl">
                    <a:srgbClr val="000000">
                      <a:alpha val="43137"/>
                    </a:srgbClr>
                  </a:outerShdw>
                </a:effectLst>
                <a:latin typeface="Calibri" pitchFamily="34" charset="0"/>
              </a:rPr>
              <a:t>Політичні репресії</a:t>
            </a:r>
          </a:p>
          <a:p>
            <a:pPr algn="ctr">
              <a:defRPr/>
            </a:pPr>
            <a:r>
              <a:rPr lang="uk-UA" sz="2800" b="1" dirty="0" smtClean="0">
                <a:solidFill>
                  <a:schemeClr val="bg1"/>
                </a:solidFill>
                <a:effectLst>
                  <a:outerShdw blurRad="38100" dist="38100" dir="2700000" algn="tl">
                    <a:srgbClr val="000000">
                      <a:alpha val="43137"/>
                    </a:srgbClr>
                  </a:outerShdw>
                </a:effectLst>
                <a:latin typeface="Calibri" pitchFamily="34" charset="0"/>
              </a:rPr>
              <a:t>та репресії в армії</a:t>
            </a:r>
            <a:endParaRPr lang="uk-UA" sz="2800" b="1" dirty="0">
              <a:solidFill>
                <a:schemeClr val="bg1"/>
              </a:solidFill>
              <a:effectLst>
                <a:outerShdw blurRad="38100" dist="38100" dir="2700000" algn="tl">
                  <a:srgbClr val="000000">
                    <a:alpha val="43137"/>
                  </a:srgbClr>
                </a:outerShdw>
              </a:effectLst>
              <a:latin typeface="Calibri" pitchFamily="34" charset="0"/>
            </a:endParaRPr>
          </a:p>
        </p:txBody>
      </p:sp>
      <p:sp>
        <p:nvSpPr>
          <p:cNvPr id="26630" name="Rectangle 10"/>
          <p:cNvSpPr>
            <a:spLocks noChangeArrowheads="1"/>
          </p:cNvSpPr>
          <p:nvPr/>
        </p:nvSpPr>
        <p:spPr bwMode="auto">
          <a:xfrm>
            <a:off x="2895600" y="5257800"/>
            <a:ext cx="2743200" cy="1219200"/>
          </a:xfrm>
          <a:prstGeom prst="rect">
            <a:avLst/>
          </a:pr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defRPr/>
            </a:pPr>
            <a:r>
              <a:rPr lang="uk-UA" sz="2800" b="1" dirty="0" smtClean="0">
                <a:solidFill>
                  <a:schemeClr val="bg1"/>
                </a:solidFill>
                <a:effectLst>
                  <a:outerShdw blurRad="38100" dist="38100" dir="2700000" algn="tl">
                    <a:srgbClr val="000000">
                      <a:alpha val="43137"/>
                    </a:srgbClr>
                  </a:outerShdw>
                </a:effectLst>
                <a:latin typeface="Calibri" pitchFamily="34" charset="0"/>
              </a:rPr>
              <a:t>Депортація </a:t>
            </a:r>
          </a:p>
          <a:p>
            <a:pPr algn="ctr">
              <a:defRPr/>
            </a:pPr>
            <a:r>
              <a:rPr lang="uk-UA" sz="2800" b="1" dirty="0" smtClean="0">
                <a:solidFill>
                  <a:schemeClr val="bg1"/>
                </a:solidFill>
                <a:effectLst>
                  <a:outerShdw blurRad="38100" dist="38100" dir="2700000" algn="tl">
                    <a:srgbClr val="000000">
                      <a:alpha val="43137"/>
                    </a:srgbClr>
                  </a:outerShdw>
                </a:effectLst>
                <a:latin typeface="Calibri" pitchFamily="34" charset="0"/>
              </a:rPr>
              <a:t>народів</a:t>
            </a:r>
            <a:endParaRPr lang="uk-UA" sz="2800" b="1" dirty="0">
              <a:solidFill>
                <a:schemeClr val="bg1"/>
              </a:solidFill>
              <a:effectLst>
                <a:outerShdw blurRad="38100" dist="38100" dir="2700000" algn="tl">
                  <a:srgbClr val="000000">
                    <a:alpha val="43137"/>
                  </a:srgbClr>
                </a:outerShdw>
              </a:effectLst>
              <a:latin typeface="Calibri" pitchFamily="34" charset="0"/>
            </a:endParaRPr>
          </a:p>
        </p:txBody>
      </p:sp>
      <p:sp>
        <p:nvSpPr>
          <p:cNvPr id="13320" name="Line 11"/>
          <p:cNvSpPr>
            <a:spLocks noChangeShapeType="1"/>
          </p:cNvSpPr>
          <p:nvPr/>
        </p:nvSpPr>
        <p:spPr bwMode="auto">
          <a:xfrm>
            <a:off x="4440238" y="4305301"/>
            <a:ext cx="0" cy="893763"/>
          </a:xfrm>
          <a:prstGeom prst="line">
            <a:avLst/>
          </a:prstGeom>
          <a:noFill/>
          <a:ln w="76200">
            <a:solidFill>
              <a:srgbClr val="FFFF00"/>
            </a:solidFill>
            <a:round/>
            <a:headEnd/>
            <a:tailEnd type="triangle" w="med" len="med"/>
          </a:ln>
        </p:spPr>
        <p:txBody>
          <a:bodyPr/>
          <a:lstStyle/>
          <a:p>
            <a:endParaRPr lang="uk-UA"/>
          </a:p>
        </p:txBody>
      </p:sp>
      <p:sp>
        <p:nvSpPr>
          <p:cNvPr id="13321" name="Line 12"/>
          <p:cNvSpPr>
            <a:spLocks noChangeShapeType="1"/>
          </p:cNvSpPr>
          <p:nvPr/>
        </p:nvSpPr>
        <p:spPr bwMode="auto">
          <a:xfrm flipV="1">
            <a:off x="5181600" y="2819400"/>
            <a:ext cx="1143000" cy="304800"/>
          </a:xfrm>
          <a:prstGeom prst="line">
            <a:avLst/>
          </a:prstGeom>
          <a:noFill/>
          <a:ln w="76200">
            <a:solidFill>
              <a:srgbClr val="FFFF00"/>
            </a:solidFill>
            <a:round/>
            <a:headEnd/>
            <a:tailEnd type="triangle" w="med" len="med"/>
          </a:ln>
        </p:spPr>
        <p:txBody>
          <a:bodyPr/>
          <a:lstStyle/>
          <a:p>
            <a:endParaRPr lang="uk-UA"/>
          </a:p>
        </p:txBody>
      </p:sp>
      <p:sp>
        <p:nvSpPr>
          <p:cNvPr id="13322" name="Line 13"/>
          <p:cNvSpPr>
            <a:spLocks noChangeShapeType="1"/>
          </p:cNvSpPr>
          <p:nvPr/>
        </p:nvSpPr>
        <p:spPr bwMode="auto">
          <a:xfrm>
            <a:off x="5203825" y="3789363"/>
            <a:ext cx="1143000" cy="0"/>
          </a:xfrm>
          <a:prstGeom prst="line">
            <a:avLst/>
          </a:prstGeom>
          <a:noFill/>
          <a:ln w="76200">
            <a:solidFill>
              <a:srgbClr val="FFFF00"/>
            </a:solidFill>
            <a:round/>
            <a:headEnd/>
            <a:tailEnd type="triangle" w="med" len="med"/>
          </a:ln>
        </p:spPr>
        <p:txBody>
          <a:bodyPr/>
          <a:lstStyle/>
          <a:p>
            <a:endParaRPr lang="uk-UA"/>
          </a:p>
        </p:txBody>
      </p:sp>
      <p:sp>
        <p:nvSpPr>
          <p:cNvPr id="13323" name="Line 14"/>
          <p:cNvSpPr>
            <a:spLocks noChangeShapeType="1"/>
          </p:cNvSpPr>
          <p:nvPr/>
        </p:nvSpPr>
        <p:spPr bwMode="auto">
          <a:xfrm>
            <a:off x="5181600" y="4152900"/>
            <a:ext cx="1143000" cy="1333500"/>
          </a:xfrm>
          <a:prstGeom prst="line">
            <a:avLst/>
          </a:prstGeom>
          <a:noFill/>
          <a:ln w="76200">
            <a:solidFill>
              <a:srgbClr val="FFFF00"/>
            </a:solidFill>
            <a:round/>
            <a:headEnd/>
            <a:tailEnd type="triangle" w="med" len="med"/>
          </a:ln>
        </p:spPr>
        <p:txBody>
          <a:bodyPr/>
          <a:lstStyle/>
          <a:p>
            <a:endParaRPr lang="uk-UA"/>
          </a:p>
        </p:txBody>
      </p:sp>
    </p:spTree>
    <p:extLst>
      <p:ext uri="{BB962C8B-B14F-4D97-AF65-F5344CB8AC3E}">
        <p14:creationId xmlns:p14="http://schemas.microsoft.com/office/powerpoint/2010/main" xmlns="" val="1412380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08174" y="630168"/>
            <a:ext cx="7898296" cy="1325563"/>
          </a:xfrm>
        </p:spPr>
        <p:txBody>
          <a:bodyPr>
            <a:noAutofit/>
          </a:bodyPr>
          <a:lstStyle/>
          <a:p>
            <a:pPr algn="just"/>
            <a:r>
              <a:rPr lang="uk-UA" sz="2400" b="1" dirty="0" smtClean="0">
                <a:solidFill>
                  <a:srgbClr val="C00000"/>
                </a:solidFill>
                <a:latin typeface="Georgia" panose="02040502050405020303" pitchFamily="18" charset="0"/>
              </a:rPr>
              <a:t>Перший (1929-1931 рр.) </a:t>
            </a:r>
            <a:r>
              <a:rPr lang="uk-UA" sz="2400" dirty="0" smtClean="0">
                <a:latin typeface="Georgia" panose="02040502050405020303" pitchFamily="18" charset="0"/>
              </a:rPr>
              <a:t>– це так звана «шахтинська справа», харківські політичні процеси над українською інтелігенцією, «шкідниками» і «саботажниками», насильство над селянами, початок розкуркулення і депортацій під час колективізації;</a:t>
            </a:r>
            <a:br>
              <a:rPr lang="uk-UA" sz="2400" dirty="0" smtClean="0">
                <a:latin typeface="Georgia" panose="02040502050405020303" pitchFamily="18" charset="0"/>
              </a:rPr>
            </a:br>
            <a:r>
              <a:rPr lang="uk-UA" sz="2400" dirty="0" smtClean="0">
                <a:latin typeface="Georgia" panose="02040502050405020303" pitchFamily="18" charset="0"/>
              </a:rPr>
              <a:t/>
            </a:r>
            <a:br>
              <a:rPr lang="uk-UA" sz="2400" dirty="0" smtClean="0">
                <a:latin typeface="Georgia" panose="02040502050405020303" pitchFamily="18" charset="0"/>
              </a:rPr>
            </a:br>
            <a:endParaRPr lang="uk-UA" sz="2400" dirty="0">
              <a:latin typeface="Georgia" panose="02040502050405020303" pitchFamily="18" charset="0"/>
            </a:endParaRPr>
          </a:p>
        </p:txBody>
      </p:sp>
      <p:sp>
        <p:nvSpPr>
          <p:cNvPr id="3" name="Объект 2"/>
          <p:cNvSpPr>
            <a:spLocks noGrp="1"/>
          </p:cNvSpPr>
          <p:nvPr>
            <p:ph idx="1"/>
          </p:nvPr>
        </p:nvSpPr>
        <p:spPr>
          <a:xfrm>
            <a:off x="2226366" y="2090669"/>
            <a:ext cx="9780104" cy="4351338"/>
          </a:xfrm>
        </p:spPr>
        <p:txBody>
          <a:bodyPr>
            <a:normAutofit fontScale="92500" lnSpcReduction="20000"/>
          </a:bodyPr>
          <a:lstStyle/>
          <a:p>
            <a:pPr algn="just">
              <a:buFont typeface="Wingdings" panose="05000000000000000000" pitchFamily="2" charset="2"/>
              <a:buChar char="Ø"/>
            </a:pPr>
            <a:r>
              <a:rPr lang="uk-UA" i="1" dirty="0">
                <a:latin typeface="Georgia" panose="02040502050405020303" pitchFamily="18" charset="0"/>
              </a:rPr>
              <a:t>Вирішення завдання форсованої індустріалізації вимагало не тільки вкладення величезних засобів, але і створення численних технічних кадрів. </a:t>
            </a:r>
            <a:endParaRPr lang="uk-UA" i="1" dirty="0" smtClean="0">
              <a:latin typeface="Georgia" panose="02040502050405020303" pitchFamily="18" charset="0"/>
            </a:endParaRPr>
          </a:p>
          <a:p>
            <a:pPr algn="just">
              <a:buFont typeface="Wingdings" panose="05000000000000000000" pitchFamily="2" charset="2"/>
              <a:buChar char="Ø"/>
            </a:pPr>
            <a:r>
              <a:rPr lang="uk-UA" i="1" dirty="0" smtClean="0">
                <a:latin typeface="Georgia" panose="02040502050405020303" pitchFamily="18" charset="0"/>
              </a:rPr>
              <a:t>Основну </a:t>
            </a:r>
            <a:r>
              <a:rPr lang="uk-UA" i="1" dirty="0">
                <a:latin typeface="Georgia" panose="02040502050405020303" pitchFamily="18" charset="0"/>
              </a:rPr>
              <a:t>масу робітників, складали вчорашні неписьменні селяни, що не володіли достатньою кваліфікацією для роботи зі складною технікою. Радянська держава також сильно залежала від технічної інтелігенції. </a:t>
            </a:r>
            <a:endParaRPr lang="uk-UA" i="1" dirty="0" smtClean="0">
              <a:latin typeface="Georgia" panose="02040502050405020303" pitchFamily="18" charset="0"/>
            </a:endParaRPr>
          </a:p>
          <a:p>
            <a:pPr algn="just">
              <a:buFont typeface="Wingdings" panose="05000000000000000000" pitchFamily="2" charset="2"/>
              <a:buChar char="Ø"/>
            </a:pPr>
            <a:r>
              <a:rPr lang="uk-UA" i="1" dirty="0" smtClean="0">
                <a:latin typeface="Georgia" panose="02040502050405020303" pitchFamily="18" charset="0"/>
              </a:rPr>
              <a:t>Ці </a:t>
            </a:r>
            <a:r>
              <a:rPr lang="uk-UA" i="1" dirty="0">
                <a:latin typeface="Georgia" panose="02040502050405020303" pitchFamily="18" charset="0"/>
              </a:rPr>
              <a:t>фахівці найчастіше були досить скептично налаштовані стосовно комуністичних гасел. </a:t>
            </a:r>
            <a:endParaRPr lang="uk-UA" i="1" dirty="0" smtClean="0">
              <a:latin typeface="Georgia" panose="02040502050405020303" pitchFamily="18" charset="0"/>
            </a:endParaRPr>
          </a:p>
          <a:p>
            <a:pPr algn="just">
              <a:buFont typeface="Wingdings" panose="05000000000000000000" pitchFamily="2" charset="2"/>
              <a:buChar char="Ø"/>
            </a:pPr>
            <a:r>
              <a:rPr lang="uk-UA" i="1" dirty="0" smtClean="0">
                <a:latin typeface="Georgia" panose="02040502050405020303" pitchFamily="18" charset="0"/>
              </a:rPr>
              <a:t>Партія </a:t>
            </a:r>
            <a:r>
              <a:rPr lang="uk-UA" i="1" dirty="0">
                <a:latin typeface="Georgia" panose="02040502050405020303" pitchFamily="18" charset="0"/>
              </a:rPr>
              <a:t>комуністів, сприймала всі </a:t>
            </a:r>
            <a:r>
              <a:rPr lang="uk-UA" i="1" dirty="0" err="1">
                <a:latin typeface="Georgia" panose="02040502050405020303" pitchFamily="18" charset="0"/>
              </a:rPr>
              <a:t>збої</a:t>
            </a:r>
            <a:r>
              <a:rPr lang="uk-UA" i="1" dirty="0">
                <a:latin typeface="Georgia" panose="02040502050405020303" pitchFamily="18" charset="0"/>
              </a:rPr>
              <a:t>, що виникали в ході індустріалізації, як свідомий саботаж, результатом чого стала кампанія проти так званого шкідництва. </a:t>
            </a:r>
          </a:p>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16916408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1079"/>
          <p:cNvPicPr>
            <a:picLocks noChangeAspect="1" noChangeArrowheads="1"/>
          </p:cNvPicPr>
          <p:nvPr/>
        </p:nvPicPr>
        <p:blipFill>
          <a:blip r:embed="rId2" cstate="print"/>
          <a:srcRect/>
          <a:stretch>
            <a:fillRect/>
          </a:stretch>
        </p:blipFill>
        <p:spPr bwMode="auto">
          <a:xfrm>
            <a:off x="2175289" y="111609"/>
            <a:ext cx="4484688" cy="3384550"/>
          </a:xfrm>
          <a:prstGeom prst="rect">
            <a:avLst/>
          </a:prstGeom>
          <a:noFill/>
          <a:ln w="9525">
            <a:noFill/>
            <a:miter lim="800000"/>
            <a:headEnd/>
            <a:tailEnd/>
          </a:ln>
        </p:spPr>
      </p:pic>
      <p:pic>
        <p:nvPicPr>
          <p:cNvPr id="5" name="Picture 9" descr="ANd9GcSpdJAu76XXFsZ_kO6cZW6ZSWNj7Vei1zgiXD5M02BLQ_WAJ7VQ"/>
          <p:cNvPicPr>
            <a:picLocks noChangeAspect="1" noChangeArrowheads="1"/>
          </p:cNvPicPr>
          <p:nvPr/>
        </p:nvPicPr>
        <p:blipFill>
          <a:blip r:embed="rId3" cstate="print"/>
          <a:srcRect/>
          <a:stretch>
            <a:fillRect/>
          </a:stretch>
        </p:blipFill>
        <p:spPr bwMode="auto">
          <a:xfrm>
            <a:off x="6883055" y="111609"/>
            <a:ext cx="5095994" cy="3384550"/>
          </a:xfrm>
          <a:prstGeom prst="rect">
            <a:avLst/>
          </a:prstGeom>
          <a:noFill/>
          <a:ln w="9525">
            <a:noFill/>
            <a:miter lim="800000"/>
            <a:headEnd/>
            <a:tailEnd/>
          </a:ln>
        </p:spPr>
      </p:pic>
      <p:pic>
        <p:nvPicPr>
          <p:cNvPr id="6" name="Picture 2" descr="D:\+Все для роботи\10 клас. Все для уроків\10 клас. Історія України\+Тема 7. Соц.-ек. та пол.  перетв. (1929 – 1938)\+Урок 114-115 Масові репресії\f97ed5dde1ac62be0f9513f008c8e192.jpg"/>
          <p:cNvPicPr>
            <a:picLocks noChangeAspect="1" noChangeArrowheads="1"/>
          </p:cNvPicPr>
          <p:nvPr/>
        </p:nvPicPr>
        <p:blipFill>
          <a:blip r:embed="rId4" cstate="print"/>
          <a:srcRect/>
          <a:stretch>
            <a:fillRect/>
          </a:stretch>
        </p:blipFill>
        <p:spPr bwMode="auto">
          <a:xfrm>
            <a:off x="2120530" y="3646416"/>
            <a:ext cx="4539447" cy="3098939"/>
          </a:xfrm>
          <a:prstGeom prst="rect">
            <a:avLst/>
          </a:prstGeom>
          <a:noFill/>
          <a:ln w="9525">
            <a:noFill/>
            <a:miter lim="800000"/>
            <a:headEnd/>
            <a:tailEnd/>
          </a:ln>
        </p:spPr>
      </p:pic>
      <p:pic>
        <p:nvPicPr>
          <p:cNvPr id="7" name="Picture 3" descr="D:\+Все для роботи\10 клас. Все для уроків\10 клас. Історія України\+Тема 7. Соц.-ек. та пол.  перетв. (1929 – 1938)\+Урок 114-115 Масові репресії\images (1).jpg"/>
          <p:cNvPicPr>
            <a:picLocks noChangeAspect="1" noChangeArrowheads="1"/>
          </p:cNvPicPr>
          <p:nvPr/>
        </p:nvPicPr>
        <p:blipFill>
          <a:blip r:embed="rId5" cstate="print"/>
          <a:srcRect/>
          <a:stretch>
            <a:fillRect/>
          </a:stretch>
        </p:blipFill>
        <p:spPr bwMode="auto">
          <a:xfrm>
            <a:off x="6883055" y="3646417"/>
            <a:ext cx="5095994" cy="3098939"/>
          </a:xfrm>
          <a:prstGeom prst="rect">
            <a:avLst/>
          </a:prstGeom>
          <a:noFill/>
          <a:ln w="9525">
            <a:noFill/>
            <a:miter lim="800000"/>
            <a:headEnd/>
            <a:tailEnd/>
          </a:ln>
        </p:spPr>
      </p:pic>
      <p:pic>
        <p:nvPicPr>
          <p:cNvPr id="8" name="Рисунок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5752836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Объект 3" descr="E:\Vs_ist_2010_Koval\Keys_uchny_10\Keys_y\AVT\history\AOC\Data\Slide\images\13-24.jpg"/>
          <p:cNvPicPr>
            <a:picLocks noGrp="1"/>
          </p:cNvPicPr>
          <p:nvPr>
            <p:ph idx="1"/>
          </p:nvPr>
        </p:nvPicPr>
        <p:blipFill>
          <a:blip r:embed="rId2" cstate="print"/>
          <a:srcRect/>
          <a:stretch>
            <a:fillRect/>
          </a:stretch>
        </p:blipFill>
        <p:spPr>
          <a:xfrm>
            <a:off x="2741202" y="71435"/>
            <a:ext cx="2519363" cy="3276600"/>
          </a:xfrm>
        </p:spPr>
      </p:pic>
      <p:sp>
        <p:nvSpPr>
          <p:cNvPr id="2" name="Заголовок 1"/>
          <p:cNvSpPr>
            <a:spLocks noGrp="1"/>
          </p:cNvSpPr>
          <p:nvPr>
            <p:ph type="title"/>
          </p:nvPr>
        </p:nvSpPr>
        <p:spPr>
          <a:xfrm>
            <a:off x="5488019" y="71435"/>
            <a:ext cx="5683563" cy="863600"/>
          </a:xfrm>
        </p:spPr>
        <p:txBody>
          <a:bodyPr>
            <a:normAutofit fontScale="90000"/>
          </a:bodyPr>
          <a:lstStyle/>
          <a:p>
            <a:pPr algn="ctr">
              <a:defRPr/>
            </a:pPr>
            <a:r>
              <a:rPr lang="ru-RU" sz="2800" b="1" dirty="0" err="1">
                <a:solidFill>
                  <a:srgbClr val="C00000"/>
                </a:solidFill>
                <a:latin typeface="Calibri" pitchFamily="34" charset="0"/>
              </a:rPr>
              <a:t>Радянськ</a:t>
            </a:r>
            <a:r>
              <a:rPr lang="uk-UA" sz="2800" b="1" dirty="0">
                <a:solidFill>
                  <a:srgbClr val="C00000"/>
                </a:solidFill>
                <a:latin typeface="Calibri" pitchFamily="34" charset="0"/>
              </a:rPr>
              <a:t>і</a:t>
            </a:r>
            <a:r>
              <a:rPr lang="ru-RU" sz="2800" b="1" dirty="0">
                <a:solidFill>
                  <a:srgbClr val="C00000"/>
                </a:solidFill>
                <a:latin typeface="Calibri" pitchFamily="34" charset="0"/>
              </a:rPr>
              <a:t> </a:t>
            </a:r>
            <a:r>
              <a:rPr lang="ru-RU" sz="2800" b="1" dirty="0" err="1">
                <a:solidFill>
                  <a:srgbClr val="C00000"/>
                </a:solidFill>
                <a:latin typeface="Calibri" pitchFamily="34" charset="0"/>
              </a:rPr>
              <a:t>агітаційні</a:t>
            </a:r>
            <a:r>
              <a:rPr lang="ru-RU" sz="2800" b="1" dirty="0">
                <a:solidFill>
                  <a:srgbClr val="C00000"/>
                </a:solidFill>
                <a:latin typeface="Calibri" pitchFamily="34" charset="0"/>
              </a:rPr>
              <a:t> </a:t>
            </a:r>
            <a:r>
              <a:rPr lang="ru-RU" sz="2800" b="1" dirty="0" err="1">
                <a:solidFill>
                  <a:srgbClr val="C00000"/>
                </a:solidFill>
                <a:latin typeface="Calibri" pitchFamily="34" charset="0"/>
              </a:rPr>
              <a:t>плакати</a:t>
            </a:r>
            <a:r>
              <a:rPr lang="ru-RU" sz="2800" b="1" dirty="0">
                <a:solidFill>
                  <a:srgbClr val="C00000"/>
                </a:solidFill>
                <a:latin typeface="Calibri" pitchFamily="34" charset="0"/>
              </a:rPr>
              <a:t>: </a:t>
            </a:r>
            <a:br>
              <a:rPr lang="ru-RU" sz="2800" b="1" dirty="0">
                <a:solidFill>
                  <a:srgbClr val="C00000"/>
                </a:solidFill>
                <a:latin typeface="Calibri" pitchFamily="34" charset="0"/>
              </a:rPr>
            </a:br>
            <a:r>
              <a:rPr lang="ru-RU" sz="2800" b="1" dirty="0" smtClean="0">
                <a:solidFill>
                  <a:srgbClr val="C00000"/>
                </a:solidFill>
                <a:latin typeface="Calibri" pitchFamily="34" charset="0"/>
              </a:rPr>
              <a:t>«</a:t>
            </a:r>
            <a:r>
              <a:rPr lang="ru-RU" sz="2800" b="1" i="1" dirty="0" err="1" smtClean="0">
                <a:solidFill>
                  <a:srgbClr val="C00000"/>
                </a:solidFill>
                <a:latin typeface="Georgia" panose="02040502050405020303" pitchFamily="18" charset="0"/>
              </a:rPr>
              <a:t>Боротьба</a:t>
            </a:r>
            <a:r>
              <a:rPr lang="ru-RU" sz="2800" b="1" i="1" dirty="0" smtClean="0">
                <a:solidFill>
                  <a:srgbClr val="C00000"/>
                </a:solidFill>
                <a:latin typeface="Georgia" panose="02040502050405020303" pitchFamily="18" charset="0"/>
              </a:rPr>
              <a:t> </a:t>
            </a:r>
            <a:r>
              <a:rPr lang="ru-RU" sz="2800" b="1" i="1" dirty="0">
                <a:solidFill>
                  <a:srgbClr val="C00000"/>
                </a:solidFill>
                <a:latin typeface="Georgia" panose="02040502050405020303" pitchFamily="18" charset="0"/>
              </a:rPr>
              <a:t>з ворогами </a:t>
            </a:r>
            <a:r>
              <a:rPr lang="ru-RU" sz="2800" b="1" i="1" dirty="0" smtClean="0">
                <a:solidFill>
                  <a:srgbClr val="C00000"/>
                </a:solidFill>
                <a:latin typeface="Georgia" panose="02040502050405020303" pitchFamily="18" charset="0"/>
              </a:rPr>
              <a:t>народу»</a:t>
            </a:r>
            <a:endParaRPr lang="ru-RU" sz="2800" b="1" i="1" dirty="0">
              <a:solidFill>
                <a:srgbClr val="C00000"/>
              </a:solidFill>
              <a:latin typeface="Georgia" panose="02040502050405020303" pitchFamily="18" charset="0"/>
            </a:endParaRPr>
          </a:p>
        </p:txBody>
      </p:sp>
      <p:pic>
        <p:nvPicPr>
          <p:cNvPr id="11269" name="Picture 10" descr="POSTER13"/>
          <p:cNvPicPr>
            <a:picLocks noChangeAspect="1" noChangeArrowheads="1"/>
          </p:cNvPicPr>
          <p:nvPr/>
        </p:nvPicPr>
        <p:blipFill>
          <a:blip r:embed="rId3" cstate="print"/>
          <a:srcRect/>
          <a:stretch>
            <a:fillRect/>
          </a:stretch>
        </p:blipFill>
        <p:spPr bwMode="auto">
          <a:xfrm>
            <a:off x="5488019" y="1359693"/>
            <a:ext cx="2881312" cy="4138613"/>
          </a:xfrm>
          <a:prstGeom prst="rect">
            <a:avLst/>
          </a:prstGeom>
          <a:noFill/>
          <a:ln w="9525">
            <a:noFill/>
            <a:miter lim="800000"/>
            <a:headEnd/>
            <a:tailEnd/>
          </a:ln>
        </p:spPr>
      </p:pic>
      <p:pic>
        <p:nvPicPr>
          <p:cNvPr id="11267" name="Рисунок 4" descr="E:\Vs_ist_2010_Koval\Keys_uchny_10\Keys_y\AVT\history\AOC\Data\Slide\images\13-23.jpg"/>
          <p:cNvPicPr>
            <a:picLocks noChangeAspect="1" noChangeArrowheads="1"/>
          </p:cNvPicPr>
          <p:nvPr/>
        </p:nvPicPr>
        <p:blipFill>
          <a:blip r:embed="rId4" cstate="print"/>
          <a:srcRect/>
          <a:stretch>
            <a:fillRect/>
          </a:stretch>
        </p:blipFill>
        <p:spPr bwMode="auto">
          <a:xfrm>
            <a:off x="7974771" y="3325813"/>
            <a:ext cx="2520950" cy="3519488"/>
          </a:xfrm>
          <a:prstGeom prst="rect">
            <a:avLst/>
          </a:prstGeom>
          <a:noFill/>
          <a:ln w="9525">
            <a:noFill/>
            <a:miter lim="800000"/>
            <a:headEnd/>
            <a:tailEnd/>
          </a:ln>
        </p:spPr>
      </p:pic>
      <p:pic>
        <p:nvPicPr>
          <p:cNvPr id="11270" name="Picture 16" descr="USSR0032"/>
          <p:cNvPicPr>
            <a:picLocks noChangeAspect="1" noChangeArrowheads="1"/>
          </p:cNvPicPr>
          <p:nvPr/>
        </p:nvPicPr>
        <p:blipFill>
          <a:blip r:embed="rId5" cstate="print"/>
          <a:srcRect/>
          <a:stretch>
            <a:fillRect/>
          </a:stretch>
        </p:blipFill>
        <p:spPr bwMode="auto">
          <a:xfrm rot="670551">
            <a:off x="9810338" y="1111247"/>
            <a:ext cx="2111375" cy="2995612"/>
          </a:xfrm>
          <a:prstGeom prst="rect">
            <a:avLst/>
          </a:prstGeom>
          <a:noFill/>
          <a:ln w="9525">
            <a:noFill/>
            <a:miter lim="800000"/>
            <a:headEnd/>
            <a:tailEnd/>
          </a:ln>
        </p:spPr>
      </p:pic>
      <p:pic>
        <p:nvPicPr>
          <p:cNvPr id="11271" name="Picture 12" descr="USSR0029"/>
          <p:cNvPicPr>
            <a:picLocks noChangeAspect="1" noChangeArrowheads="1"/>
          </p:cNvPicPr>
          <p:nvPr/>
        </p:nvPicPr>
        <p:blipFill>
          <a:blip r:embed="rId6" cstate="print"/>
          <a:srcRect/>
          <a:stretch>
            <a:fillRect/>
          </a:stretch>
        </p:blipFill>
        <p:spPr bwMode="auto">
          <a:xfrm>
            <a:off x="2741201" y="3500439"/>
            <a:ext cx="2519363" cy="3170237"/>
          </a:xfrm>
          <a:prstGeom prst="rect">
            <a:avLst/>
          </a:prstGeom>
          <a:noFill/>
          <a:ln w="9525">
            <a:noFill/>
            <a:miter lim="800000"/>
            <a:headEnd/>
            <a:tailEnd/>
          </a:ln>
        </p:spPr>
      </p:pic>
      <p:pic>
        <p:nvPicPr>
          <p:cNvPr id="8" name="Рисунок 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3214097952"/>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body" idx="1"/>
          </p:nvPr>
        </p:nvSpPr>
        <p:spPr>
          <a:xfrm>
            <a:off x="6840056" y="404813"/>
            <a:ext cx="5040313" cy="6111875"/>
          </a:xfrm>
        </p:spPr>
        <p:txBody>
          <a:bodyPr>
            <a:normAutofit lnSpcReduction="10000"/>
          </a:bodyPr>
          <a:lstStyle/>
          <a:p>
            <a:pPr marL="0" indent="0" algn="ctr">
              <a:lnSpc>
                <a:spcPct val="80000"/>
              </a:lnSpc>
              <a:buNone/>
              <a:defRPr/>
            </a:pPr>
            <a:r>
              <a:rPr lang="uk-UA" sz="2400" b="1" dirty="0">
                <a:solidFill>
                  <a:srgbClr val="C00000"/>
                </a:solidFill>
                <a:effectLst>
                  <a:outerShdw blurRad="38100" dist="38100" dir="2700000" algn="tl">
                    <a:srgbClr val="000000">
                      <a:alpha val="43137"/>
                    </a:srgbClr>
                  </a:outerShdw>
                </a:effectLst>
                <a:latin typeface="Calibri" pitchFamily="34" charset="0"/>
              </a:rPr>
              <a:t>У ряді процесів у справах про шкідництво і саботаж висувалися, наприклад, такі </a:t>
            </a:r>
            <a:r>
              <a:rPr lang="uk-UA" sz="2400" b="1" u="sng" dirty="0">
                <a:solidFill>
                  <a:srgbClr val="C00000"/>
                </a:solidFill>
                <a:effectLst>
                  <a:outerShdw blurRad="38100" dist="38100" dir="2700000" algn="tl">
                    <a:srgbClr val="000000">
                      <a:alpha val="43137"/>
                    </a:srgbClr>
                  </a:outerShdw>
                </a:effectLst>
                <a:latin typeface="Calibri" pitchFamily="34" charset="0"/>
              </a:rPr>
              <a:t>обвинувачення</a:t>
            </a:r>
            <a:r>
              <a:rPr lang="uk-UA" sz="2400" b="1" dirty="0">
                <a:solidFill>
                  <a:srgbClr val="C00000"/>
                </a:solidFill>
                <a:effectLst>
                  <a:outerShdw blurRad="38100" dist="38100" dir="2700000" algn="tl">
                    <a:srgbClr val="000000">
                      <a:alpha val="43137"/>
                    </a:srgbClr>
                  </a:outerShdw>
                </a:effectLst>
                <a:latin typeface="Calibri" pitchFamily="34" charset="0"/>
              </a:rPr>
              <a:t>:</a:t>
            </a:r>
          </a:p>
          <a:p>
            <a:pPr algn="just" eaLnBrk="1" hangingPunct="1">
              <a:lnSpc>
                <a:spcPct val="80000"/>
              </a:lnSpc>
              <a:buFont typeface="Wingdings" panose="05000000000000000000" pitchFamily="2" charset="2"/>
              <a:buChar char="Ø"/>
              <a:defRPr/>
            </a:pPr>
            <a:r>
              <a:rPr lang="uk-UA" sz="1800" dirty="0">
                <a:effectLst>
                  <a:outerShdw blurRad="38100" dist="38100" dir="2700000" algn="tl">
                    <a:srgbClr val="000000">
                      <a:alpha val="43137"/>
                    </a:srgbClr>
                  </a:outerShdw>
                </a:effectLst>
                <a:latin typeface="Georgia" panose="02040502050405020303" pitchFamily="18" charset="0"/>
              </a:rPr>
              <a:t>Підготовка невірних звітів про фінансове становище СРСР, що приводило до підриву його міжнародного авторитету (справа Трудової селянської партії).</a:t>
            </a:r>
          </a:p>
          <a:p>
            <a:pPr algn="just" eaLnBrk="1" hangingPunct="1">
              <a:lnSpc>
                <a:spcPct val="80000"/>
              </a:lnSpc>
              <a:buFont typeface="Wingdings" panose="05000000000000000000" pitchFamily="2" charset="2"/>
              <a:buChar char="Ø"/>
              <a:defRPr/>
            </a:pPr>
            <a:r>
              <a:rPr lang="uk-UA" sz="1800" dirty="0">
                <a:effectLst>
                  <a:outerShdw blurRad="38100" dist="38100" dir="2700000" algn="tl">
                    <a:srgbClr val="000000">
                      <a:alpha val="43137"/>
                    </a:srgbClr>
                  </a:outerShdw>
                </a:effectLst>
                <a:latin typeface="Georgia" panose="02040502050405020303" pitchFamily="18" charset="0"/>
              </a:rPr>
              <a:t>Саботаж за завданням іноземних розвідок шляхом недостатнього </a:t>
            </a:r>
            <a:r>
              <a:rPr lang="uk-UA" sz="1800" dirty="0" err="1">
                <a:effectLst>
                  <a:outerShdw blurRad="38100" dist="38100" dir="2700000" algn="tl">
                    <a:srgbClr val="000000">
                      <a:alpha val="43137"/>
                    </a:srgbClr>
                  </a:outerShdw>
                </a:effectLst>
                <a:latin typeface="Georgia" panose="02040502050405020303" pitchFamily="18" charset="0"/>
              </a:rPr>
              <a:t>розвитку текстильн</a:t>
            </a:r>
            <a:r>
              <a:rPr lang="uk-UA" sz="1800" dirty="0">
                <a:effectLst>
                  <a:outerShdw blurRad="38100" dist="38100" dir="2700000" algn="tl">
                    <a:srgbClr val="000000">
                      <a:alpha val="43137"/>
                    </a:srgbClr>
                  </a:outerShdw>
                </a:effectLst>
                <a:latin typeface="Georgia" panose="02040502050405020303" pitchFamily="18" charset="0"/>
              </a:rPr>
              <a:t>их фабрик, створення диспропорцій у напівфабрикатах, що повинно було потягти за собою підрив економіки СРСР і загальне невдоволення (справа Промпартії);</a:t>
            </a:r>
          </a:p>
          <a:p>
            <a:pPr algn="just" eaLnBrk="1" hangingPunct="1">
              <a:lnSpc>
                <a:spcPct val="80000"/>
              </a:lnSpc>
              <a:buFont typeface="Wingdings" panose="05000000000000000000" pitchFamily="2" charset="2"/>
              <a:buChar char="Ø"/>
              <a:defRPr/>
            </a:pPr>
            <a:r>
              <a:rPr lang="uk-UA" sz="1800" dirty="0">
                <a:effectLst>
                  <a:outerShdw blurRad="38100" dist="38100" dir="2700000" algn="tl">
                    <a:srgbClr val="000000">
                      <a:alpha val="43137"/>
                    </a:srgbClr>
                  </a:outerShdw>
                </a:effectLst>
                <a:latin typeface="Georgia" panose="02040502050405020303" pitchFamily="18" charset="0"/>
              </a:rPr>
              <a:t>Псування насінного матеріалу шляхом його зараження, свідоме шкідництво в </a:t>
            </a:r>
            <a:r>
              <a:rPr lang="uk-UA" sz="1800" dirty="0" err="1">
                <a:effectLst>
                  <a:outerShdw blurRad="38100" dist="38100" dir="2700000" algn="tl">
                    <a:srgbClr val="000000">
                      <a:alpha val="43137"/>
                    </a:srgbClr>
                  </a:outerShdw>
                </a:effectLst>
                <a:latin typeface="Georgia" panose="02040502050405020303" pitchFamily="18" charset="0"/>
              </a:rPr>
              <a:t>галузі механізації сіл</a:t>
            </a:r>
            <a:r>
              <a:rPr lang="uk-UA" sz="1800" dirty="0">
                <a:effectLst>
                  <a:outerShdw blurRad="38100" dist="38100" dir="2700000" algn="tl">
                    <a:srgbClr val="000000">
                      <a:alpha val="43137"/>
                    </a:srgbClr>
                  </a:outerShdw>
                </a:effectLst>
                <a:latin typeface="Georgia" panose="02040502050405020303" pitchFamily="18" charset="0"/>
              </a:rPr>
              <a:t>ьського господарства шляхом недостатнього постачання запчастин (справа Трудової селянської партії);</a:t>
            </a:r>
          </a:p>
          <a:p>
            <a:pPr algn="just" eaLnBrk="1" hangingPunct="1">
              <a:lnSpc>
                <a:spcPct val="80000"/>
              </a:lnSpc>
              <a:buFont typeface="Wingdings" panose="05000000000000000000" pitchFamily="2" charset="2"/>
              <a:buChar char="Ø"/>
              <a:defRPr/>
            </a:pPr>
            <a:r>
              <a:rPr lang="uk-UA" sz="1800" dirty="0">
                <a:effectLst>
                  <a:outerShdw blurRad="38100" dist="38100" dir="2700000" algn="tl">
                    <a:srgbClr val="000000">
                      <a:alpha val="43137"/>
                    </a:srgbClr>
                  </a:outerShdw>
                </a:effectLst>
                <a:latin typeface="Georgia" panose="02040502050405020303" pitchFamily="18" charset="0"/>
              </a:rPr>
              <a:t>Нерівномірний розподіл за завданням іноземних розвідок товарів за районами, що приводило до утворення надлишків в одних місцях </a:t>
            </a:r>
            <a:r>
              <a:rPr lang="uk-UA" sz="1800" dirty="0" err="1">
                <a:effectLst>
                  <a:outerShdw blurRad="38100" dist="38100" dir="2700000" algn="tl">
                    <a:srgbClr val="000000">
                      <a:alpha val="43137"/>
                    </a:srgbClr>
                  </a:outerShdw>
                </a:effectLst>
                <a:latin typeface="Georgia" panose="02040502050405020303" pitchFamily="18" charset="0"/>
              </a:rPr>
              <a:t>і дефіцитові</a:t>
            </a:r>
            <a:r>
              <a:rPr lang="uk-UA" sz="1800" dirty="0">
                <a:effectLst>
                  <a:outerShdw blurRad="38100" dist="38100" dir="2700000" algn="tl">
                    <a:srgbClr val="000000">
                      <a:alpha val="43137"/>
                    </a:srgbClr>
                  </a:outerShdw>
                </a:effectLst>
                <a:latin typeface="Georgia" panose="02040502050405020303" pitchFamily="18" charset="0"/>
              </a:rPr>
              <a:t> в інших (справа меншовицького «Союзного бюро»).</a:t>
            </a:r>
            <a:endParaRPr lang="uk-UA" sz="1800" dirty="0">
              <a:latin typeface="Georgia" panose="02040502050405020303" pitchFamily="18" charset="0"/>
            </a:endParaRPr>
          </a:p>
          <a:p>
            <a:pPr eaLnBrk="1" hangingPunct="1">
              <a:lnSpc>
                <a:spcPct val="80000"/>
              </a:lnSpc>
              <a:buFont typeface="Wingdings" panose="05000000000000000000" pitchFamily="2" charset="2"/>
              <a:buChar char="Ø"/>
              <a:defRPr/>
            </a:pPr>
            <a:endParaRPr lang="uk-UA" sz="1800" dirty="0">
              <a:latin typeface="Georgia" panose="02040502050405020303"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pic>
        <p:nvPicPr>
          <p:cNvPr id="6" name="Picture 5" descr="D:\+Все для роботи\10 клас. Все для уроків\10 клас. Історія України\+Тема 7. Соц.-ек. та пол.  перетв. (1929 – 1938)\+Урок 114-115 Масові репресії\1.Za-shpyonazh-rasstrel-lyuks.jpg"/>
          <p:cNvPicPr>
            <a:picLocks noChangeAspect="1" noChangeArrowheads="1"/>
          </p:cNvPicPr>
          <p:nvPr/>
        </p:nvPicPr>
        <p:blipFill>
          <a:blip r:embed="rId3" cstate="print"/>
          <a:srcRect/>
          <a:stretch>
            <a:fillRect/>
          </a:stretch>
        </p:blipFill>
        <p:spPr bwMode="auto">
          <a:xfrm>
            <a:off x="3120059" y="3213722"/>
            <a:ext cx="2808288" cy="3384550"/>
          </a:xfrm>
          <a:prstGeom prst="rect">
            <a:avLst/>
          </a:prstGeom>
          <a:noFill/>
          <a:ln w="9525">
            <a:noFill/>
            <a:miter lim="800000"/>
            <a:headEnd/>
            <a:tailEnd/>
          </a:ln>
        </p:spPr>
      </p:pic>
      <p:pic>
        <p:nvPicPr>
          <p:cNvPr id="7" name="Picture 4" descr="D:\+Все для роботи\10 клас. Все для уроків\10 клас. Історія України\+Тема 7. Соц.-ек. та пол.  перетв. (1929 – 1938)\+Урок 114-115 Масові репресії\images (2).jpg"/>
          <p:cNvPicPr>
            <a:picLocks noChangeAspect="1" noChangeArrowheads="1"/>
          </p:cNvPicPr>
          <p:nvPr/>
        </p:nvPicPr>
        <p:blipFill>
          <a:blip r:embed="rId4" cstate="print"/>
          <a:srcRect/>
          <a:stretch>
            <a:fillRect/>
          </a:stretch>
        </p:blipFill>
        <p:spPr bwMode="auto">
          <a:xfrm>
            <a:off x="2012766" y="207445"/>
            <a:ext cx="4827290" cy="2798210"/>
          </a:xfrm>
          <a:prstGeom prst="rect">
            <a:avLst/>
          </a:prstGeom>
          <a:noFill/>
          <a:ln w="9525">
            <a:noFill/>
            <a:miter lim="800000"/>
            <a:headEnd/>
            <a:tailEnd/>
          </a:ln>
        </p:spPr>
      </p:pic>
    </p:spTree>
    <p:extLst>
      <p:ext uri="{BB962C8B-B14F-4D97-AF65-F5344CB8AC3E}">
        <p14:creationId xmlns:p14="http://schemas.microsoft.com/office/powerpoint/2010/main" xmlns="" val="33870673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4"/>
          <p:cNvSpPr>
            <a:spLocks noGrp="1" noRot="1" noChangeArrowheads="1"/>
          </p:cNvSpPr>
          <p:nvPr>
            <p:ph type="title"/>
          </p:nvPr>
        </p:nvSpPr>
        <p:spPr>
          <a:xfrm>
            <a:off x="6493566" y="131765"/>
            <a:ext cx="5460241" cy="823912"/>
          </a:xfrm>
        </p:spPr>
        <p:txBody>
          <a:bodyPr>
            <a:normAutofit fontScale="90000"/>
          </a:bodyPr>
          <a:lstStyle/>
          <a:p>
            <a:pPr algn="ctr" eaLnBrk="1" hangingPunct="1">
              <a:defRPr/>
            </a:pPr>
            <a:r>
              <a:rPr lang="uk-UA" sz="2200" b="1" dirty="0">
                <a:solidFill>
                  <a:srgbClr val="C00000"/>
                </a:solidFill>
                <a:effectLst>
                  <a:outerShdw blurRad="38100" dist="38100" dir="2700000" algn="tl">
                    <a:srgbClr val="000000">
                      <a:alpha val="43137"/>
                    </a:srgbClr>
                  </a:outerShdw>
                </a:effectLst>
                <a:latin typeface="Georgia" panose="02040502050405020303" pitchFamily="18" charset="0"/>
              </a:rPr>
              <a:t>ОДНИМ З НАЙГУЧНІШИХ ПРОЦЕСІВ КІНЦЯ 20-х РОКІВ СТАЄ ШАХТИНСЬКА СПРАВА</a:t>
            </a:r>
            <a:endParaRPr lang="ru-RU" sz="2200" b="1" dirty="0">
              <a:solidFill>
                <a:srgbClr val="C00000"/>
              </a:solidFill>
              <a:effectLst>
                <a:outerShdw blurRad="38100" dist="38100" dir="2700000" algn="tl">
                  <a:srgbClr val="000000">
                    <a:alpha val="43137"/>
                  </a:srgbClr>
                </a:outerShdw>
              </a:effectLst>
              <a:latin typeface="Georgia" panose="02040502050405020303" pitchFamily="18" charset="0"/>
            </a:endParaRPr>
          </a:p>
        </p:txBody>
      </p:sp>
      <p:sp>
        <p:nvSpPr>
          <p:cNvPr id="93195" name="Rectangle 11"/>
          <p:cNvSpPr>
            <a:spLocks noGrp="1" noRot="1" noChangeArrowheads="1"/>
          </p:cNvSpPr>
          <p:nvPr>
            <p:ph type="body" sz="half" idx="2"/>
          </p:nvPr>
        </p:nvSpPr>
        <p:spPr>
          <a:xfrm>
            <a:off x="3227440" y="4259263"/>
            <a:ext cx="5616575" cy="2376487"/>
          </a:xfrm>
          <a:ln w="38100">
            <a:solidFill>
              <a:schemeClr val="bg1"/>
            </a:solidFill>
          </a:ln>
        </p:spPr>
        <p:txBody>
          <a:bodyPr>
            <a:normAutofit/>
          </a:bodyPr>
          <a:lstStyle/>
          <a:p>
            <a:pPr marL="0" indent="0" algn="ctr">
              <a:buNone/>
              <a:defRPr/>
            </a:pPr>
            <a:r>
              <a:rPr lang="uk-UA" sz="1600" dirty="0">
                <a:latin typeface="Georgia" panose="02040502050405020303" pitchFamily="18" charset="0"/>
              </a:rPr>
              <a:t>Інженери та техніки Донецького вугільного басейну звинувачувалися:</a:t>
            </a:r>
          </a:p>
          <a:p>
            <a:pPr marL="269875" indent="-269875" algn="just">
              <a:defRPr/>
            </a:pPr>
            <a:r>
              <a:rPr lang="uk-UA" sz="1600" dirty="0">
                <a:latin typeface="Georgia" panose="02040502050405020303" pitchFamily="18" charset="0"/>
              </a:rPr>
              <a:t> в свідомому шкідництві через організацію вибухів на шахтах;</a:t>
            </a:r>
          </a:p>
          <a:p>
            <a:pPr marL="269875" indent="-269875" algn="just">
              <a:defRPr/>
            </a:pPr>
            <a:r>
              <a:rPr lang="uk-UA" sz="1600" dirty="0">
                <a:latin typeface="Georgia" panose="02040502050405020303" pitchFamily="18" charset="0"/>
              </a:rPr>
              <a:t> в злочинних </a:t>
            </a:r>
            <a:r>
              <a:rPr lang="uk-UA" sz="1600" dirty="0" err="1">
                <a:latin typeface="Georgia" panose="02040502050405020303" pitchFamily="18" charset="0"/>
              </a:rPr>
              <a:t>зв</a:t>
            </a:r>
            <a:r>
              <a:rPr lang="en-US" sz="1600" dirty="0">
                <a:latin typeface="Georgia" panose="02040502050405020303" pitchFamily="18" charset="0"/>
              </a:rPr>
              <a:t>’</a:t>
            </a:r>
            <a:r>
              <a:rPr lang="uk-UA" sz="1600" dirty="0" err="1">
                <a:latin typeface="Georgia" panose="02040502050405020303" pitchFamily="18" charset="0"/>
              </a:rPr>
              <a:t>язках</a:t>
            </a:r>
            <a:r>
              <a:rPr lang="uk-UA" sz="1600" dirty="0">
                <a:latin typeface="Georgia" panose="02040502050405020303" pitchFamily="18" charset="0"/>
              </a:rPr>
              <a:t> з колишніми власниками шахт;</a:t>
            </a:r>
          </a:p>
          <a:p>
            <a:pPr marL="269875" indent="-269875" algn="just">
              <a:defRPr/>
            </a:pPr>
            <a:r>
              <a:rPr lang="uk-UA" sz="1600" dirty="0">
                <a:latin typeface="Georgia" panose="02040502050405020303" pitchFamily="18" charset="0"/>
              </a:rPr>
              <a:t> в закупівлі непотрібного імпортного обладнання та марнотратстві;</a:t>
            </a:r>
          </a:p>
          <a:p>
            <a:pPr marL="269875" indent="-269875" algn="just">
              <a:defRPr/>
            </a:pPr>
            <a:r>
              <a:rPr lang="uk-UA" sz="1600" dirty="0">
                <a:latin typeface="Georgia" panose="02040502050405020303" pitchFamily="18" charset="0"/>
              </a:rPr>
              <a:t> в порушенні техніки безпеки та КЗПП.</a:t>
            </a:r>
          </a:p>
        </p:txBody>
      </p:sp>
      <p:sp>
        <p:nvSpPr>
          <p:cNvPr id="93196" name="Rectangle 12"/>
          <p:cNvSpPr>
            <a:spLocks noChangeArrowheads="1"/>
          </p:cNvSpPr>
          <p:nvPr/>
        </p:nvSpPr>
        <p:spPr bwMode="auto">
          <a:xfrm>
            <a:off x="7417352" y="1196976"/>
            <a:ext cx="4679950" cy="2062103"/>
          </a:xfrm>
          <a:prstGeom prst="rect">
            <a:avLst/>
          </a:prstGeom>
          <a:noFill/>
          <a:ln w="28575">
            <a:solidFill>
              <a:schemeClr val="bg1"/>
            </a:solidFill>
            <a:miter lim="800000"/>
            <a:headEnd/>
            <a:tailEnd/>
          </a:ln>
          <a:effectLst/>
        </p:spPr>
        <p:txBody>
          <a:bodyPr>
            <a:spAutoFit/>
          </a:bodyPr>
          <a:lstStyle/>
          <a:p>
            <a:pPr algn="just">
              <a:defRPr/>
            </a:pPr>
            <a:r>
              <a:rPr lang="uk-UA" sz="1600" i="1" dirty="0">
                <a:latin typeface="Georgia" panose="02040502050405020303" pitchFamily="18" charset="0"/>
              </a:rPr>
              <a:t>“</a:t>
            </a:r>
            <a:r>
              <a:rPr lang="uk-UA" sz="1600" i="1" dirty="0" err="1">
                <a:latin typeface="Georgia" panose="02040502050405020303" pitchFamily="18" charset="0"/>
              </a:rPr>
              <a:t>Шахтинці</a:t>
            </a:r>
            <a:r>
              <a:rPr lang="uk-UA" sz="1600" i="1" dirty="0">
                <a:latin typeface="Georgia" panose="02040502050405020303" pitchFamily="18" charset="0"/>
              </a:rPr>
              <a:t>” сидять тепер в усіх галузях нашої промисловості. Багатьох з них виловлено, але далеко не всіх виловлено. Шкідництво буржуазної інтелігенції є однією з найнебезпечніших форм опору проти соціалізму, що розвивається.</a:t>
            </a:r>
          </a:p>
          <a:p>
            <a:pPr algn="r">
              <a:defRPr/>
            </a:pPr>
            <a:r>
              <a:rPr lang="uk-UA" sz="1600" dirty="0">
                <a:latin typeface="Georgia" panose="02040502050405020303" pitchFamily="18" charset="0"/>
              </a:rPr>
              <a:t>Й.Сталін</a:t>
            </a:r>
          </a:p>
          <a:p>
            <a:pPr algn="r">
              <a:defRPr/>
            </a:pPr>
            <a:r>
              <a:rPr lang="uk-UA" sz="1600" dirty="0">
                <a:latin typeface="Georgia" panose="02040502050405020303" pitchFamily="18" charset="0"/>
              </a:rPr>
              <a:t>квітень 1929 року</a:t>
            </a:r>
            <a:endParaRPr lang="ru-RU" sz="1600" dirty="0">
              <a:latin typeface="Georgia" panose="02040502050405020303" pitchFamily="18" charset="0"/>
            </a:endParaRPr>
          </a:p>
        </p:txBody>
      </p:sp>
      <p:sp>
        <p:nvSpPr>
          <p:cNvPr id="93197" name="Rectangle 13"/>
          <p:cNvSpPr>
            <a:spLocks noChangeArrowheads="1"/>
          </p:cNvSpPr>
          <p:nvPr/>
        </p:nvSpPr>
        <p:spPr bwMode="auto">
          <a:xfrm>
            <a:off x="9223686" y="3500438"/>
            <a:ext cx="2879725" cy="2585323"/>
          </a:xfrm>
          <a:prstGeom prst="rect">
            <a:avLst/>
          </a:prstGeom>
          <a:noFill/>
          <a:ln w="28575">
            <a:solidFill>
              <a:schemeClr val="bg1"/>
            </a:solidFill>
            <a:miter lim="800000"/>
            <a:headEnd/>
            <a:tailEnd/>
          </a:ln>
          <a:effectLst/>
        </p:spPr>
        <p:txBody>
          <a:bodyPr>
            <a:spAutoFit/>
          </a:bodyPr>
          <a:lstStyle/>
          <a:p>
            <a:pPr algn="ctr">
              <a:defRPr/>
            </a:pPr>
            <a:r>
              <a:rPr lang="uk-UA" dirty="0">
                <a:latin typeface="Calibri" pitchFamily="34" charset="0"/>
              </a:rPr>
              <a:t>Аналогічними до шахтинської справи стають:</a:t>
            </a:r>
          </a:p>
          <a:p>
            <a:pPr algn="ctr">
              <a:buFontTx/>
              <a:buChar char="•"/>
              <a:defRPr/>
            </a:pPr>
            <a:r>
              <a:rPr lang="uk-UA" dirty="0">
                <a:latin typeface="Calibri" pitchFamily="34" charset="0"/>
              </a:rPr>
              <a:t> справа “харківського центра” шкідників;</a:t>
            </a:r>
          </a:p>
          <a:p>
            <a:pPr algn="ctr">
              <a:buFontTx/>
              <a:buChar char="•"/>
              <a:defRPr/>
            </a:pPr>
            <a:r>
              <a:rPr lang="uk-UA" dirty="0">
                <a:latin typeface="Calibri" pitchFamily="34" charset="0"/>
              </a:rPr>
              <a:t> справа “московського центра” шкідників;</a:t>
            </a:r>
          </a:p>
          <a:p>
            <a:pPr algn="ctr">
              <a:buFontTx/>
              <a:buChar char="•"/>
              <a:defRPr/>
            </a:pPr>
            <a:r>
              <a:rPr lang="uk-UA" dirty="0">
                <a:latin typeface="Calibri" pitchFamily="34" charset="0"/>
              </a:rPr>
              <a:t> справа СВУ;</a:t>
            </a:r>
          </a:p>
          <a:p>
            <a:pPr algn="ctr">
              <a:buFontTx/>
              <a:buChar char="•"/>
              <a:defRPr/>
            </a:pPr>
            <a:r>
              <a:rPr lang="uk-UA" dirty="0">
                <a:latin typeface="Calibri" pitchFamily="34" charset="0"/>
              </a:rPr>
              <a:t> справа “Трудової селянської партії”</a:t>
            </a:r>
          </a:p>
        </p:txBody>
      </p:sp>
      <p:pic>
        <p:nvPicPr>
          <p:cNvPr id="20486" name="Picture 2" descr="D:\М А М А\10 кл. Все для уроків\10 клас. Історія України\+Тема 7. Соціально-економічні та політичні  перетворення (1929 – 1938)\+Урок 114-115 Масові репресії\ГУТАБ. Репресії\Судовий процес. 1934 р..jpg"/>
          <p:cNvPicPr>
            <a:picLocks noChangeAspect="1" noChangeArrowheads="1"/>
          </p:cNvPicPr>
          <p:nvPr/>
        </p:nvPicPr>
        <p:blipFill>
          <a:blip r:embed="rId3" cstate="print"/>
          <a:srcRect/>
          <a:stretch>
            <a:fillRect/>
          </a:stretch>
        </p:blipFill>
        <p:spPr bwMode="auto">
          <a:xfrm>
            <a:off x="3227440" y="955677"/>
            <a:ext cx="4070350" cy="3062287"/>
          </a:xfrm>
          <a:prstGeom prst="rect">
            <a:avLst/>
          </a:prstGeom>
          <a:noFill/>
          <a:ln w="9525">
            <a:noFill/>
            <a:miter lim="800000"/>
            <a:headEnd/>
            <a:tailEnd/>
          </a:ln>
        </p:spPr>
      </p:pic>
      <p:pic>
        <p:nvPicPr>
          <p:cNvPr id="7" name="Рисунок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587911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proza.ru/pics/2012/01/11/1079.jpg"/>
          <p:cNvPicPr>
            <a:picLocks noChangeAspect="1" noChangeArrowheads="1"/>
          </p:cNvPicPr>
          <p:nvPr/>
        </p:nvPicPr>
        <p:blipFill>
          <a:blip r:embed="rId2" cstate="print"/>
          <a:srcRect/>
          <a:stretch>
            <a:fillRect/>
          </a:stretch>
        </p:blipFill>
        <p:spPr bwMode="auto">
          <a:xfrm>
            <a:off x="2829823" y="2223788"/>
            <a:ext cx="5532437" cy="4105275"/>
          </a:xfrm>
          <a:prstGeom prst="rect">
            <a:avLst/>
          </a:prstGeom>
          <a:noFill/>
          <a:ln w="9525">
            <a:noFill/>
            <a:miter lim="800000"/>
            <a:headEnd/>
            <a:tailEnd/>
          </a:ln>
        </p:spPr>
      </p:pic>
      <p:sp>
        <p:nvSpPr>
          <p:cNvPr id="4" name="TextBox 3"/>
          <p:cNvSpPr txBox="1"/>
          <p:nvPr/>
        </p:nvSpPr>
        <p:spPr>
          <a:xfrm>
            <a:off x="1703388" y="157163"/>
            <a:ext cx="8640762" cy="646112"/>
          </a:xfrm>
          <a:prstGeom prst="rect">
            <a:avLst/>
          </a:prstGeom>
          <a:noFill/>
          <a:ln>
            <a:noFill/>
          </a:ln>
        </p:spPr>
        <p:txBody>
          <a:bodyPr>
            <a:spAutoFit/>
          </a:bodyPr>
          <a:lstStyle/>
          <a:p>
            <a:pPr algn="ctr">
              <a:defRPr/>
            </a:pPr>
            <a:r>
              <a:rPr lang="en-US" sz="3600" b="1" dirty="0">
                <a:solidFill>
                  <a:srgbClr val="C00000"/>
                </a:solidFill>
                <a:effectLst>
                  <a:outerShdw blurRad="38100" dist="38100" dir="2700000" algn="tl">
                    <a:srgbClr val="000000">
                      <a:alpha val="43137"/>
                    </a:srgbClr>
                  </a:outerShdw>
                </a:effectLst>
                <a:latin typeface="Calibri" pitchFamily="34" charset="0"/>
              </a:rPr>
              <a:t>1928 </a:t>
            </a:r>
            <a:r>
              <a:rPr lang="ru-RU" sz="3600" b="1" dirty="0">
                <a:solidFill>
                  <a:srgbClr val="C00000"/>
                </a:solidFill>
                <a:effectLst>
                  <a:outerShdw blurRad="38100" dist="38100" dir="2700000" algn="tl">
                    <a:srgbClr val="000000">
                      <a:alpha val="43137"/>
                    </a:srgbClr>
                  </a:outerShdw>
                </a:effectLst>
                <a:latin typeface="Calibri" pitchFamily="34" charset="0"/>
              </a:rPr>
              <a:t>р</a:t>
            </a:r>
            <a:r>
              <a:rPr lang="uk-UA" sz="3600" b="1" dirty="0">
                <a:solidFill>
                  <a:srgbClr val="C00000"/>
                </a:solidFill>
                <a:effectLst>
                  <a:outerShdw blurRad="38100" dist="38100" dir="2700000" algn="tl">
                    <a:srgbClr val="000000">
                      <a:alpha val="43137"/>
                    </a:srgbClr>
                  </a:outerShdw>
                </a:effectLst>
                <a:latin typeface="Calibri" pitchFamily="34" charset="0"/>
              </a:rPr>
              <a:t>. – Шахтинська справа</a:t>
            </a:r>
            <a:endParaRPr lang="ru-RU" sz="3600" b="1" dirty="0">
              <a:solidFill>
                <a:srgbClr val="C00000"/>
              </a:solidFill>
              <a:effectLst>
                <a:outerShdw blurRad="38100" dist="38100" dir="2700000" algn="tl">
                  <a:srgbClr val="000000">
                    <a:alpha val="43137"/>
                  </a:srgbClr>
                </a:outerShdw>
              </a:effectLst>
              <a:latin typeface="Calibri" pitchFamily="34" charset="0"/>
            </a:endParaRPr>
          </a:p>
        </p:txBody>
      </p:sp>
      <p:sp>
        <p:nvSpPr>
          <p:cNvPr id="6" name="TextBox 5"/>
          <p:cNvSpPr txBox="1"/>
          <p:nvPr/>
        </p:nvSpPr>
        <p:spPr>
          <a:xfrm>
            <a:off x="2372139" y="803275"/>
            <a:ext cx="9541565" cy="1015663"/>
          </a:xfrm>
          <a:prstGeom prst="rect">
            <a:avLst/>
          </a:prstGeom>
          <a:noFill/>
          <a:ln>
            <a:noFill/>
          </a:ln>
        </p:spPr>
        <p:txBody>
          <a:bodyPr wrap="square">
            <a:spAutoFit/>
          </a:bodyPr>
          <a:lstStyle/>
          <a:p>
            <a:pPr marL="342900" indent="-342900" algn="just">
              <a:buFont typeface="Arial" pitchFamily="34" charset="0"/>
              <a:buChar char="•"/>
              <a:defRPr/>
            </a:pPr>
            <a:r>
              <a:rPr lang="uk-UA" sz="2000" dirty="0">
                <a:latin typeface="Georgia" panose="02040502050405020303" pitchFamily="18" charset="0"/>
              </a:rPr>
              <a:t>Репресії проти технічної інтелігенції</a:t>
            </a:r>
          </a:p>
          <a:p>
            <a:pPr marL="342900" indent="-342900" algn="just">
              <a:buFont typeface="Arial" pitchFamily="34" charset="0"/>
              <a:buChar char="•"/>
              <a:defRPr/>
            </a:pPr>
            <a:r>
              <a:rPr lang="uk-UA" sz="2000" dirty="0">
                <a:latin typeface="Georgia" panose="02040502050405020303" pitchFamily="18" charset="0"/>
              </a:rPr>
              <a:t>Форсована індустріалізація - «</a:t>
            </a:r>
            <a:r>
              <a:rPr lang="ru-RU" sz="2000" dirty="0">
                <a:latin typeface="Georgia" panose="02040502050405020303" pitchFamily="18" charset="0"/>
              </a:rPr>
              <a:t>Мы рождены , чтоб сказку сделать былью!</a:t>
            </a:r>
            <a:r>
              <a:rPr lang="uk-UA" sz="2000" dirty="0">
                <a:latin typeface="Georgia" panose="02040502050405020303" pitchFamily="18" charset="0"/>
              </a:rPr>
              <a:t>» </a:t>
            </a:r>
            <a:endParaRPr lang="ru-RU" sz="2000" dirty="0">
              <a:latin typeface="Georgia" panose="02040502050405020303" pitchFamily="18" charset="0"/>
            </a:endParaRPr>
          </a:p>
          <a:p>
            <a:pPr marL="342900" indent="-342900" algn="just">
              <a:buFont typeface="Arial" pitchFamily="34" charset="0"/>
              <a:buChar char="•"/>
              <a:defRPr/>
            </a:pPr>
            <a:r>
              <a:rPr lang="uk-UA" sz="2000" dirty="0">
                <a:latin typeface="Georgia" panose="02040502050405020303" pitchFamily="18" charset="0"/>
              </a:rPr>
              <a:t>Підготовка до стаханівських та  інших рухів «соціалістичних чудес»</a:t>
            </a:r>
            <a:endParaRPr lang="ru-RU" sz="2000" dirty="0">
              <a:latin typeface="Georgia" panose="02040502050405020303" pitchFamily="18" charset="0"/>
            </a:endParaRPr>
          </a:p>
        </p:txBody>
      </p:sp>
      <p:pic>
        <p:nvPicPr>
          <p:cNvPr id="10" name="Picture 10" descr="http://pics.livejournal.com/varjag_2007/pic/0006xtkt/s320x240"/>
          <p:cNvPicPr>
            <a:picLocks noChangeAspect="1" noChangeArrowheads="1"/>
          </p:cNvPicPr>
          <p:nvPr/>
        </p:nvPicPr>
        <p:blipFill rotWithShape="1">
          <a:blip r:embed="rId3" r:link="rId4" cstate="print">
            <a:duotone>
              <a:prstClr val="black"/>
              <a:srgbClr val="D9C3A5">
                <a:tint val="50000"/>
                <a:satMod val="180000"/>
              </a:srgbClr>
            </a:duotone>
            <a:extLst/>
          </a:blip>
          <a:srcRect t="-1111" b="942"/>
          <a:stretch/>
        </p:blipFill>
        <p:spPr bwMode="auto">
          <a:xfrm>
            <a:off x="8571589" y="2058389"/>
            <a:ext cx="3133025" cy="4436075"/>
          </a:xfrm>
          <a:prstGeom prst="rect">
            <a:avLst/>
          </a:prstGeom>
          <a:noFill/>
          <a:ln>
            <a:noFill/>
          </a:ln>
          <a:extLst/>
        </p:spPr>
      </p:pic>
      <p:pic>
        <p:nvPicPr>
          <p:cNvPr id="7" name="Рисунок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14304704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vsiknygy.net.ua/wp-content/uploads/2012/02/271231.jpg"/>
          <p:cNvPicPr>
            <a:picLocks noChangeAspect="1" noChangeArrowheads="1"/>
          </p:cNvPicPr>
          <p:nvPr/>
        </p:nvPicPr>
        <p:blipFill>
          <a:blip r:embed="rId2" cstate="print"/>
          <a:srcRect/>
          <a:stretch>
            <a:fillRect/>
          </a:stretch>
        </p:blipFill>
        <p:spPr bwMode="auto">
          <a:xfrm>
            <a:off x="6517310" y="2728656"/>
            <a:ext cx="5518150" cy="3960812"/>
          </a:xfrm>
          <a:prstGeom prst="rect">
            <a:avLst/>
          </a:prstGeom>
          <a:noFill/>
          <a:ln w="9525">
            <a:noFill/>
            <a:miter lim="800000"/>
            <a:headEnd/>
            <a:tailEnd/>
          </a:ln>
        </p:spPr>
      </p:pic>
      <p:sp>
        <p:nvSpPr>
          <p:cNvPr id="4" name="TextBox 3"/>
          <p:cNvSpPr txBox="1"/>
          <p:nvPr/>
        </p:nvSpPr>
        <p:spPr>
          <a:xfrm>
            <a:off x="2208213" y="115889"/>
            <a:ext cx="7504112" cy="708025"/>
          </a:xfrm>
          <a:prstGeom prst="rect">
            <a:avLst/>
          </a:prstGeom>
          <a:noFill/>
          <a:ln>
            <a:noFill/>
          </a:ln>
        </p:spPr>
        <p:txBody>
          <a:bodyPr>
            <a:spAutoFit/>
          </a:bodyPr>
          <a:lstStyle/>
          <a:p>
            <a:pPr algn="ctr">
              <a:defRPr/>
            </a:pPr>
            <a:r>
              <a:rPr lang="uk-UA" sz="4000" b="1" dirty="0">
                <a:solidFill>
                  <a:srgbClr val="FF0000"/>
                </a:solidFill>
              </a:rPr>
              <a:t>  </a:t>
            </a:r>
            <a:r>
              <a:rPr lang="en-US" sz="3200" b="1" dirty="0">
                <a:solidFill>
                  <a:srgbClr val="C00000"/>
                </a:solidFill>
                <a:effectLst>
                  <a:outerShdw blurRad="38100" dist="38100" dir="2700000" algn="tl">
                    <a:srgbClr val="000000">
                      <a:alpha val="43137"/>
                    </a:srgbClr>
                  </a:outerShdw>
                </a:effectLst>
                <a:latin typeface="Calibri" pitchFamily="34" charset="0"/>
              </a:rPr>
              <a:t>1930</a:t>
            </a:r>
            <a:r>
              <a:rPr lang="uk-UA" sz="3200" b="1" dirty="0">
                <a:solidFill>
                  <a:srgbClr val="C00000"/>
                </a:solidFill>
                <a:effectLst>
                  <a:outerShdw blurRad="38100" dist="38100" dir="2700000" algn="tl">
                    <a:srgbClr val="000000">
                      <a:alpha val="43137"/>
                    </a:srgbClr>
                  </a:outerShdw>
                </a:effectLst>
                <a:latin typeface="Calibri" pitchFamily="34" charset="0"/>
              </a:rPr>
              <a:t> </a:t>
            </a:r>
            <a:r>
              <a:rPr lang="ru-RU" sz="3200" b="1" dirty="0">
                <a:solidFill>
                  <a:srgbClr val="C00000"/>
                </a:solidFill>
                <a:effectLst>
                  <a:outerShdw blurRad="38100" dist="38100" dir="2700000" algn="tl">
                    <a:srgbClr val="000000">
                      <a:alpha val="43137"/>
                    </a:srgbClr>
                  </a:outerShdw>
                </a:effectLst>
                <a:latin typeface="Calibri" pitchFamily="34" charset="0"/>
              </a:rPr>
              <a:t>р</a:t>
            </a:r>
            <a:r>
              <a:rPr lang="uk-UA" sz="3200" b="1" dirty="0">
                <a:solidFill>
                  <a:srgbClr val="C00000"/>
                </a:solidFill>
                <a:effectLst>
                  <a:outerShdw blurRad="38100" dist="38100" dir="2700000" algn="tl">
                    <a:srgbClr val="000000">
                      <a:alpha val="43137"/>
                    </a:srgbClr>
                  </a:outerShdw>
                </a:effectLst>
                <a:latin typeface="Calibri" pitchFamily="34" charset="0"/>
              </a:rPr>
              <a:t>. – </a:t>
            </a:r>
            <a:r>
              <a:rPr lang="en-US" sz="3200" b="1" dirty="0">
                <a:solidFill>
                  <a:srgbClr val="C00000"/>
                </a:solidFill>
                <a:effectLst>
                  <a:outerShdw blurRad="38100" dist="38100" dir="2700000" algn="tl">
                    <a:srgbClr val="000000">
                      <a:alpha val="43137"/>
                    </a:srgbClr>
                  </a:outerShdw>
                </a:effectLst>
                <a:latin typeface="Calibri" pitchFamily="34" charset="0"/>
              </a:rPr>
              <a:t>C</a:t>
            </a:r>
            <a:r>
              <a:rPr lang="uk-UA" sz="3200" b="1" dirty="0">
                <a:solidFill>
                  <a:srgbClr val="C00000"/>
                </a:solidFill>
                <a:effectLst>
                  <a:outerShdw blurRad="38100" dist="38100" dir="2700000" algn="tl">
                    <a:srgbClr val="000000">
                      <a:alpha val="43137"/>
                    </a:srgbClr>
                  </a:outerShdw>
                </a:effectLst>
                <a:latin typeface="Calibri" pitchFamily="34" charset="0"/>
              </a:rPr>
              <a:t>права </a:t>
            </a:r>
            <a:r>
              <a:rPr lang="en-US" sz="3200" b="1" dirty="0">
                <a:solidFill>
                  <a:srgbClr val="C00000"/>
                </a:solidFill>
                <a:effectLst>
                  <a:outerShdw blurRad="38100" dist="38100" dir="2700000" algn="tl">
                    <a:srgbClr val="000000">
                      <a:alpha val="43137"/>
                    </a:srgbClr>
                  </a:outerShdw>
                </a:effectLst>
                <a:latin typeface="Calibri" pitchFamily="34" charset="0"/>
              </a:rPr>
              <a:t> </a:t>
            </a:r>
            <a:r>
              <a:rPr lang="uk-UA" sz="3200" b="1" dirty="0">
                <a:solidFill>
                  <a:srgbClr val="C00000"/>
                </a:solidFill>
                <a:effectLst>
                  <a:outerShdw blurRad="38100" dist="38100" dir="2700000" algn="tl">
                    <a:srgbClr val="000000">
                      <a:alpha val="43137"/>
                    </a:srgbClr>
                  </a:outerShdw>
                </a:effectLst>
                <a:latin typeface="Calibri" pitchFamily="34" charset="0"/>
              </a:rPr>
              <a:t>СВУ</a:t>
            </a:r>
            <a:endParaRPr lang="ru-RU" sz="3200" b="1" dirty="0">
              <a:solidFill>
                <a:srgbClr val="C00000"/>
              </a:solidFill>
              <a:effectLst>
                <a:outerShdw blurRad="38100" dist="38100" dir="2700000" algn="tl">
                  <a:srgbClr val="000000">
                    <a:alpha val="43137"/>
                  </a:srgbClr>
                </a:outerShdw>
              </a:effectLst>
              <a:latin typeface="Calibri" pitchFamily="34" charset="0"/>
            </a:endParaRPr>
          </a:p>
        </p:txBody>
      </p:sp>
      <p:sp>
        <p:nvSpPr>
          <p:cNvPr id="6" name="TextBox 5"/>
          <p:cNvSpPr txBox="1"/>
          <p:nvPr/>
        </p:nvSpPr>
        <p:spPr>
          <a:xfrm>
            <a:off x="2425149" y="789664"/>
            <a:ext cx="9766852" cy="1631216"/>
          </a:xfrm>
          <a:prstGeom prst="rect">
            <a:avLst/>
          </a:prstGeom>
          <a:noFill/>
          <a:ln>
            <a:noFill/>
          </a:ln>
        </p:spPr>
        <p:txBody>
          <a:bodyPr wrap="square">
            <a:spAutoFit/>
          </a:bodyPr>
          <a:lstStyle/>
          <a:p>
            <a:pPr marL="342900" indent="-342900" algn="just">
              <a:buFont typeface="Wingdings" panose="05000000000000000000" pitchFamily="2" charset="2"/>
              <a:buChar char="Ø"/>
              <a:defRPr/>
            </a:pPr>
            <a:r>
              <a:rPr lang="uk-UA" sz="2000" dirty="0">
                <a:latin typeface="Georgia" panose="02040502050405020303" pitchFamily="18" charset="0"/>
              </a:rPr>
              <a:t>Репресії проти української  інтелігенції</a:t>
            </a:r>
          </a:p>
          <a:p>
            <a:pPr marL="342900" indent="-342900" algn="just">
              <a:buFont typeface="Wingdings" panose="05000000000000000000" pitchFamily="2" charset="2"/>
              <a:buChar char="Ø"/>
              <a:defRPr/>
            </a:pPr>
            <a:r>
              <a:rPr lang="uk-UA" sz="2000" dirty="0">
                <a:latin typeface="Georgia" panose="02040502050405020303" pitchFamily="18" charset="0"/>
              </a:rPr>
              <a:t>Судили 45 чоловік, а репресували 474</a:t>
            </a:r>
            <a:endParaRPr lang="ru-RU" sz="2000" dirty="0">
              <a:latin typeface="Georgia" panose="02040502050405020303" pitchFamily="18" charset="0"/>
            </a:endParaRPr>
          </a:p>
          <a:p>
            <a:pPr marL="342900" indent="-342900" algn="just">
              <a:buFont typeface="Wingdings" panose="05000000000000000000" pitchFamily="2" charset="2"/>
              <a:buChar char="Ø"/>
              <a:defRPr/>
            </a:pPr>
            <a:r>
              <a:rPr lang="uk-UA" sz="2000" dirty="0">
                <a:latin typeface="Georgia" panose="02040502050405020303" pitchFamily="18" charset="0"/>
              </a:rPr>
              <a:t>Репресії проти діячів українізації та української культури («</a:t>
            </a:r>
            <a:r>
              <a:rPr lang="ru-RU" sz="2000" dirty="0">
                <a:latin typeface="Georgia" panose="02040502050405020303" pitchFamily="18" charset="0"/>
              </a:rPr>
              <a:t>бывших</a:t>
            </a:r>
            <a:r>
              <a:rPr lang="uk-UA" sz="2000" dirty="0">
                <a:latin typeface="Georgia" panose="02040502050405020303" pitchFamily="18" charset="0"/>
              </a:rPr>
              <a:t>»)</a:t>
            </a:r>
            <a:endParaRPr lang="ru-RU" sz="2000" dirty="0">
              <a:latin typeface="Georgia" panose="02040502050405020303" pitchFamily="18" charset="0"/>
            </a:endParaRPr>
          </a:p>
          <a:p>
            <a:pPr marL="342900" indent="-342900" algn="just">
              <a:buFont typeface="Wingdings" panose="05000000000000000000" pitchFamily="2" charset="2"/>
              <a:buChar char="Ø"/>
              <a:defRPr/>
            </a:pPr>
            <a:r>
              <a:rPr lang="uk-UA" sz="2000" dirty="0">
                <a:latin typeface="Georgia" panose="02040502050405020303" pitchFamily="18" charset="0"/>
              </a:rPr>
              <a:t>Знищення можливих захисників українського селянства  </a:t>
            </a:r>
            <a:endParaRPr lang="ru-RU" sz="2000" dirty="0">
              <a:latin typeface="Georgia" panose="02040502050405020303" pitchFamily="18" charset="0"/>
            </a:endParaRPr>
          </a:p>
          <a:p>
            <a:pPr marL="342900" indent="-342900" algn="just">
              <a:buFont typeface="Wingdings" panose="05000000000000000000" pitchFamily="2" charset="2"/>
              <a:buChar char="Ø"/>
              <a:defRPr/>
            </a:pPr>
            <a:r>
              <a:rPr lang="uk-UA" sz="2000" dirty="0">
                <a:latin typeface="Georgia" panose="02040502050405020303" pitchFamily="18" charset="0"/>
              </a:rPr>
              <a:t>Репресії проти українського селянства</a:t>
            </a:r>
            <a:endParaRPr lang="ru-RU" sz="2000" dirty="0">
              <a:latin typeface="Georgia" panose="02040502050405020303" pitchFamily="18" charset="0"/>
            </a:endParaRPr>
          </a:p>
        </p:txBody>
      </p:sp>
      <p:pic>
        <p:nvPicPr>
          <p:cNvPr id="22533" name="Picture 4" descr="https://upload.wikimedia.org/wikipedia/commons/e/e9/%D0%84%D1%84%D1%80%D0%B5%D0%BC%D0%BE%D0%B2-%D0%A1%D0%B5%D1%80%D0%B3%D1%96%D0%B9-%D0%9E%D0%BB%D0%B5%D0%BA%D1%81%D0%B0%D0%BD%D0%B4%D1%80%D0%BE%D0%B2%D0%B8%D1%87-1.png"/>
          <p:cNvPicPr>
            <a:picLocks noChangeAspect="1" noChangeArrowheads="1"/>
          </p:cNvPicPr>
          <p:nvPr/>
        </p:nvPicPr>
        <p:blipFill>
          <a:blip r:embed="rId3" cstate="print"/>
          <a:srcRect/>
          <a:stretch>
            <a:fillRect/>
          </a:stretch>
        </p:blipFill>
        <p:spPr bwMode="auto">
          <a:xfrm>
            <a:off x="3100043" y="2728656"/>
            <a:ext cx="3051175" cy="3960812"/>
          </a:xfrm>
          <a:prstGeom prst="rect">
            <a:avLst/>
          </a:prstGeom>
          <a:noFill/>
          <a:ln w="9525">
            <a:noFill/>
            <a:miter lim="800000"/>
            <a:headEnd/>
            <a:tailEnd/>
          </a:ln>
        </p:spPr>
      </p:pic>
      <p:pic>
        <p:nvPicPr>
          <p:cNvPr id="7" name="Рисунок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36307586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803" y="234882"/>
            <a:ext cx="6829444" cy="1143000"/>
          </a:xfrm>
        </p:spPr>
        <p:txBody>
          <a:bodyPr>
            <a:normAutofit/>
          </a:bodyPr>
          <a:lstStyle/>
          <a:p>
            <a:pPr algn="ctr"/>
            <a:r>
              <a:rPr lang="uk-UA" sz="3200" b="1" dirty="0" smtClean="0">
                <a:solidFill>
                  <a:srgbClr val="C00000"/>
                </a:solidFill>
                <a:effectLst>
                  <a:outerShdw blurRad="38100" dist="38100" dir="2700000" algn="tl">
                    <a:srgbClr val="000000">
                      <a:alpha val="43137"/>
                    </a:srgbClr>
                  </a:outerShdw>
                </a:effectLst>
                <a:latin typeface="Georgia" panose="02040502050405020303" pitchFamily="18" charset="0"/>
              </a:rPr>
              <a:t>Згортання коренізації. СВУ</a:t>
            </a:r>
            <a:endParaRPr lang="ru-RU" sz="3200" b="1" dirty="0">
              <a:solidFill>
                <a:srgbClr val="C00000"/>
              </a:solidFill>
              <a:effectLst>
                <a:outerShdw blurRad="38100" dist="38100" dir="2700000" algn="tl">
                  <a:srgbClr val="000000">
                    <a:alpha val="43137"/>
                  </a:srgbClr>
                </a:outerShdw>
              </a:effectLst>
              <a:latin typeface="Georgia" panose="02040502050405020303" pitchFamily="18" charset="0"/>
            </a:endParaRPr>
          </a:p>
        </p:txBody>
      </p:sp>
      <p:sp>
        <p:nvSpPr>
          <p:cNvPr id="3" name="Содержимое 2"/>
          <p:cNvSpPr>
            <a:spLocks noGrp="1"/>
          </p:cNvSpPr>
          <p:nvPr>
            <p:ph idx="1"/>
          </p:nvPr>
        </p:nvSpPr>
        <p:spPr>
          <a:xfrm>
            <a:off x="2438400" y="1377882"/>
            <a:ext cx="9420847" cy="5000660"/>
          </a:xfrm>
        </p:spPr>
        <p:txBody>
          <a:bodyPr>
            <a:noAutofit/>
          </a:bodyPr>
          <a:lstStyle/>
          <a:p>
            <a:pPr marL="0" indent="446088" algn="just">
              <a:spcBef>
                <a:spcPts val="0"/>
              </a:spcBef>
              <a:buNone/>
            </a:pPr>
            <a:r>
              <a:rPr lang="vi-VN" sz="2000" b="1" dirty="0">
                <a:solidFill>
                  <a:schemeClr val="tx1">
                    <a:lumMod val="75000"/>
                    <a:lumOff val="25000"/>
                  </a:schemeClr>
                </a:solidFill>
              </a:rPr>
              <a:t>Проце́с Спі́лки ви́зволення Украї́ни </a:t>
            </a:r>
            <a:r>
              <a:rPr lang="vi-VN" sz="2000" dirty="0">
                <a:solidFill>
                  <a:schemeClr val="tx1">
                    <a:lumMod val="75000"/>
                    <a:lumOff val="25000"/>
                  </a:schemeClr>
                </a:solidFill>
              </a:rPr>
              <a:t>— показова справа, сфабрикована ОДПУ Української СРР наприкінці 1920-тих років, яка викривала вигадану антирадянську організацію серед української наукової та церковної інтелігенції.</a:t>
            </a:r>
            <a:endParaRPr lang="uk-UA" sz="2000" dirty="0">
              <a:solidFill>
                <a:schemeClr val="tx1">
                  <a:lumMod val="75000"/>
                  <a:lumOff val="25000"/>
                </a:schemeClr>
              </a:solidFill>
              <a:latin typeface="Georgia" panose="02040502050405020303" pitchFamily="18" charset="0"/>
            </a:endParaRPr>
          </a:p>
          <a:p>
            <a:pPr marL="0" indent="446088" algn="just">
              <a:spcBef>
                <a:spcPts val="0"/>
              </a:spcBef>
              <a:buNone/>
            </a:pPr>
            <a:r>
              <a:rPr lang="uk-UA" sz="2000" dirty="0" smtClean="0">
                <a:latin typeface="Georgia" panose="02040502050405020303" pitchFamily="18" charset="0"/>
              </a:rPr>
              <a:t>Процес відбувся над 45 керівниками і головними діячами СВУ, у будівлі Столичного оперного театру у Харкові від 9 березня до 19 квітня 1930. Всього до судового процесу 1930 року залучено 474 осіб, при чому засуджено до розстрілу — 15, до концтаборів — 192, вислані за межі Української СРР — 87, засуджені умовно — 3, звільнені від покарання — 124 особи.</a:t>
            </a:r>
          </a:p>
          <a:p>
            <a:pPr marL="0" indent="446088" algn="just">
              <a:spcBef>
                <a:spcPts val="0"/>
              </a:spcBef>
              <a:buNone/>
            </a:pPr>
            <a:r>
              <a:rPr lang="uk-UA" sz="2000" dirty="0" smtClean="0">
                <a:latin typeface="Georgia" panose="02040502050405020303" pitchFamily="18" charset="0"/>
              </a:rPr>
              <a:t>Серед звинувачених були провідні учені, письменники та інші інтелектуали: </a:t>
            </a:r>
          </a:p>
          <a:p>
            <a:pPr algn="just">
              <a:spcBef>
                <a:spcPts val="0"/>
              </a:spcBef>
              <a:buFont typeface="Wingdings" panose="05000000000000000000" pitchFamily="2" charset="2"/>
              <a:buChar char="Ø"/>
            </a:pPr>
            <a:r>
              <a:rPr lang="ru-RU" sz="2000" b="1" i="1" dirty="0" err="1" smtClean="0">
                <a:latin typeface="Georgia" panose="02040502050405020303" pitchFamily="18" charset="0"/>
              </a:rPr>
              <a:t>Сергій</a:t>
            </a:r>
            <a:r>
              <a:rPr lang="ru-RU" sz="2000" b="1" i="1" dirty="0" smtClean="0">
                <a:latin typeface="Georgia" panose="02040502050405020303" pitchFamily="18" charset="0"/>
              </a:rPr>
              <a:t> </a:t>
            </a:r>
            <a:r>
              <a:rPr lang="ru-RU" sz="2000" b="1" i="1" dirty="0" err="1">
                <a:latin typeface="Georgia" panose="02040502050405020303" pitchFamily="18" charset="0"/>
              </a:rPr>
              <a:t>Єфремов</a:t>
            </a:r>
            <a:r>
              <a:rPr lang="ru-RU" sz="2000" b="1" i="1" dirty="0">
                <a:latin typeface="Georgia" panose="02040502050405020303" pitchFamily="18" charset="0"/>
              </a:rPr>
              <a:t>, </a:t>
            </a:r>
            <a:endParaRPr lang="ru-RU" sz="2000" b="1" i="1" dirty="0" smtClean="0">
              <a:latin typeface="Georgia" panose="02040502050405020303" pitchFamily="18" charset="0"/>
            </a:endParaRPr>
          </a:p>
          <a:p>
            <a:pPr algn="just">
              <a:spcBef>
                <a:spcPts val="0"/>
              </a:spcBef>
              <a:buFont typeface="Wingdings" panose="05000000000000000000" pitchFamily="2" charset="2"/>
              <a:buChar char="Ø"/>
            </a:pPr>
            <a:r>
              <a:rPr lang="ru-RU" sz="2000" b="1" i="1" dirty="0" err="1" smtClean="0">
                <a:latin typeface="Georgia" panose="02040502050405020303" pitchFamily="18" charset="0"/>
              </a:rPr>
              <a:t>Володимир</a:t>
            </a:r>
            <a:r>
              <a:rPr lang="ru-RU" sz="2000" b="1" i="1" dirty="0" smtClean="0">
                <a:latin typeface="Georgia" panose="02040502050405020303" pitchFamily="18" charset="0"/>
              </a:rPr>
              <a:t> </a:t>
            </a:r>
            <a:r>
              <a:rPr lang="ru-RU" sz="2000" b="1" i="1" dirty="0" err="1">
                <a:latin typeface="Georgia" panose="02040502050405020303" pitchFamily="18" charset="0"/>
              </a:rPr>
              <a:t>Чехівський</a:t>
            </a:r>
            <a:r>
              <a:rPr lang="ru-RU" sz="2000" b="1" i="1" dirty="0">
                <a:latin typeface="Georgia" panose="02040502050405020303" pitchFamily="18" charset="0"/>
              </a:rPr>
              <a:t>, </a:t>
            </a:r>
            <a:endParaRPr lang="ru-RU" sz="2000" b="1" i="1" dirty="0" smtClean="0">
              <a:latin typeface="Georgia" panose="02040502050405020303" pitchFamily="18" charset="0"/>
            </a:endParaRPr>
          </a:p>
          <a:p>
            <a:pPr algn="just">
              <a:spcBef>
                <a:spcPts val="0"/>
              </a:spcBef>
              <a:buFont typeface="Wingdings" panose="05000000000000000000" pitchFamily="2" charset="2"/>
              <a:buChar char="Ø"/>
            </a:pPr>
            <a:r>
              <a:rPr lang="ru-RU" sz="2000" b="1" i="1" dirty="0" err="1" smtClean="0">
                <a:latin typeface="Georgia" panose="02040502050405020303" pitchFamily="18" charset="0"/>
              </a:rPr>
              <a:t>Андрій</a:t>
            </a:r>
            <a:r>
              <a:rPr lang="ru-RU" sz="2000" b="1" i="1" dirty="0" smtClean="0">
                <a:latin typeface="Georgia" panose="02040502050405020303" pitchFamily="18" charset="0"/>
              </a:rPr>
              <a:t> </a:t>
            </a:r>
            <a:r>
              <a:rPr lang="ru-RU" sz="2000" b="1" i="1" dirty="0" err="1">
                <a:latin typeface="Georgia" panose="02040502050405020303" pitchFamily="18" charset="0"/>
              </a:rPr>
              <a:t>Ніковський</a:t>
            </a:r>
            <a:r>
              <a:rPr lang="ru-RU" sz="2000" b="1" i="1" dirty="0">
                <a:latin typeface="Georgia" panose="02040502050405020303" pitchFamily="18" charset="0"/>
              </a:rPr>
              <a:t>, </a:t>
            </a:r>
            <a:endParaRPr lang="ru-RU" sz="2000" b="1" i="1" dirty="0" smtClean="0">
              <a:latin typeface="Georgia" panose="02040502050405020303" pitchFamily="18" charset="0"/>
            </a:endParaRPr>
          </a:p>
          <a:p>
            <a:pPr algn="just">
              <a:spcBef>
                <a:spcPts val="0"/>
              </a:spcBef>
              <a:buFont typeface="Wingdings" panose="05000000000000000000" pitchFamily="2" charset="2"/>
              <a:buChar char="Ø"/>
            </a:pPr>
            <a:r>
              <a:rPr lang="ru-RU" sz="2000" b="1" i="1" dirty="0" err="1" smtClean="0">
                <a:latin typeface="Georgia" panose="02040502050405020303" pitchFamily="18" charset="0"/>
              </a:rPr>
              <a:t>Йосип</a:t>
            </a:r>
            <a:r>
              <a:rPr lang="ru-RU" sz="2000" b="1" i="1" dirty="0" smtClean="0">
                <a:latin typeface="Georgia" panose="02040502050405020303" pitchFamily="18" charset="0"/>
              </a:rPr>
              <a:t> </a:t>
            </a:r>
            <a:r>
              <a:rPr lang="ru-RU" sz="2000" b="1" i="1" dirty="0" err="1">
                <a:latin typeface="Georgia" panose="02040502050405020303" pitchFamily="18" charset="0"/>
              </a:rPr>
              <a:t>Гермайзе</a:t>
            </a:r>
            <a:r>
              <a:rPr lang="ru-RU" sz="2000" b="1" i="1" dirty="0">
                <a:latin typeface="Georgia" panose="02040502050405020303" pitchFamily="18" charset="0"/>
              </a:rPr>
              <a:t>, </a:t>
            </a:r>
            <a:endParaRPr lang="ru-RU" sz="2000" b="1" i="1" dirty="0" smtClean="0">
              <a:latin typeface="Georgia" panose="02040502050405020303" pitchFamily="18" charset="0"/>
            </a:endParaRPr>
          </a:p>
          <a:p>
            <a:pPr algn="just">
              <a:spcBef>
                <a:spcPts val="0"/>
              </a:spcBef>
              <a:buFont typeface="Wingdings" panose="05000000000000000000" pitchFamily="2" charset="2"/>
              <a:buChar char="Ø"/>
            </a:pPr>
            <a:r>
              <a:rPr lang="ru-RU" sz="2000" b="1" i="1" dirty="0" smtClean="0">
                <a:latin typeface="Georgia" panose="02040502050405020303" pitchFamily="18" charset="0"/>
              </a:rPr>
              <a:t>Михайло </a:t>
            </a:r>
            <a:r>
              <a:rPr lang="ru-RU" sz="2000" b="1" i="1" dirty="0">
                <a:latin typeface="Georgia" panose="02040502050405020303" pitchFamily="18" charset="0"/>
              </a:rPr>
              <a:t>Слабченко, </a:t>
            </a:r>
            <a:endParaRPr lang="ru-RU" sz="2000" b="1" i="1" dirty="0" smtClean="0">
              <a:latin typeface="Georgia" panose="02040502050405020303" pitchFamily="18" charset="0"/>
            </a:endParaRPr>
          </a:p>
          <a:p>
            <a:pPr algn="just">
              <a:spcBef>
                <a:spcPts val="0"/>
              </a:spcBef>
              <a:buFont typeface="Wingdings" panose="05000000000000000000" pitchFamily="2" charset="2"/>
              <a:buChar char="Ø"/>
            </a:pPr>
            <a:r>
              <a:rPr lang="ru-RU" sz="2000" b="1" i="1" dirty="0" err="1" smtClean="0">
                <a:latin typeface="Georgia" panose="02040502050405020303" pitchFamily="18" charset="0"/>
              </a:rPr>
              <a:t>Григорій</a:t>
            </a:r>
            <a:r>
              <a:rPr lang="ru-RU" sz="2000" b="1" i="1" dirty="0" smtClean="0">
                <a:latin typeface="Georgia" panose="02040502050405020303" pitchFamily="18" charset="0"/>
              </a:rPr>
              <a:t> </a:t>
            </a:r>
            <a:r>
              <a:rPr lang="ru-RU" sz="2000" b="1" i="1" dirty="0" err="1" smtClean="0">
                <a:latin typeface="Georgia" panose="02040502050405020303" pitchFamily="18" charset="0"/>
              </a:rPr>
              <a:t>Голоскевич</a:t>
            </a:r>
            <a:endParaRPr lang="ru-RU" sz="2000" b="1" i="1" dirty="0" smtClean="0">
              <a:latin typeface="Georgia" panose="02040502050405020303" pitchFamily="18" charset="0"/>
            </a:endParaRPr>
          </a:p>
          <a:p>
            <a:pPr algn="just">
              <a:spcBef>
                <a:spcPts val="0"/>
              </a:spcBef>
              <a:buFont typeface="Wingdings" panose="05000000000000000000" pitchFamily="2" charset="2"/>
              <a:buChar char="Ø"/>
            </a:pPr>
            <a:r>
              <a:rPr lang="ru-RU" sz="2000" b="1" i="1" dirty="0" smtClean="0">
                <a:latin typeface="Georgia" panose="02040502050405020303" pitchFamily="18" charset="0"/>
              </a:rPr>
              <a:t> </a:t>
            </a:r>
            <a:r>
              <a:rPr lang="ru-RU" sz="2000" b="1" i="1" dirty="0">
                <a:latin typeface="Georgia" panose="02040502050405020303" pitchFamily="18" charset="0"/>
              </a:rPr>
              <a:t>Людмила </a:t>
            </a:r>
            <a:r>
              <a:rPr lang="ru-RU" sz="2000" b="1" i="1" dirty="0" err="1">
                <a:latin typeface="Georgia" panose="02040502050405020303" pitchFamily="18" charset="0"/>
              </a:rPr>
              <a:t>Старицька-Черняхівська</a:t>
            </a:r>
            <a:r>
              <a:rPr lang="ru-RU" sz="2000" dirty="0">
                <a:latin typeface="Georgia" panose="02040502050405020303" pitchFamily="18" charset="0"/>
              </a:rPr>
              <a:t>.</a:t>
            </a:r>
            <a:r>
              <a:rPr lang="vi-VN" sz="2000" dirty="0"/>
              <a:t> </a:t>
            </a:r>
            <a:endParaRPr lang="ru-RU" sz="2000" dirty="0">
              <a:latin typeface="Georgia" panose="02040502050405020303" pitchFamily="18" charset="0"/>
            </a:endParaRP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337034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 calcmode="lin" valueType="num">
                                      <p:cBhvr>
                                        <p:cTn id="70"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1"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7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781695" y="511015"/>
            <a:ext cx="8572105" cy="6346985"/>
          </a:xfrm>
        </p:spPr>
        <p:txBody>
          <a:bodyPr>
            <a:noAutofit/>
          </a:bodyPr>
          <a:lstStyle/>
          <a:p>
            <a:pPr algn="just">
              <a:buNone/>
            </a:pPr>
            <a:r>
              <a:rPr lang="uk-UA" sz="1800" b="1" dirty="0">
                <a:latin typeface="Georgia" panose="02040502050405020303" pitchFamily="18" charset="0"/>
              </a:rPr>
              <a:t>Процес СВУ мав політичне завдання:</a:t>
            </a:r>
            <a:endParaRPr lang="ru-RU" sz="1800" b="1" dirty="0">
              <a:latin typeface="Georgia" panose="02040502050405020303" pitchFamily="18" charset="0"/>
            </a:endParaRPr>
          </a:p>
          <a:p>
            <a:pPr algn="just">
              <a:buFont typeface="Wingdings" panose="05000000000000000000" pitchFamily="2" charset="2"/>
              <a:buChar char="Ø"/>
            </a:pPr>
            <a:r>
              <a:rPr lang="uk-UA" sz="1800" dirty="0">
                <a:latin typeface="Georgia" panose="02040502050405020303" pitchFamily="18" charset="0"/>
              </a:rPr>
              <a:t>обґрунтувати переслідування потенційної національної політичної опозиції;</a:t>
            </a:r>
          </a:p>
          <a:p>
            <a:pPr algn="just">
              <a:buFont typeface="Wingdings" panose="05000000000000000000" pitchFamily="2" charset="2"/>
              <a:buChar char="Ø"/>
            </a:pPr>
            <a:r>
              <a:rPr lang="uk-UA" sz="1800" dirty="0">
                <a:latin typeface="Georgia" panose="02040502050405020303" pitchFamily="18" charset="0"/>
              </a:rPr>
              <a:t>підготувати ґрунт для подальших нападів на ВУАН та УАПЦ;</a:t>
            </a:r>
            <a:endParaRPr lang="ru-RU" sz="1800" dirty="0">
              <a:latin typeface="Georgia" panose="02040502050405020303" pitchFamily="18" charset="0"/>
            </a:endParaRPr>
          </a:p>
          <a:p>
            <a:pPr algn="just">
              <a:buFont typeface="Wingdings" panose="05000000000000000000" pitchFamily="2" charset="2"/>
              <a:buChar char="Ø"/>
            </a:pPr>
            <a:r>
              <a:rPr lang="uk-UA" sz="1800" dirty="0">
                <a:latin typeface="Georgia" panose="02040502050405020303" pitchFamily="18" charset="0"/>
              </a:rPr>
              <a:t>поглибити ворожнечу між прихильниками українізації (комуністами й </a:t>
            </a:r>
            <a:r>
              <a:rPr lang="uk-UA" sz="1800" dirty="0" err="1">
                <a:latin typeface="Georgia" panose="02040502050405020303" pitchFamily="18" charset="0"/>
              </a:rPr>
              <a:t>некомуністами</a:t>
            </a:r>
            <a:r>
              <a:rPr lang="uk-UA" sz="1800" dirty="0">
                <a:latin typeface="Georgia" panose="02040502050405020303" pitchFamily="18" charset="0"/>
              </a:rPr>
              <a:t>);</a:t>
            </a:r>
            <a:endParaRPr lang="ru-RU" sz="1800" dirty="0">
              <a:latin typeface="Georgia" panose="02040502050405020303" pitchFamily="18" charset="0"/>
            </a:endParaRPr>
          </a:p>
          <a:p>
            <a:pPr algn="just">
              <a:buFont typeface="Wingdings" panose="05000000000000000000" pitchFamily="2" charset="2"/>
              <a:buChar char="Ø"/>
            </a:pPr>
            <a:r>
              <a:rPr lang="uk-UA" sz="1800" dirty="0">
                <a:latin typeface="Georgia" panose="02040502050405020303" pitchFamily="18" charset="0"/>
              </a:rPr>
              <a:t>політично скомпрометувати політику українізації, пов'язуючи українське відродження з діяльністю УНР в </a:t>
            </a:r>
            <a:r>
              <a:rPr lang="uk-UA" sz="1800" dirty="0" err="1">
                <a:latin typeface="Georgia" panose="02040502050405020303" pitchFamily="18" charset="0"/>
              </a:rPr>
              <a:t>екзилі</a:t>
            </a:r>
            <a:r>
              <a:rPr lang="uk-UA" sz="1800" dirty="0">
                <a:latin typeface="Georgia" panose="02040502050405020303" pitchFamily="18" charset="0"/>
              </a:rPr>
              <a:t> і з </a:t>
            </a:r>
            <a:r>
              <a:rPr lang="uk-UA" sz="1800" dirty="0" err="1">
                <a:latin typeface="Georgia" panose="02040502050405020303" pitchFamily="18" charset="0"/>
              </a:rPr>
              <a:t>аґресивним</a:t>
            </a:r>
            <a:r>
              <a:rPr lang="uk-UA" sz="1800" dirty="0">
                <a:latin typeface="Georgia" panose="02040502050405020303" pitchFamily="18" charset="0"/>
              </a:rPr>
              <a:t> спрямуванням закордонної політики Польщі та уряду УНР в </a:t>
            </a:r>
            <a:r>
              <a:rPr lang="uk-UA" sz="1800" dirty="0" err="1">
                <a:latin typeface="Georgia" panose="02040502050405020303" pitchFamily="18" charset="0"/>
              </a:rPr>
              <a:t>екзилі</a:t>
            </a:r>
            <a:r>
              <a:rPr lang="uk-UA" sz="1800" dirty="0">
                <a:latin typeface="Georgia" panose="02040502050405020303" pitchFamily="18" charset="0"/>
              </a:rPr>
              <a:t>;</a:t>
            </a:r>
          </a:p>
          <a:p>
            <a:pPr algn="just">
              <a:buFont typeface="Wingdings" panose="05000000000000000000" pitchFamily="2" charset="2"/>
              <a:buChar char="Ø"/>
            </a:pPr>
            <a:r>
              <a:rPr lang="ru-RU" sz="1800" dirty="0" err="1">
                <a:latin typeface="Georgia" panose="02040502050405020303" pitchFamily="18" charset="0"/>
              </a:rPr>
              <a:t>розгортання</a:t>
            </a:r>
            <a:r>
              <a:rPr lang="ru-RU" sz="1800" dirty="0">
                <a:latin typeface="Georgia" panose="02040502050405020303" pitchFamily="18" charset="0"/>
              </a:rPr>
              <a:t> </a:t>
            </a:r>
            <a:r>
              <a:rPr lang="ru-RU" sz="1800" dirty="0" err="1">
                <a:latin typeface="Georgia" panose="02040502050405020303" pitchFamily="18" charset="0"/>
              </a:rPr>
              <a:t>нової</a:t>
            </a:r>
            <a:r>
              <a:rPr lang="ru-RU" sz="1800" dirty="0">
                <a:latin typeface="Georgia" panose="02040502050405020303" pitchFamily="18" charset="0"/>
              </a:rPr>
              <a:t> </a:t>
            </a:r>
            <a:r>
              <a:rPr lang="ru-RU" sz="1800" dirty="0" err="1">
                <a:latin typeface="Georgia" panose="02040502050405020303" pitchFamily="18" charset="0"/>
              </a:rPr>
              <a:t>русифікації</a:t>
            </a:r>
            <a:r>
              <a:rPr lang="ru-RU" sz="1800" dirty="0">
                <a:latin typeface="Georgia" panose="02040502050405020303" pitchFamily="18" charset="0"/>
              </a:rPr>
              <a:t> </a:t>
            </a:r>
            <a:r>
              <a:rPr lang="ru-RU" sz="1800" dirty="0" err="1">
                <a:latin typeface="Georgia" panose="02040502050405020303" pitchFamily="18" charset="0"/>
              </a:rPr>
              <a:t>Української</a:t>
            </a:r>
            <a:r>
              <a:rPr lang="ru-RU" sz="1800" dirty="0">
                <a:latin typeface="Georgia" panose="02040502050405020303" pitchFamily="18" charset="0"/>
              </a:rPr>
              <a:t> СРР;</a:t>
            </a:r>
          </a:p>
          <a:p>
            <a:pPr algn="just">
              <a:buFont typeface="Wingdings" panose="05000000000000000000" pitchFamily="2" charset="2"/>
              <a:buChar char="Ø"/>
            </a:pPr>
            <a:r>
              <a:rPr lang="ru-RU" sz="1800" dirty="0" err="1">
                <a:latin typeface="Georgia" panose="02040502050405020303" pitchFamily="18" charset="0"/>
              </a:rPr>
              <a:t>позбавити</a:t>
            </a:r>
            <a:r>
              <a:rPr lang="ru-RU" sz="1800" dirty="0">
                <a:latin typeface="Georgia" panose="02040502050405020303" pitchFamily="18" charset="0"/>
              </a:rPr>
              <a:t> голосу </a:t>
            </a:r>
            <a:r>
              <a:rPr lang="ru-RU" sz="1800" dirty="0" err="1">
                <a:latin typeface="Georgia" panose="02040502050405020303" pitchFamily="18" charset="0"/>
              </a:rPr>
              <a:t>українські</a:t>
            </a:r>
            <a:r>
              <a:rPr lang="ru-RU" sz="1800" dirty="0">
                <a:latin typeface="Georgia" panose="02040502050405020303" pitchFamily="18" charset="0"/>
              </a:rPr>
              <a:t> </a:t>
            </a:r>
            <a:r>
              <a:rPr lang="ru-RU" sz="1800" dirty="0" err="1">
                <a:latin typeface="Georgia" panose="02040502050405020303" pitchFamily="18" charset="0"/>
              </a:rPr>
              <a:t>селянські</a:t>
            </a:r>
            <a:r>
              <a:rPr lang="ru-RU" sz="1800" dirty="0">
                <a:latin typeface="Georgia" panose="02040502050405020303" pitchFamily="18" charset="0"/>
              </a:rPr>
              <a:t> </a:t>
            </a:r>
            <a:r>
              <a:rPr lang="ru-RU" sz="1800" dirty="0" err="1">
                <a:latin typeface="Georgia" panose="02040502050405020303" pitchFamily="18" charset="0"/>
              </a:rPr>
              <a:t>маси</a:t>
            </a:r>
            <a:r>
              <a:rPr lang="ru-RU" sz="1800" dirty="0">
                <a:latin typeface="Georgia" panose="02040502050405020303" pitchFamily="18" charset="0"/>
              </a:rPr>
              <a:t> </a:t>
            </a:r>
            <a:r>
              <a:rPr lang="ru-RU" sz="1800" dirty="0" err="1">
                <a:latin typeface="Georgia" panose="02040502050405020303" pitchFamily="18" charset="0"/>
              </a:rPr>
              <a:t>напередодні</a:t>
            </a:r>
            <a:r>
              <a:rPr lang="ru-RU" sz="1800" dirty="0">
                <a:latin typeface="Georgia" panose="02040502050405020303" pitchFamily="18" charset="0"/>
              </a:rPr>
              <a:t> </a:t>
            </a:r>
            <a:r>
              <a:rPr lang="ru-RU" sz="1800" dirty="0" err="1">
                <a:latin typeface="Georgia" panose="02040502050405020303" pitchFamily="18" charset="0"/>
              </a:rPr>
              <a:t>організації</a:t>
            </a:r>
            <a:r>
              <a:rPr lang="ru-RU" sz="1800" dirty="0">
                <a:latin typeface="Georgia" panose="02040502050405020303" pitchFamily="18" charset="0"/>
              </a:rPr>
              <a:t> Голодомору</a:t>
            </a:r>
            <a:r>
              <a:rPr lang="uk-UA" sz="1800" dirty="0">
                <a:latin typeface="Georgia" panose="02040502050405020303" pitchFamily="18" charset="0"/>
              </a:rPr>
              <a:t>. </a:t>
            </a:r>
          </a:p>
          <a:p>
            <a:pPr marL="0" indent="0" algn="just">
              <a:buNone/>
            </a:pPr>
            <a:r>
              <a:rPr lang="ru-RU" sz="1800" b="1" dirty="0" err="1">
                <a:latin typeface="Georgia" panose="02040502050405020303" pitchFamily="18" charset="0"/>
              </a:rPr>
              <a:t>Згідно</a:t>
            </a:r>
            <a:r>
              <a:rPr lang="ru-RU" sz="1800" b="1" dirty="0">
                <a:latin typeface="Georgia" panose="02040502050405020303" pitchFamily="18" charset="0"/>
              </a:rPr>
              <a:t> </a:t>
            </a:r>
            <a:r>
              <a:rPr lang="ru-RU" sz="1800" b="1" dirty="0" err="1">
                <a:latin typeface="Georgia" panose="02040502050405020303" pitchFamily="18" charset="0"/>
              </a:rPr>
              <a:t>з</a:t>
            </a:r>
            <a:r>
              <a:rPr lang="ru-RU" sz="1800" b="1" dirty="0">
                <a:latin typeface="Georgia" panose="02040502050405020303" pitchFamily="18" charset="0"/>
              </a:rPr>
              <a:t> </a:t>
            </a:r>
            <a:r>
              <a:rPr lang="ru-RU" sz="1800" b="1" dirty="0" err="1">
                <a:latin typeface="Georgia" panose="02040502050405020303" pitchFamily="18" charset="0"/>
              </a:rPr>
              <a:t>обвинувальним</a:t>
            </a:r>
            <a:r>
              <a:rPr lang="ru-RU" sz="1800" b="1" dirty="0">
                <a:latin typeface="Georgia" panose="02040502050405020303" pitchFamily="18" charset="0"/>
              </a:rPr>
              <a:t> </a:t>
            </a:r>
            <a:r>
              <a:rPr lang="ru-RU" sz="1800" b="1" dirty="0" err="1">
                <a:latin typeface="Georgia" panose="02040502050405020303" pitchFamily="18" charset="0"/>
              </a:rPr>
              <a:t>висновком</a:t>
            </a:r>
            <a:r>
              <a:rPr lang="ru-RU" sz="1800" b="1" dirty="0">
                <a:latin typeface="Georgia" panose="02040502050405020303" pitchFamily="18" charset="0"/>
              </a:rPr>
              <a:t>, СВУ ставила </a:t>
            </a:r>
            <a:r>
              <a:rPr lang="ru-RU" sz="1800" b="1" dirty="0" err="1">
                <a:latin typeface="Georgia" panose="02040502050405020303" pitchFamily="18" charset="0"/>
              </a:rPr>
              <a:t>собі</a:t>
            </a:r>
            <a:r>
              <a:rPr lang="ru-RU" sz="1800" b="1" dirty="0">
                <a:latin typeface="Georgia" panose="02040502050405020303" pitchFamily="18" charset="0"/>
              </a:rPr>
              <a:t> </a:t>
            </a:r>
            <a:r>
              <a:rPr lang="ru-RU" sz="1800" b="1" dirty="0" err="1">
                <a:latin typeface="Georgia" panose="02040502050405020303" pitchFamily="18" charset="0"/>
              </a:rPr>
              <a:t>завдання</a:t>
            </a:r>
            <a:r>
              <a:rPr lang="uk-UA" sz="1800" b="1" dirty="0">
                <a:latin typeface="Georgia" panose="02040502050405020303" pitchFamily="18" charset="0"/>
              </a:rPr>
              <a:t>:</a:t>
            </a:r>
            <a:endParaRPr lang="ru-RU" sz="1800" b="1" dirty="0">
              <a:latin typeface="Georgia" panose="02040502050405020303" pitchFamily="18" charset="0"/>
            </a:endParaRPr>
          </a:p>
          <a:p>
            <a:pPr algn="just">
              <a:buFont typeface="Wingdings" panose="05000000000000000000" pitchFamily="2" charset="2"/>
              <a:buChar char="Ø"/>
            </a:pPr>
            <a:r>
              <a:rPr lang="uk-UA" sz="1800" dirty="0">
                <a:latin typeface="Georgia" panose="02040502050405020303" pitchFamily="18" charset="0"/>
              </a:rPr>
              <a:t>визволення українського народу на всіх просторах його етнографічної території</a:t>
            </a:r>
            <a:endParaRPr lang="ru-RU" sz="1800" dirty="0">
              <a:latin typeface="Georgia" panose="02040502050405020303" pitchFamily="18" charset="0"/>
            </a:endParaRPr>
          </a:p>
          <a:p>
            <a:pPr algn="just">
              <a:buFont typeface="Wingdings" panose="05000000000000000000" pitchFamily="2" charset="2"/>
              <a:buChar char="Ø"/>
            </a:pPr>
            <a:r>
              <a:rPr lang="uk-UA" sz="1800" dirty="0">
                <a:latin typeface="Georgia" panose="02040502050405020303" pitchFamily="18" charset="0"/>
              </a:rPr>
              <a:t>заснування самостійної української республіки, яка мала бути парламентарною і демократичною, з широким правом громадян на приватну власність.</a:t>
            </a:r>
            <a:endParaRPr lang="ru-RU" sz="1800" dirty="0">
              <a:latin typeface="Georgia" panose="02040502050405020303" pitchFamily="18" charset="0"/>
            </a:endParaRPr>
          </a:p>
          <a:p>
            <a:pPr lvl="0">
              <a:buNone/>
            </a:pPr>
            <a:endParaRPr lang="ru-RU" sz="1800" dirty="0"/>
          </a:p>
        </p:txBody>
      </p:sp>
      <p:pic>
        <p:nvPicPr>
          <p:cNvPr id="8" name="Рисунок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419465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 calcmode="lin" valueType="num">
                                      <p:cBhvr>
                                        <p:cTn id="70"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1"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7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188640"/>
            <a:ext cx="9360024" cy="1051560"/>
          </a:xfrm>
        </p:spPr>
        <p:txBody>
          <a:bodyPr>
            <a:normAutofit fontScale="90000"/>
          </a:bodyPr>
          <a:lstStyle/>
          <a:p>
            <a:pPr algn="ctr"/>
            <a:r>
              <a:rPr lang="uk-UA" b="1" dirty="0" smtClean="0">
                <a:solidFill>
                  <a:srgbClr val="C00000"/>
                </a:solidFill>
                <a:effectLst>
                  <a:outerShdw blurRad="38100" dist="38100" dir="2700000" algn="tl">
                    <a:srgbClr val="000000">
                      <a:alpha val="43137"/>
                    </a:srgbClr>
                  </a:outerShdw>
                </a:effectLst>
              </a:rPr>
              <a:t>Причини сталінської індустріалізації:</a:t>
            </a:r>
            <a:br>
              <a:rPr lang="uk-UA" b="1" dirty="0" smtClean="0">
                <a:solidFill>
                  <a:srgbClr val="C00000"/>
                </a:solidFill>
                <a:effectLst>
                  <a:outerShdw blurRad="38100" dist="38100" dir="2700000" algn="tl">
                    <a:srgbClr val="000000">
                      <a:alpha val="43137"/>
                    </a:srgbClr>
                  </a:outerShdw>
                </a:effectLst>
              </a:rPr>
            </a:br>
            <a:endParaRPr lang="uk-UA" b="1" dirty="0">
              <a:solidFill>
                <a:srgbClr val="C0000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054087" y="1007166"/>
            <a:ext cx="9144000" cy="5214730"/>
          </a:xfrm>
        </p:spPr>
        <p:txBody>
          <a:bodyPr>
            <a:normAutofit/>
          </a:bodyPr>
          <a:lstStyle/>
          <a:p>
            <a:pPr algn="just"/>
            <a:r>
              <a:rPr lang="uk-UA" b="1" dirty="0" smtClean="0">
                <a:solidFill>
                  <a:srgbClr val="FF0000"/>
                </a:solidFill>
              </a:rPr>
              <a:t>економічні</a:t>
            </a:r>
            <a:r>
              <a:rPr lang="uk-UA" b="1" dirty="0" smtClean="0"/>
              <a:t> </a:t>
            </a:r>
          </a:p>
          <a:p>
            <a:pPr marL="0" indent="0" algn="just">
              <a:buNone/>
            </a:pPr>
            <a:r>
              <a:rPr lang="ru-RU" dirty="0" smtClean="0">
                <a:solidFill>
                  <a:srgbClr val="002060"/>
                </a:solidFill>
              </a:rPr>
              <a:t>— </a:t>
            </a:r>
            <a:r>
              <a:rPr lang="uk-UA" dirty="0" smtClean="0">
                <a:solidFill>
                  <a:srgbClr val="002060"/>
                </a:solidFill>
              </a:rPr>
              <a:t>технологічна та економічна відсталість СРСР від передових розвинутих країн (хоча Російська імперія до Жовтневої революції входила до 5 найбільш промислово розвинутих  країн);</a:t>
            </a:r>
          </a:p>
          <a:p>
            <a:pPr algn="just"/>
            <a:r>
              <a:rPr lang="uk-UA" b="1" dirty="0" smtClean="0">
                <a:solidFill>
                  <a:srgbClr val="FF0000"/>
                </a:solidFill>
              </a:rPr>
              <a:t>політичні</a:t>
            </a:r>
            <a:r>
              <a:rPr lang="uk-UA" b="1" dirty="0" smtClean="0"/>
              <a:t> </a:t>
            </a:r>
          </a:p>
          <a:p>
            <a:pPr marL="0" indent="0" algn="just">
              <a:buNone/>
            </a:pPr>
            <a:r>
              <a:rPr lang="uk-UA" dirty="0" smtClean="0">
                <a:solidFill>
                  <a:srgbClr val="002060"/>
                </a:solidFill>
              </a:rPr>
              <a:t>— лідери КП вважали, що партія повинна спиратися не на селянські маси, а на робітничий клас.</a:t>
            </a:r>
          </a:p>
          <a:p>
            <a:pPr algn="just"/>
            <a:r>
              <a:rPr lang="uk-UA" b="1" dirty="0" smtClean="0">
                <a:solidFill>
                  <a:srgbClr val="FF0000"/>
                </a:solidFill>
              </a:rPr>
              <a:t>стратегічні </a:t>
            </a:r>
          </a:p>
          <a:p>
            <a:pPr marL="0" indent="0" algn="just">
              <a:buNone/>
            </a:pPr>
            <a:r>
              <a:rPr lang="uk-UA" dirty="0" smtClean="0">
                <a:solidFill>
                  <a:srgbClr val="002060"/>
                </a:solidFill>
              </a:rPr>
              <a:t>— Сталін вважав можливим побудову комунізму в одній окремо взятій країні.</a:t>
            </a:r>
          </a:p>
          <a:p>
            <a:endParaRPr lang="ru-RU" dirty="0">
              <a:solidFill>
                <a:srgbClr val="FF0000"/>
              </a:solidFill>
            </a:endParaRPr>
          </a:p>
        </p:txBody>
      </p:sp>
      <p:pic>
        <p:nvPicPr>
          <p:cNvPr id="4" name="Picture 5" descr="472-1"/>
          <p:cNvPicPr>
            <a:picLocks noChangeAspect="1" noChangeArrowheads="1"/>
          </p:cNvPicPr>
          <p:nvPr/>
        </p:nvPicPr>
        <p:blipFill>
          <a:blip r:embed="rId2"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xmlns="" val="228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down)">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down)">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59853" y="157163"/>
            <a:ext cx="6194425" cy="584200"/>
          </a:xfrm>
          <a:prstGeom prst="rect">
            <a:avLst/>
          </a:prstGeom>
          <a:noFill/>
          <a:ln>
            <a:noFill/>
          </a:ln>
        </p:spPr>
        <p:txBody>
          <a:bodyPr>
            <a:spAutoFit/>
          </a:bodyPr>
          <a:lstStyle/>
          <a:p>
            <a:pPr algn="ctr">
              <a:defRPr/>
            </a:pPr>
            <a:r>
              <a:rPr lang="en-US" sz="3200" b="1" dirty="0">
                <a:solidFill>
                  <a:srgbClr val="C00000"/>
                </a:solidFill>
                <a:effectLst>
                  <a:outerShdw blurRad="38100" dist="38100" dir="2700000" algn="tl">
                    <a:srgbClr val="000000">
                      <a:alpha val="43137"/>
                    </a:srgbClr>
                  </a:outerShdw>
                </a:effectLst>
                <a:latin typeface="Calibri" pitchFamily="34" charset="0"/>
              </a:rPr>
              <a:t>193</a:t>
            </a:r>
            <a:r>
              <a:rPr lang="uk-UA" sz="3200" b="1" dirty="0">
                <a:solidFill>
                  <a:srgbClr val="C00000"/>
                </a:solidFill>
                <a:effectLst>
                  <a:outerShdw blurRad="38100" dist="38100" dir="2700000" algn="tl">
                    <a:srgbClr val="000000">
                      <a:alpha val="43137"/>
                    </a:srgbClr>
                  </a:outerShdw>
                </a:effectLst>
                <a:latin typeface="Calibri" pitchFamily="34" charset="0"/>
              </a:rPr>
              <a:t>1</a:t>
            </a:r>
            <a:r>
              <a:rPr lang="ru-RU" sz="3200" b="1" dirty="0">
                <a:solidFill>
                  <a:srgbClr val="C00000"/>
                </a:solidFill>
                <a:effectLst>
                  <a:outerShdw blurRad="38100" dist="38100" dir="2700000" algn="tl">
                    <a:srgbClr val="000000">
                      <a:alpha val="43137"/>
                    </a:srgbClr>
                  </a:outerShdw>
                </a:effectLst>
                <a:latin typeface="Calibri" pitchFamily="34" charset="0"/>
              </a:rPr>
              <a:t>р</a:t>
            </a:r>
            <a:r>
              <a:rPr lang="uk-UA" sz="3200" b="1" dirty="0">
                <a:solidFill>
                  <a:srgbClr val="C00000"/>
                </a:solidFill>
                <a:effectLst>
                  <a:outerShdw blurRad="38100" dist="38100" dir="2700000" algn="tl">
                    <a:srgbClr val="000000">
                      <a:alpha val="43137"/>
                    </a:srgbClr>
                  </a:outerShdw>
                </a:effectLst>
                <a:latin typeface="Calibri" pitchFamily="34" charset="0"/>
              </a:rPr>
              <a:t>. – </a:t>
            </a:r>
            <a:r>
              <a:rPr lang="en-US" sz="3200" b="1" dirty="0">
                <a:solidFill>
                  <a:srgbClr val="C00000"/>
                </a:solidFill>
                <a:effectLst>
                  <a:outerShdw blurRad="38100" dist="38100" dir="2700000" algn="tl">
                    <a:srgbClr val="000000">
                      <a:alpha val="43137"/>
                    </a:srgbClr>
                  </a:outerShdw>
                </a:effectLst>
                <a:latin typeface="Calibri" pitchFamily="34" charset="0"/>
              </a:rPr>
              <a:t>C</a:t>
            </a:r>
            <a:r>
              <a:rPr lang="uk-UA" sz="3200" b="1" dirty="0">
                <a:solidFill>
                  <a:srgbClr val="C00000"/>
                </a:solidFill>
                <a:effectLst>
                  <a:outerShdw blurRad="38100" dist="38100" dir="2700000" algn="tl">
                    <a:srgbClr val="000000">
                      <a:alpha val="43137"/>
                    </a:srgbClr>
                  </a:outerShdw>
                </a:effectLst>
                <a:latin typeface="Calibri" pitchFamily="34" charset="0"/>
              </a:rPr>
              <a:t>права </a:t>
            </a:r>
            <a:r>
              <a:rPr lang="en-US" sz="3200" b="1" dirty="0">
                <a:solidFill>
                  <a:srgbClr val="C00000"/>
                </a:solidFill>
                <a:effectLst>
                  <a:outerShdw blurRad="38100" dist="38100" dir="2700000" algn="tl">
                    <a:srgbClr val="000000">
                      <a:alpha val="43137"/>
                    </a:srgbClr>
                  </a:outerShdw>
                </a:effectLst>
                <a:latin typeface="Calibri" pitchFamily="34" charset="0"/>
              </a:rPr>
              <a:t> </a:t>
            </a:r>
            <a:r>
              <a:rPr lang="uk-UA" sz="3200" b="1" dirty="0">
                <a:solidFill>
                  <a:srgbClr val="C00000"/>
                </a:solidFill>
                <a:effectLst>
                  <a:outerShdw blurRad="38100" dist="38100" dir="2700000" algn="tl">
                    <a:srgbClr val="000000">
                      <a:alpha val="43137"/>
                    </a:srgbClr>
                  </a:outerShdw>
                </a:effectLst>
                <a:latin typeface="Calibri" pitchFamily="34" charset="0"/>
              </a:rPr>
              <a:t>УНЦ</a:t>
            </a:r>
            <a:endParaRPr lang="ru-RU" sz="3200" b="1" dirty="0">
              <a:solidFill>
                <a:srgbClr val="C00000"/>
              </a:solidFill>
              <a:effectLst>
                <a:outerShdw blurRad="38100" dist="38100" dir="2700000" algn="tl">
                  <a:srgbClr val="000000">
                    <a:alpha val="43137"/>
                  </a:srgbClr>
                </a:outerShdw>
              </a:effectLst>
              <a:latin typeface="Calibri" pitchFamily="34" charset="0"/>
            </a:endParaRPr>
          </a:p>
        </p:txBody>
      </p:sp>
      <p:sp>
        <p:nvSpPr>
          <p:cNvPr id="9" name="TextBox 8"/>
          <p:cNvSpPr txBox="1"/>
          <p:nvPr/>
        </p:nvSpPr>
        <p:spPr>
          <a:xfrm>
            <a:off x="5261113" y="727352"/>
            <a:ext cx="6229489" cy="1016000"/>
          </a:xfrm>
          <a:prstGeom prst="rect">
            <a:avLst/>
          </a:prstGeom>
          <a:noFill/>
          <a:ln>
            <a:noFill/>
          </a:ln>
        </p:spPr>
        <p:txBody>
          <a:bodyPr wrap="square">
            <a:spAutoFit/>
          </a:bodyPr>
          <a:lstStyle/>
          <a:p>
            <a:pPr marL="342900" indent="-342900" algn="just">
              <a:buFont typeface="Wingdings" panose="05000000000000000000" pitchFamily="2" charset="2"/>
              <a:buChar char="Ø"/>
              <a:defRPr/>
            </a:pPr>
            <a:r>
              <a:rPr lang="uk-UA" sz="2000" dirty="0">
                <a:latin typeface="Calibri" pitchFamily="34" charset="0"/>
              </a:rPr>
              <a:t>Репресії проти українських істориків</a:t>
            </a:r>
            <a:endParaRPr lang="ru-RU" sz="2000" dirty="0">
              <a:latin typeface="Calibri" pitchFamily="34" charset="0"/>
            </a:endParaRPr>
          </a:p>
          <a:p>
            <a:pPr marL="342900" indent="-342900" algn="just">
              <a:buFont typeface="Wingdings" panose="05000000000000000000" pitchFamily="2" charset="2"/>
              <a:buChar char="Ø"/>
              <a:defRPr/>
            </a:pPr>
            <a:r>
              <a:rPr lang="uk-UA" sz="2000" dirty="0">
                <a:latin typeface="Calibri" pitchFamily="34" charset="0"/>
              </a:rPr>
              <a:t>Арешт і заслання М. Грушевського  </a:t>
            </a:r>
            <a:endParaRPr lang="ru-RU" sz="2000" dirty="0">
              <a:latin typeface="Calibri" pitchFamily="34" charset="0"/>
            </a:endParaRPr>
          </a:p>
          <a:p>
            <a:pPr marL="342900" indent="-342900" algn="just">
              <a:buFont typeface="Wingdings" panose="05000000000000000000" pitchFamily="2" charset="2"/>
              <a:buChar char="Ø"/>
              <a:defRPr/>
            </a:pPr>
            <a:r>
              <a:rPr lang="uk-UA" sz="2000" dirty="0">
                <a:latin typeface="Calibri" pitchFamily="34" charset="0"/>
              </a:rPr>
              <a:t>Смерть  М. Грушевського у м. Кисловодську  </a:t>
            </a:r>
            <a:endParaRPr lang="ru-RU" sz="2000" dirty="0">
              <a:latin typeface="Calibri" pitchFamily="34" charset="0"/>
            </a:endParaRPr>
          </a:p>
        </p:txBody>
      </p:sp>
      <p:pic>
        <p:nvPicPr>
          <p:cNvPr id="23556" name="Picture 4" descr="Картинки по запросу Грушевський  картинка"/>
          <p:cNvPicPr>
            <a:picLocks noChangeAspect="1" noChangeArrowheads="1"/>
          </p:cNvPicPr>
          <p:nvPr/>
        </p:nvPicPr>
        <p:blipFill>
          <a:blip r:embed="rId2" cstate="print"/>
          <a:srcRect/>
          <a:stretch>
            <a:fillRect/>
          </a:stretch>
        </p:blipFill>
        <p:spPr bwMode="auto">
          <a:xfrm>
            <a:off x="4703488" y="1916113"/>
            <a:ext cx="3455987" cy="4716462"/>
          </a:xfrm>
          <a:prstGeom prst="rect">
            <a:avLst/>
          </a:prstGeom>
          <a:noFill/>
          <a:ln w="9525">
            <a:solidFill>
              <a:srgbClr val="FFFF00"/>
            </a:solidFill>
            <a:miter lim="800000"/>
            <a:headEnd/>
            <a:tailEnd/>
          </a:ln>
        </p:spPr>
      </p:pic>
      <p:pic>
        <p:nvPicPr>
          <p:cNvPr id="23557" name="Picture 8" descr="http://his.img.pravda.com/images/doc/f/b/fb56f06-pic-055.jpg"/>
          <p:cNvPicPr>
            <a:picLocks noChangeAspect="1" noChangeArrowheads="1"/>
          </p:cNvPicPr>
          <p:nvPr/>
        </p:nvPicPr>
        <p:blipFill>
          <a:blip r:embed="rId3" cstate="print"/>
          <a:srcRect/>
          <a:stretch>
            <a:fillRect/>
          </a:stretch>
        </p:blipFill>
        <p:spPr bwMode="auto">
          <a:xfrm>
            <a:off x="8375857" y="1916113"/>
            <a:ext cx="3384550" cy="4716462"/>
          </a:xfrm>
          <a:prstGeom prst="rect">
            <a:avLst/>
          </a:prstGeom>
          <a:noFill/>
          <a:ln w="9525">
            <a:solidFill>
              <a:srgbClr val="FFFF00"/>
            </a:solidFill>
            <a:miter lim="800000"/>
            <a:headEnd/>
            <a:tailEnd/>
          </a:ln>
        </p:spPr>
      </p:pic>
      <p:pic>
        <p:nvPicPr>
          <p:cNvPr id="6" name="Рисунок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6405985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21426" y="365126"/>
            <a:ext cx="7497417" cy="615536"/>
          </a:xfrm>
        </p:spPr>
        <p:txBody>
          <a:bodyPr>
            <a:normAutofit fontScale="90000"/>
          </a:bodyPr>
          <a:lstStyle/>
          <a:p>
            <a:pPr algn="ctr"/>
            <a:r>
              <a:rPr lang="uk-UA" sz="3600" dirty="0" smtClean="0">
                <a:solidFill>
                  <a:srgbClr val="C00000"/>
                </a:solidFill>
                <a:latin typeface="Georgia" panose="02040502050405020303" pitchFamily="18" charset="0"/>
              </a:rPr>
              <a:t>«Український національний центр»</a:t>
            </a:r>
            <a:r>
              <a:rPr lang="uk-UA" dirty="0" smtClean="0">
                <a:solidFill>
                  <a:srgbClr val="C00000"/>
                </a:solidFill>
                <a:latin typeface="Georgia" panose="02040502050405020303" pitchFamily="18" charset="0"/>
              </a:rPr>
              <a:t> </a:t>
            </a:r>
            <a:endParaRPr lang="uk-UA" dirty="0">
              <a:solidFill>
                <a:srgbClr val="C00000"/>
              </a:solidFill>
              <a:latin typeface="Georgia" panose="02040502050405020303" pitchFamily="18" charset="0"/>
            </a:endParaRPr>
          </a:p>
        </p:txBody>
      </p:sp>
      <p:sp>
        <p:nvSpPr>
          <p:cNvPr id="3" name="Объект 2"/>
          <p:cNvSpPr>
            <a:spLocks noGrp="1"/>
          </p:cNvSpPr>
          <p:nvPr>
            <p:ph idx="1"/>
          </p:nvPr>
        </p:nvSpPr>
        <p:spPr>
          <a:xfrm>
            <a:off x="2266122" y="980662"/>
            <a:ext cx="9925878" cy="5877338"/>
          </a:xfrm>
        </p:spPr>
        <p:txBody>
          <a:bodyPr>
            <a:normAutofit fontScale="62500" lnSpcReduction="20000"/>
          </a:bodyPr>
          <a:lstStyle/>
          <a:p>
            <a:pPr algn="just">
              <a:buFont typeface="Wingdings" panose="05000000000000000000" pitchFamily="2" charset="2"/>
              <a:buChar char="Ø"/>
            </a:pPr>
            <a:r>
              <a:rPr lang="uk-UA" dirty="0" smtClean="0">
                <a:latin typeface="Georgia" panose="02040502050405020303" pitchFamily="18" charset="0"/>
              </a:rPr>
              <a:t>неіснуюча «контрреволюційна організація» (складовою частиною якої було оголошено «галицьку Українську військову організацію»), «викрита» органами </a:t>
            </a:r>
            <a:r>
              <a:rPr lang="uk-UA" dirty="0" smtClean="0">
                <a:latin typeface="Georgia" panose="02040502050405020303" pitchFamily="18" charset="0"/>
                <a:hlinkClick r:id="rId2" tooltip="ДПУ"/>
              </a:rPr>
              <a:t>ДПУ</a:t>
            </a:r>
            <a:r>
              <a:rPr lang="uk-UA" dirty="0" smtClean="0">
                <a:latin typeface="Georgia" panose="02040502050405020303" pitchFamily="18" charset="0"/>
              </a:rPr>
              <a:t> в 1931. Організації приписувалася підготовка збройного повстання з метою скинути радянську владу в Україні і встановити капіталістичний лад у формі </a:t>
            </a:r>
            <a:r>
              <a:rPr lang="uk-UA" dirty="0" smtClean="0">
                <a:latin typeface="Georgia" panose="02040502050405020303" pitchFamily="18" charset="0"/>
                <a:hlinkClick r:id="rId3" tooltip="УНР"/>
              </a:rPr>
              <a:t>УНР</a:t>
            </a:r>
            <a:r>
              <a:rPr lang="uk-UA" dirty="0" smtClean="0">
                <a:latin typeface="Georgia" panose="02040502050405020303" pitchFamily="18" charset="0"/>
              </a:rPr>
              <a:t>. </a:t>
            </a:r>
          </a:p>
          <a:p>
            <a:pPr algn="just">
              <a:buFont typeface="Wingdings" panose="05000000000000000000" pitchFamily="2" charset="2"/>
              <a:buChar char="Ø"/>
            </a:pPr>
            <a:r>
              <a:rPr lang="uk-UA" dirty="0" smtClean="0">
                <a:latin typeface="Georgia" panose="02040502050405020303" pitchFamily="18" charset="0"/>
              </a:rPr>
              <a:t>7 лютого 1932 у цій справі до ув'язнення від З до 6 років було засуджено 50 осіб, близько 30 з них — колишні члени </a:t>
            </a:r>
            <a:r>
              <a:rPr lang="uk-UA" dirty="0" smtClean="0">
                <a:latin typeface="Georgia" panose="02040502050405020303" pitchFamily="18" charset="0"/>
                <a:hlinkClick r:id="rId4" tooltip="УПСР"/>
              </a:rPr>
              <a:t>УПСР</a:t>
            </a:r>
            <a:r>
              <a:rPr lang="uk-UA" dirty="0" smtClean="0">
                <a:latin typeface="Georgia" panose="02040502050405020303" pitchFamily="18" charset="0"/>
              </a:rPr>
              <a:t> і </a:t>
            </a:r>
            <a:r>
              <a:rPr lang="uk-UA" dirty="0" smtClean="0">
                <a:latin typeface="Georgia" panose="02040502050405020303" pitchFamily="18" charset="0"/>
                <a:hlinkClick r:id="rId5" tooltip="УСДРП"/>
              </a:rPr>
              <a:t>УСДРП</a:t>
            </a:r>
            <a:r>
              <a:rPr lang="uk-UA" dirty="0" smtClean="0">
                <a:latin typeface="Georgia" panose="02040502050405020303" pitchFamily="18" charset="0"/>
              </a:rPr>
              <a:t>. У належності до організації були звинувачені також колишні члени </a:t>
            </a:r>
            <a:r>
              <a:rPr lang="uk-UA" dirty="0" smtClean="0">
                <a:latin typeface="Georgia" panose="02040502050405020303" pitchFamily="18" charset="0"/>
                <a:hlinkClick r:id="rId6" tooltip="КПЗУ"/>
              </a:rPr>
              <a:t>КПЗУ</a:t>
            </a:r>
            <a:r>
              <a:rPr lang="uk-UA" dirty="0" smtClean="0">
                <a:latin typeface="Georgia" panose="02040502050405020303" pitchFamily="18" charset="0"/>
              </a:rPr>
              <a:t>, безпартійні, переважно вихідці з Галичини. В наступні роки 33 із засуджених були повторно репресовані (21 особу розстріляно). Ця справа — один із значних каральних заходів більшовицького режиму проти видатних представників старої української інтелігенції, вирішальний етап у згортанні українізації. </a:t>
            </a:r>
          </a:p>
          <a:p>
            <a:pPr algn="just">
              <a:buFont typeface="Wingdings" panose="05000000000000000000" pitchFamily="2" charset="2"/>
              <a:buChar char="Ø"/>
            </a:pPr>
            <a:r>
              <a:rPr lang="uk-UA" dirty="0" smtClean="0">
                <a:latin typeface="Georgia" panose="02040502050405020303" pitchFamily="18" charset="0"/>
              </a:rPr>
              <a:t>Керівником УНЦ «визначено» історика </a:t>
            </a:r>
            <a:r>
              <a:rPr lang="uk-UA" dirty="0" smtClean="0">
                <a:latin typeface="Georgia" panose="02040502050405020303" pitchFamily="18" charset="0"/>
                <a:hlinkClick r:id="rId7" tooltip="Яворський Матвій"/>
              </a:rPr>
              <a:t>М. Яворського</a:t>
            </a:r>
            <a:r>
              <a:rPr lang="uk-UA" dirty="0" smtClean="0">
                <a:latin typeface="Georgia" panose="02040502050405020303" pitchFamily="18" charset="0"/>
              </a:rPr>
              <a:t>. До справи також був притягнутий академік </a:t>
            </a:r>
            <a:r>
              <a:rPr lang="uk-UA" dirty="0" smtClean="0">
                <a:latin typeface="Georgia" panose="02040502050405020303" pitchFamily="18" charset="0"/>
                <a:hlinkClick r:id="rId8" tooltip="Грушевський Михайло Сергійович"/>
              </a:rPr>
              <a:t>М. Грушевський</a:t>
            </a:r>
            <a:r>
              <a:rPr lang="uk-UA" dirty="0" smtClean="0">
                <a:latin typeface="Georgia" panose="02040502050405020303" pitchFamily="18" charset="0"/>
              </a:rPr>
              <a:t>, хоч слідство щодо нього було припинене</a:t>
            </a:r>
          </a:p>
          <a:p>
            <a:pPr algn="just">
              <a:buFont typeface="Wingdings" panose="05000000000000000000" pitchFamily="2" charset="2"/>
              <a:buChar char="Ø"/>
            </a:pPr>
            <a:r>
              <a:rPr lang="uk-UA" dirty="0" smtClean="0">
                <a:latin typeface="Georgia" panose="02040502050405020303" pitchFamily="18" charset="0"/>
              </a:rPr>
              <a:t>У 1988 р. по справі «УНЦ» було проведено додаткову перевірку у повному обсязі, за результатами якої </a:t>
            </a:r>
            <a:r>
              <a:rPr lang="uk-UA" dirty="0" smtClean="0">
                <a:latin typeface="Georgia" panose="02040502050405020303" pitchFamily="18" charset="0"/>
                <a:hlinkClick r:id="rId9" tooltip="Верховний суд УРСР"/>
              </a:rPr>
              <a:t>Верховний суд УРСР</a:t>
            </a:r>
            <a:r>
              <a:rPr lang="uk-UA" dirty="0" smtClean="0">
                <a:latin typeface="Georgia" panose="02040502050405020303" pitchFamily="18" charset="0"/>
              </a:rPr>
              <a:t> кримінальну справу щодо 3-х репресованих припинив у зв'язку з відсутністю у їхніх діях складу злочину, а решту — 47 осіб — реабілітовано на підставі Указу Президії Верховної Ради СРСР від 16 січня 1989 р. «Про додаткові заходи по відновленню справедливості щодо жертв репресій, які мали місце в період 30—40-х років і початку 50-х років» і т.</a:t>
            </a:r>
          </a:p>
          <a:p>
            <a:pPr algn="just">
              <a:buFont typeface="Wingdings" panose="05000000000000000000" pitchFamily="2" charset="2"/>
              <a:buChar char="Ø"/>
            </a:pPr>
            <a:r>
              <a:rPr lang="uk-UA" dirty="0" smtClean="0">
                <a:latin typeface="Georgia" panose="02040502050405020303" pitchFamily="18" charset="0"/>
              </a:rPr>
              <a:t>Справу «УНЦ» слід розглядати як один із вирішальних кроків у сталінській протидії «українізації», як етап у винищенні тих інтелектуальних сил (в тому числі й у середовищі самих комуністів), котрі були носіями національного відродження України. Справа УНЦ згадується у більшості сучасних українських підручників з історії як приклад терористичної сутності сталінського режиму.</a:t>
            </a:r>
          </a:p>
          <a:p>
            <a:pPr>
              <a:buFont typeface="Wingdings" panose="05000000000000000000" pitchFamily="2" charset="2"/>
              <a:buChar char="Ø"/>
            </a:pPr>
            <a:endParaRPr lang="ru-RU" dirty="0"/>
          </a:p>
        </p:txBody>
      </p:sp>
      <p:pic>
        <p:nvPicPr>
          <p:cNvPr id="4" name="Рисунок 3"/>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73153158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Yaroslav\Desktop\урок 2016 методпортал\images.jpg"/>
          <p:cNvPicPr>
            <a:picLocks noChangeAspect="1" noChangeArrowheads="1"/>
          </p:cNvPicPr>
          <p:nvPr/>
        </p:nvPicPr>
        <p:blipFill>
          <a:blip r:embed="rId2" cstate="print"/>
          <a:srcRect l="15714"/>
          <a:stretch>
            <a:fillRect/>
          </a:stretch>
        </p:blipFill>
        <p:spPr bwMode="auto">
          <a:xfrm>
            <a:off x="2801421" y="1389029"/>
            <a:ext cx="5832475" cy="3887787"/>
          </a:xfrm>
          <a:prstGeom prst="rect">
            <a:avLst/>
          </a:prstGeom>
          <a:noFill/>
          <a:ln w="9525">
            <a:noFill/>
            <a:miter lim="800000"/>
            <a:headEnd/>
            <a:tailEnd/>
          </a:ln>
        </p:spPr>
      </p:pic>
      <p:sp>
        <p:nvSpPr>
          <p:cNvPr id="4" name="TextBox 3"/>
          <p:cNvSpPr txBox="1"/>
          <p:nvPr/>
        </p:nvSpPr>
        <p:spPr>
          <a:xfrm>
            <a:off x="4861202" y="0"/>
            <a:ext cx="7545388" cy="1077218"/>
          </a:xfrm>
          <a:prstGeom prst="rect">
            <a:avLst/>
          </a:prstGeom>
          <a:noFill/>
          <a:ln>
            <a:noFill/>
          </a:ln>
        </p:spPr>
        <p:txBody>
          <a:bodyPr>
            <a:spAutoFit/>
          </a:bodyPr>
          <a:lstStyle/>
          <a:p>
            <a:pPr algn="ctr">
              <a:defRPr/>
            </a:pPr>
            <a:r>
              <a:rPr lang="en-US" sz="3200" b="1" dirty="0" smtClean="0">
                <a:solidFill>
                  <a:srgbClr val="C00000"/>
                </a:solidFill>
                <a:effectLst>
                  <a:outerShdw blurRad="38100" dist="38100" dir="2700000" algn="tl">
                    <a:srgbClr val="000000">
                      <a:alpha val="43137"/>
                    </a:srgbClr>
                  </a:outerShdw>
                </a:effectLst>
                <a:latin typeface="Calibri" pitchFamily="34" charset="0"/>
              </a:rPr>
              <a:t>193</a:t>
            </a:r>
            <a:r>
              <a:rPr lang="uk-UA" sz="3200" b="1" dirty="0" smtClean="0">
                <a:solidFill>
                  <a:srgbClr val="C00000"/>
                </a:solidFill>
                <a:effectLst>
                  <a:outerShdw blurRad="38100" dist="38100" dir="2700000" algn="tl">
                    <a:srgbClr val="000000">
                      <a:alpha val="43137"/>
                    </a:srgbClr>
                  </a:outerShdw>
                </a:effectLst>
                <a:latin typeface="Calibri" pitchFamily="34" charset="0"/>
              </a:rPr>
              <a:t>0  (1932) </a:t>
            </a:r>
            <a:r>
              <a:rPr lang="ru-RU" sz="3200" b="1" dirty="0">
                <a:solidFill>
                  <a:srgbClr val="C00000"/>
                </a:solidFill>
                <a:effectLst>
                  <a:outerShdw blurRad="38100" dist="38100" dir="2700000" algn="tl">
                    <a:srgbClr val="000000">
                      <a:alpha val="43137"/>
                    </a:srgbClr>
                  </a:outerShdw>
                </a:effectLst>
                <a:latin typeface="Calibri" pitchFamily="34" charset="0"/>
              </a:rPr>
              <a:t>р</a:t>
            </a:r>
            <a:r>
              <a:rPr lang="uk-UA" sz="3200" b="1" dirty="0">
                <a:solidFill>
                  <a:srgbClr val="C00000"/>
                </a:solidFill>
                <a:effectLst>
                  <a:outerShdw blurRad="38100" dist="38100" dir="2700000" algn="tl">
                    <a:srgbClr val="000000">
                      <a:alpha val="43137"/>
                    </a:srgbClr>
                  </a:outerShdw>
                </a:effectLst>
                <a:latin typeface="Calibri" pitchFamily="34" charset="0"/>
              </a:rPr>
              <a:t>. – розстріл українських кобзарів</a:t>
            </a:r>
            <a:endParaRPr lang="ru-RU" sz="3200" b="1" dirty="0">
              <a:solidFill>
                <a:srgbClr val="C00000"/>
              </a:solidFill>
              <a:effectLst>
                <a:outerShdw blurRad="38100" dist="38100" dir="2700000" algn="tl">
                  <a:srgbClr val="000000">
                    <a:alpha val="43137"/>
                  </a:srgbClr>
                </a:outerShdw>
              </a:effectLst>
              <a:latin typeface="Calibri" pitchFamily="34" charset="0"/>
            </a:endParaRPr>
          </a:p>
        </p:txBody>
      </p:sp>
      <p:sp>
        <p:nvSpPr>
          <p:cNvPr id="9" name="TextBox 8"/>
          <p:cNvSpPr txBox="1"/>
          <p:nvPr/>
        </p:nvSpPr>
        <p:spPr>
          <a:xfrm>
            <a:off x="3910290" y="5588627"/>
            <a:ext cx="8496300" cy="830263"/>
          </a:xfrm>
          <a:prstGeom prst="rect">
            <a:avLst/>
          </a:prstGeom>
          <a:noFill/>
          <a:ln>
            <a:noFill/>
          </a:ln>
        </p:spPr>
        <p:txBody>
          <a:bodyPr>
            <a:spAutoFit/>
          </a:bodyPr>
          <a:lstStyle/>
          <a:p>
            <a:pPr algn="ctr">
              <a:defRPr/>
            </a:pPr>
            <a:r>
              <a:rPr lang="uk-UA" sz="2400" b="1" dirty="0">
                <a:solidFill>
                  <a:srgbClr val="C00000"/>
                </a:solidFill>
                <a:effectLst>
                  <a:outerShdw blurRad="38100" dist="38100" dir="2700000" algn="tl">
                    <a:srgbClr val="000000">
                      <a:alpha val="43137"/>
                    </a:srgbClr>
                  </a:outerShdw>
                </a:effectLst>
                <a:latin typeface="Calibri" pitchFamily="34" charset="0"/>
              </a:rPr>
              <a:t>Репресії проти діячів  української культури та носіїв </a:t>
            </a:r>
          </a:p>
          <a:p>
            <a:pPr algn="ctr">
              <a:defRPr/>
            </a:pPr>
            <a:r>
              <a:rPr lang="uk-UA" sz="2400" b="1" dirty="0">
                <a:solidFill>
                  <a:srgbClr val="C00000"/>
                </a:solidFill>
                <a:effectLst>
                  <a:outerShdw blurRad="38100" dist="38100" dir="2700000" algn="tl">
                    <a:srgbClr val="000000">
                      <a:alpha val="43137"/>
                    </a:srgbClr>
                  </a:outerShdw>
                </a:effectLst>
                <a:latin typeface="Calibri" pitchFamily="34" charset="0"/>
              </a:rPr>
              <a:t>історичної народної пам'яті </a:t>
            </a:r>
            <a:endParaRPr lang="ru-RU" sz="2400" b="1" dirty="0">
              <a:solidFill>
                <a:srgbClr val="C00000"/>
              </a:solidFill>
              <a:effectLst>
                <a:outerShdw blurRad="38100" dist="38100" dir="2700000" algn="tl">
                  <a:srgbClr val="000000">
                    <a:alpha val="43137"/>
                  </a:srgbClr>
                </a:outerShdw>
              </a:effectLst>
              <a:latin typeface="Calibri" pitchFamily="34" charset="0"/>
            </a:endParaRPr>
          </a:p>
        </p:txBody>
      </p:sp>
      <p:pic>
        <p:nvPicPr>
          <p:cNvPr id="24581" name="Picture 3" descr="d:\Yaroslav\Desktop\урок 2016 методпортал\p1030789_novyy_razmer-35865.jpg"/>
          <p:cNvPicPr>
            <a:picLocks noChangeAspect="1" noChangeArrowheads="1"/>
          </p:cNvPicPr>
          <p:nvPr/>
        </p:nvPicPr>
        <p:blipFill>
          <a:blip r:embed="rId3" cstate="print"/>
          <a:srcRect/>
          <a:stretch>
            <a:fillRect/>
          </a:stretch>
        </p:blipFill>
        <p:spPr bwMode="auto">
          <a:xfrm>
            <a:off x="8886031" y="1389029"/>
            <a:ext cx="2916237" cy="3889375"/>
          </a:xfrm>
          <a:prstGeom prst="rect">
            <a:avLst/>
          </a:prstGeom>
          <a:noFill/>
          <a:ln w="9525">
            <a:noFill/>
            <a:miter lim="800000"/>
            <a:headEnd/>
            <a:tailEnd/>
          </a:ln>
        </p:spPr>
      </p:pic>
      <p:pic>
        <p:nvPicPr>
          <p:cNvPr id="6" name="Рисунок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6856695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525079" y="328129"/>
            <a:ext cx="7894982" cy="6417227"/>
          </a:xfrm>
        </p:spPr>
        <p:txBody>
          <a:bodyPr>
            <a:normAutofit fontScale="62500" lnSpcReduction="20000"/>
          </a:bodyPr>
          <a:lstStyle/>
          <a:p>
            <a:pPr algn="just">
              <a:buFont typeface="Wingdings" panose="05000000000000000000" pitchFamily="2" charset="2"/>
              <a:buChar char="Ø"/>
            </a:pPr>
            <a:r>
              <a:rPr lang="uk-UA" sz="3800" dirty="0" smtClean="0">
                <a:latin typeface="Georgia" panose="02040502050405020303" pitchFamily="18" charset="0"/>
              </a:rPr>
              <a:t>На початку грудня 1930 року в Харківському оперному театрі відбувся З’їзд народних співців Радянської України, куди з різних областей було </a:t>
            </a:r>
            <a:r>
              <a:rPr lang="uk-UA" sz="3800" dirty="0" err="1" smtClean="0">
                <a:latin typeface="Georgia" panose="02040502050405020303" pitchFamily="18" charset="0"/>
              </a:rPr>
              <a:t>звезено</a:t>
            </a:r>
            <a:r>
              <a:rPr lang="uk-UA" sz="3800" dirty="0" smtClean="0">
                <a:latin typeface="Georgia" panose="02040502050405020303" pitchFamily="18" charset="0"/>
              </a:rPr>
              <a:t> 337 делегатів. Основним завданням З’їзду було питання активного залучення народних співців до соціалістичного будівництва, відходу від виконавських традицій і визначення нових ідеологічних </a:t>
            </a:r>
            <a:r>
              <a:rPr lang="uk-UA" sz="3800" dirty="0" err="1" smtClean="0">
                <a:latin typeface="Georgia" panose="02040502050405020303" pitchFamily="18" charset="0"/>
              </a:rPr>
              <a:t>приорітетів</a:t>
            </a:r>
            <a:r>
              <a:rPr lang="uk-UA" sz="3800" dirty="0" smtClean="0">
                <a:latin typeface="Georgia" panose="02040502050405020303" pitchFamily="18" charset="0"/>
              </a:rPr>
              <a:t>.</a:t>
            </a:r>
          </a:p>
          <a:p>
            <a:pPr algn="just">
              <a:buFont typeface="Wingdings" panose="05000000000000000000" pitchFamily="2" charset="2"/>
              <a:buChar char="Ø"/>
            </a:pPr>
            <a:r>
              <a:rPr lang="uk-UA" sz="3800" dirty="0" smtClean="0">
                <a:latin typeface="Georgia" panose="02040502050405020303" pitchFamily="18" charset="0"/>
              </a:rPr>
              <a:t>Ухваливши відповідні резолюції, незрячих співців під приводом поїздки на З’їзд народних співців народів Союзу Радянських Соціалістичних Республік, що мав відбутися у Москві, повантажили до ешелону і підвезли до околиць ст. Козача </a:t>
            </a:r>
            <a:r>
              <a:rPr lang="uk-UA" sz="3800" dirty="0" err="1" smtClean="0">
                <a:latin typeface="Georgia" panose="02040502050405020303" pitchFamily="18" charset="0"/>
              </a:rPr>
              <a:t>Лопань</a:t>
            </a:r>
            <a:r>
              <a:rPr lang="uk-UA" sz="3800" dirty="0" smtClean="0">
                <a:latin typeface="Georgia" panose="02040502050405020303" pitchFamily="18" charset="0"/>
              </a:rPr>
              <a:t>.</a:t>
            </a:r>
          </a:p>
          <a:p>
            <a:pPr algn="just">
              <a:buFont typeface="Wingdings" panose="05000000000000000000" pitchFamily="2" charset="2"/>
              <a:buChar char="Ø"/>
            </a:pPr>
            <a:r>
              <a:rPr lang="uk-UA" sz="3800" dirty="0" smtClean="0">
                <a:latin typeface="Georgia" panose="02040502050405020303" pitchFamily="18" charset="0"/>
              </a:rPr>
              <a:t>Пізно увечері кобзарів і лірників вивели з вагонів до лісосмуги, де були заздалегідь вириті траншеї. Вишикувавши незрячих кобзарів і їхніх малолітніх поводарів в одну шеренгу загін особливого відділу НКВС УСРР розпочав розстріл... Коли все було закінчено, тіла розстріляних закидали вапном і присипали землею. Музичні інструменти спалили поряд...</a:t>
            </a:r>
          </a:p>
          <a:p>
            <a:pPr>
              <a:buFont typeface="Wingdings" panose="05000000000000000000" pitchFamily="2" charset="2"/>
              <a:buChar char="Ø"/>
            </a:pPr>
            <a:endParaRPr lang="ru-RU" dirty="0" smtClean="0"/>
          </a:p>
          <a:p>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8069622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Все для роботи\10 клас. Все для уроків\10 клас. Історія України\+Тема 7. Соц.-ек. та пол.  перетв. (1929 – 1938)\+Урок 114-115 Масові репресії\p9PB5e1rRO4.jpg"/>
          <p:cNvPicPr>
            <a:picLocks noChangeAspect="1" noChangeArrowheads="1"/>
          </p:cNvPicPr>
          <p:nvPr/>
        </p:nvPicPr>
        <p:blipFill>
          <a:blip r:embed="rId2" cstate="print"/>
          <a:srcRect/>
          <a:stretch>
            <a:fillRect/>
          </a:stretch>
        </p:blipFill>
        <p:spPr bwMode="auto">
          <a:xfrm>
            <a:off x="3630062" y="130175"/>
            <a:ext cx="7200900" cy="6597650"/>
          </a:xfrm>
          <a:prstGeom prst="rect">
            <a:avLst/>
          </a:prstGeom>
          <a:noFill/>
          <a:ln w="9525">
            <a:noFill/>
            <a:miter lim="800000"/>
            <a:headEnd/>
            <a:tailEnd/>
          </a:ln>
        </p:spPr>
      </p:pic>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6445126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0106" y="894515"/>
            <a:ext cx="8017042" cy="1325563"/>
          </a:xfrm>
        </p:spPr>
        <p:txBody>
          <a:bodyPr>
            <a:noAutofit/>
          </a:bodyPr>
          <a:lstStyle/>
          <a:p>
            <a:pPr algn="just"/>
            <a:r>
              <a:rPr lang="uk-UA" sz="2000" b="1" dirty="0" smtClean="0">
                <a:solidFill>
                  <a:srgbClr val="C00000"/>
                </a:solidFill>
                <a:latin typeface="Georgia" panose="02040502050405020303" pitchFamily="18" charset="0"/>
              </a:rPr>
              <a:t>Другий  (1932-1934 рр.) </a:t>
            </a:r>
            <a:r>
              <a:rPr lang="uk-UA" sz="2000" dirty="0" smtClean="0">
                <a:latin typeface="Georgia" panose="02040502050405020303" pitchFamily="18" charset="0"/>
              </a:rPr>
              <a:t>був пов'язаний, насамперед, з терором голодом, який було штучно влаштовано проти  українців, що привело до демографічного зменшення населення майже на 7 млн. осіб; заборона процесу «українізації» і </a:t>
            </a:r>
            <a:r>
              <a:rPr lang="uk-UA" sz="2000" dirty="0" err="1" smtClean="0">
                <a:latin typeface="Georgia" panose="02040502050405020303" pitchFamily="18" charset="0"/>
              </a:rPr>
              <a:t>постишевські</a:t>
            </a:r>
            <a:r>
              <a:rPr lang="uk-UA" sz="2000" dirty="0" smtClean="0">
                <a:latin typeface="Georgia" panose="02040502050405020303" pitchFamily="18" charset="0"/>
              </a:rPr>
              <a:t> репресії проти української інтелігенції, діячів культури, науки і освіти, письменників, журналістів і представників мистецтва;</a:t>
            </a:r>
            <a:br>
              <a:rPr lang="uk-UA" sz="2000" dirty="0" smtClean="0">
                <a:latin typeface="Georgia" panose="02040502050405020303" pitchFamily="18" charset="0"/>
              </a:rPr>
            </a:br>
            <a:endParaRPr lang="uk-UA" sz="2000" dirty="0">
              <a:latin typeface="Georgia" panose="02040502050405020303" pitchFamily="18" charset="0"/>
            </a:endParaRPr>
          </a:p>
        </p:txBody>
      </p:sp>
      <p:sp>
        <p:nvSpPr>
          <p:cNvPr id="3" name="Объект 2"/>
          <p:cNvSpPr>
            <a:spLocks noGrp="1"/>
          </p:cNvSpPr>
          <p:nvPr>
            <p:ph idx="1"/>
          </p:nvPr>
        </p:nvSpPr>
        <p:spPr>
          <a:xfrm>
            <a:off x="2486526" y="2506662"/>
            <a:ext cx="9252284" cy="4351338"/>
          </a:xfrm>
        </p:spPr>
        <p:txBody>
          <a:bodyPr/>
          <a:lstStyle/>
          <a:p>
            <a:pPr algn="just">
              <a:buFont typeface="Wingdings" panose="05000000000000000000" pitchFamily="2" charset="2"/>
              <a:buChar char="Ø"/>
            </a:pPr>
            <a:r>
              <a:rPr lang="uk-UA" dirty="0" smtClean="0"/>
              <a:t>Голодомор 1932-1933рр.</a:t>
            </a:r>
          </a:p>
          <a:p>
            <a:pPr algn="just">
              <a:buFont typeface="Wingdings" panose="05000000000000000000" pitchFamily="2" charset="2"/>
              <a:buChar char="Ø"/>
            </a:pPr>
            <a:r>
              <a:rPr lang="uk-UA" dirty="0" smtClean="0"/>
              <a:t>Самогубство М. Хвильового та наркома освіти М. Скрипника; </a:t>
            </a:r>
          </a:p>
          <a:p>
            <a:pPr algn="just">
              <a:buFont typeface="Wingdings" panose="05000000000000000000" pitchFamily="2" charset="2"/>
              <a:buChar char="Ø"/>
            </a:pPr>
            <a:r>
              <a:rPr lang="uk-UA" dirty="0" smtClean="0"/>
              <a:t>Арешт українських кобзарів і лірників і розправа над ними;</a:t>
            </a:r>
          </a:p>
          <a:p>
            <a:pPr algn="just">
              <a:buFont typeface="Wingdings" panose="05000000000000000000" pitchFamily="2" charset="2"/>
              <a:buChar char="Ø"/>
            </a:pPr>
            <a:r>
              <a:rPr lang="uk-UA" dirty="0" smtClean="0"/>
              <a:t>Справа «Української військової організації»</a:t>
            </a:r>
          </a:p>
          <a:p>
            <a:pPr algn="just">
              <a:buFont typeface="Wingdings" panose="05000000000000000000" pitchFamily="2" charset="2"/>
              <a:buChar char="Ø"/>
            </a:pPr>
            <a:r>
              <a:rPr lang="uk-UA" dirty="0" smtClean="0"/>
              <a:t>Прийняття закону про покарання членів сімей «ворогів народу» (виселення у віддалені райони, обмеження в правах)</a:t>
            </a:r>
          </a:p>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34083175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356309" y="308811"/>
            <a:ext cx="8591550" cy="1976264"/>
          </a:xfrm>
        </p:spPr>
        <p:txBody>
          <a:bodyPr>
            <a:noAutofit/>
          </a:bodyPr>
          <a:lstStyle/>
          <a:p>
            <a:pPr algn="just"/>
            <a:r>
              <a:rPr lang="uk-UA"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грудня 1934 р. за ініціативою Сталіна ЦВК і РНК СРСР прийняли постанову «Про внесення змін у діючі кримінально-процесуальні кодекси союзних республік» наступного змісту:</a:t>
            </a:r>
            <a:endParaRPr lang="uk-UA" sz="2400" dirty="0"/>
          </a:p>
        </p:txBody>
      </p:sp>
      <p:sp>
        <p:nvSpPr>
          <p:cNvPr id="6" name="Объект 5"/>
          <p:cNvSpPr>
            <a:spLocks noGrp="1"/>
          </p:cNvSpPr>
          <p:nvPr>
            <p:ph sz="quarter" idx="4294967295"/>
          </p:nvPr>
        </p:nvSpPr>
        <p:spPr>
          <a:xfrm>
            <a:off x="3356309" y="1997405"/>
            <a:ext cx="8595360" cy="4463392"/>
          </a:xfrm>
          <a:prstGeom prst="rect">
            <a:avLst/>
          </a:prstGeom>
        </p:spPr>
        <p:txBody>
          <a:bodyPr>
            <a:normAutofit lnSpcReduction="10000"/>
          </a:bodyPr>
          <a:lstStyle/>
          <a:p>
            <a:pPr marL="0" indent="0">
              <a:buNone/>
            </a:pPr>
            <a:endParaRPr lang="ru-RU" dirty="0" smtClean="0">
              <a:solidFill>
                <a:schemeClr val="tx1">
                  <a:lumMod val="85000"/>
                  <a:lumOff val="15000"/>
                </a:schemeClr>
              </a:solidFill>
              <a:effectLst>
                <a:outerShdw blurRad="38100" dist="38100" dir="2700000" algn="tl">
                  <a:srgbClr val="000000">
                    <a:alpha val="43137"/>
                  </a:srgbClr>
                </a:outerShdw>
              </a:effectLst>
            </a:endParaRPr>
          </a:p>
          <a:p>
            <a:pPr algn="just">
              <a:buFont typeface="Wingdings" panose="05000000000000000000" pitchFamily="2" charset="2"/>
              <a:buChar char="Ø"/>
            </a:pPr>
            <a:r>
              <a:rPr lang="ru-RU" dirty="0" smtClean="0">
                <a:solidFill>
                  <a:schemeClr val="tx1">
                    <a:lumMod val="85000"/>
                    <a:lumOff val="15000"/>
                  </a:schemeClr>
                </a:solidFill>
                <a:effectLst>
                  <a:outerShdw blurRad="38100" dist="38100" dir="2700000" algn="tl">
                    <a:srgbClr val="000000">
                      <a:alpha val="43137"/>
                    </a:srgbClr>
                  </a:outerShdw>
                </a:effectLst>
              </a:rPr>
              <a:t> </a:t>
            </a:r>
            <a:r>
              <a:rPr lang="uk-UA" i="1" dirty="0">
                <a:solidFill>
                  <a:schemeClr val="tx1">
                    <a:lumMod val="85000"/>
                    <a:lumOff val="15000"/>
                  </a:schemeClr>
                </a:solidFill>
                <a:latin typeface="Times New Roman" panose="02020603050405020304" pitchFamily="18" charset="0"/>
                <a:cs typeface="Times New Roman" panose="02020603050405020304" pitchFamily="18" charset="0"/>
              </a:rPr>
              <a:t>Слідство в цих справах закінчувати </a:t>
            </a:r>
            <a:r>
              <a:rPr lang="ru-RU" i="1" dirty="0">
                <a:solidFill>
                  <a:schemeClr val="tx1">
                    <a:lumMod val="85000"/>
                    <a:lumOff val="15000"/>
                  </a:schemeClr>
                </a:solidFill>
                <a:latin typeface="Times New Roman" panose="02020603050405020304" pitchFamily="18" charset="0"/>
                <a:cs typeface="Times New Roman" panose="02020603050405020304" pitchFamily="18" charset="0"/>
              </a:rPr>
              <a:t>в   строк не </a:t>
            </a:r>
            <a:r>
              <a:rPr lang="uk-UA" i="1" dirty="0">
                <a:solidFill>
                  <a:schemeClr val="tx1">
                    <a:lumMod val="85000"/>
                    <a:lumOff val="15000"/>
                  </a:schemeClr>
                </a:solidFill>
                <a:latin typeface="Times New Roman" panose="02020603050405020304" pitchFamily="18" charset="0"/>
                <a:cs typeface="Times New Roman" panose="02020603050405020304" pitchFamily="18" charset="0"/>
              </a:rPr>
              <a:t>більше 10 днів;</a:t>
            </a:r>
          </a:p>
          <a:p>
            <a:pPr algn="just">
              <a:buFont typeface="Wingdings" panose="05000000000000000000" pitchFamily="2" charset="2"/>
              <a:buChar char="Ø"/>
            </a:pPr>
            <a:r>
              <a:rPr lang="uk-UA" i="1" dirty="0">
                <a:solidFill>
                  <a:schemeClr val="tx1">
                    <a:lumMod val="85000"/>
                    <a:lumOff val="15000"/>
                  </a:schemeClr>
                </a:solidFill>
                <a:latin typeface="Times New Roman" panose="02020603050405020304" pitchFamily="18" charset="0"/>
                <a:cs typeface="Times New Roman" panose="02020603050405020304" pitchFamily="18" charset="0"/>
              </a:rPr>
              <a:t>Обвинувальний висновок вручати  обвинувачуваним за одну добу до розгляду  справи в суді;</a:t>
            </a:r>
          </a:p>
          <a:p>
            <a:pPr algn="just">
              <a:buFont typeface="Wingdings" panose="05000000000000000000" pitchFamily="2" charset="2"/>
              <a:buChar char="Ø"/>
            </a:pPr>
            <a:r>
              <a:rPr lang="uk-UA" i="1" dirty="0">
                <a:solidFill>
                  <a:schemeClr val="tx1">
                    <a:lumMod val="85000"/>
                    <a:lumOff val="15000"/>
                  </a:schemeClr>
                </a:solidFill>
                <a:latin typeface="Times New Roman" panose="02020603050405020304" pitchFamily="18" charset="0"/>
                <a:cs typeface="Times New Roman" panose="02020603050405020304" pitchFamily="18" charset="0"/>
              </a:rPr>
              <a:t>Справи слухати без участі сторін;</a:t>
            </a:r>
          </a:p>
          <a:p>
            <a:pPr algn="just">
              <a:buFont typeface="Wingdings" panose="05000000000000000000" pitchFamily="2" charset="2"/>
              <a:buChar char="Ø"/>
            </a:pPr>
            <a:r>
              <a:rPr lang="uk-UA" i="1" dirty="0">
                <a:solidFill>
                  <a:schemeClr val="tx1">
                    <a:lumMod val="85000"/>
                    <a:lumOff val="15000"/>
                  </a:schemeClr>
                </a:solidFill>
                <a:latin typeface="Times New Roman" panose="02020603050405020304" pitchFamily="18" charset="0"/>
                <a:cs typeface="Times New Roman" panose="02020603050405020304" pitchFamily="18" charset="0"/>
              </a:rPr>
              <a:t>Касаційного оскарження вироків, як і подачі клопотань про помилування, не допускати;</a:t>
            </a:r>
          </a:p>
          <a:p>
            <a:pPr algn="just">
              <a:buFont typeface="Wingdings" panose="05000000000000000000" pitchFamily="2" charset="2"/>
              <a:buChar char="Ø"/>
            </a:pPr>
            <a:r>
              <a:rPr lang="uk-UA" i="1" dirty="0">
                <a:solidFill>
                  <a:schemeClr val="tx1">
                    <a:lumMod val="85000"/>
                    <a:lumOff val="15000"/>
                  </a:schemeClr>
                </a:solidFill>
                <a:latin typeface="Times New Roman" panose="02020603050405020304" pitchFamily="18" charset="0"/>
                <a:cs typeface="Times New Roman" panose="02020603050405020304" pitchFamily="18" charset="0"/>
              </a:rPr>
              <a:t>Вирок до вищої міри покарання здійснювати негайно після винесення вироку</a:t>
            </a:r>
            <a:endParaRPr lang="uk-UA"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6211381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Картинки по запросу голодомор картинка"/>
          <p:cNvPicPr>
            <a:picLocks noChangeAspect="1" noChangeArrowheads="1"/>
          </p:cNvPicPr>
          <p:nvPr/>
        </p:nvPicPr>
        <p:blipFill>
          <a:blip r:embed="rId2" cstate="print"/>
          <a:srcRect/>
          <a:stretch>
            <a:fillRect/>
          </a:stretch>
        </p:blipFill>
        <p:spPr bwMode="auto">
          <a:xfrm>
            <a:off x="2459456" y="808038"/>
            <a:ext cx="5260975" cy="3890962"/>
          </a:xfrm>
          <a:prstGeom prst="rect">
            <a:avLst/>
          </a:prstGeom>
          <a:noFill/>
          <a:ln w="9525">
            <a:noFill/>
            <a:miter lim="800000"/>
            <a:headEnd/>
            <a:tailEnd/>
          </a:ln>
        </p:spPr>
      </p:pic>
      <p:sp>
        <p:nvSpPr>
          <p:cNvPr id="4" name="TextBox 3"/>
          <p:cNvSpPr txBox="1"/>
          <p:nvPr/>
        </p:nvSpPr>
        <p:spPr>
          <a:xfrm>
            <a:off x="5089944" y="222250"/>
            <a:ext cx="7242175" cy="585788"/>
          </a:xfrm>
          <a:prstGeom prst="rect">
            <a:avLst/>
          </a:prstGeom>
          <a:noFill/>
          <a:ln>
            <a:noFill/>
          </a:ln>
        </p:spPr>
        <p:txBody>
          <a:bodyPr>
            <a:spAutoFit/>
          </a:bodyPr>
          <a:lstStyle/>
          <a:p>
            <a:pPr algn="ctr">
              <a:defRPr/>
            </a:pPr>
            <a:r>
              <a:rPr lang="en-US" sz="3200" b="1" dirty="0">
                <a:solidFill>
                  <a:srgbClr val="C00000"/>
                </a:solidFill>
                <a:effectLst>
                  <a:outerShdw blurRad="38100" dist="38100" dir="2700000" algn="tl">
                    <a:srgbClr val="000000">
                      <a:alpha val="43137"/>
                    </a:srgbClr>
                  </a:outerShdw>
                </a:effectLst>
              </a:rPr>
              <a:t>193</a:t>
            </a:r>
            <a:r>
              <a:rPr lang="uk-UA" sz="3200" b="1" dirty="0">
                <a:solidFill>
                  <a:srgbClr val="C00000"/>
                </a:solidFill>
                <a:effectLst>
                  <a:outerShdw blurRad="38100" dist="38100" dir="2700000" algn="tl">
                    <a:srgbClr val="000000">
                      <a:alpha val="43137"/>
                    </a:srgbClr>
                  </a:outerShdw>
                </a:effectLst>
              </a:rPr>
              <a:t>2 - 1933 </a:t>
            </a:r>
            <a:r>
              <a:rPr lang="ru-RU" sz="3200" b="1" dirty="0" err="1">
                <a:solidFill>
                  <a:srgbClr val="C00000"/>
                </a:solidFill>
                <a:effectLst>
                  <a:outerShdw blurRad="38100" dist="38100" dir="2700000" algn="tl">
                    <a:srgbClr val="000000">
                      <a:alpha val="43137"/>
                    </a:srgbClr>
                  </a:outerShdw>
                </a:effectLst>
              </a:rPr>
              <a:t>рр</a:t>
            </a:r>
            <a:r>
              <a:rPr lang="uk-UA" sz="3200" b="1" dirty="0">
                <a:solidFill>
                  <a:srgbClr val="C00000"/>
                </a:solidFill>
                <a:effectLst>
                  <a:outerShdw blurRad="38100" dist="38100" dir="2700000" algn="tl">
                    <a:srgbClr val="000000">
                      <a:alpha val="43137"/>
                    </a:srgbClr>
                  </a:outerShdw>
                </a:effectLst>
              </a:rPr>
              <a:t>. – Голодомор</a:t>
            </a:r>
            <a:endParaRPr lang="ru-RU" sz="3200" b="1" dirty="0">
              <a:solidFill>
                <a:srgbClr val="C00000"/>
              </a:solidFill>
              <a:effectLst>
                <a:outerShdw blurRad="38100" dist="38100" dir="2700000" algn="tl">
                  <a:srgbClr val="000000">
                    <a:alpha val="43137"/>
                  </a:srgbClr>
                </a:outerShdw>
              </a:effectLst>
            </a:endParaRPr>
          </a:p>
        </p:txBody>
      </p:sp>
      <p:pic>
        <p:nvPicPr>
          <p:cNvPr id="27652" name="Picture 6" descr="Картинки по запросу голодомор картинка"/>
          <p:cNvPicPr>
            <a:picLocks noChangeAspect="1" noChangeArrowheads="1"/>
          </p:cNvPicPr>
          <p:nvPr/>
        </p:nvPicPr>
        <p:blipFill>
          <a:blip r:embed="rId3" cstate="print"/>
          <a:srcRect/>
          <a:stretch>
            <a:fillRect/>
          </a:stretch>
        </p:blipFill>
        <p:spPr bwMode="auto">
          <a:xfrm>
            <a:off x="6866189" y="3336171"/>
            <a:ext cx="4920247" cy="3275099"/>
          </a:xfrm>
          <a:prstGeom prst="rect">
            <a:avLst/>
          </a:prstGeom>
          <a:noFill/>
          <a:ln w="9525">
            <a:solidFill>
              <a:srgbClr val="FFFF00"/>
            </a:solidFill>
            <a:miter lim="800000"/>
            <a:headEnd/>
            <a:tailEnd/>
          </a:ln>
        </p:spPr>
      </p:pic>
      <p:sp>
        <p:nvSpPr>
          <p:cNvPr id="15" name="TextBox 14"/>
          <p:cNvSpPr txBox="1"/>
          <p:nvPr/>
        </p:nvSpPr>
        <p:spPr>
          <a:xfrm>
            <a:off x="8293768" y="1689490"/>
            <a:ext cx="3492668" cy="1323439"/>
          </a:xfrm>
          <a:prstGeom prst="rect">
            <a:avLst/>
          </a:prstGeom>
          <a:noFill/>
          <a:ln>
            <a:noFill/>
          </a:ln>
        </p:spPr>
        <p:txBody>
          <a:bodyPr wrap="square">
            <a:spAutoFit/>
          </a:bodyPr>
          <a:lstStyle/>
          <a:p>
            <a:pPr algn="ctr">
              <a:defRPr/>
            </a:pPr>
            <a:r>
              <a:rPr lang="uk-UA" sz="2000" b="1" dirty="0">
                <a:effectLst>
                  <a:outerShdw blurRad="38100" dist="38100" dir="2700000" algn="tl">
                    <a:srgbClr val="000000">
                      <a:alpha val="43137"/>
                    </a:srgbClr>
                  </a:outerShdw>
                </a:effectLst>
              </a:rPr>
              <a:t>Загинуло більше 6,5 млн. чоловік</a:t>
            </a:r>
          </a:p>
          <a:p>
            <a:pPr algn="ctr">
              <a:defRPr/>
            </a:pPr>
            <a:r>
              <a:rPr lang="uk-UA" sz="2000" b="1" dirty="0">
                <a:effectLst>
                  <a:outerShdw blurRad="38100" dist="38100" dir="2700000" algn="tl">
                    <a:srgbClr val="000000">
                      <a:alpha val="43137"/>
                    </a:srgbClr>
                  </a:outerShdw>
                </a:effectLst>
              </a:rPr>
              <a:t>Репресії проти  українського селянства</a:t>
            </a:r>
            <a:endParaRPr lang="ru-RU" sz="2000" b="1" dirty="0">
              <a:effectLst>
                <a:outerShdw blurRad="38100" dist="38100" dir="2700000" algn="tl">
                  <a:srgbClr val="000000">
                    <a:alpha val="43137"/>
                  </a:srgbClr>
                </a:outerShdw>
              </a:effectLst>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5501758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1705" y="195222"/>
            <a:ext cx="4511676" cy="584200"/>
          </a:xfrm>
          <a:prstGeom prst="rect">
            <a:avLst/>
          </a:prstGeom>
          <a:noFill/>
          <a:ln>
            <a:noFill/>
          </a:ln>
        </p:spPr>
        <p:txBody>
          <a:bodyPr wrap="square">
            <a:spAutoFit/>
          </a:bodyPr>
          <a:lstStyle/>
          <a:p>
            <a:pPr algn="ctr">
              <a:defRPr/>
            </a:pPr>
            <a:r>
              <a:rPr lang="en-US" sz="3200" b="1" dirty="0">
                <a:solidFill>
                  <a:srgbClr val="C00000"/>
                </a:solidFill>
                <a:effectLst>
                  <a:outerShdw blurRad="38100" dist="38100" dir="2700000" algn="tl">
                    <a:srgbClr val="000000">
                      <a:alpha val="43137"/>
                    </a:srgbClr>
                  </a:outerShdw>
                </a:effectLst>
              </a:rPr>
              <a:t>193</a:t>
            </a:r>
            <a:r>
              <a:rPr lang="uk-UA" sz="3200" b="1" dirty="0">
                <a:solidFill>
                  <a:srgbClr val="C00000"/>
                </a:solidFill>
                <a:effectLst>
                  <a:outerShdw blurRad="38100" dist="38100" dir="2700000" algn="tl">
                    <a:srgbClr val="000000">
                      <a:alpha val="43137"/>
                    </a:srgbClr>
                  </a:outerShdw>
                </a:effectLst>
              </a:rPr>
              <a:t>3 </a:t>
            </a:r>
            <a:r>
              <a:rPr lang="ru-RU" sz="3200" b="1" dirty="0">
                <a:solidFill>
                  <a:srgbClr val="C00000"/>
                </a:solidFill>
                <a:effectLst>
                  <a:outerShdw blurRad="38100" dist="38100" dir="2700000" algn="tl">
                    <a:srgbClr val="000000">
                      <a:alpha val="43137"/>
                    </a:srgbClr>
                  </a:outerShdw>
                </a:effectLst>
              </a:rPr>
              <a:t>р</a:t>
            </a:r>
            <a:r>
              <a:rPr lang="uk-UA" sz="3200" b="1" dirty="0">
                <a:solidFill>
                  <a:srgbClr val="C00000"/>
                </a:solidFill>
                <a:effectLst>
                  <a:outerShdw blurRad="38100" dist="38100" dir="2700000" algn="tl">
                    <a:srgbClr val="000000">
                      <a:alpha val="43137"/>
                    </a:srgbClr>
                  </a:outerShdw>
                </a:effectLst>
              </a:rPr>
              <a:t>. –</a:t>
            </a:r>
            <a:r>
              <a:rPr lang="en-US" sz="3200" b="1" dirty="0">
                <a:solidFill>
                  <a:srgbClr val="C00000"/>
                </a:solidFill>
                <a:effectLst>
                  <a:outerShdw blurRad="38100" dist="38100" dir="2700000" algn="tl">
                    <a:srgbClr val="000000">
                      <a:alpha val="43137"/>
                    </a:srgbClr>
                  </a:outerShdw>
                </a:effectLst>
              </a:rPr>
              <a:t> C</a:t>
            </a:r>
            <a:r>
              <a:rPr lang="uk-UA" sz="3200" b="1" dirty="0">
                <a:solidFill>
                  <a:srgbClr val="C00000"/>
                </a:solidFill>
                <a:effectLst>
                  <a:outerShdw blurRad="38100" dist="38100" dir="2700000" algn="tl">
                    <a:srgbClr val="000000">
                      <a:alpha val="43137"/>
                    </a:srgbClr>
                  </a:outerShdw>
                </a:effectLst>
              </a:rPr>
              <a:t>права </a:t>
            </a:r>
            <a:r>
              <a:rPr lang="en-US" sz="3200" b="1" dirty="0">
                <a:solidFill>
                  <a:srgbClr val="C00000"/>
                </a:solidFill>
                <a:effectLst>
                  <a:outerShdw blurRad="38100" dist="38100" dir="2700000" algn="tl">
                    <a:srgbClr val="000000">
                      <a:alpha val="43137"/>
                    </a:srgbClr>
                  </a:outerShdw>
                </a:effectLst>
              </a:rPr>
              <a:t> </a:t>
            </a:r>
            <a:r>
              <a:rPr lang="uk-UA" sz="3200" b="1" dirty="0">
                <a:solidFill>
                  <a:srgbClr val="C00000"/>
                </a:solidFill>
                <a:effectLst>
                  <a:outerShdw blurRad="38100" dist="38100" dir="2700000" algn="tl">
                    <a:srgbClr val="000000">
                      <a:alpha val="43137"/>
                    </a:srgbClr>
                  </a:outerShdw>
                </a:effectLst>
              </a:rPr>
              <a:t>УВО</a:t>
            </a:r>
            <a:endParaRPr lang="ru-RU" sz="3200" b="1" dirty="0">
              <a:solidFill>
                <a:srgbClr val="C00000"/>
              </a:solidFill>
              <a:effectLst>
                <a:outerShdw blurRad="38100" dist="38100" dir="2700000" algn="tl">
                  <a:srgbClr val="000000">
                    <a:alpha val="43137"/>
                  </a:srgbClr>
                </a:outerShdw>
              </a:effectLst>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
        <p:nvSpPr>
          <p:cNvPr id="8" name="Объект 2"/>
          <p:cNvSpPr txBox="1">
            <a:spLocks/>
          </p:cNvSpPr>
          <p:nvPr/>
        </p:nvSpPr>
        <p:spPr>
          <a:xfrm>
            <a:off x="2887578" y="779422"/>
            <a:ext cx="9123947" cy="607857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52425" algn="just">
              <a:buFont typeface="Arial" panose="020B0604020202020204" pitchFamily="34" charset="0"/>
              <a:buNone/>
            </a:pPr>
            <a:r>
              <a:rPr lang="uk-UA" dirty="0" smtClean="0">
                <a:latin typeface="Georgia" panose="02040502050405020303" pitchFamily="18" charset="0"/>
              </a:rPr>
              <a:t>У першій половині 1930-х рр. репресії щодо викладачів вищої школи Радянської України набули не тільки масового характеру, але й національно культурного забарвлення.</a:t>
            </a:r>
          </a:p>
          <a:p>
            <a:pPr marL="0" indent="352425" algn="just">
              <a:buFont typeface="Arial" panose="020B0604020202020204" pitchFamily="34" charset="0"/>
              <a:buNone/>
            </a:pPr>
            <a:r>
              <a:rPr lang="uk-UA" dirty="0" smtClean="0">
                <a:latin typeface="Georgia" panose="02040502050405020303" pitchFamily="18" charset="0"/>
              </a:rPr>
              <a:t> Після процесу «Українського національного центру» ДПУ УСРР продовжило пошуки «антирадянських елементів» у середовищі української інтеліґенції. За його версією, одним із відгалужень всеукраїнської контрреволюційної організації УНЦ була </a:t>
            </a:r>
            <a:r>
              <a:rPr lang="uk-UA" b="1" dirty="0" smtClean="0">
                <a:latin typeface="Georgia" panose="02040502050405020303" pitchFamily="18" charset="0"/>
              </a:rPr>
              <a:t>«Українська військова організація»</a:t>
            </a:r>
            <a:r>
              <a:rPr lang="uk-UA" dirty="0" smtClean="0">
                <a:latin typeface="Georgia" panose="02040502050405020303" pitchFamily="18" charset="0"/>
              </a:rPr>
              <a:t>. </a:t>
            </a:r>
          </a:p>
          <a:p>
            <a:pPr marL="0" indent="352425" algn="just">
              <a:buFont typeface="Arial" panose="020B0604020202020204" pitchFamily="34" charset="0"/>
              <a:buNone/>
            </a:pPr>
            <a:r>
              <a:rPr lang="uk-UA" dirty="0" smtClean="0">
                <a:latin typeface="Georgia" panose="02040502050405020303" pitchFamily="18" charset="0"/>
              </a:rPr>
              <a:t>Широко розгалужена «Українська військова організація», як стверджувало слідство, підготовляла повалення радянської влади на Україні шляхом збройного повстання. Потім нібито планувалося встановлення «фашистської диктатури» під виглядом «незалежної буржуазної республіки». Із цією метою організація проводила активну повстанську, шпигунську, диверсійну й терористичну роботу. </a:t>
            </a:r>
          </a:p>
          <a:p>
            <a:pPr marL="0" indent="352425" algn="just">
              <a:buFont typeface="Arial" panose="020B0604020202020204" pitchFamily="34" charset="0"/>
              <a:buNone/>
            </a:pPr>
            <a:r>
              <a:rPr lang="uk-UA" dirty="0" smtClean="0">
                <a:latin typeface="Georgia" panose="02040502050405020303" pitchFamily="18" charset="0"/>
              </a:rPr>
              <a:t>Серед затриманих «членів» «Української військової організації» знаходимо багатьох представників професорсько-викладацького складу харківських ВНЗ. У період від червня 1933 р. по травень 1934 р. судовою трійкою при колегії ДПУ УСРР «</a:t>
            </a:r>
            <a:r>
              <a:rPr lang="uk-UA" dirty="0" err="1" smtClean="0">
                <a:latin typeface="Georgia" panose="02040502050405020303" pitchFamily="18" charset="0"/>
              </a:rPr>
              <a:t>увісти</a:t>
            </a:r>
            <a:r>
              <a:rPr lang="uk-UA" dirty="0" smtClean="0">
                <a:latin typeface="Georgia" panose="02040502050405020303" pitchFamily="18" charset="0"/>
              </a:rPr>
              <a:t>» були засуджені до різних термінів утримання у концентраційних таборах. </a:t>
            </a:r>
            <a:endParaRPr lang="uk-UA" dirty="0">
              <a:latin typeface="Georgia" panose="02040502050405020303" pitchFamily="18" charset="0"/>
            </a:endParaRPr>
          </a:p>
        </p:txBody>
      </p:sp>
    </p:spTree>
    <p:extLst>
      <p:ext uri="{BB962C8B-B14F-4D97-AF65-F5344CB8AC3E}">
        <p14:creationId xmlns:p14="http://schemas.microsoft.com/office/powerpoint/2010/main" xmlns="" val="39465688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94001" y="74278"/>
            <a:ext cx="8353425" cy="954088"/>
          </a:xfrm>
          <a:prstGeom prst="rect">
            <a:avLst/>
          </a:prstGeom>
          <a:noFill/>
          <a:ln>
            <a:noFill/>
          </a:ln>
        </p:spPr>
        <p:txBody>
          <a:bodyPr>
            <a:spAutoFit/>
          </a:bodyPr>
          <a:lstStyle/>
          <a:p>
            <a:pPr algn="ctr">
              <a:defRPr/>
            </a:pPr>
            <a:r>
              <a:rPr lang="uk-UA" sz="2800" b="1" dirty="0">
                <a:solidFill>
                  <a:srgbClr val="C00000"/>
                </a:solidFill>
                <a:effectLst>
                  <a:outerShdw blurRad="38100" dist="38100" dir="2700000" algn="tl">
                    <a:srgbClr val="000000">
                      <a:alpha val="43137"/>
                    </a:srgbClr>
                  </a:outerShdw>
                </a:effectLst>
              </a:rPr>
              <a:t>Друга половина </a:t>
            </a:r>
            <a:r>
              <a:rPr lang="en-US" sz="2800" b="1" dirty="0">
                <a:solidFill>
                  <a:srgbClr val="C00000"/>
                </a:solidFill>
                <a:effectLst>
                  <a:outerShdw blurRad="38100" dist="38100" dir="2700000" algn="tl">
                    <a:srgbClr val="000000">
                      <a:alpha val="43137"/>
                    </a:srgbClr>
                  </a:outerShdw>
                </a:effectLst>
              </a:rPr>
              <a:t>193</a:t>
            </a:r>
            <a:r>
              <a:rPr lang="uk-UA" sz="2800" b="1" dirty="0">
                <a:solidFill>
                  <a:srgbClr val="C00000"/>
                </a:solidFill>
                <a:effectLst>
                  <a:outerShdw blurRad="38100" dist="38100" dir="2700000" algn="tl">
                    <a:srgbClr val="000000">
                      <a:alpha val="43137"/>
                    </a:srgbClr>
                  </a:outerShdw>
                </a:effectLst>
              </a:rPr>
              <a:t>0-х рр. – </a:t>
            </a:r>
          </a:p>
          <a:p>
            <a:pPr algn="ctr">
              <a:defRPr/>
            </a:pPr>
            <a:r>
              <a:rPr lang="uk-UA" sz="2800" b="1" dirty="0">
                <a:solidFill>
                  <a:srgbClr val="C00000"/>
                </a:solidFill>
                <a:effectLst>
                  <a:outerShdw blurRad="38100" dist="38100" dir="2700000" algn="tl">
                    <a:srgbClr val="000000">
                      <a:alpha val="43137"/>
                    </a:srgbClr>
                  </a:outerShdw>
                </a:effectLst>
              </a:rPr>
              <a:t>«Розстріляне відродження»:</a:t>
            </a:r>
            <a:endParaRPr lang="ru-RU" sz="2800" b="1" dirty="0">
              <a:solidFill>
                <a:srgbClr val="C00000"/>
              </a:solidFill>
              <a:effectLst>
                <a:outerShdw blurRad="38100" dist="38100" dir="2700000" algn="tl">
                  <a:srgbClr val="000000">
                    <a:alpha val="43137"/>
                  </a:srgbClr>
                </a:outerShdw>
              </a:effectLst>
            </a:endParaRPr>
          </a:p>
        </p:txBody>
      </p:sp>
      <p:sp>
        <p:nvSpPr>
          <p:cNvPr id="6" name="TextBox 5"/>
          <p:cNvSpPr txBox="1"/>
          <p:nvPr/>
        </p:nvSpPr>
        <p:spPr>
          <a:xfrm>
            <a:off x="3432301" y="1236465"/>
            <a:ext cx="8856662" cy="400110"/>
          </a:xfrm>
          <a:prstGeom prst="rect">
            <a:avLst/>
          </a:prstGeom>
          <a:noFill/>
          <a:ln>
            <a:noFill/>
          </a:ln>
        </p:spPr>
        <p:txBody>
          <a:bodyPr>
            <a:spAutoFit/>
          </a:bodyPr>
          <a:lstStyle/>
          <a:p>
            <a:pPr algn="ctr">
              <a:defRPr/>
            </a:pPr>
            <a:r>
              <a:rPr lang="uk-UA" sz="2000" b="1" dirty="0">
                <a:solidFill>
                  <a:srgbClr val="C00000"/>
                </a:solidFill>
                <a:effectLst>
                  <a:outerShdw blurRad="38100" dist="38100" dir="2700000" algn="tl">
                    <a:srgbClr val="000000">
                      <a:alpha val="43137"/>
                    </a:srgbClr>
                  </a:outerShdw>
                </a:effectLst>
              </a:rPr>
              <a:t>Масове знищення  української  творчої інтелігенції та діячів українізації</a:t>
            </a:r>
            <a:endParaRPr lang="ru-RU" sz="2000" b="1" dirty="0">
              <a:solidFill>
                <a:srgbClr val="C00000"/>
              </a:solidFill>
              <a:effectLst>
                <a:outerShdw blurRad="38100" dist="38100" dir="2700000" algn="tl">
                  <a:srgbClr val="000000">
                    <a:alpha val="43137"/>
                  </a:srgbClr>
                </a:outerShdw>
              </a:effectLst>
            </a:endParaRPr>
          </a:p>
        </p:txBody>
      </p:sp>
      <p:pic>
        <p:nvPicPr>
          <p:cNvPr id="31749" name="Picture 3"/>
          <p:cNvPicPr>
            <a:picLocks noChangeAspect="1" noChangeArrowheads="1"/>
          </p:cNvPicPr>
          <p:nvPr/>
        </p:nvPicPr>
        <p:blipFill>
          <a:blip r:embed="rId2" cstate="print"/>
          <a:srcRect t="3651" b="4372"/>
          <a:stretch>
            <a:fillRect/>
          </a:stretch>
        </p:blipFill>
        <p:spPr bwMode="auto">
          <a:xfrm>
            <a:off x="8037179" y="1844675"/>
            <a:ext cx="3832225" cy="4851400"/>
          </a:xfrm>
          <a:prstGeom prst="rect">
            <a:avLst/>
          </a:prstGeom>
          <a:noFill/>
          <a:ln w="9525">
            <a:noFill/>
            <a:miter lim="800000"/>
            <a:headEnd/>
            <a:tailEnd/>
          </a:ln>
        </p:spPr>
      </p:pic>
      <p:sp>
        <p:nvSpPr>
          <p:cNvPr id="2" name="Прямоугольник 1"/>
          <p:cNvSpPr/>
          <p:nvPr/>
        </p:nvSpPr>
        <p:spPr>
          <a:xfrm>
            <a:off x="2516021" y="1876591"/>
            <a:ext cx="5200231" cy="3785652"/>
          </a:xfrm>
          <a:prstGeom prst="rect">
            <a:avLst/>
          </a:prstGeom>
        </p:spPr>
        <p:txBody>
          <a:bodyPr wrap="square">
            <a:spAutoFit/>
          </a:bodyPr>
          <a:lstStyle/>
          <a:p>
            <a:pPr indent="546100" algn="just">
              <a:defRPr/>
            </a:pPr>
            <a:r>
              <a:rPr lang="uk-UA" sz="2000" dirty="0" smtClean="0">
                <a:latin typeface="Georgia" panose="02040502050405020303" pitchFamily="18" charset="0"/>
              </a:rPr>
              <a:t>Жертвами репресій ставали, насамперед, найяскравіші постаті українського національного відродження – М. Бойчук, </a:t>
            </a:r>
            <a:r>
              <a:rPr lang="uk-UA" sz="2000" dirty="0" err="1" smtClean="0">
                <a:latin typeface="Georgia" panose="02040502050405020303" pitchFamily="18" charset="0"/>
              </a:rPr>
              <a:t>М.Зеров</a:t>
            </a:r>
            <a:r>
              <a:rPr lang="uk-UA" sz="2000" dirty="0" smtClean="0">
                <a:latin typeface="Georgia" panose="02040502050405020303" pitchFamily="18" charset="0"/>
              </a:rPr>
              <a:t>, </a:t>
            </a:r>
            <a:r>
              <a:rPr lang="uk-UA" sz="2000" dirty="0" err="1" smtClean="0">
                <a:latin typeface="Georgia" panose="02040502050405020303" pitchFamily="18" charset="0"/>
              </a:rPr>
              <a:t>М.Хвильовий</a:t>
            </a:r>
            <a:r>
              <a:rPr lang="uk-UA" sz="2000" dirty="0" smtClean="0">
                <a:latin typeface="Georgia" panose="02040502050405020303" pitchFamily="18" charset="0"/>
              </a:rPr>
              <a:t>, Л. Курбас тощо. В Академії наук України, за неповними даними, було репресовано 250 осіб, в тому числі 19 академіків. Жахливого удару було завдано українській літературі: 89 письменників було знищено, 212 — примушено замовкнути, 64 – заслано,  83 –  емігрували.</a:t>
            </a:r>
            <a:endParaRPr lang="uk-UA" sz="2000" dirty="0">
              <a:latin typeface="Georgia" panose="02040502050405020303" pitchFamily="18"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920651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472-1"/>
          <p:cNvPicPr>
            <a:picLocks noChangeAspect="1" noChangeArrowheads="1"/>
          </p:cNvPicPr>
          <p:nvPr/>
        </p:nvPicPr>
        <p:blipFill>
          <a:blip r:embed="rId2" cstate="print"/>
          <a:srcRect/>
          <a:stretch>
            <a:fillRect/>
          </a:stretch>
        </p:blipFill>
        <p:spPr bwMode="auto">
          <a:xfrm>
            <a:off x="0" y="0"/>
            <a:ext cx="1476375" cy="6858000"/>
          </a:xfrm>
          <a:prstGeom prst="rect">
            <a:avLst/>
          </a:prstGeom>
          <a:ln>
            <a:noFill/>
          </a:ln>
          <a:effectLst>
            <a:outerShdw blurRad="190500" algn="tl" rotWithShape="0">
              <a:srgbClr val="000000">
                <a:alpha val="70000"/>
              </a:srgbClr>
            </a:outerShdw>
          </a:effectLst>
          <a:extLst/>
        </p:spPr>
      </p:pic>
      <p:sp>
        <p:nvSpPr>
          <p:cNvPr id="3" name="Прямоугольник 2"/>
          <p:cNvSpPr/>
          <p:nvPr/>
        </p:nvSpPr>
        <p:spPr>
          <a:xfrm>
            <a:off x="3792538" y="188913"/>
            <a:ext cx="5943600" cy="584200"/>
          </a:xfrm>
          <a:prstGeom prst="rect">
            <a:avLst/>
          </a:prstGeom>
        </p:spPr>
        <p:txBody>
          <a:bodyPr wrap="none">
            <a:spAutoFit/>
          </a:bodyPr>
          <a:lstStyle/>
          <a:p>
            <a:pPr algn="ctr">
              <a:defRPr/>
            </a:pPr>
            <a:r>
              <a:rPr lang="uk-UA" sz="3200" b="1" dirty="0">
                <a:solidFill>
                  <a:srgbClr val="800000"/>
                </a:solidFill>
                <a:effectLst>
                  <a:outerShdw blurRad="38100" dist="38100" dir="2700000" algn="tl">
                    <a:srgbClr val="000000">
                      <a:alpha val="43137"/>
                    </a:srgbClr>
                  </a:outerShdw>
                </a:effectLst>
                <a:latin typeface="Bookman Old Style" pitchFamily="18" charset="0"/>
              </a:rPr>
              <a:t>Джерела індустріалізації:</a:t>
            </a:r>
            <a:endParaRPr lang="uk-UA" sz="3200" dirty="0">
              <a:solidFill>
                <a:srgbClr val="800000"/>
              </a:solidFill>
              <a:effectLst>
                <a:outerShdw blurRad="38100" dist="38100" dir="2700000" algn="tl">
                  <a:srgbClr val="000000">
                    <a:alpha val="43137"/>
                  </a:srgbClr>
                </a:outerShdw>
              </a:effectLst>
              <a:latin typeface="Bookman Old Style" pitchFamily="18" charset="0"/>
            </a:endParaRPr>
          </a:p>
        </p:txBody>
      </p:sp>
      <p:sp>
        <p:nvSpPr>
          <p:cNvPr id="4" name="Прямоугольник 3"/>
          <p:cNvSpPr/>
          <p:nvPr/>
        </p:nvSpPr>
        <p:spPr>
          <a:xfrm>
            <a:off x="1590261" y="908051"/>
            <a:ext cx="10508974" cy="5324535"/>
          </a:xfrm>
          <a:prstGeom prst="rect">
            <a:avLst/>
          </a:prstGeom>
        </p:spPr>
        <p:txBody>
          <a:bodyPr wrap="square">
            <a:spAutoFit/>
          </a:bodyPr>
          <a:lstStyle/>
          <a:p>
            <a:pPr marL="342900" lvl="4" indent="-342900" algn="just">
              <a:buFont typeface="Calibri" pitchFamily="34" charset="0"/>
              <a:buAutoNum type="arabicPeriod"/>
            </a:pPr>
            <a:r>
              <a:rPr lang="uk-UA" sz="2000" b="1" dirty="0">
                <a:latin typeface="Bookman Old Style" pitchFamily="18" charset="0"/>
              </a:rPr>
              <a:t>Податки з населення </a:t>
            </a:r>
            <a:r>
              <a:rPr lang="uk-UA" sz="2000" dirty="0">
                <a:latin typeface="Bookman Old Style" pitchFamily="18" charset="0"/>
              </a:rPr>
              <a:t>(для села — «</a:t>
            </a:r>
            <a:r>
              <a:rPr lang="uk-UA" sz="2000" dirty="0" err="1">
                <a:latin typeface="Bookman Old Style" pitchFamily="18" charset="0"/>
              </a:rPr>
              <a:t>надподаток</a:t>
            </a:r>
            <a:r>
              <a:rPr lang="uk-UA" sz="2000" dirty="0">
                <a:latin typeface="Bookman Old Style" pitchFamily="18" charset="0"/>
              </a:rPr>
              <a:t>»), постійне зростання цін на промислові товари);</a:t>
            </a:r>
          </a:p>
          <a:p>
            <a:pPr marL="342900" lvl="4" indent="-342900" algn="just">
              <a:buFont typeface="Calibri" pitchFamily="34" charset="0"/>
              <a:buAutoNum type="arabicPeriod"/>
            </a:pPr>
            <a:r>
              <a:rPr lang="uk-UA" sz="2000" b="1" dirty="0">
                <a:latin typeface="Bookman Old Style" pitchFamily="18" charset="0"/>
              </a:rPr>
              <a:t>Перекачування коштів </a:t>
            </a:r>
            <a:r>
              <a:rPr lang="uk-UA" sz="2000" dirty="0">
                <a:latin typeface="Bookman Old Style" pitchFamily="18" charset="0"/>
              </a:rPr>
              <a:t>з легкої та харчової промисловості у важку індустрію;</a:t>
            </a:r>
          </a:p>
          <a:p>
            <a:pPr marL="342900" lvl="4" indent="-342900" algn="just">
              <a:buFont typeface="Calibri" pitchFamily="34" charset="0"/>
              <a:buAutoNum type="arabicPeriod"/>
            </a:pPr>
            <a:r>
              <a:rPr lang="uk-UA" sz="2000" b="1" dirty="0">
                <a:latin typeface="Bookman Old Style" pitchFamily="18" charset="0"/>
              </a:rPr>
              <a:t>Внутрішні позики</a:t>
            </a:r>
            <a:r>
              <a:rPr lang="uk-UA" sz="2000" dirty="0">
                <a:latin typeface="Bookman Old Style" pitchFamily="18" charset="0"/>
              </a:rPr>
              <a:t>, спочатку добровільні, а згодом — примусові. (Протягом лише 1927—1929 рр. було випущено три державні позики індустріалізації, населення України підписалося на суму понад 325 мли крб</a:t>
            </a:r>
            <a:r>
              <a:rPr lang="uk-UA" sz="2000" dirty="0" smtClean="0">
                <a:latin typeface="Bookman Old Style" pitchFamily="18" charset="0"/>
              </a:rPr>
              <a:t>.) - ОБЛІГАЦІЇ</a:t>
            </a:r>
            <a:endParaRPr lang="uk-UA" sz="2000" dirty="0">
              <a:latin typeface="Bookman Old Style" pitchFamily="18" charset="0"/>
            </a:endParaRPr>
          </a:p>
          <a:p>
            <a:pPr marL="342900" lvl="4" indent="-342900" algn="just">
              <a:buFont typeface="Calibri" pitchFamily="34" charset="0"/>
              <a:buAutoNum type="arabicPeriod"/>
            </a:pPr>
            <a:r>
              <a:rPr lang="uk-UA" sz="2000" b="1" dirty="0">
                <a:latin typeface="Bookman Old Style" pitchFamily="18" charset="0"/>
              </a:rPr>
              <a:t>Випуск паперових грошей</a:t>
            </a:r>
            <a:r>
              <a:rPr lang="uk-UA" sz="2000" dirty="0">
                <a:latin typeface="Bookman Old Style" pitchFamily="18" charset="0"/>
              </a:rPr>
              <a:t>, не забезпечених золотом (у роки першої п'ятирічки інфляційне покриття державних потреб сягало 4 млрд. крб.;</a:t>
            </a:r>
          </a:p>
          <a:p>
            <a:pPr marL="342900" lvl="4" indent="-342900" algn="just">
              <a:buFont typeface="Calibri" pitchFamily="34" charset="0"/>
              <a:buAutoNum type="arabicPeriod"/>
            </a:pPr>
            <a:r>
              <a:rPr lang="uk-UA" sz="2000" b="1" dirty="0">
                <a:latin typeface="Bookman Old Style" pitchFamily="18" charset="0"/>
              </a:rPr>
              <a:t>Розширення продажу горілки </a:t>
            </a:r>
            <a:r>
              <a:rPr lang="uk-UA" sz="2000" dirty="0">
                <a:latin typeface="Bookman Old Style" pitchFamily="18" charset="0"/>
              </a:rPr>
              <a:t>(в 1927 р, завдяки ньому бюджет одержав понад 500 млн. крб., 1930 р. — 2,6 млрд., а 1934 р. — 6,8 млрд. крб.);</a:t>
            </a:r>
          </a:p>
          <a:p>
            <a:pPr marL="342900" lvl="4" indent="-342900" algn="just">
              <a:buFont typeface="Calibri" pitchFamily="34" charset="0"/>
              <a:buAutoNum type="arabicPeriod"/>
            </a:pPr>
            <a:r>
              <a:rPr lang="uk-UA" sz="2000" b="1" dirty="0">
                <a:latin typeface="Bookman Old Style" pitchFamily="18" charset="0"/>
              </a:rPr>
              <a:t>Збільшення вивозу за кордон </a:t>
            </a:r>
            <a:r>
              <a:rPr lang="uk-UA" sz="2000" dirty="0">
                <a:latin typeface="Bookman Old Style" pitchFamily="18" charset="0"/>
              </a:rPr>
              <a:t>лісу, хутра, хліба;</a:t>
            </a:r>
          </a:p>
          <a:p>
            <a:pPr marL="342900" lvl="4" indent="-342900" algn="just">
              <a:buFont typeface="Calibri" pitchFamily="34" charset="0"/>
              <a:buAutoNum type="arabicPeriod"/>
            </a:pPr>
            <a:r>
              <a:rPr lang="uk-UA" sz="2000" b="1" dirty="0">
                <a:latin typeface="Bookman Old Style" pitchFamily="18" charset="0"/>
              </a:rPr>
              <a:t>Режим економії </a:t>
            </a:r>
            <a:r>
              <a:rPr lang="uk-UA" sz="2000" dirty="0">
                <a:latin typeface="Bookman Old Style" pitchFamily="18" charset="0"/>
              </a:rPr>
              <a:t>(тільки протягом 2,5 року за рахунок скорочення адміністративно-управлінських витрат було </a:t>
            </a:r>
            <a:r>
              <a:rPr lang="uk-UA" sz="2000" dirty="0" smtClean="0">
                <a:latin typeface="Bookman Old Style" pitchFamily="18" charset="0"/>
              </a:rPr>
              <a:t>заощаджено </a:t>
            </a:r>
            <a:r>
              <a:rPr lang="uk-UA" sz="2000" dirty="0">
                <a:latin typeface="Bookman Old Style" pitchFamily="18" charset="0"/>
              </a:rPr>
              <a:t>майже 65 млн. крб.);</a:t>
            </a:r>
          </a:p>
          <a:p>
            <a:pPr marL="342900" lvl="4" indent="-342900" algn="just">
              <a:buFont typeface="Calibri" pitchFamily="34" charset="0"/>
              <a:buAutoNum type="arabicPeriod"/>
            </a:pPr>
            <a:r>
              <a:rPr lang="uk-UA" sz="2000" b="1" dirty="0">
                <a:latin typeface="Bookman Old Style" pitchFamily="18" charset="0"/>
              </a:rPr>
              <a:t>Високий рівень експлуатації </a:t>
            </a:r>
            <a:r>
              <a:rPr lang="uk-UA" sz="2000" dirty="0">
                <a:latin typeface="Bookman Old Style" pitchFamily="18" charset="0"/>
              </a:rPr>
              <a:t>селянства та робітничого класу, інших верств населення, багатьох мільйонів в'язнів </a:t>
            </a:r>
            <a:r>
              <a:rPr lang="uk-UA" sz="2000" dirty="0" err="1">
                <a:latin typeface="Bookman Old Style" pitchFamily="18" charset="0"/>
              </a:rPr>
              <a:t>ГУЛАГу</a:t>
            </a:r>
            <a:r>
              <a:rPr lang="uk-UA" sz="2000" dirty="0">
                <a:latin typeface="Bookman Old Style" pitchFamily="18" charset="0"/>
              </a:rPr>
              <a:t>.</a:t>
            </a:r>
          </a:p>
        </p:txBody>
      </p:sp>
    </p:spTree>
    <p:extLst>
      <p:ext uri="{BB962C8B-B14F-4D97-AF65-F5344CB8AC3E}">
        <p14:creationId xmlns:p14="http://schemas.microsoft.com/office/powerpoint/2010/main" xmlns="" val="185363966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069305" y="1219201"/>
            <a:ext cx="6751131" cy="5438274"/>
          </a:xfrm>
        </p:spPr>
        <p:txBody>
          <a:bodyPr>
            <a:normAutofit fontScale="92500" lnSpcReduction="20000"/>
          </a:bodyPr>
          <a:lstStyle/>
          <a:p>
            <a:pPr marL="18288" indent="0" algn="just">
              <a:buNone/>
            </a:pPr>
            <a:r>
              <a:rPr lang="uk-UA" dirty="0" smtClean="0">
                <a:effectLst/>
                <a:latin typeface="Georgia" panose="02040502050405020303" pitchFamily="18" charset="0"/>
              </a:rPr>
              <a:t>      Умовна назва літературно – мистецької генерації 20 – 30 – х рр. ХХ ст., репресованої більшовицьким режимом. З кінця 20 – х рр. Комуністична партія почала розглядати літературу й мистецтво як одну з ділянок культурного фронту. </a:t>
            </a:r>
          </a:p>
          <a:p>
            <a:pPr marL="18288" indent="0" algn="just">
              <a:buNone/>
            </a:pPr>
            <a:r>
              <a:rPr lang="uk-UA" dirty="0" smtClean="0">
                <a:effectLst/>
                <a:latin typeface="Georgia" panose="02040502050405020303" pitchFamily="18" charset="0"/>
              </a:rPr>
              <a:t>          Спочатку були заборонені літературні товариства.  </a:t>
            </a:r>
          </a:p>
          <a:p>
            <a:pPr marL="18288" indent="0" algn="just">
              <a:buNone/>
            </a:pPr>
            <a:r>
              <a:rPr lang="uk-UA" dirty="0">
                <a:latin typeface="Georgia" panose="02040502050405020303" pitchFamily="18" charset="0"/>
              </a:rPr>
              <a:t> </a:t>
            </a:r>
            <a:r>
              <a:rPr lang="uk-UA" dirty="0" smtClean="0">
                <a:latin typeface="Georgia" panose="02040502050405020303" pitchFamily="18" charset="0"/>
              </a:rPr>
              <a:t>         </a:t>
            </a:r>
            <a:r>
              <a:rPr lang="uk-UA" dirty="0" smtClean="0">
                <a:effectLst/>
                <a:latin typeface="Georgia" panose="02040502050405020303" pitchFamily="18" charset="0"/>
              </a:rPr>
              <a:t>Під невблаганним пресом терору опинилися науковці, освітяни, діячі сфери культури.</a:t>
            </a:r>
          </a:p>
          <a:p>
            <a:pPr marL="18288" indent="0" algn="just">
              <a:buNone/>
            </a:pPr>
            <a:r>
              <a:rPr lang="uk-UA" altLang="ru-RU" i="1" dirty="0" smtClean="0">
                <a:latin typeface="Times New Roman" panose="02020603050405020304" pitchFamily="18" charset="0"/>
              </a:rPr>
              <a:t>Термін «розстріляне Відродження» вперше запропонував діаспорний літературознавець Юрій </a:t>
            </a:r>
            <a:r>
              <a:rPr lang="uk-UA" altLang="ru-RU" i="1" dirty="0" err="1" smtClean="0">
                <a:latin typeface="Times New Roman" panose="02020603050405020304" pitchFamily="18" charset="0"/>
              </a:rPr>
              <a:t>Лавріненко</a:t>
            </a:r>
            <a:r>
              <a:rPr lang="uk-UA" altLang="ru-RU" i="1" dirty="0" smtClean="0">
                <a:latin typeface="Times New Roman" panose="02020603050405020304" pitchFamily="18" charset="0"/>
              </a:rPr>
              <a:t>, вживши його як назву збірника найкращих текстів поезії та прози 1920-30-х </a:t>
            </a:r>
            <a:r>
              <a:rPr lang="uk-UA" altLang="ru-RU" i="1" dirty="0" err="1" smtClean="0">
                <a:latin typeface="Times New Roman" panose="02020603050405020304" pitchFamily="18" charset="0"/>
              </a:rPr>
              <a:t>рр</a:t>
            </a:r>
            <a:r>
              <a:rPr lang="ru-RU" altLang="ru-RU" dirty="0" smtClean="0">
                <a:latin typeface="Times New Roman" panose="02020603050405020304" pitchFamily="18" charset="0"/>
              </a:rPr>
              <a:t>.</a:t>
            </a:r>
            <a:endParaRPr lang="ru-RU" dirty="0">
              <a:effectLst/>
              <a:latin typeface="Georgia" panose="02040502050405020303" pitchFamily="18" charset="0"/>
            </a:endParaRPr>
          </a:p>
        </p:txBody>
      </p:sp>
      <p:sp>
        <p:nvSpPr>
          <p:cNvPr id="3" name="Заголовок 2"/>
          <p:cNvSpPr>
            <a:spLocks noGrp="1"/>
          </p:cNvSpPr>
          <p:nvPr>
            <p:ph type="title"/>
          </p:nvPr>
        </p:nvSpPr>
        <p:spPr>
          <a:xfrm>
            <a:off x="4276637" y="188640"/>
            <a:ext cx="7543800" cy="1440160"/>
          </a:xfrm>
        </p:spPr>
        <p:txBody>
          <a:bodyPr/>
          <a:lstStyle/>
          <a:p>
            <a:pPr algn="ctr"/>
            <a:r>
              <a:rPr lang="uk-UA" b="1" dirty="0" smtClean="0">
                <a:solidFill>
                  <a:srgbClr val="C00000"/>
                </a:solidFill>
              </a:rPr>
              <a:t>«Розстріляне відродження»</a:t>
            </a:r>
            <a:endParaRPr lang="ru-RU" b="1" dirty="0">
              <a:solidFill>
                <a:srgbClr val="C00000"/>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20499387">
            <a:off x="1341355" y="1780793"/>
            <a:ext cx="3063875" cy="471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5610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837558" y="332293"/>
            <a:ext cx="7983887" cy="2808312"/>
          </a:xfrm>
        </p:spPr>
        <p:txBody>
          <a:bodyPr/>
          <a:lstStyle/>
          <a:p>
            <a:pPr marL="0" indent="0" algn="just">
              <a:buNone/>
            </a:pPr>
            <a:r>
              <a:rPr lang="uk-UA" dirty="0" smtClean="0">
                <a:effectLst/>
                <a:latin typeface="Georgia" panose="02040502050405020303" pitchFamily="18" charset="0"/>
              </a:rPr>
              <a:t>Не витримуючи психологічного тиску наклали на себе руки письменник М. Хвильовий та нарком освіти М. Скрипник.</a:t>
            </a:r>
            <a:endParaRPr lang="ru-RU" dirty="0">
              <a:effectLst/>
              <a:latin typeface="Georgia" panose="02040502050405020303"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37558" y="2142154"/>
            <a:ext cx="2700971" cy="3880869"/>
          </a:xfrm>
          <a:prstGeom prst="rect">
            <a:avLst/>
          </a:prstGeom>
        </p:spPr>
      </p:pic>
      <p:sp>
        <p:nvSpPr>
          <p:cNvPr id="5" name="TextBox 4"/>
          <p:cNvSpPr txBox="1"/>
          <p:nvPr/>
        </p:nvSpPr>
        <p:spPr>
          <a:xfrm>
            <a:off x="4259042" y="6258881"/>
            <a:ext cx="1858001" cy="369332"/>
          </a:xfrm>
          <a:prstGeom prst="rect">
            <a:avLst/>
          </a:prstGeom>
          <a:noFill/>
        </p:spPr>
        <p:txBody>
          <a:bodyPr wrap="square" rtlCol="0">
            <a:spAutoFit/>
          </a:bodyPr>
          <a:lstStyle/>
          <a:p>
            <a:pPr algn="ctr"/>
            <a:r>
              <a:rPr lang="ru-RU" dirty="0"/>
              <a:t>М. </a:t>
            </a:r>
            <a:r>
              <a:rPr lang="ru-RU" dirty="0" err="1"/>
              <a:t>Хвильовий</a:t>
            </a:r>
            <a:endParaRPr lang="ru-RU"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943480" y="2217130"/>
            <a:ext cx="2748701" cy="3805893"/>
          </a:xfrm>
          <a:prstGeom prst="rect">
            <a:avLst/>
          </a:prstGeom>
        </p:spPr>
      </p:pic>
      <p:sp>
        <p:nvSpPr>
          <p:cNvPr id="7" name="TextBox 6"/>
          <p:cNvSpPr txBox="1"/>
          <p:nvPr/>
        </p:nvSpPr>
        <p:spPr>
          <a:xfrm>
            <a:off x="9387925" y="6258881"/>
            <a:ext cx="2304256" cy="369332"/>
          </a:xfrm>
          <a:prstGeom prst="rect">
            <a:avLst/>
          </a:prstGeom>
          <a:noFill/>
        </p:spPr>
        <p:txBody>
          <a:bodyPr wrap="square" rtlCol="0">
            <a:spAutoFit/>
          </a:bodyPr>
          <a:lstStyle/>
          <a:p>
            <a:pPr algn="ctr"/>
            <a:r>
              <a:rPr lang="ru-RU" dirty="0"/>
              <a:t>М. Скрипник</a:t>
            </a: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325045992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132313" y="502792"/>
            <a:ext cx="7851139" cy="2160241"/>
          </a:xfrm>
        </p:spPr>
        <p:txBody>
          <a:bodyPr/>
          <a:lstStyle/>
          <a:p>
            <a:pPr marL="0" indent="0" algn="just">
              <a:buNone/>
            </a:pPr>
            <a:r>
              <a:rPr lang="uk-UA" dirty="0" smtClean="0">
                <a:effectLst/>
                <a:latin typeface="Georgia" panose="02040502050405020303" pitchFamily="18" charset="0"/>
              </a:rPr>
              <a:t>Жертвами сталінського терору стали відомі літератори Б. Антоненко – Давидович, </a:t>
            </a:r>
          </a:p>
          <a:p>
            <a:pPr marL="18288" indent="0" algn="just">
              <a:buNone/>
            </a:pPr>
            <a:r>
              <a:rPr lang="uk-UA" dirty="0">
                <a:effectLst/>
                <a:latin typeface="Georgia" panose="02040502050405020303" pitchFamily="18" charset="0"/>
              </a:rPr>
              <a:t> </a:t>
            </a:r>
            <a:r>
              <a:rPr lang="uk-UA" dirty="0" smtClean="0">
                <a:effectLst/>
                <a:latin typeface="Georgia" panose="02040502050405020303" pitchFamily="18" charset="0"/>
              </a:rPr>
              <a:t>    М. Яловий, П. Губенко (Остап Вишня).</a:t>
            </a:r>
            <a:endParaRPr lang="ru-RU" dirty="0">
              <a:effectLst/>
              <a:latin typeface="Georgia" panose="02040502050405020303"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53854" y="2025145"/>
            <a:ext cx="2595020" cy="3451376"/>
          </a:xfrm>
          <a:prstGeom prst="rect">
            <a:avLst/>
          </a:prstGeom>
        </p:spPr>
      </p:pic>
      <p:sp>
        <p:nvSpPr>
          <p:cNvPr id="5" name="TextBox 4"/>
          <p:cNvSpPr txBox="1"/>
          <p:nvPr/>
        </p:nvSpPr>
        <p:spPr>
          <a:xfrm>
            <a:off x="3630989" y="5638528"/>
            <a:ext cx="3096344" cy="369332"/>
          </a:xfrm>
          <a:prstGeom prst="rect">
            <a:avLst/>
          </a:prstGeom>
          <a:noFill/>
        </p:spPr>
        <p:txBody>
          <a:bodyPr wrap="square" rtlCol="0">
            <a:spAutoFit/>
          </a:bodyPr>
          <a:lstStyle/>
          <a:p>
            <a:r>
              <a:rPr lang="uk-UA" dirty="0"/>
              <a:t>Б. Антоненко - Давидович</a:t>
            </a:r>
            <a:endParaRPr lang="ru-RU"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27333" y="2025144"/>
            <a:ext cx="2459890" cy="3394649"/>
          </a:xfrm>
          <a:prstGeom prst="rect">
            <a:avLst/>
          </a:prstGeom>
        </p:spPr>
      </p:pic>
      <p:sp>
        <p:nvSpPr>
          <p:cNvPr id="7" name="TextBox 6"/>
          <p:cNvSpPr txBox="1"/>
          <p:nvPr/>
        </p:nvSpPr>
        <p:spPr>
          <a:xfrm>
            <a:off x="7170999" y="5550024"/>
            <a:ext cx="2016224" cy="646331"/>
          </a:xfrm>
          <a:prstGeom prst="rect">
            <a:avLst/>
          </a:prstGeom>
          <a:noFill/>
        </p:spPr>
        <p:txBody>
          <a:bodyPr wrap="square" rtlCol="0">
            <a:spAutoFit/>
          </a:bodyPr>
          <a:lstStyle/>
          <a:p>
            <a:pPr algn="ctr"/>
            <a:r>
              <a:rPr lang="uk-UA" dirty="0"/>
              <a:t>М. Яловий</a:t>
            </a:r>
          </a:p>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496926" y="2025145"/>
            <a:ext cx="2486526" cy="3394649"/>
          </a:xfrm>
          <a:prstGeom prst="rect">
            <a:avLst/>
          </a:prstGeom>
        </p:spPr>
      </p:pic>
      <p:sp>
        <p:nvSpPr>
          <p:cNvPr id="9" name="TextBox 8"/>
          <p:cNvSpPr txBox="1"/>
          <p:nvPr/>
        </p:nvSpPr>
        <p:spPr>
          <a:xfrm>
            <a:off x="9751204" y="5638528"/>
            <a:ext cx="2232248" cy="369332"/>
          </a:xfrm>
          <a:prstGeom prst="rect">
            <a:avLst/>
          </a:prstGeom>
          <a:noFill/>
        </p:spPr>
        <p:txBody>
          <a:bodyPr wrap="square" rtlCol="0">
            <a:spAutoFit/>
          </a:bodyPr>
          <a:lstStyle/>
          <a:p>
            <a:pPr algn="ctr"/>
            <a:r>
              <a:rPr lang="uk-UA" dirty="0"/>
              <a:t>Остап Вишня</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67090508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4294967295"/>
          </p:nvPr>
        </p:nvSpPr>
        <p:spPr>
          <a:xfrm>
            <a:off x="5568281" y="352474"/>
            <a:ext cx="6096000" cy="2592388"/>
          </a:xfrm>
        </p:spPr>
        <p:txBody>
          <a:bodyPr>
            <a:normAutofit fontScale="92500" lnSpcReduction="20000"/>
          </a:bodyPr>
          <a:lstStyle/>
          <a:p>
            <a:pPr marL="0" indent="0" algn="just">
              <a:buNone/>
            </a:pPr>
            <a:r>
              <a:rPr lang="uk-UA" dirty="0" smtClean="0">
                <a:effectLst/>
                <a:latin typeface="Georgia" panose="02040502050405020303" pitchFamily="18" charset="0"/>
              </a:rPr>
              <a:t>         Під час боротьби з «націоналістичною контрреволюцією» знищено в концтаборах режисера Леся Курбаса, засновника української школи монументального мистецтва М. Бойчука, письменників            М. Куліша, М. Зерова, Г. Косинку.</a:t>
            </a:r>
            <a:endParaRPr lang="ru-RU" dirty="0">
              <a:effectLst/>
              <a:latin typeface="Georgia" panose="02040502050405020303"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24848" y="281694"/>
            <a:ext cx="1642472" cy="2344316"/>
          </a:xfrm>
          <a:prstGeom prst="rect">
            <a:avLst/>
          </a:prstGeom>
        </p:spPr>
      </p:pic>
      <p:sp>
        <p:nvSpPr>
          <p:cNvPr id="5" name="TextBox 4"/>
          <p:cNvSpPr txBox="1"/>
          <p:nvPr/>
        </p:nvSpPr>
        <p:spPr>
          <a:xfrm>
            <a:off x="3301194" y="2636910"/>
            <a:ext cx="1800200" cy="369332"/>
          </a:xfrm>
          <a:prstGeom prst="rect">
            <a:avLst/>
          </a:prstGeom>
          <a:noFill/>
        </p:spPr>
        <p:txBody>
          <a:bodyPr wrap="square" rtlCol="0">
            <a:spAutoFit/>
          </a:bodyPr>
          <a:lstStyle/>
          <a:p>
            <a:pPr algn="ctr"/>
            <a:r>
              <a:rPr lang="uk-UA" dirty="0"/>
              <a:t>Лесь Курбас</a:t>
            </a:r>
            <a:endParaRPr lang="ru-RU"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7401" y="3006242"/>
            <a:ext cx="1870411" cy="2647553"/>
          </a:xfrm>
          <a:prstGeom prst="rect">
            <a:avLst/>
          </a:prstGeom>
        </p:spPr>
      </p:pic>
      <p:sp>
        <p:nvSpPr>
          <p:cNvPr id="7" name="TextBox 6"/>
          <p:cNvSpPr txBox="1"/>
          <p:nvPr/>
        </p:nvSpPr>
        <p:spPr>
          <a:xfrm>
            <a:off x="3526004" y="5796557"/>
            <a:ext cx="1440160" cy="369332"/>
          </a:xfrm>
          <a:prstGeom prst="rect">
            <a:avLst/>
          </a:prstGeom>
          <a:noFill/>
        </p:spPr>
        <p:txBody>
          <a:bodyPr wrap="square" rtlCol="0">
            <a:spAutoFit/>
          </a:bodyPr>
          <a:lstStyle/>
          <a:p>
            <a:pPr algn="ctr"/>
            <a:r>
              <a:rPr lang="uk-UA" dirty="0"/>
              <a:t>М. Бойчук</a:t>
            </a:r>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52993" y="3006243"/>
            <a:ext cx="2101040" cy="2647553"/>
          </a:xfrm>
          <a:prstGeom prst="rect">
            <a:avLst/>
          </a:prstGeom>
        </p:spPr>
      </p:pic>
      <p:sp>
        <p:nvSpPr>
          <p:cNvPr id="9" name="TextBox 8"/>
          <p:cNvSpPr txBox="1"/>
          <p:nvPr/>
        </p:nvSpPr>
        <p:spPr>
          <a:xfrm>
            <a:off x="5480865" y="5744329"/>
            <a:ext cx="2016224" cy="369332"/>
          </a:xfrm>
          <a:prstGeom prst="rect">
            <a:avLst/>
          </a:prstGeom>
          <a:noFill/>
        </p:spPr>
        <p:txBody>
          <a:bodyPr wrap="square" rtlCol="0">
            <a:spAutoFit/>
          </a:bodyPr>
          <a:lstStyle/>
          <a:p>
            <a:pPr algn="ctr"/>
            <a:r>
              <a:rPr lang="uk-UA" dirty="0"/>
              <a:t>М. Куліш</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931734" y="3006244"/>
            <a:ext cx="1854973" cy="2647553"/>
          </a:xfrm>
          <a:prstGeom prst="rect">
            <a:avLst/>
          </a:prstGeom>
        </p:spPr>
      </p:pic>
      <p:sp>
        <p:nvSpPr>
          <p:cNvPr id="12" name="TextBox 11"/>
          <p:cNvSpPr txBox="1"/>
          <p:nvPr/>
        </p:nvSpPr>
        <p:spPr>
          <a:xfrm>
            <a:off x="10025332" y="5712244"/>
            <a:ext cx="1638949" cy="369332"/>
          </a:xfrm>
          <a:prstGeom prst="rect">
            <a:avLst/>
          </a:prstGeom>
          <a:noFill/>
        </p:spPr>
        <p:txBody>
          <a:bodyPr wrap="square" rtlCol="0">
            <a:spAutoFit/>
          </a:bodyPr>
          <a:lstStyle/>
          <a:p>
            <a:pPr algn="ctr"/>
            <a:r>
              <a:rPr lang="uk-UA" dirty="0"/>
              <a:t>Г. Косинка</a:t>
            </a:r>
            <a:endParaRPr lang="ru-RU" dirty="0"/>
          </a:p>
        </p:txBody>
      </p:sp>
      <p:pic>
        <p:nvPicPr>
          <p:cNvPr id="13" name="Рисунок 1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788188" y="3006243"/>
            <a:ext cx="1898365" cy="2647553"/>
          </a:xfrm>
          <a:prstGeom prst="rect">
            <a:avLst/>
          </a:prstGeom>
        </p:spPr>
      </p:pic>
      <p:sp>
        <p:nvSpPr>
          <p:cNvPr id="14" name="TextBox 13"/>
          <p:cNvSpPr txBox="1"/>
          <p:nvPr/>
        </p:nvSpPr>
        <p:spPr>
          <a:xfrm>
            <a:off x="8096831" y="5722567"/>
            <a:ext cx="1584176" cy="369332"/>
          </a:xfrm>
          <a:prstGeom prst="rect">
            <a:avLst/>
          </a:prstGeom>
          <a:noFill/>
        </p:spPr>
        <p:txBody>
          <a:bodyPr wrap="square" rtlCol="0">
            <a:spAutoFit/>
          </a:bodyPr>
          <a:lstStyle/>
          <a:p>
            <a:pPr algn="ctr"/>
            <a:r>
              <a:rPr lang="uk-UA" dirty="0"/>
              <a:t>М. Зеров</a:t>
            </a:r>
            <a:endParaRPr lang="ru-RU" dirty="0"/>
          </a:p>
        </p:txBody>
      </p:sp>
      <p:pic>
        <p:nvPicPr>
          <p:cNvPr id="15" name="Рисунок 1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422144003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щлщж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51724" y="1471865"/>
            <a:ext cx="2446429" cy="3597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0" name="Rectangle 2"/>
          <p:cNvSpPr>
            <a:spLocks noGrp="1" noChangeArrowheads="1"/>
          </p:cNvSpPr>
          <p:nvPr>
            <p:ph type="title"/>
          </p:nvPr>
        </p:nvSpPr>
        <p:spPr>
          <a:xfrm>
            <a:off x="4836278" y="419434"/>
            <a:ext cx="7086600" cy="731838"/>
          </a:xfrm>
        </p:spPr>
        <p:txBody>
          <a:bodyPr/>
          <a:lstStyle/>
          <a:p>
            <a:pPr algn="ctr" eaLnBrk="1" hangingPunct="1">
              <a:defRPr/>
            </a:pPr>
            <a:r>
              <a:rPr lang="uk-UA" b="1" dirty="0" smtClean="0">
                <a:solidFill>
                  <a:srgbClr val="CC0000"/>
                </a:solidFill>
                <a:effectLst>
                  <a:outerShdw blurRad="38100" dist="38100" dir="2700000" algn="tl">
                    <a:srgbClr val="C0C0C0"/>
                  </a:outerShdw>
                </a:effectLst>
                <a:latin typeface="Georgia" panose="02040502050405020303" pitchFamily="18" charset="0"/>
              </a:rPr>
              <a:t>Лесь Курбас</a:t>
            </a:r>
            <a:endParaRPr lang="ru-RU" b="1" dirty="0" smtClean="0">
              <a:solidFill>
                <a:srgbClr val="CC0000"/>
              </a:solidFill>
              <a:effectLst>
                <a:outerShdw blurRad="38100" dist="38100" dir="2700000" algn="tl">
                  <a:srgbClr val="C0C0C0"/>
                </a:outerShdw>
              </a:effectLst>
              <a:latin typeface="Georgia" panose="02040502050405020303" pitchFamily="18" charset="0"/>
            </a:endParaRPr>
          </a:p>
        </p:txBody>
      </p:sp>
      <p:sp>
        <p:nvSpPr>
          <p:cNvPr id="12291" name="Rectangle 3"/>
          <p:cNvSpPr>
            <a:spLocks noGrp="1" noChangeArrowheads="1"/>
          </p:cNvSpPr>
          <p:nvPr>
            <p:ph type="body" idx="1"/>
          </p:nvPr>
        </p:nvSpPr>
        <p:spPr>
          <a:xfrm>
            <a:off x="4598153" y="1471865"/>
            <a:ext cx="7324725" cy="4525963"/>
          </a:xfrm>
        </p:spPr>
        <p:txBody>
          <a:bodyPr/>
          <a:lstStyle/>
          <a:p>
            <a:pPr algn="just" eaLnBrk="1" hangingPunct="1">
              <a:lnSpc>
                <a:spcPct val="90000"/>
              </a:lnSpc>
              <a:defRPr/>
            </a:pPr>
            <a:r>
              <a:rPr lang="uk-UA" sz="2400" b="1" dirty="0" smtClean="0">
                <a:solidFill>
                  <a:schemeClr val="hlink"/>
                </a:solidFill>
                <a:effectLst>
                  <a:outerShdw blurRad="38100" dist="38100" dir="2700000" algn="tl">
                    <a:srgbClr val="C0C0C0"/>
                  </a:outerShdw>
                </a:effectLst>
                <a:latin typeface="Georgia" panose="02040502050405020303" pitchFamily="18" charset="0"/>
              </a:rPr>
              <a:t>25 лютого 1887</a:t>
            </a:r>
            <a:r>
              <a:rPr lang="uk-UA" sz="2400" dirty="0" smtClean="0">
                <a:latin typeface="Georgia" panose="02040502050405020303" pitchFamily="18" charset="0"/>
              </a:rPr>
              <a:t> (Самбір) — † </a:t>
            </a:r>
            <a:r>
              <a:rPr lang="uk-UA" sz="2400" b="1" i="1" dirty="0" smtClean="0">
                <a:effectLst>
                  <a:outerShdw blurRad="38100" dist="38100" dir="2700000" algn="tl">
                    <a:srgbClr val="C0C0C0"/>
                  </a:outerShdw>
                </a:effectLst>
                <a:latin typeface="Georgia" panose="02040502050405020303" pitchFamily="18" charset="0"/>
              </a:rPr>
              <a:t>3 листопада 1937</a:t>
            </a:r>
            <a:r>
              <a:rPr lang="uk-UA" sz="2400" dirty="0" smtClean="0">
                <a:latin typeface="Georgia" panose="02040502050405020303" pitchFamily="18" charset="0"/>
              </a:rPr>
              <a:t> (Соловки)</a:t>
            </a:r>
            <a:endParaRPr lang="uk-UA" sz="2400" b="1" dirty="0" smtClean="0">
              <a:latin typeface="Georgia" panose="02040502050405020303" pitchFamily="18" charset="0"/>
            </a:endParaRPr>
          </a:p>
          <a:p>
            <a:pPr algn="just" eaLnBrk="1" hangingPunct="1">
              <a:lnSpc>
                <a:spcPct val="90000"/>
              </a:lnSpc>
              <a:defRPr/>
            </a:pPr>
            <a:endParaRPr lang="uk-UA" sz="2400" b="1" dirty="0" smtClean="0">
              <a:solidFill>
                <a:srgbClr val="CC0000"/>
              </a:solidFill>
              <a:effectLst>
                <a:outerShdw blurRad="38100" dist="38100" dir="2700000" algn="tl">
                  <a:srgbClr val="C0C0C0"/>
                </a:outerShdw>
              </a:effectLst>
              <a:latin typeface="Georgia" panose="02040502050405020303" pitchFamily="18" charset="0"/>
            </a:endParaRPr>
          </a:p>
          <a:p>
            <a:pPr algn="just" eaLnBrk="1" hangingPunct="1">
              <a:lnSpc>
                <a:spcPct val="90000"/>
              </a:lnSpc>
              <a:defRPr/>
            </a:pPr>
            <a:r>
              <a:rPr lang="uk-UA" sz="2400" b="1" dirty="0" smtClean="0">
                <a:solidFill>
                  <a:srgbClr val="CC0000"/>
                </a:solidFill>
                <a:effectLst>
                  <a:outerShdw blurRad="38100" dist="38100" dir="2700000" algn="tl">
                    <a:srgbClr val="C0C0C0"/>
                  </a:outerShdw>
                </a:effectLst>
                <a:latin typeface="Georgia" panose="02040502050405020303" pitchFamily="18" charset="0"/>
              </a:rPr>
              <a:t>Лесь Курбас</a:t>
            </a:r>
            <a:r>
              <a:rPr lang="uk-UA" sz="2400" dirty="0" smtClean="0">
                <a:latin typeface="Georgia" panose="02040502050405020303" pitchFamily="18" charset="0"/>
              </a:rPr>
              <a:t>   — український</a:t>
            </a:r>
            <a:r>
              <a:rPr lang="uk-UA" sz="2400" b="1" dirty="0" smtClean="0">
                <a:latin typeface="Georgia" panose="02040502050405020303" pitchFamily="18" charset="0"/>
              </a:rPr>
              <a:t> </a:t>
            </a:r>
            <a:r>
              <a:rPr lang="uk-UA" sz="2400" i="1" dirty="0" smtClean="0">
                <a:latin typeface="Georgia" panose="02040502050405020303" pitchFamily="18" charset="0"/>
              </a:rPr>
              <a:t>режисер</a:t>
            </a:r>
            <a:r>
              <a:rPr lang="uk-UA" sz="2400" dirty="0" smtClean="0">
                <a:latin typeface="Georgia" panose="02040502050405020303" pitchFamily="18" charset="0"/>
              </a:rPr>
              <a:t>, </a:t>
            </a:r>
            <a:r>
              <a:rPr lang="uk-UA" sz="2400" i="1" dirty="0" smtClean="0">
                <a:latin typeface="Georgia" panose="02040502050405020303" pitchFamily="18" charset="0"/>
              </a:rPr>
              <a:t>актор, теоретик</a:t>
            </a:r>
            <a:r>
              <a:rPr lang="uk-UA" sz="2400" dirty="0" smtClean="0">
                <a:latin typeface="Georgia" panose="02040502050405020303" pitchFamily="18" charset="0"/>
              </a:rPr>
              <a:t> театру, </a:t>
            </a:r>
            <a:r>
              <a:rPr lang="uk-UA" sz="2400" i="1" dirty="0" smtClean="0">
                <a:latin typeface="Georgia" panose="02040502050405020303" pitchFamily="18" charset="0"/>
              </a:rPr>
              <a:t>драматург</a:t>
            </a:r>
            <a:r>
              <a:rPr lang="uk-UA" sz="2400" dirty="0" smtClean="0">
                <a:latin typeface="Georgia" panose="02040502050405020303" pitchFamily="18" charset="0"/>
              </a:rPr>
              <a:t>, </a:t>
            </a:r>
            <a:r>
              <a:rPr lang="uk-UA" sz="2400" i="1" dirty="0" smtClean="0">
                <a:latin typeface="Georgia" panose="02040502050405020303" pitchFamily="18" charset="0"/>
              </a:rPr>
              <a:t>публіцист, перекладач</a:t>
            </a:r>
            <a:r>
              <a:rPr lang="uk-UA" sz="2400" dirty="0" smtClean="0">
                <a:latin typeface="Georgia" panose="02040502050405020303" pitchFamily="18" charset="0"/>
              </a:rPr>
              <a:t>. </a:t>
            </a:r>
            <a:r>
              <a:rPr lang="uk-UA" sz="2400" i="1" u="sng" dirty="0" smtClean="0">
                <a:latin typeface="Georgia" panose="02040502050405020303" pitchFamily="18" charset="0"/>
              </a:rPr>
              <a:t>Народний артист</a:t>
            </a:r>
            <a:r>
              <a:rPr lang="uk-UA" sz="2400" dirty="0" smtClean="0">
                <a:latin typeface="Georgia" panose="02040502050405020303" pitchFamily="18" charset="0"/>
              </a:rPr>
              <a:t> Республіки (1925).</a:t>
            </a:r>
          </a:p>
          <a:p>
            <a:pPr algn="just" eaLnBrk="1" hangingPunct="1">
              <a:lnSpc>
                <a:spcPct val="90000"/>
              </a:lnSpc>
              <a:defRPr/>
            </a:pPr>
            <a:endParaRPr lang="uk-UA" sz="2400" b="1" dirty="0" smtClean="0">
              <a:solidFill>
                <a:srgbClr val="CC0000"/>
              </a:solidFill>
              <a:effectLst>
                <a:outerShdw blurRad="38100" dist="38100" dir="2700000" algn="tl">
                  <a:srgbClr val="C0C0C0"/>
                </a:outerShdw>
              </a:effectLst>
              <a:latin typeface="Georgia" panose="02040502050405020303" pitchFamily="18" charset="0"/>
            </a:endParaRPr>
          </a:p>
          <a:p>
            <a:pPr algn="just" eaLnBrk="1" hangingPunct="1">
              <a:lnSpc>
                <a:spcPct val="90000"/>
              </a:lnSpc>
              <a:defRPr/>
            </a:pPr>
            <a:r>
              <a:rPr lang="uk-UA" sz="2400" b="1" dirty="0" smtClean="0">
                <a:solidFill>
                  <a:srgbClr val="CC0000"/>
                </a:solidFill>
                <a:effectLst>
                  <a:outerShdw blurRad="38100" dist="38100" dir="2700000" algn="tl">
                    <a:srgbClr val="C0C0C0"/>
                  </a:outerShdw>
                </a:effectLst>
                <a:latin typeface="Georgia" panose="02040502050405020303" pitchFamily="18" charset="0"/>
              </a:rPr>
              <a:t>Лесь Курбас</a:t>
            </a:r>
            <a:r>
              <a:rPr lang="uk-UA" sz="2400" dirty="0" smtClean="0">
                <a:latin typeface="Georgia" panose="02040502050405020303" pitchFamily="18" charset="0"/>
              </a:rPr>
              <a:t> був засновником спочатку </a:t>
            </a:r>
            <a:r>
              <a:rPr lang="uk-UA" sz="2400" i="1" dirty="0" smtClean="0">
                <a:latin typeface="Georgia" panose="02040502050405020303" pitchFamily="18" charset="0"/>
              </a:rPr>
              <a:t>політичного</a:t>
            </a:r>
            <a:r>
              <a:rPr lang="uk-UA" sz="2400" dirty="0" smtClean="0">
                <a:latin typeface="Georgia" panose="02040502050405020303" pitchFamily="18" charset="0"/>
              </a:rPr>
              <a:t> (1922—1926), а потім і </a:t>
            </a:r>
            <a:r>
              <a:rPr lang="uk-UA" sz="2400" i="1" dirty="0" smtClean="0">
                <a:latin typeface="Georgia" panose="02040502050405020303" pitchFamily="18" charset="0"/>
              </a:rPr>
              <a:t>філософського</a:t>
            </a:r>
            <a:r>
              <a:rPr lang="uk-UA" sz="2400" dirty="0" smtClean="0">
                <a:latin typeface="Georgia" panose="02040502050405020303" pitchFamily="18" charset="0"/>
              </a:rPr>
              <a:t> (1926—1933) театру в Україні. </a:t>
            </a:r>
            <a:endParaRPr lang="uk-UA" sz="2400" dirty="0">
              <a:latin typeface="Georgia" panose="02040502050405020303"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6424255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descr="віаіва"/>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20902" y="836613"/>
            <a:ext cx="2862262"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6" name="Picture 8" descr="ІЧФЧ"/>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94005" y="476250"/>
            <a:ext cx="2544762"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7" name="WordArt 9"/>
          <p:cNvSpPr>
            <a:spLocks noChangeArrowheads="1" noChangeShapeType="1" noTextEdit="1"/>
          </p:cNvSpPr>
          <p:nvPr/>
        </p:nvSpPr>
        <p:spPr bwMode="auto">
          <a:xfrm>
            <a:off x="3626313" y="5323683"/>
            <a:ext cx="3170237" cy="896937"/>
          </a:xfrm>
          <a:prstGeom prst="rect">
            <a:avLst/>
          </a:prstGeom>
        </p:spPr>
        <p:txBody>
          <a:bodyPr wrap="none" fromWordArt="1">
            <a:prstTxWarp prst="textPlain">
              <a:avLst>
                <a:gd name="adj" fmla="val 50000"/>
              </a:avLst>
            </a:prstTxWarp>
          </a:bodyPr>
          <a:lstStyle/>
          <a:p>
            <a:pPr algn="ctr"/>
            <a:r>
              <a:rPr lang="ru-RU" sz="4800" i="1" kern="10" dirty="0">
                <a:ln w="9525">
                  <a:solidFill>
                    <a:srgbClr val="FF0000"/>
                  </a:solidFill>
                  <a:round/>
                  <a:headEnd/>
                  <a:tailEnd/>
                </a:ln>
                <a:solidFill>
                  <a:srgbClr val="CC0000"/>
                </a:solidFill>
                <a:latin typeface="Monotype Corsiva" panose="03010101010201010101" pitchFamily="66" charset="0"/>
              </a:rPr>
              <a:t>Лесь </a:t>
            </a:r>
            <a:r>
              <a:rPr lang="ru-RU" sz="4800" i="1" kern="10" dirty="0" err="1">
                <a:ln w="9525">
                  <a:solidFill>
                    <a:srgbClr val="FF0000"/>
                  </a:solidFill>
                  <a:round/>
                  <a:headEnd/>
                  <a:tailEnd/>
                </a:ln>
                <a:solidFill>
                  <a:srgbClr val="CC0000"/>
                </a:solidFill>
                <a:latin typeface="Monotype Corsiva" panose="03010101010201010101" pitchFamily="66" charset="0"/>
              </a:rPr>
              <a:t>Курбас</a:t>
            </a:r>
            <a:endParaRPr lang="ru-RU" sz="4800" i="1" kern="10" dirty="0">
              <a:ln w="9525">
                <a:solidFill>
                  <a:srgbClr val="FF0000"/>
                </a:solidFill>
                <a:round/>
                <a:headEnd/>
                <a:tailEnd/>
              </a:ln>
              <a:solidFill>
                <a:srgbClr val="CC0000"/>
              </a:solidFill>
              <a:latin typeface="Monotype Corsiva" panose="03010101010201010101" pitchFamily="66" charset="0"/>
            </a:endParaRPr>
          </a:p>
        </p:txBody>
      </p:sp>
      <p:sp>
        <p:nvSpPr>
          <p:cNvPr id="8198" name="WordArt 10"/>
          <p:cNvSpPr>
            <a:spLocks noChangeArrowheads="1" noChangeShapeType="1" noTextEdit="1"/>
          </p:cNvSpPr>
          <p:nvPr/>
        </p:nvSpPr>
        <p:spPr bwMode="auto">
          <a:xfrm>
            <a:off x="5803503" y="476251"/>
            <a:ext cx="2570162" cy="720725"/>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chemeClr val="tx2"/>
                </a:solidFill>
                <a:latin typeface="+mj-lt"/>
                <a:ea typeface="+mj-lt"/>
                <a:cs typeface="+mj-lt"/>
              </a:rPr>
              <a:t>1887 -1937</a:t>
            </a:r>
          </a:p>
        </p:txBody>
      </p:sp>
      <p:pic>
        <p:nvPicPr>
          <p:cNvPr id="8199" name="Picture 5" descr="апв"/>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16079" y="3713164"/>
            <a:ext cx="3722688" cy="288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00" name="Picture 6" descr="ваііва"/>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87938" y="1412876"/>
            <a:ext cx="4103687" cy="3529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Рисунок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62803288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іфв"/>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21506" y="1557295"/>
            <a:ext cx="2677497" cy="3800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Rectangle 2"/>
          <p:cNvSpPr>
            <a:spLocks noGrp="1" noChangeArrowheads="1"/>
          </p:cNvSpPr>
          <p:nvPr>
            <p:ph type="title"/>
          </p:nvPr>
        </p:nvSpPr>
        <p:spPr/>
        <p:txBody>
          <a:bodyPr/>
          <a:lstStyle/>
          <a:p>
            <a:pPr algn="r" eaLnBrk="1" hangingPunct="1">
              <a:defRPr/>
            </a:pPr>
            <a:r>
              <a:rPr lang="uk-UA" b="1" dirty="0" smtClean="0">
                <a:solidFill>
                  <a:srgbClr val="CC0000"/>
                </a:solidFill>
                <a:effectLst>
                  <a:outerShdw blurRad="38100" dist="38100" dir="2700000" algn="tl">
                    <a:srgbClr val="C0C0C0"/>
                  </a:outerShdw>
                </a:effectLst>
                <a:latin typeface="Georgia" panose="02040502050405020303" pitchFamily="18" charset="0"/>
              </a:rPr>
              <a:t>Микола Куліш</a:t>
            </a:r>
            <a:endParaRPr lang="ru-RU" b="1" dirty="0" smtClean="0">
              <a:solidFill>
                <a:srgbClr val="CC0000"/>
              </a:solidFill>
              <a:effectLst>
                <a:outerShdw blurRad="38100" dist="38100" dir="2700000" algn="tl">
                  <a:srgbClr val="C0C0C0"/>
                </a:outerShdw>
              </a:effectLst>
              <a:latin typeface="Georgia" panose="02040502050405020303" pitchFamily="18" charset="0"/>
            </a:endParaRPr>
          </a:p>
        </p:txBody>
      </p:sp>
      <p:sp>
        <p:nvSpPr>
          <p:cNvPr id="14339" name="Rectangle 3"/>
          <p:cNvSpPr>
            <a:spLocks noGrp="1" noChangeArrowheads="1"/>
          </p:cNvSpPr>
          <p:nvPr>
            <p:ph type="body" idx="1"/>
          </p:nvPr>
        </p:nvSpPr>
        <p:spPr>
          <a:xfrm>
            <a:off x="4699003" y="1690688"/>
            <a:ext cx="7180263" cy="4525963"/>
          </a:xfrm>
        </p:spPr>
        <p:txBody>
          <a:bodyPr>
            <a:normAutofit lnSpcReduction="10000"/>
          </a:bodyPr>
          <a:lstStyle/>
          <a:p>
            <a:pPr algn="just" eaLnBrk="1" hangingPunct="1">
              <a:lnSpc>
                <a:spcPct val="90000"/>
              </a:lnSpc>
              <a:defRPr/>
            </a:pPr>
            <a:r>
              <a:rPr lang="uk-UA" sz="2400" b="1" dirty="0" smtClean="0">
                <a:solidFill>
                  <a:schemeClr val="hlink"/>
                </a:solidFill>
                <a:effectLst>
                  <a:outerShdw blurRad="38100" dist="38100" dir="2700000" algn="tl">
                    <a:srgbClr val="C0C0C0"/>
                  </a:outerShdw>
                </a:effectLst>
                <a:latin typeface="Georgia" panose="02040502050405020303" pitchFamily="18" charset="0"/>
              </a:rPr>
              <a:t>18 грудня 1892</a:t>
            </a:r>
            <a:r>
              <a:rPr lang="uk-UA" sz="2400" dirty="0" smtClean="0">
                <a:latin typeface="Georgia" panose="02040502050405020303" pitchFamily="18" charset="0"/>
              </a:rPr>
              <a:t> (</a:t>
            </a:r>
            <a:r>
              <a:rPr lang="uk-UA" sz="2400" dirty="0" err="1" smtClean="0">
                <a:latin typeface="Georgia" panose="02040502050405020303" pitchFamily="18" charset="0"/>
              </a:rPr>
              <a:t>Чаплинка</a:t>
            </a:r>
            <a:r>
              <a:rPr lang="uk-UA" sz="2400" dirty="0" smtClean="0">
                <a:latin typeface="Georgia" panose="02040502050405020303" pitchFamily="18" charset="0"/>
              </a:rPr>
              <a:t>) — </a:t>
            </a:r>
            <a:r>
              <a:rPr lang="uk-UA" sz="2400" b="1" dirty="0" smtClean="0">
                <a:solidFill>
                  <a:schemeClr val="tx2"/>
                </a:solidFill>
                <a:effectLst>
                  <a:outerShdw blurRad="38100" dist="38100" dir="2700000" algn="tl">
                    <a:srgbClr val="C0C0C0"/>
                  </a:outerShdw>
                </a:effectLst>
                <a:latin typeface="Georgia" panose="02040502050405020303" pitchFamily="18" charset="0"/>
              </a:rPr>
              <a:t>†3 листопада 1937 </a:t>
            </a:r>
            <a:r>
              <a:rPr lang="uk-UA" sz="2400" dirty="0" smtClean="0">
                <a:solidFill>
                  <a:schemeClr val="tx2"/>
                </a:solidFill>
                <a:effectLst>
                  <a:outerShdw blurRad="38100" dist="38100" dir="2700000" algn="tl">
                    <a:srgbClr val="C0C0C0"/>
                  </a:outerShdw>
                </a:effectLst>
                <a:latin typeface="Georgia" panose="02040502050405020303" pitchFamily="18" charset="0"/>
              </a:rPr>
              <a:t>(</a:t>
            </a:r>
            <a:r>
              <a:rPr lang="uk-UA" sz="2400" dirty="0" err="1" smtClean="0">
                <a:latin typeface="Georgia" panose="02040502050405020303" pitchFamily="18" charset="0"/>
              </a:rPr>
              <a:t>ур</a:t>
            </a:r>
            <a:r>
              <a:rPr lang="uk-UA" sz="2400" dirty="0" smtClean="0">
                <a:latin typeface="Georgia" panose="02040502050405020303" pitchFamily="18" charset="0"/>
              </a:rPr>
              <a:t>. </a:t>
            </a:r>
            <a:r>
              <a:rPr lang="uk-UA" sz="2400" dirty="0" err="1" smtClean="0">
                <a:latin typeface="Georgia" panose="02040502050405020303" pitchFamily="18" charset="0"/>
              </a:rPr>
              <a:t>Сандармох</a:t>
            </a:r>
            <a:r>
              <a:rPr lang="uk-UA" sz="2400" dirty="0" smtClean="0">
                <a:latin typeface="Georgia" panose="02040502050405020303" pitchFamily="18" charset="0"/>
              </a:rPr>
              <a:t>, Карелія)</a:t>
            </a:r>
          </a:p>
          <a:p>
            <a:pPr algn="just" eaLnBrk="1" hangingPunct="1">
              <a:lnSpc>
                <a:spcPct val="90000"/>
              </a:lnSpc>
              <a:defRPr/>
            </a:pPr>
            <a:endParaRPr lang="uk-UA" sz="2400" b="1" dirty="0" smtClean="0">
              <a:latin typeface="Georgia" panose="02040502050405020303" pitchFamily="18" charset="0"/>
            </a:endParaRPr>
          </a:p>
          <a:p>
            <a:pPr algn="just" eaLnBrk="1" hangingPunct="1">
              <a:lnSpc>
                <a:spcPct val="90000"/>
              </a:lnSpc>
              <a:defRPr/>
            </a:pPr>
            <a:r>
              <a:rPr lang="uk-UA" sz="2400" b="1" i="1" dirty="0" smtClean="0">
                <a:solidFill>
                  <a:srgbClr val="CC0000"/>
                </a:solidFill>
                <a:effectLst>
                  <a:outerShdw blurRad="38100" dist="38100" dir="2700000" algn="tl">
                    <a:srgbClr val="C0C0C0"/>
                  </a:outerShdw>
                </a:effectLst>
                <a:latin typeface="Georgia" panose="02040502050405020303" pitchFamily="18" charset="0"/>
              </a:rPr>
              <a:t>Микола </a:t>
            </a:r>
            <a:r>
              <a:rPr lang="uk-UA" sz="2400" b="1" i="1" dirty="0" err="1" smtClean="0">
                <a:solidFill>
                  <a:srgbClr val="CC0000"/>
                </a:solidFill>
                <a:effectLst>
                  <a:outerShdw blurRad="38100" dist="38100" dir="2700000" algn="tl">
                    <a:srgbClr val="C0C0C0"/>
                  </a:outerShdw>
                </a:effectLst>
                <a:latin typeface="Georgia" panose="02040502050405020303" pitchFamily="18" charset="0"/>
              </a:rPr>
              <a:t>Гурович</a:t>
            </a:r>
            <a:r>
              <a:rPr lang="uk-UA" sz="2400" b="1" i="1" dirty="0" smtClean="0">
                <a:solidFill>
                  <a:srgbClr val="CC0000"/>
                </a:solidFill>
                <a:effectLst>
                  <a:outerShdw blurRad="38100" dist="38100" dir="2700000" algn="tl">
                    <a:srgbClr val="C0C0C0"/>
                  </a:outerShdw>
                </a:effectLst>
                <a:latin typeface="Georgia" panose="02040502050405020303" pitchFamily="18" charset="0"/>
              </a:rPr>
              <a:t> Куліш</a:t>
            </a:r>
            <a:r>
              <a:rPr lang="uk-UA" sz="2400" dirty="0" smtClean="0">
                <a:latin typeface="Georgia" panose="02040502050405020303" pitchFamily="18" charset="0"/>
              </a:rPr>
              <a:t>  — український </a:t>
            </a:r>
            <a:r>
              <a:rPr lang="uk-UA" sz="2400" i="1" dirty="0" smtClean="0">
                <a:effectLst>
                  <a:outerShdw blurRad="38100" dist="38100" dir="2700000" algn="tl">
                    <a:srgbClr val="C0C0C0"/>
                  </a:outerShdw>
                </a:effectLst>
                <a:latin typeface="Georgia" panose="02040502050405020303" pitchFamily="18" charset="0"/>
              </a:rPr>
              <a:t>письменник, режисер, драматург, громадський діяч, газетяр і редактор, діяч української освіти, педагог.</a:t>
            </a:r>
          </a:p>
          <a:p>
            <a:pPr algn="just" eaLnBrk="1" hangingPunct="1">
              <a:lnSpc>
                <a:spcPct val="90000"/>
              </a:lnSpc>
              <a:defRPr/>
            </a:pPr>
            <a:endParaRPr lang="uk-UA" sz="2400" i="1" dirty="0" smtClean="0">
              <a:effectLst>
                <a:outerShdw blurRad="38100" dist="38100" dir="2700000" algn="tl">
                  <a:srgbClr val="C0C0C0"/>
                </a:outerShdw>
              </a:effectLst>
              <a:latin typeface="Georgia" panose="02040502050405020303" pitchFamily="18" charset="0"/>
            </a:endParaRPr>
          </a:p>
          <a:p>
            <a:pPr algn="just" eaLnBrk="1" hangingPunct="1">
              <a:lnSpc>
                <a:spcPct val="90000"/>
              </a:lnSpc>
              <a:defRPr/>
            </a:pPr>
            <a:r>
              <a:rPr lang="uk-UA" sz="2400" b="1" i="1" dirty="0" smtClean="0">
                <a:solidFill>
                  <a:srgbClr val="CC0000"/>
                </a:solidFill>
                <a:effectLst>
                  <a:outerShdw blurRad="38100" dist="38100" dir="2700000" algn="tl">
                    <a:srgbClr val="C0C0C0"/>
                  </a:outerShdw>
                </a:effectLst>
                <a:latin typeface="Georgia" panose="02040502050405020303" pitchFamily="18" charset="0"/>
              </a:rPr>
              <a:t>Микола Куліш</a:t>
            </a:r>
            <a:r>
              <a:rPr lang="uk-UA" sz="2400" dirty="0" smtClean="0">
                <a:latin typeface="Georgia" panose="02040502050405020303" pitchFamily="18" charset="0"/>
              </a:rPr>
              <a:t> став драматургом, творчість якого відкрила </a:t>
            </a:r>
            <a:r>
              <a:rPr lang="uk-UA" sz="2400" i="1" u="sng" dirty="0" smtClean="0">
                <a:latin typeface="Georgia" panose="02040502050405020303" pitchFamily="18" charset="0"/>
              </a:rPr>
              <a:t>нові напрямки</a:t>
            </a:r>
            <a:r>
              <a:rPr lang="uk-UA" sz="2400" dirty="0" smtClean="0">
                <a:latin typeface="Georgia" panose="02040502050405020303" pitchFamily="18" charset="0"/>
              </a:rPr>
              <a:t> у розвитку </a:t>
            </a:r>
            <a:r>
              <a:rPr lang="uk-UA" sz="2400" i="1" u="sng" dirty="0" smtClean="0">
                <a:latin typeface="Georgia" panose="02040502050405020303" pitchFamily="18" charset="0"/>
              </a:rPr>
              <a:t>світового драматичного мистецтва</a:t>
            </a:r>
            <a:r>
              <a:rPr lang="uk-UA" sz="2400" dirty="0" smtClean="0">
                <a:latin typeface="Georgia" panose="02040502050405020303" pitchFamily="18" charset="0"/>
              </a:rPr>
              <a:t> 20 і 21 століть.</a:t>
            </a:r>
            <a:endParaRPr lang="uk-UA" sz="2400" dirty="0">
              <a:latin typeface="Georgia" panose="02040502050405020303"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221602158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5" descr="аимсми"/>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2302" y="313532"/>
            <a:ext cx="2857500" cy="4868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6" descr="имтми"/>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43475" y="188913"/>
            <a:ext cx="4103687" cy="255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 name="Picture 4" descr="мис"/>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154320" y="188913"/>
            <a:ext cx="2525713"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7" name="Picture 7" descr="смисми"/>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695658" y="3789363"/>
            <a:ext cx="1984375" cy="280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8" name="Picture 8" descr="имтмит"/>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360321" y="3983497"/>
            <a:ext cx="2808288" cy="262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9" name="WordArt 9"/>
          <p:cNvSpPr>
            <a:spLocks noChangeArrowheads="1" noChangeShapeType="1" noTextEdit="1"/>
          </p:cNvSpPr>
          <p:nvPr/>
        </p:nvSpPr>
        <p:spPr bwMode="auto">
          <a:xfrm>
            <a:off x="5734050" y="2825980"/>
            <a:ext cx="3313112" cy="1079500"/>
          </a:xfrm>
          <a:prstGeom prst="rect">
            <a:avLst/>
          </a:prstGeom>
        </p:spPr>
        <p:txBody>
          <a:bodyPr wrap="none" fromWordArt="1">
            <a:prstTxWarp prst="textPlain">
              <a:avLst>
                <a:gd name="adj" fmla="val 50000"/>
              </a:avLst>
            </a:prstTxWarp>
          </a:bodyPr>
          <a:lstStyle/>
          <a:p>
            <a:pPr algn="ctr"/>
            <a:r>
              <a:rPr lang="ru-RU" sz="3600" i="1" kern="10" dirty="0" err="1">
                <a:ln w="9525">
                  <a:solidFill>
                    <a:srgbClr val="FF0000"/>
                  </a:solidFill>
                  <a:round/>
                  <a:headEnd/>
                  <a:tailEnd/>
                </a:ln>
                <a:solidFill>
                  <a:srgbClr val="CC0000"/>
                </a:solidFill>
                <a:latin typeface="Monotype Corsiva" panose="03010101010201010101" pitchFamily="66" charset="0"/>
              </a:rPr>
              <a:t>Микола</a:t>
            </a:r>
            <a:r>
              <a:rPr lang="ru-RU" sz="3600" i="1" kern="10" dirty="0">
                <a:ln w="9525">
                  <a:solidFill>
                    <a:srgbClr val="FF0000"/>
                  </a:solidFill>
                  <a:round/>
                  <a:headEnd/>
                  <a:tailEnd/>
                </a:ln>
                <a:solidFill>
                  <a:srgbClr val="CC0000"/>
                </a:solidFill>
                <a:latin typeface="Monotype Corsiva" panose="03010101010201010101" pitchFamily="66" charset="0"/>
              </a:rPr>
              <a:t> </a:t>
            </a:r>
            <a:r>
              <a:rPr lang="ru-RU" sz="3600" i="1" kern="10" dirty="0" err="1">
                <a:ln w="9525">
                  <a:solidFill>
                    <a:srgbClr val="FF0000"/>
                  </a:solidFill>
                  <a:round/>
                  <a:headEnd/>
                  <a:tailEnd/>
                </a:ln>
                <a:solidFill>
                  <a:srgbClr val="CC0000"/>
                </a:solidFill>
                <a:latin typeface="Monotype Corsiva" panose="03010101010201010101" pitchFamily="66" charset="0"/>
              </a:rPr>
              <a:t>Куліш</a:t>
            </a:r>
            <a:r>
              <a:rPr lang="ru-RU" sz="3600" i="1" kern="10" dirty="0">
                <a:ln w="9525">
                  <a:solidFill>
                    <a:srgbClr val="FF0000"/>
                  </a:solidFill>
                  <a:round/>
                  <a:headEnd/>
                  <a:tailEnd/>
                </a:ln>
                <a:solidFill>
                  <a:srgbClr val="CC0000"/>
                </a:solidFill>
                <a:latin typeface="Monotype Corsiva" panose="03010101010201010101" pitchFamily="66" charset="0"/>
              </a:rPr>
              <a:t> </a:t>
            </a:r>
          </a:p>
        </p:txBody>
      </p:sp>
      <p:sp>
        <p:nvSpPr>
          <p:cNvPr id="10250" name="WordArt 10"/>
          <p:cNvSpPr>
            <a:spLocks noChangeArrowheads="1" noChangeShapeType="1" noTextEdit="1"/>
          </p:cNvSpPr>
          <p:nvPr/>
        </p:nvSpPr>
        <p:spPr bwMode="auto">
          <a:xfrm>
            <a:off x="3288509" y="5469942"/>
            <a:ext cx="2808288" cy="935037"/>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solidFill>
                  <a:schemeClr val="tx2"/>
                </a:solidFill>
                <a:cs typeface="Arial" panose="020B0604020202020204" pitchFamily="34" charset="0"/>
              </a:rPr>
              <a:t>1892 - 1937</a:t>
            </a:r>
          </a:p>
        </p:txBody>
      </p:sp>
      <p:pic>
        <p:nvPicPr>
          <p:cNvPr id="11" name="Рисунок 1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10016420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HvylyovyMykolaPho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55737" y="1632703"/>
            <a:ext cx="2685231" cy="3564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6" name="Rectangle 2"/>
          <p:cNvSpPr>
            <a:spLocks noGrp="1" noChangeArrowheads="1"/>
          </p:cNvSpPr>
          <p:nvPr>
            <p:ph type="title"/>
          </p:nvPr>
        </p:nvSpPr>
        <p:spPr>
          <a:xfrm>
            <a:off x="6144126" y="188914"/>
            <a:ext cx="6047874" cy="731838"/>
          </a:xfrm>
        </p:spPr>
        <p:txBody>
          <a:bodyPr>
            <a:normAutofit fontScale="90000"/>
          </a:bodyPr>
          <a:lstStyle/>
          <a:p>
            <a:pPr algn="ctr" eaLnBrk="1" hangingPunct="1">
              <a:defRPr/>
            </a:pPr>
            <a:r>
              <a:rPr lang="ru-RU" dirty="0" smtClean="0">
                <a:solidFill>
                  <a:schemeClr val="folHlink"/>
                </a:solidFill>
              </a:rPr>
              <a:t>          </a:t>
            </a:r>
            <a:r>
              <a:rPr lang="ru-RU" sz="3600" b="1" dirty="0" err="1" smtClean="0">
                <a:solidFill>
                  <a:srgbClr val="CC0000"/>
                </a:solidFill>
                <a:effectLst>
                  <a:outerShdw blurRad="38100" dist="38100" dir="2700000" algn="tl">
                    <a:srgbClr val="C0C0C0"/>
                  </a:outerShdw>
                </a:effectLst>
                <a:latin typeface="Georgia" panose="02040502050405020303" pitchFamily="18" charset="0"/>
              </a:rPr>
              <a:t>Микола</a:t>
            </a:r>
            <a:r>
              <a:rPr lang="ru-RU" sz="3600" b="1" dirty="0" smtClean="0">
                <a:solidFill>
                  <a:srgbClr val="CC0000"/>
                </a:solidFill>
                <a:effectLst>
                  <a:outerShdw blurRad="38100" dist="38100" dir="2700000" algn="tl">
                    <a:srgbClr val="C0C0C0"/>
                  </a:outerShdw>
                </a:effectLst>
                <a:latin typeface="Georgia" panose="02040502050405020303" pitchFamily="18" charset="0"/>
              </a:rPr>
              <a:t> </a:t>
            </a:r>
            <a:r>
              <a:rPr lang="ru-RU" sz="3600" b="1" dirty="0" err="1" smtClean="0">
                <a:solidFill>
                  <a:srgbClr val="CC0000"/>
                </a:solidFill>
                <a:effectLst>
                  <a:outerShdw blurRad="38100" dist="38100" dir="2700000" algn="tl">
                    <a:srgbClr val="C0C0C0"/>
                  </a:outerShdw>
                </a:effectLst>
                <a:latin typeface="Georgia" panose="02040502050405020303" pitchFamily="18" charset="0"/>
              </a:rPr>
              <a:t>Хвильовий</a:t>
            </a:r>
            <a:endParaRPr lang="ru-RU" sz="3600" b="1" dirty="0" smtClean="0">
              <a:solidFill>
                <a:srgbClr val="CC0000"/>
              </a:solidFill>
              <a:effectLst>
                <a:outerShdw blurRad="38100" dist="38100" dir="2700000" algn="tl">
                  <a:srgbClr val="C0C0C0"/>
                </a:outerShdw>
              </a:effectLst>
              <a:latin typeface="Georgia" panose="02040502050405020303" pitchFamily="18" charset="0"/>
            </a:endParaRPr>
          </a:p>
        </p:txBody>
      </p:sp>
      <p:sp>
        <p:nvSpPr>
          <p:cNvPr id="26627" name="Rectangle 3"/>
          <p:cNvSpPr>
            <a:spLocks noGrp="1" noChangeArrowheads="1"/>
          </p:cNvSpPr>
          <p:nvPr>
            <p:ph type="body" idx="1"/>
          </p:nvPr>
        </p:nvSpPr>
        <p:spPr>
          <a:xfrm>
            <a:off x="4940968" y="1477128"/>
            <a:ext cx="7016082" cy="4525962"/>
          </a:xfrm>
        </p:spPr>
        <p:txBody>
          <a:bodyPr>
            <a:normAutofit lnSpcReduction="10000"/>
          </a:bodyPr>
          <a:lstStyle/>
          <a:p>
            <a:pPr algn="just" eaLnBrk="1" hangingPunct="1">
              <a:defRPr/>
            </a:pPr>
            <a:r>
              <a:rPr lang="uk-UA" sz="2400" b="1" i="1" dirty="0" smtClean="0">
                <a:effectLst>
                  <a:outerShdw blurRad="38100" dist="38100" dir="2700000" algn="tl">
                    <a:srgbClr val="C0C0C0"/>
                  </a:outerShdw>
                </a:effectLst>
                <a:latin typeface="Georgia" panose="02040502050405020303" pitchFamily="18" charset="0"/>
              </a:rPr>
              <a:t>13 грудня 1893 (Тростянець)</a:t>
            </a:r>
            <a:r>
              <a:rPr lang="uk-UA" sz="2400" dirty="0" smtClean="0">
                <a:latin typeface="Georgia" panose="02040502050405020303" pitchFamily="18" charset="0"/>
              </a:rPr>
              <a:t> — †</a:t>
            </a:r>
            <a:r>
              <a:rPr lang="uk-UA" sz="2400" b="1" i="1" dirty="0" smtClean="0">
                <a:effectLst>
                  <a:outerShdw blurRad="38100" dist="38100" dir="2700000" algn="tl">
                    <a:srgbClr val="C0C0C0"/>
                  </a:outerShdw>
                </a:effectLst>
                <a:latin typeface="Georgia" panose="02040502050405020303" pitchFamily="18" charset="0"/>
              </a:rPr>
              <a:t>13 травня</a:t>
            </a:r>
            <a:r>
              <a:rPr lang="uk-UA" sz="2400" dirty="0" smtClean="0">
                <a:latin typeface="Georgia" panose="02040502050405020303" pitchFamily="18" charset="0"/>
              </a:rPr>
              <a:t> </a:t>
            </a:r>
            <a:r>
              <a:rPr lang="uk-UA" sz="2400" b="1" i="1" dirty="0" smtClean="0">
                <a:effectLst>
                  <a:outerShdw blurRad="38100" dist="38100" dir="2700000" algn="tl">
                    <a:srgbClr val="C0C0C0"/>
                  </a:outerShdw>
                </a:effectLst>
                <a:latin typeface="Georgia" panose="02040502050405020303" pitchFamily="18" charset="0"/>
              </a:rPr>
              <a:t>1933</a:t>
            </a:r>
            <a:r>
              <a:rPr lang="uk-UA" sz="2400" dirty="0" smtClean="0">
                <a:latin typeface="Georgia" panose="02040502050405020303" pitchFamily="18" charset="0"/>
              </a:rPr>
              <a:t> </a:t>
            </a:r>
            <a:r>
              <a:rPr lang="uk-UA" sz="2400" b="1" i="1" dirty="0" smtClean="0">
                <a:effectLst>
                  <a:outerShdw blurRad="38100" dist="38100" dir="2700000" algn="tl">
                    <a:srgbClr val="C0C0C0"/>
                  </a:outerShdw>
                </a:effectLst>
                <a:latin typeface="Georgia" panose="02040502050405020303" pitchFamily="18" charset="0"/>
              </a:rPr>
              <a:t>(Харків)</a:t>
            </a:r>
          </a:p>
          <a:p>
            <a:pPr algn="just" eaLnBrk="1" hangingPunct="1">
              <a:defRPr/>
            </a:pPr>
            <a:endParaRPr lang="uk-UA" sz="2400" dirty="0" smtClean="0">
              <a:latin typeface="Georgia" panose="02040502050405020303" pitchFamily="18" charset="0"/>
            </a:endParaRPr>
          </a:p>
          <a:p>
            <a:pPr algn="just" eaLnBrk="1" hangingPunct="1">
              <a:defRPr/>
            </a:pPr>
            <a:r>
              <a:rPr lang="uk-UA" sz="2400" dirty="0" smtClean="0">
                <a:latin typeface="Georgia" panose="02040502050405020303" pitchFamily="18" charset="0"/>
              </a:rPr>
              <a:t> </a:t>
            </a:r>
            <a:r>
              <a:rPr lang="uk-UA" sz="2400" b="1" i="1" dirty="0" smtClean="0">
                <a:effectLst>
                  <a:outerShdw blurRad="38100" dist="38100" dir="2700000" algn="tl">
                    <a:srgbClr val="C0C0C0"/>
                  </a:outerShdw>
                </a:effectLst>
                <a:latin typeface="Georgia" panose="02040502050405020303" pitchFamily="18" charset="0"/>
              </a:rPr>
              <a:t>Микола Хвильовий</a:t>
            </a:r>
            <a:r>
              <a:rPr lang="uk-UA" sz="2400" dirty="0" smtClean="0">
                <a:latin typeface="Georgia" panose="02040502050405020303" pitchFamily="18" charset="0"/>
              </a:rPr>
              <a:t>— український </a:t>
            </a:r>
            <a:r>
              <a:rPr lang="uk-UA" sz="2400" i="1" dirty="0" smtClean="0">
                <a:effectLst>
                  <a:outerShdw blurRad="38100" dist="38100" dir="2700000" algn="tl">
                    <a:srgbClr val="C0C0C0"/>
                  </a:outerShdw>
                </a:effectLst>
                <a:latin typeface="Georgia" panose="02040502050405020303" pitchFamily="18" charset="0"/>
              </a:rPr>
              <a:t>прозаїк, поет, публіцист</a:t>
            </a:r>
            <a:r>
              <a:rPr lang="uk-UA" sz="2400" dirty="0" smtClean="0">
                <a:latin typeface="Georgia" panose="02040502050405020303" pitchFamily="18" charset="0"/>
              </a:rPr>
              <a:t>, один з </a:t>
            </a:r>
            <a:r>
              <a:rPr lang="uk-UA" sz="2400" i="1" dirty="0" smtClean="0">
                <a:effectLst>
                  <a:outerShdw blurRad="38100" dist="38100" dir="2700000" algn="tl">
                    <a:srgbClr val="C0C0C0"/>
                  </a:outerShdw>
                </a:effectLst>
                <a:latin typeface="Georgia" panose="02040502050405020303" pitchFamily="18" charset="0"/>
              </a:rPr>
              <a:t>основоположників пореволюційної української прози</a:t>
            </a:r>
          </a:p>
          <a:p>
            <a:pPr algn="just" eaLnBrk="1" hangingPunct="1">
              <a:defRPr/>
            </a:pPr>
            <a:r>
              <a:rPr lang="uk-UA" sz="2400" b="1" i="1" dirty="0" smtClean="0">
                <a:effectLst>
                  <a:outerShdw blurRad="38100" dist="38100" dir="2700000" algn="tl">
                    <a:srgbClr val="C0C0C0"/>
                  </a:outerShdw>
                </a:effectLst>
                <a:latin typeface="Georgia" panose="02040502050405020303" pitchFamily="18" charset="0"/>
              </a:rPr>
              <a:t>1919 </a:t>
            </a:r>
            <a:r>
              <a:rPr lang="uk-UA" sz="2400" dirty="0" smtClean="0">
                <a:latin typeface="Georgia" panose="02040502050405020303" pitchFamily="18" charset="0"/>
              </a:rPr>
              <a:t>вступив до </a:t>
            </a:r>
            <a:r>
              <a:rPr lang="uk-UA" sz="2400" b="1" i="1" dirty="0" smtClean="0">
                <a:effectLst>
                  <a:outerShdw blurRad="38100" dist="38100" dir="2700000" algn="tl">
                    <a:srgbClr val="C0C0C0"/>
                  </a:outerShdw>
                </a:effectLst>
                <a:latin typeface="Georgia" panose="02040502050405020303" pitchFamily="18" charset="0"/>
              </a:rPr>
              <a:t>КП(б)У</a:t>
            </a:r>
            <a:r>
              <a:rPr lang="uk-UA" sz="2400" dirty="0" smtClean="0">
                <a:latin typeface="Georgia" panose="02040502050405020303" pitchFamily="18" charset="0"/>
              </a:rPr>
              <a:t>. </a:t>
            </a:r>
          </a:p>
          <a:p>
            <a:pPr algn="just" eaLnBrk="1" hangingPunct="1">
              <a:defRPr/>
            </a:pPr>
            <a:r>
              <a:rPr lang="uk-UA" sz="2400" i="1" dirty="0" smtClean="0">
                <a:effectLst>
                  <a:outerShdw blurRad="38100" dist="38100" dir="2700000" algn="tl">
                    <a:srgbClr val="C0C0C0"/>
                  </a:outerShdw>
                </a:effectLst>
                <a:latin typeface="Georgia" panose="02040502050405020303" pitchFamily="18" charset="0"/>
              </a:rPr>
              <a:t>Член-засновник</a:t>
            </a:r>
            <a:r>
              <a:rPr lang="uk-UA" sz="2400" dirty="0" smtClean="0">
                <a:latin typeface="Georgia" panose="02040502050405020303" pitchFamily="18" charset="0"/>
              </a:rPr>
              <a:t> багатьох тогочасних літературних організацій — </a:t>
            </a:r>
            <a:r>
              <a:rPr lang="uk-UA" sz="2400" b="1" i="1" dirty="0" smtClean="0">
                <a:effectLst>
                  <a:outerShdw blurRad="38100" dist="38100" dir="2700000" algn="tl">
                    <a:srgbClr val="C0C0C0"/>
                  </a:outerShdw>
                </a:effectLst>
                <a:latin typeface="Georgia" panose="02040502050405020303" pitchFamily="18" charset="0"/>
              </a:rPr>
              <a:t>«Гарт»</a:t>
            </a:r>
            <a:r>
              <a:rPr lang="uk-UA" sz="2400" dirty="0" smtClean="0">
                <a:latin typeface="Georgia" panose="02040502050405020303" pitchFamily="18" charset="0"/>
              </a:rPr>
              <a:t> (1923), </a:t>
            </a:r>
            <a:r>
              <a:rPr lang="uk-UA" sz="2400" b="1" i="1" dirty="0" smtClean="0">
                <a:effectLst>
                  <a:outerShdw blurRad="38100" dist="38100" dir="2700000" algn="tl">
                    <a:srgbClr val="C0C0C0"/>
                  </a:outerShdw>
                </a:effectLst>
                <a:latin typeface="Georgia" panose="02040502050405020303" pitchFamily="18" charset="0"/>
              </a:rPr>
              <a:t>«ВАПЛІТЕ»</a:t>
            </a:r>
            <a:r>
              <a:rPr lang="uk-UA" sz="2400" dirty="0" smtClean="0">
                <a:latin typeface="Georgia" panose="02040502050405020303" pitchFamily="18" charset="0"/>
              </a:rPr>
              <a:t> (Вільної академії пролетарської літератури) (1925), </a:t>
            </a:r>
            <a:r>
              <a:rPr lang="uk-UA" sz="2400" b="1" i="1" dirty="0" smtClean="0">
                <a:effectLst>
                  <a:outerShdw blurRad="38100" dist="38100" dir="2700000" algn="tl">
                    <a:srgbClr val="C0C0C0"/>
                  </a:outerShdw>
                </a:effectLst>
                <a:latin typeface="Georgia" panose="02040502050405020303" pitchFamily="18" charset="0"/>
              </a:rPr>
              <a:t>«</a:t>
            </a:r>
            <a:r>
              <a:rPr lang="uk-UA" sz="2400" b="1" i="1" dirty="0" err="1" smtClean="0">
                <a:effectLst>
                  <a:outerShdw blurRad="38100" dist="38100" dir="2700000" algn="tl">
                    <a:srgbClr val="C0C0C0"/>
                  </a:outerShdw>
                </a:effectLst>
                <a:latin typeface="Georgia" panose="02040502050405020303" pitchFamily="18" charset="0"/>
              </a:rPr>
              <a:t>Пролітфронту</a:t>
            </a:r>
            <a:r>
              <a:rPr lang="uk-UA" sz="2400" b="1" i="1" dirty="0" smtClean="0">
                <a:effectLst>
                  <a:outerShdw blurRad="38100" dist="38100" dir="2700000" algn="tl">
                    <a:srgbClr val="C0C0C0"/>
                  </a:outerShdw>
                </a:effectLst>
                <a:latin typeface="Georgia" panose="02040502050405020303" pitchFamily="18" charset="0"/>
              </a:rPr>
              <a:t>».</a:t>
            </a:r>
            <a:r>
              <a:rPr lang="uk-UA" sz="2400" dirty="0" smtClean="0">
                <a:latin typeface="Georgia" panose="02040502050405020303" pitchFamily="18" charset="0"/>
              </a:rPr>
              <a:t> </a:t>
            </a:r>
            <a:endParaRPr lang="uk-UA" sz="2400" dirty="0">
              <a:latin typeface="Georgia" panose="02040502050405020303"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308500176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5193916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66941" y="268037"/>
            <a:ext cx="3840162"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 name="Picture 6" descr="42719d4a-b"/>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365458" y="260350"/>
            <a:ext cx="2501900" cy="324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 name="Picture 9" descr="16_0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365458" y="3125537"/>
            <a:ext cx="2501900" cy="3488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4" descr="hvilyovii"/>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73344" y="260350"/>
            <a:ext cx="2535241" cy="3669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2" name="Picture 7" descr="HvylyovyMykolaPhoto"/>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678509" y="3284537"/>
            <a:ext cx="2582862"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Рисунок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 y="0"/>
            <a:ext cx="1965217" cy="6858000"/>
          </a:xfrm>
          <a:prstGeom prst="rect">
            <a:avLst/>
          </a:prstGeom>
        </p:spPr>
      </p:pic>
    </p:spTree>
    <p:extLst>
      <p:ext uri="{BB962C8B-B14F-4D97-AF65-F5344CB8AC3E}">
        <p14:creationId xmlns:p14="http://schemas.microsoft.com/office/powerpoint/2010/main" xmlns="" val="147114152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5781</Words>
  <Application>Microsoft Office PowerPoint</Application>
  <PresentationFormat>Произвольный</PresentationFormat>
  <Paragraphs>587</Paragraphs>
  <Slides>132</Slides>
  <Notes>7</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132</vt:i4>
      </vt:variant>
    </vt:vector>
  </HeadingPairs>
  <TitlesOfParts>
    <vt:vector size="134" baseType="lpstr">
      <vt:lpstr>Тема Office</vt:lpstr>
      <vt:lpstr>Диаграмма</vt:lpstr>
      <vt:lpstr>Тема 24 </vt:lpstr>
      <vt:lpstr>Основні дати та події:</vt:lpstr>
      <vt:lpstr>ФОРСОВАНА ІНДУСТРІАЛІЗАЦІЯ</vt:lpstr>
      <vt:lpstr>Основні поняття: </vt:lpstr>
      <vt:lpstr>Радянська модернізація  кінця 1920-30 -х років </vt:lpstr>
      <vt:lpstr>1925 р. - XIV з’їзд ВКП(б) – оголошено першочергове завдання розвитку економіки - індустріалізація.</vt:lpstr>
      <vt:lpstr>Слайд 7</vt:lpstr>
      <vt:lpstr>Причини сталінської індустріалізації: </vt:lpstr>
      <vt:lpstr>Слайд 9</vt:lpstr>
      <vt:lpstr>ТРУДОВИЙ ЕНТУЗІАЗМ СТАЄ ОДНИМ ІЗ НАРІЖНИХ КАМЕНІВ ІНДУСТРІАЛІЗАЦІЇ</vt:lpstr>
      <vt:lpstr>ВИМОГИ ПЕРЕВИКОНУВАТИ ПЛАН СТОСУВАЛИСЯ ВСІХ ГАЛУЗЕЙ ПРОМИСЛОВОСТІ ТА КОЖНОГО РОБІТНИКА ОСОБИСТО</vt:lpstr>
      <vt:lpstr>ДИНАМІКА ЗРОСТАННЯ БЮДЖЕТУ ЗА РАХУНОК ПРОДАЖУ СПИРТНИХ НАПОЇВ</vt:lpstr>
      <vt:lpstr>Перехід до політики індустріалізації відбувався в декілька етапів</vt:lpstr>
      <vt:lpstr>Перехід до політики індустріалізації відбувався в декілька етапів</vt:lpstr>
      <vt:lpstr>Слайд 15</vt:lpstr>
      <vt:lpstr>Слайд 16</vt:lpstr>
      <vt:lpstr> Особливості індустріалізації в Україні </vt:lpstr>
      <vt:lpstr>Слайд 18</vt:lpstr>
      <vt:lpstr>Слайд 19</vt:lpstr>
      <vt:lpstr>1928/29 - 1932/33 –  перший п'ятирічний план</vt:lpstr>
      <vt:lpstr>Слайд 21</vt:lpstr>
      <vt:lpstr>Результати першої п’ятирічки:</vt:lpstr>
      <vt:lpstr>Слайд 23</vt:lpstr>
      <vt:lpstr>Слайд 24</vt:lpstr>
      <vt:lpstr>Слайд 25</vt:lpstr>
      <vt:lpstr>Слайд 26</vt:lpstr>
      <vt:lpstr>Слайд 27</vt:lpstr>
      <vt:lpstr>Слайд 28</vt:lpstr>
      <vt:lpstr>   Індустріалізація відбувалась в умовах масового виробничого ентузіазму народу. В 1929 р ЦК ВКП (Б) ухвалив постанову «Про соціалістичне змагання», розгорнулося соціалістичне змагання, рух ударників, стахановський та ізотовський рухи, рух новаторів, багатоверстатників..      Стаханівський рух – форма соціалістичного змагання, започаткована Олексієм Стахановим. Рекорди стахановців стали підставою для істотного підвищення норм виробітку і плану. </vt:lpstr>
      <vt:lpstr>    Наслідки індустріалізації  </vt:lpstr>
      <vt:lpstr>Підсумки індустріалізації: </vt:lpstr>
      <vt:lpstr>Негативні наслідки індустріалізації </vt:lpstr>
      <vt:lpstr>Слайд 33</vt:lpstr>
      <vt:lpstr>КОЛЕКТИВІЗАЦІЯ</vt:lpstr>
      <vt:lpstr>Слайд 35</vt:lpstr>
      <vt:lpstr>Слайд 36</vt:lpstr>
      <vt:lpstr>Слайд 37</vt:lpstr>
      <vt:lpstr> Мета: </vt:lpstr>
      <vt:lpstr> Колективізація розглядалась як засіб для прискорення індустріалізації, розв'язання хлібної проблеми, ліквідації заможного селянства — ворога радянської влади.    </vt:lpstr>
      <vt:lpstr>Слайд 40</vt:lpstr>
      <vt:lpstr>Слайд 41</vt:lpstr>
      <vt:lpstr>Суцільна колективізація – </vt:lpstr>
      <vt:lpstr>Слайд 43</vt:lpstr>
      <vt:lpstr>Слайд 44</vt:lpstr>
      <vt:lpstr>У січні 1930 р. прийнято постанову «Про темпи колективізації…»</vt:lpstr>
      <vt:lpstr>Важливі дати</vt:lpstr>
      <vt:lpstr> </vt:lpstr>
      <vt:lpstr> Наприкінці січня 1929р. була опублікована постанова ЦК ВКП(б) «Про заходи по ліквідації куркульських господарств у районах суцільної колективізації». під «розкуркулення» потрапляли не лише заможні господарства, а й ті, які не погоджувалися йти в колгоспи. їх називали «підкуркульниками». По суті, кампанія «ліквідації куркульства як класу» була формою репресій щодо всього селянства. Загроза «розкуркулення» висіла над селянами й примушувала їх вступати у колгоспи.    </vt:lpstr>
      <vt:lpstr>Слайд 49</vt:lpstr>
      <vt:lpstr> У відповідь на жорстоку політику держави селянство стало все більш відверто висловлювати своє незадоволення. Насамперед селяни вдавалися до такої форми спротиву, як приховування зерна. Спочатку вони ховали зерно в межах своїх господарств, але згодом, після застосування трусів на селянських подвір’ях, зерно почали переховувати в стогах сіна, в ярах, лісах, у степу. Хоча найбільшу активність тут зрозуміло проявляли заможні верстви селян, теж саме в міру своїх можливостей робили середняки  й біднота, які мали “ лишки” хліба. Навіть колгоспники, як тільки могли, намагалися уникнути конфіскацій.   </vt:lpstr>
      <vt:lpstr>«Запаморочення від успіхів»</vt:lpstr>
      <vt:lpstr>Результати та наслідки колективізації: </vt:lpstr>
      <vt:lpstr>Наслідки колективізації</vt:lpstr>
      <vt:lpstr>ГОЛОДОМОР 1932-1933 РОКИ</vt:lpstr>
      <vt:lpstr>Слайд 55</vt:lpstr>
      <vt:lpstr>Причини Голодомору</vt:lpstr>
      <vt:lpstr>Слайд 57</vt:lpstr>
      <vt:lpstr>Слайд 58</vt:lpstr>
      <vt:lpstr>Слайд 59</vt:lpstr>
      <vt:lpstr>Слайд 60</vt:lpstr>
      <vt:lpstr>Слайд 61</vt:lpstr>
      <vt:lpstr>Наслідки голодомору 1932-1933 років</vt:lpstr>
      <vt:lpstr>Політичні процеси 1920-х – початку 1930-х років  Великий терор</vt:lpstr>
      <vt:lpstr>Масові репресії</vt:lpstr>
      <vt:lpstr>Масові репресії</vt:lpstr>
      <vt:lpstr>Слайд 66</vt:lpstr>
      <vt:lpstr>Слайд 67</vt:lpstr>
      <vt:lpstr>Слайд 68</vt:lpstr>
      <vt:lpstr>Слайд 69</vt:lpstr>
      <vt:lpstr>Слайд 70</vt:lpstr>
      <vt:lpstr>Перший (1929-1931 рр.) – це так звана «шахтинська справа», харківські політичні процеси над українською інтелігенцією, «шкідниками» і «саботажниками», насильство над селянами, початок розкуркулення і депортацій під час колективізації;  </vt:lpstr>
      <vt:lpstr>Слайд 72</vt:lpstr>
      <vt:lpstr>Радянські агітаційні плакати:  «Боротьба з ворогами народу»</vt:lpstr>
      <vt:lpstr>Слайд 74</vt:lpstr>
      <vt:lpstr>ОДНИМ З НАЙГУЧНІШИХ ПРОЦЕСІВ КІНЦЯ 20-х РОКІВ СТАЄ ШАХТИНСЬКА СПРАВА</vt:lpstr>
      <vt:lpstr>Слайд 76</vt:lpstr>
      <vt:lpstr>Слайд 77</vt:lpstr>
      <vt:lpstr>Згортання коренізації. СВУ</vt:lpstr>
      <vt:lpstr>Слайд 79</vt:lpstr>
      <vt:lpstr>Слайд 80</vt:lpstr>
      <vt:lpstr>«Український національний центр» </vt:lpstr>
      <vt:lpstr>Слайд 82</vt:lpstr>
      <vt:lpstr>Слайд 83</vt:lpstr>
      <vt:lpstr>Слайд 84</vt:lpstr>
      <vt:lpstr>Другий  (1932-1934 рр.) був пов'язаний, насамперед, з терором голодом, який було штучно влаштовано проти  українців, що привело до демографічного зменшення населення майже на 7 млн. осіб; заборона процесу «українізації» і постишевські репресії проти української інтелігенції, діячів культури, науки і освіти, письменників, журналістів і представників мистецтва; </vt:lpstr>
      <vt:lpstr>1 грудня 1934 р. за ініціативою Сталіна ЦВК і РНК СРСР прийняли постанову «Про внесення змін у діючі кримінально-процесуальні кодекси союзних республік» наступного змісту:</vt:lpstr>
      <vt:lpstr>Слайд 87</vt:lpstr>
      <vt:lpstr>Слайд 88</vt:lpstr>
      <vt:lpstr>Слайд 89</vt:lpstr>
      <vt:lpstr>«Розстріляне відродження»</vt:lpstr>
      <vt:lpstr>Слайд 91</vt:lpstr>
      <vt:lpstr>Слайд 92</vt:lpstr>
      <vt:lpstr>Слайд 93</vt:lpstr>
      <vt:lpstr>Лесь Курбас</vt:lpstr>
      <vt:lpstr>Слайд 95</vt:lpstr>
      <vt:lpstr>Микола Куліш</vt:lpstr>
      <vt:lpstr>Слайд 97</vt:lpstr>
      <vt:lpstr>          Микола Хвильовий</vt:lpstr>
      <vt:lpstr>Слайд 99</vt:lpstr>
      <vt:lpstr>                Остап Вишня</vt:lpstr>
      <vt:lpstr>Слайд 101</vt:lpstr>
      <vt:lpstr>Історичні передумови </vt:lpstr>
      <vt:lpstr>Літературні об'єднання </vt:lpstr>
      <vt:lpstr>Слайд 104</vt:lpstr>
      <vt:lpstr>Слайд 105</vt:lpstr>
      <vt:lpstr>Слайд 106</vt:lpstr>
      <vt:lpstr>Слайд 107</vt:lpstr>
      <vt:lpstr>Слайд 108</vt:lpstr>
      <vt:lpstr>Типові заголовки тодішніх газет</vt:lpstr>
      <vt:lpstr>Слайд 110</vt:lpstr>
      <vt:lpstr>Слайд 111</vt:lpstr>
      <vt:lpstr>    </vt:lpstr>
      <vt:lpstr>Слайд 113</vt:lpstr>
      <vt:lpstr>Слайд 114</vt:lpstr>
      <vt:lpstr>Слайд 115</vt:lpstr>
      <vt:lpstr>Слайд 116</vt:lpstr>
      <vt:lpstr>Слайд 117</vt:lpstr>
      <vt:lpstr>Слайд 118</vt:lpstr>
      <vt:lpstr>Слайд 119</vt:lpstr>
      <vt:lpstr>Слайд 120</vt:lpstr>
      <vt:lpstr>Слайд 121</vt:lpstr>
      <vt:lpstr>Конституція УРСР  1937 р  </vt:lpstr>
      <vt:lpstr>Слайд 123</vt:lpstr>
      <vt:lpstr>Слайд 124</vt:lpstr>
      <vt:lpstr>Слайд 125</vt:lpstr>
      <vt:lpstr>Слайд 126</vt:lpstr>
      <vt:lpstr>Слайд 127</vt:lpstr>
      <vt:lpstr>Антирелігійна політика</vt:lpstr>
      <vt:lpstr>Слайд 129</vt:lpstr>
      <vt:lpstr>Слайд 130</vt:lpstr>
      <vt:lpstr>Слайд 131</vt:lpstr>
      <vt:lpstr>Слайд 132</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Підготовка до ЗНО з історії України</dc:title>
  <dc:creator>владимир</dc:creator>
  <cp:lastModifiedBy>userznu</cp:lastModifiedBy>
  <cp:revision>49</cp:revision>
  <dcterms:created xsi:type="dcterms:W3CDTF">2020-04-30T18:20:51Z</dcterms:created>
  <dcterms:modified xsi:type="dcterms:W3CDTF">2022-02-02T21:43:42Z</dcterms:modified>
</cp:coreProperties>
</file>