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6"/>
  </p:handoutMasterIdLst>
  <p:sldIdLst>
    <p:sldId id="256" r:id="rId2"/>
    <p:sldId id="257" r:id="rId3"/>
    <p:sldId id="258" r:id="rId4"/>
    <p:sldId id="268" r:id="rId5"/>
    <p:sldId id="266" r:id="rId6"/>
    <p:sldId id="267" r:id="rId7"/>
    <p:sldId id="269" r:id="rId8"/>
    <p:sldId id="259" r:id="rId9"/>
    <p:sldId id="260" r:id="rId10"/>
    <p:sldId id="261" r:id="rId11"/>
    <p:sldId id="262" r:id="rId12"/>
    <p:sldId id="263" r:id="rId13"/>
    <p:sldId id="264" r:id="rId14"/>
    <p:sldId id="270" r:id="rId15"/>
    <p:sldId id="271" r:id="rId16"/>
    <p:sldId id="273" r:id="rId17"/>
    <p:sldId id="274" r:id="rId18"/>
    <p:sldId id="276" r:id="rId19"/>
    <p:sldId id="275" r:id="rId20"/>
    <p:sldId id="277" r:id="rId21"/>
    <p:sldId id="280" r:id="rId22"/>
    <p:sldId id="281" r:id="rId23"/>
    <p:sldId id="265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715"/>
    <a:srgbClr val="003374"/>
    <a:srgbClr val="E6F83A"/>
    <a:srgbClr val="1D3C7A"/>
    <a:srgbClr val="3A5896"/>
    <a:srgbClr val="385592"/>
    <a:srgbClr val="FFFFFF"/>
    <a:srgbClr val="173A8D"/>
    <a:srgbClr val="D6DEEA"/>
    <a:srgbClr val="9F92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4/29/22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4/29/22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4/29/22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4/29/22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70000"/>
            <a:ext cx="7886699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4/29/22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3084"/>
            <a:ext cx="7886699" cy="104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70"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68"/>
          <a:stretch/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93800" y="4825285"/>
            <a:ext cx="3733800" cy="990600"/>
          </a:xfrm>
        </p:spPr>
        <p:txBody>
          <a:bodyPr>
            <a:noAutofit/>
          </a:bodyPr>
          <a:lstStyle/>
          <a:p>
            <a:r>
              <a:rPr lang="ru-RU" sz="2800" b="1" i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3155324" y="2511380"/>
            <a:ext cx="5563673" cy="1571224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47458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Оздоровче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. </a:t>
            </a:r>
          </a:p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Безпека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.</a:t>
            </a:r>
          </a:p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</a:t>
            </a:r>
            <a:r>
              <a:rPr lang="uk-UA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і системи.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3628" y="1566213"/>
            <a:ext cx="7886699" cy="4906963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Небезпечні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продукти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харчування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містять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хвороботворні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бактерії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віруси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паразитів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шкідливі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хімічні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речовини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є причиною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більш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як 200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різноманітних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недуг —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діареї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онкологічних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захворювань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6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Оздоровче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.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Безпека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pic>
        <p:nvPicPr>
          <p:cNvPr id="3074" name="Picture 2" descr="Анализы пищевых продуктов - ФГБУ ЦАС &amp;quot;Владимирский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327" y="3615676"/>
            <a:ext cx="762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637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Оздоровче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.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Безпека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65915" y="1268191"/>
            <a:ext cx="691595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За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оцінкою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ВООЗ, 600 млн людей,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майже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кожен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десятий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у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світі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, стали жертвами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вживання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неякісних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харчових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продуктів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. 420 000 людей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щорічно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помирають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через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уживання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небезпечних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харчових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продуктів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.</a:t>
            </a:r>
          </a:p>
          <a:p>
            <a:pPr fontAlgn="base"/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40% недуг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харчового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походження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припадає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на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дітей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віком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до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п’яти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років</a:t>
            </a:r>
            <a:endParaRPr lang="ru-RU" sz="2400" b="1" i="1" dirty="0">
              <a:solidFill>
                <a:srgbClr val="174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"/>
            </a:endParaRPr>
          </a:p>
        </p:txBody>
      </p:sp>
      <p:pic>
        <p:nvPicPr>
          <p:cNvPr id="4104" name="Picture 8" descr="Berufsbild Chemiker/in FH - gateway.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621" y="4315179"/>
            <a:ext cx="4129157" cy="229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104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837" y="1566214"/>
            <a:ext cx="7886699" cy="4906963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Безпека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харчових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продуктів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важлива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всіх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етапах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виробництва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збору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врожаю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перероблення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зберігання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розподілу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аж до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приготування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споживання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їжі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>
              <a:solidFill>
                <a:srgbClr val="174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Оздоровче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.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Безпека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453" y="3296991"/>
            <a:ext cx="4615466" cy="307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001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3628" y="1785155"/>
            <a:ext cx="7886699" cy="4906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Дотримання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принципів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валеологічного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харчування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повинно стати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звичкою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кожної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людини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яка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бажає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бути здоровою і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прагне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активного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довголіття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цих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корисних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звичок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харчування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оптимальної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рухової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фізичної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активності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формується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фізіологічний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базис здорового способу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життя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Оздоровче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.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Безпека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pic>
        <p:nvPicPr>
          <p:cNvPr id="12290" name="Picture 2" descr="Валеологія: Раціональне харчуван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977" y="4044167"/>
            <a:ext cx="4572000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62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Оздоровчі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системи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93628" y="1635617"/>
            <a:ext cx="728142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Ви,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можливо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чули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про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системи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йогів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у-шу, П.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Іванова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М. Амосова, К. Купера.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Власне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усі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вони —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системи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духовного та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фізичного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розвитку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людини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й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психоемоційного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оздоровлення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.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Це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: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загартовування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організму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рухова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активність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дихальні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та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фізичні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вправи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масаж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раціональне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харчування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. У 7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класі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ознайомилися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з такими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складовими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здорового способу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життя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: •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загартовування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; •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оптимальний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руховий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режим; •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раціональне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харчування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; •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особиста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гігієна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; •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відмова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від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шкідливих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звичок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; •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позитивні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емоції</a:t>
            </a:r>
            <a:r>
              <a:rPr lang="ru-RU" dirty="0">
                <a:solidFill>
                  <a:srgbClr val="292B2C"/>
                </a:solidFill>
                <a:latin typeface="Roboto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3638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Оздоровчі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системи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80559" y="1622738"/>
            <a:ext cx="69272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Протягом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життя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людина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повинна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зберігати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зміцнювати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та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відновлювати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власне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здоров'я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.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Усі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дії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які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вона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виконує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для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досягнення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цієї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мети,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утворюють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оздоровчі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системи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.</a:t>
            </a:r>
            <a:endParaRPr lang="ru-RU" sz="2400" b="1" i="1" dirty="0">
              <a:solidFill>
                <a:srgbClr val="174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2" name="Picture 4" descr="Янтарные люди» - бегу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419" y="3762306"/>
            <a:ext cx="4027688" cy="268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076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Оздоровчі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системи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40159" y="1725770"/>
            <a:ext cx="71864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Оздоровчі</a:t>
            </a:r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системи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 —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це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комплекс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усвідомлених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доцільних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дій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спрямованих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на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збереження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зміцнення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та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відновлення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здоров'я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.</a:t>
            </a:r>
            <a:endParaRPr lang="ru-RU" sz="2400" b="1" dirty="0">
              <a:solidFill>
                <a:srgbClr val="174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6" name="Picture 2" descr="Люди бегут на лугу с свежим воздухом в траве природы в летний сезон. | 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566" y="3120974"/>
            <a:ext cx="4597758" cy="332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109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Оздоровчі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системи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07585" y="1779105"/>
            <a:ext cx="75212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Загартовування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— одна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складових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оздоровчих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систем. Як і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фізичні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вправи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загартовування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надзвичайно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важливе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для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організму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. Але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водночас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воно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повинне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бути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керованим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виконуватися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за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чіткими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правилами. </a:t>
            </a:r>
            <a:endParaRPr lang="ru-RU" sz="2400" b="1" i="1" dirty="0">
              <a:solidFill>
                <a:srgbClr val="174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2" name="Picture 2" descr="Два міфи про загартування, які обов&amp;#39;язково треба знати батькам. Поради  педіатра. Діти. Здоров&amp;#39;я - Новини Рівного. Відео on-line. Все про  телекомпанію - Телеканал «Рівне 1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543" y="3850783"/>
            <a:ext cx="3487321" cy="231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8780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Оздоровчі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системи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30310" y="1635617"/>
            <a:ext cx="66326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Головною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умовою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загартовування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є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усвідомлення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його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користі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й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необхідності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.</a:t>
            </a:r>
            <a:endParaRPr lang="ru-RU" sz="2400" b="1" i="1" dirty="0">
              <a:solidFill>
                <a:srgbClr val="174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682" y="3003372"/>
            <a:ext cx="6757009" cy="1710295"/>
          </a:xfrm>
          <a:prstGeom prst="rect">
            <a:avLst/>
          </a:prstGeom>
        </p:spPr>
      </p:pic>
      <p:pic>
        <p:nvPicPr>
          <p:cNvPr id="6" name="Picture 2" descr="Учитель PNG картинки скачать бесплатн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527" y="4713666"/>
            <a:ext cx="1980127" cy="198012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3534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Оздоровчі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системи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91673" y="1608305"/>
            <a:ext cx="6645499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Особиста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гігієна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 —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це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основа здорового способу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життя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умова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ефективної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профілактики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різних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захворювань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. (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Пригадайте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вивчене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раніше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).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Це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сукупність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гігієнічних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правил,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які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сприяють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зміцненню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та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збереженню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здоров'я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людини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збільшенню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тривалості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її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активного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життя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. 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Вона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включає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правила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гігієнічного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утримання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тіла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порожнини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рота,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статевих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органів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користування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взуттям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білизною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одягом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житлом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тощо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ru-RU" sz="2000" b="1" i="1" dirty="0">
              <a:solidFill>
                <a:srgbClr val="174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8" name="Picture 2" descr="Гігієна - ЗДО &amp;quot;Колосок&amp;quot; с.Сар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55" y="4967485"/>
            <a:ext cx="5125884" cy="171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349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Оздоровче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.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Безпека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93627" y="1764406"/>
            <a:ext cx="734582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Кожній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здоровій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людині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потрібно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дотримуватися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принципів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валеологічного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харчування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.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Ці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принципи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покладено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в основу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розробки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різноманітних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систем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валеологічного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харчування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2400" b="1" i="1" dirty="0">
              <a:solidFill>
                <a:srgbClr val="174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Всесвітній день здорового харчування – Міська поліклініка №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535" y="3819308"/>
            <a:ext cx="4662152" cy="283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5565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Оздоровчі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системи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9550" y="1687132"/>
            <a:ext cx="771519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Позитивні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емоції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. 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Учені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давно довели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вплив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емоцій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на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здоров'я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людини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.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Одні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й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ті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ж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емоції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в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різних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людей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можуть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виникати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в абсолютно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різних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ситуаціях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.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Світ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емоцій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наповнює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все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людське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життя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: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спілкування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взаємодія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з людьми,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діяльність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і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пізнання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.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Вплив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позитивних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емоцій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величезний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: вони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дають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можливість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розширити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звичні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дії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і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мислення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створюють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особистісні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ресурси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роблять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нас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життєрадісними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щасливими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а з часом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поліпшують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здоров'я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та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благополуччя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.</a:t>
            </a:r>
            <a:endParaRPr lang="ru-RU" sz="2000" b="1" i="1" dirty="0">
              <a:solidFill>
                <a:srgbClr val="174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4" name="Picture 2" descr="Урок &amp;quot;Почуття людини, емоції.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124" y="4557797"/>
            <a:ext cx="3923521" cy="219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040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Оздоровчі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системи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93628" y="1859340"/>
            <a:ext cx="74102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Відмова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від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шкідливих</a:t>
            </a:r>
            <a:r>
              <a:rPr lang="ru-RU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звичок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. 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Уживання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наркотичних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токсичних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речовин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алкоголю, тютюну —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це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звички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що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є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шкідливими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для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організму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людини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перешкоджають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розвиватися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їй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як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розумово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так і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фізично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.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Кожна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з них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викликає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залежність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людини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від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тієї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чи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іншої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речовини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, яку вона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вживає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.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Шкідливі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звички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призводять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до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соціального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падіння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людини</a:t>
            </a:r>
            <a:endParaRPr lang="ru-RU" sz="2000" b="1" i="1" dirty="0">
              <a:solidFill>
                <a:srgbClr val="174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2" name="Picture 2" descr="Відмова від шкідливих звич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894" y="4106109"/>
            <a:ext cx="333375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827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ДОМАШН</a:t>
            </a:r>
            <a:r>
              <a:rPr lang="uk-UA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Є ЗАВДАННЯ: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97735" y="2498501"/>
            <a:ext cx="61045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Для перевірки засвоєння матеріалу пропоную вам пройти онлайн тестування за посиланням:</a:t>
            </a:r>
          </a:p>
          <a:p>
            <a:r>
              <a:rPr lang="en-US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https://vseosvita.ua/test/ozdorvche-kharchuvannia-ozdorovchi-systemy-bezpeky-kharchuvannia-322228.html</a:t>
            </a:r>
            <a:endParaRPr lang="ru-RU" sz="2400" i="1" dirty="0">
              <a:solidFill>
                <a:srgbClr val="174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91241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Використанні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джерела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57948" y="1582959"/>
            <a:ext cx="61444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https://studfile.net/preview/5343942/page:7/</a:t>
            </a:r>
            <a:endParaRPr lang="ru-RU" sz="2400" b="1" i="1" dirty="0">
              <a:solidFill>
                <a:srgbClr val="174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57948" y="2359392"/>
            <a:ext cx="69557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https://uahistory.co/pidruchniki/polishyk-health-basics-8-class-2016/7.php</a:t>
            </a:r>
            <a:endParaRPr lang="ru-RU" sz="2800" b="1" i="1" dirty="0">
              <a:solidFill>
                <a:srgbClr val="174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8" descr="Книга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336" y="3178936"/>
            <a:ext cx="3085340" cy="3085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97050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961053" y="2846231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Дякую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за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увагу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! </a:t>
            </a:r>
          </a:p>
        </p:txBody>
      </p:sp>
      <p:pic>
        <p:nvPicPr>
          <p:cNvPr id="5" name="Picture 2" descr="Учитель PNG картинки скача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55" y="3655998"/>
            <a:ext cx="2895600" cy="28956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105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Оздоровче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.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Безпека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0761" y="1558344"/>
            <a:ext cx="432730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Наприклад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фахівці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у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галузі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харчування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МОЗ і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соціального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забезпечення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Канади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розподілили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продукти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за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вмістом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поживних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речовин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на 4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основні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групи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також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запропонували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„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Піраміду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валеологічного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харчування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” і „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Рекомендації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з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валеологічного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харчування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”.</a:t>
            </a:r>
            <a:endParaRPr lang="ru-RU" sz="2400" b="1" i="1" dirty="0">
              <a:solidFill>
                <a:srgbClr val="174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Як виглядає піраміда здорового харчування в Україні? | Ваше Здоров&amp;#39;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972" y="2704563"/>
            <a:ext cx="4091802" cy="358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21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Оздоровче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.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Безпека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0129" y="1563126"/>
            <a:ext cx="71268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До 1-ї </a:t>
            </a:r>
            <a:r>
              <a:rPr lang="ru-RU" sz="2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групи</a:t>
            </a:r>
            <a:r>
              <a:rPr lang="ru-R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належать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хлібобулочні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та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круп’яні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вироби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.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Ці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продукти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відповідно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до „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Піраміди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валеологічного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харчування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” є основою, на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якій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повинно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базуватися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валеологічне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харчування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особливо в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дитячому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віці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замолоду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та у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дорослих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які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ведуть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рухливий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фізично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активний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спосіб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життя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і не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мають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надмірної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ваги. До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виробів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цієї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групи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відносяться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продукти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з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пшениці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</a:t>
            </a:r>
            <a:r>
              <a:rPr lang="ru-RU" sz="20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кукурудзи</a:t>
            </a:r>
            <a:r>
              <a:rPr lang="ru-RU" sz="20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жита, проса, ячменю, гречки, рису.</a:t>
            </a:r>
            <a:endParaRPr lang="ru-RU" sz="2000" b="1" i="1" dirty="0">
              <a:solidFill>
                <a:srgbClr val="174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Хлеб и хлебобулочные изделия изолированные на белом фоне Стоковое  Изображение - изображение насчитывающей ежедневно, еда: 1968742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930" y="4425448"/>
            <a:ext cx="4378817" cy="228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433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Оздоровче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.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Безпека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78794" y="1481070"/>
            <a:ext cx="66326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До 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ІІ-ї </a:t>
            </a:r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групи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відносять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овочі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та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фрукти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.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Овочі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містять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велику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кількість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клітковини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неорганічних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речовин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води,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вітамінів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та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вуглеводів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.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Фрукти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містять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велику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кількість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вуглеводів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(у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вигляді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природного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цукру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–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глюкози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і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фруктози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),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вітамінів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неорганічних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речовин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води,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клітковини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та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пектинів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2400" b="1" i="1" dirty="0">
              <a:solidFill>
                <a:srgbClr val="174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 descr="Овощи и фрукты для детей: польза и влияние на развитие ребен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151" y="4627607"/>
            <a:ext cx="3064815" cy="197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405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Оздоровче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.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Безпека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30310" y="1506828"/>
            <a:ext cx="68129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ІІ</a:t>
            </a:r>
            <a: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-я </a:t>
            </a:r>
            <a:r>
              <a:rPr lang="ru-RU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група</a:t>
            </a: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об’єднує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молоко і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молочні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продукти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які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постачають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організм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неорганічними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речовинами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білками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та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окремими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вуглеводами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.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Деякі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з них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мають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високий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вміст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жиру.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Багато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молочних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продуктів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є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джерелами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вітамінів</a:t>
            </a:r>
            <a:r>
              <a:rPr lang="ru-RU" sz="2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А, В і Д.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Молочные продукты: как узнать, полезны ли они ВАМ, часть 2 • Нутрициолог  Юлия Богдано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954" y="3815152"/>
            <a:ext cx="5166489" cy="2713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354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Оздоровче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.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Безпека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11967" y="1596980"/>
            <a:ext cx="6864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До І</a:t>
            </a:r>
            <a:r>
              <a:rPr lang="en-US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V-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ї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групи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належать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м’ясні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рибні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продукти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яйця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птиця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гриби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та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зернобобові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2400" b="1" i="1" dirty="0">
              <a:solidFill>
                <a:srgbClr val="174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 descr="Топ-35 вітамінів для довголіття - ЗНАЙ Ю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753" y="2953062"/>
            <a:ext cx="4936994" cy="328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698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5626" y="1442433"/>
            <a:ext cx="7346529" cy="3403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Безпека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харчових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продуктів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(англ. </a:t>
            </a:r>
            <a:r>
              <a:rPr lang="en-US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food safety) —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це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поняття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що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включає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обробку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підготовку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і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зберігання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харчових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продуктів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таким чином,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щоб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запобігти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хворобам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харчового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походження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.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Отже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виробники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та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реалізатори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продуктів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харчування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повинні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дотримуватися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низки процедур,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щоб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уникнути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потенційно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серйозних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небезпек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 для </a:t>
            </a:r>
            <a:r>
              <a:rPr lang="ru-RU" sz="2400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здоров’я</a:t>
            </a:r>
            <a:r>
              <a:rPr lang="ru-RU" sz="2400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</a:rPr>
              <a:t>.</a:t>
            </a:r>
            <a:endParaRPr lang="ru-RU" sz="2400" b="1" i="1" dirty="0">
              <a:solidFill>
                <a:srgbClr val="1747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Оздоровче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.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Безпека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pic>
        <p:nvPicPr>
          <p:cNvPr id="2050" name="Picture 2" descr="Всесвітній день безпеки харчових продуктів - свято 7 червня |  celebratoday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640" y="4454497"/>
            <a:ext cx="3392465" cy="225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953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0318" y="1725769"/>
            <a:ext cx="7886699" cy="5132231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Щороку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червня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відзначають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Всесвітній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день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безпеки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харчових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продуктів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Європейський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Союз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визначив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безпечність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харчових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продуктів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одним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пріоритетів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своєї</a:t>
            </a:r>
            <a:r>
              <a:rPr lang="ru-RU" b="1" i="1" dirty="0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1747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політики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8" name="WordArt 4"/>
          <p:cNvSpPr>
            <a:spLocks noChangeArrowheads="1" noChangeShapeType="1" noTextEdit="1"/>
          </p:cNvSpPr>
          <p:nvPr/>
        </p:nvSpPr>
        <p:spPr bwMode="auto">
          <a:xfrm>
            <a:off x="793628" y="631065"/>
            <a:ext cx="7501119" cy="6371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71"/>
              </a:avLst>
            </a:prstTxWarp>
          </a:bodyPr>
          <a:lstStyle/>
          <a:p>
            <a:pPr algn="ctr"/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Оздоровче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.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Безпека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  <a:r>
              <a:rPr lang="ru-RU" sz="3600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харчування</a:t>
            </a:r>
            <a:r>
              <a:rPr lang="ru-RU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6F83A"/>
                </a:solidFill>
                <a:latin typeface="Impact" panose="020B0806030902050204" pitchFamily="34" charset="0"/>
              </a:rPr>
              <a:t> </a:t>
            </a:r>
          </a:p>
        </p:txBody>
      </p:sp>
      <p:pic>
        <p:nvPicPr>
          <p:cNvPr id="1032" name="Picture 8" descr="7 червня - Всесвітній день безпеки харчових продуктів - bcdst.kiev.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990" y="3554056"/>
            <a:ext cx="5340394" cy="2670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549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625</TotalTime>
  <Words>977</Words>
  <Application>Microsoft Macintosh PowerPoint</Application>
  <PresentationFormat>Экран (4:3)</PresentationFormat>
  <Paragraphs>52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Impact</vt:lpstr>
      <vt:lpstr>Myriad Pro</vt:lpstr>
      <vt:lpstr>Roboto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Elvira Esaulova</cp:lastModifiedBy>
  <cp:revision>93</cp:revision>
  <dcterms:created xsi:type="dcterms:W3CDTF">2016-11-18T14:12:19Z</dcterms:created>
  <dcterms:modified xsi:type="dcterms:W3CDTF">2022-04-29T14:51:43Z</dcterms:modified>
</cp:coreProperties>
</file>