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5" r:id="rId4"/>
    <p:sldId id="267" r:id="rId5"/>
    <p:sldId id="257" r:id="rId6"/>
    <p:sldId id="261" r:id="rId7"/>
    <p:sldId id="272" r:id="rId8"/>
    <p:sldId id="258" r:id="rId9"/>
    <p:sldId id="259" r:id="rId10"/>
    <p:sldId id="262" r:id="rId11"/>
    <p:sldId id="263" r:id="rId12"/>
    <p:sldId id="264" r:id="rId13"/>
    <p:sldId id="271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odnb.odessa.ua/opac/index.php?url=/notices/index/399004/default" TargetMode="External"/><Relationship Id="rId2" Type="http://schemas.openxmlformats.org/officeDocument/2006/relationships/hyperlink" Target="https://chtyvo.org.ua/authors/Panashenko_VV/Reiestr_Viiska_Zaporozkoho_1649_rok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ТЕМА </a:t>
            </a:r>
            <a:r>
              <a:rPr lang="uk-UA" b="1" dirty="0" smtClean="0">
                <a:solidFill>
                  <a:srgbClr val="FFFF00"/>
                </a:solidFill>
              </a:rPr>
              <a:t>8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>
                <a:solidFill>
                  <a:srgbClr val="FFC000"/>
                </a:solidFill>
              </a:rPr>
              <a:t>ВЛАСНІ ОСОБОВІ Й ГЕОГРАФІЧНІ НАЗВИ В ПРОФЕСІЙНОМУ МОВЛЕННІ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3042919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/>
              <a:t>Проблемні </a:t>
            </a:r>
            <a:r>
              <a:rPr lang="uk-UA" b="1" i="1" dirty="0" smtClean="0"/>
              <a:t>питання:</a:t>
            </a:r>
          </a:p>
          <a:p>
            <a:r>
              <a:rPr lang="uk-UA" b="1" i="1" dirty="0" smtClean="0">
                <a:solidFill>
                  <a:srgbClr val="00B0F0"/>
                </a:solidFill>
              </a:rPr>
              <a:t>0. Лексичний і правописний блок.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uk-UA" b="1" dirty="0"/>
              <a:t>1. Походження українських прізвищ та імен.</a:t>
            </a:r>
            <a:endParaRPr lang="ru-RU" b="1" dirty="0"/>
          </a:p>
          <a:p>
            <a:r>
              <a:rPr lang="uk-UA" b="1" dirty="0"/>
              <a:t>2. Правила правопису українських прізвищ за редакцією правопису 2019 року.</a:t>
            </a:r>
            <a:endParaRPr lang="ru-RU" b="1" dirty="0"/>
          </a:p>
          <a:p>
            <a:r>
              <a:rPr lang="uk-UA" b="1" dirty="0"/>
              <a:t>3. Фонетичні правила передачі слов’янських прізвищ українською мовою.</a:t>
            </a:r>
            <a:endParaRPr lang="ru-RU" b="1" dirty="0"/>
          </a:p>
          <a:p>
            <a:r>
              <a:rPr lang="uk-UA" b="1" dirty="0"/>
              <a:t>4. Відмінювання прізвищ, імен та імен по батькові. Творення чоловічих і жіночих імен по батькові. </a:t>
            </a:r>
            <a:endParaRPr lang="ru-RU" b="1" dirty="0"/>
          </a:p>
          <a:p>
            <a:r>
              <a:rPr lang="uk-UA" b="1" dirty="0"/>
              <a:t>5. Протокол. Витяг із протоколу. Акт.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68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71" y="746759"/>
            <a:ext cx="461772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highlight>
                  <a:srgbClr val="00FFFF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новим правописом прізвища російські на –ой передаємо через –</a:t>
            </a:r>
            <a:r>
              <a:rPr lang="uk-UA" dirty="0" err="1">
                <a:solidFill>
                  <a:srgbClr val="7030A0"/>
                </a:solidFill>
                <a:highlight>
                  <a:srgbClr val="00FFFF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dirty="0">
                <a:solidFill>
                  <a:srgbClr val="7030A0"/>
                </a:solidFill>
                <a:highlight>
                  <a:srgbClr val="00FFFF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російських прізвищах прикметникове закінчення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передається як    -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Донськ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Луговськ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Полев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(Виняток –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Лев Толст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</a:endParaRPr>
          </a:p>
          <a:p>
            <a:r>
              <a:rPr lang="ru-RU" b="1" dirty="0" err="1"/>
              <a:t>Прикметникові</a:t>
            </a:r>
            <a:r>
              <a:rPr lang="ru-RU" b="1" dirty="0"/>
              <a:t> </a:t>
            </a:r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російських</a:t>
            </a:r>
            <a:r>
              <a:rPr lang="ru-RU" b="1" dirty="0"/>
              <a:t> </a:t>
            </a:r>
            <a:r>
              <a:rPr lang="ru-RU" b="1" dirty="0" err="1"/>
              <a:t>прізвищ</a:t>
            </a:r>
            <a:r>
              <a:rPr lang="ru-RU" b="1" dirty="0"/>
              <a:t> </a:t>
            </a:r>
            <a:r>
              <a:rPr lang="ru-RU" b="1" dirty="0" err="1"/>
              <a:t>передаємо</a:t>
            </a:r>
            <a:r>
              <a:rPr lang="ru-RU" b="1" dirty="0"/>
              <a:t> так: -</a:t>
            </a:r>
            <a:r>
              <a:rPr lang="ru-RU" b="1" dirty="0" err="1"/>
              <a:t>ый</a:t>
            </a:r>
            <a:r>
              <a:rPr lang="ru-RU" b="1" dirty="0"/>
              <a:t> через -</a:t>
            </a:r>
            <a:r>
              <a:rPr lang="ru-RU" b="1" dirty="0" err="1"/>
              <a:t>ий</a:t>
            </a:r>
            <a:r>
              <a:rPr lang="ru-RU" b="1" dirty="0"/>
              <a:t>; -</a:t>
            </a:r>
            <a:r>
              <a:rPr lang="ru-RU" b="1" dirty="0" err="1"/>
              <a:t>ий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твердого </a:t>
            </a:r>
            <a:r>
              <a:rPr lang="ru-RU" b="1" dirty="0" err="1"/>
              <a:t>приголосного</a:t>
            </a:r>
            <a:r>
              <a:rPr lang="ru-RU" b="1" dirty="0"/>
              <a:t> — через -</a:t>
            </a:r>
            <a:r>
              <a:rPr lang="ru-RU" b="1" dirty="0" err="1"/>
              <a:t>ий</a:t>
            </a:r>
            <a:r>
              <a:rPr lang="ru-RU" b="1" dirty="0"/>
              <a:t>,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м’якого</a:t>
            </a:r>
            <a:r>
              <a:rPr lang="ru-RU" b="1" dirty="0"/>
              <a:t> </a:t>
            </a:r>
            <a:r>
              <a:rPr lang="ru-RU" b="1" dirty="0" err="1"/>
              <a:t>приголосного</a:t>
            </a:r>
            <a:r>
              <a:rPr lang="ru-RU" b="1" dirty="0"/>
              <a:t> — через -</a:t>
            </a:r>
            <a:r>
              <a:rPr lang="ru-RU" b="1" dirty="0" err="1"/>
              <a:t>ій</a:t>
            </a:r>
            <a:r>
              <a:rPr lang="ru-RU" b="1" dirty="0"/>
              <a:t>; -</a:t>
            </a:r>
            <a:r>
              <a:rPr lang="ru-RU" b="1" dirty="0" err="1"/>
              <a:t>ая</a:t>
            </a:r>
            <a:r>
              <a:rPr lang="ru-RU" b="1" dirty="0"/>
              <a:t>, -</a:t>
            </a:r>
            <a:r>
              <a:rPr lang="ru-RU" b="1" dirty="0" err="1"/>
              <a:t>яя</a:t>
            </a:r>
            <a:r>
              <a:rPr lang="ru-RU" b="1" dirty="0"/>
              <a:t> — через -а, -я: </a:t>
            </a:r>
            <a:r>
              <a:rPr lang="ru-RU" b="1" i="1" dirty="0" err="1">
                <a:solidFill>
                  <a:srgbClr val="FFFF00"/>
                </a:solidFill>
              </a:rPr>
              <a:t>Бє́лий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Острóвський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Кр</a:t>
            </a:r>
            <a:r>
              <a:rPr lang="en-US" b="1" i="1" dirty="0">
                <a:solidFill>
                  <a:srgbClr val="FFFF00"/>
                </a:solidFill>
              </a:rPr>
              <a:t>á</a:t>
            </a:r>
            <a:r>
              <a:rPr lang="ru-RU" b="1" i="1" dirty="0" err="1">
                <a:solidFill>
                  <a:srgbClr val="FFFF00"/>
                </a:solidFill>
              </a:rPr>
              <a:t>йній</a:t>
            </a:r>
            <a:r>
              <a:rPr lang="ru-RU" b="1" i="1" dirty="0">
                <a:solidFill>
                  <a:srgbClr val="FFFF00"/>
                </a:solidFill>
              </a:rPr>
              <a:t>; </a:t>
            </a:r>
            <a:r>
              <a:rPr lang="ru-RU" b="1" i="1" dirty="0" err="1">
                <a:solidFill>
                  <a:srgbClr val="FFFF00"/>
                </a:solidFill>
              </a:rPr>
              <a:t>Бє́ла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Остр</a:t>
            </a:r>
            <a:r>
              <a:rPr lang="en-US" b="1" i="1" dirty="0">
                <a:solidFill>
                  <a:srgbClr val="FFFF00"/>
                </a:solidFill>
              </a:rPr>
              <a:t>ó</a:t>
            </a:r>
            <a:r>
              <a:rPr lang="ru-RU" b="1" i="1" dirty="0" err="1">
                <a:solidFill>
                  <a:srgbClr val="FFFF00"/>
                </a:solidFill>
              </a:rPr>
              <a:t>вська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Кр</a:t>
            </a:r>
            <a:r>
              <a:rPr lang="en-US" b="1" i="1" dirty="0">
                <a:solidFill>
                  <a:srgbClr val="FFFF00"/>
                </a:solidFill>
              </a:rPr>
              <a:t>á</a:t>
            </a:r>
            <a:r>
              <a:rPr lang="ru-RU" b="1" i="1" dirty="0" err="1">
                <a:solidFill>
                  <a:srgbClr val="FFFF00"/>
                </a:solidFill>
              </a:rPr>
              <a:t>йня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/>
              <a:t>Закінчення</a:t>
            </a:r>
            <a:r>
              <a:rPr lang="ru-RU" b="1" dirty="0"/>
              <a:t> -ой </a:t>
            </a:r>
            <a:r>
              <a:rPr lang="ru-RU" b="1" dirty="0" err="1"/>
              <a:t>передаємо</a:t>
            </a:r>
            <a:r>
              <a:rPr lang="ru-RU" b="1" dirty="0"/>
              <a:t> через -</a:t>
            </a:r>
            <a:r>
              <a:rPr lang="ru-RU" b="1" dirty="0" err="1">
                <a:solidFill>
                  <a:srgbClr val="FFFF00"/>
                </a:solidFill>
              </a:rPr>
              <a:t>ий:</a:t>
            </a:r>
            <a:r>
              <a:rPr lang="ru-RU" b="1" i="1" dirty="0" err="1">
                <a:solidFill>
                  <a:srgbClr val="FFFF00"/>
                </a:solidFill>
              </a:rPr>
              <a:t>Донськúй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Крутúй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Луговськúй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Полевúй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</a:rPr>
              <a:t>Соловйов-Сєд</a:t>
            </a:r>
            <a:r>
              <a:rPr lang="en-US" b="1" i="1" dirty="0">
                <a:solidFill>
                  <a:srgbClr val="FFFF00"/>
                </a:solidFill>
              </a:rPr>
              <a:t>ú</a:t>
            </a:r>
            <a:r>
              <a:rPr lang="ru-RU" b="1" i="1" dirty="0">
                <a:solidFill>
                  <a:srgbClr val="FFFF00"/>
                </a:solidFill>
              </a:rPr>
              <a:t>й, </a:t>
            </a:r>
            <a:r>
              <a:rPr lang="ru-RU" b="1" i="1" dirty="0" err="1">
                <a:solidFill>
                  <a:srgbClr val="FFFF00"/>
                </a:solidFill>
              </a:rPr>
              <a:t>Боси́й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Трубецьк</a:t>
            </a:r>
            <a:r>
              <a:rPr lang="en-US" b="1" i="1" dirty="0">
                <a:solidFill>
                  <a:srgbClr val="FFFF00"/>
                </a:solidFill>
              </a:rPr>
              <a:t>ú</a:t>
            </a:r>
            <a:r>
              <a:rPr lang="ru-RU" b="1" i="1" dirty="0">
                <a:solidFill>
                  <a:srgbClr val="FFFF00"/>
                </a:solidFill>
              </a:rPr>
              <a:t>й,</a:t>
            </a:r>
          </a:p>
          <a:p>
            <a:r>
              <a:rPr lang="ru-RU" b="1" dirty="0">
                <a:solidFill>
                  <a:srgbClr val="FF0000"/>
                </a:solidFill>
              </a:rPr>
              <a:t>але </a:t>
            </a:r>
            <a:r>
              <a:rPr lang="ru-RU" b="1" i="1" dirty="0">
                <a:solidFill>
                  <a:srgbClr val="FF0000"/>
                </a:solidFill>
              </a:rPr>
              <a:t>Толст</a:t>
            </a:r>
            <a:r>
              <a:rPr lang="en-US" b="1" i="1" dirty="0">
                <a:solidFill>
                  <a:srgbClr val="FF0000"/>
                </a:solidFill>
              </a:rPr>
              <a:t>ó</a:t>
            </a:r>
            <a:r>
              <a:rPr lang="ru-RU" b="1" i="1" dirty="0">
                <a:solidFill>
                  <a:srgbClr val="FF0000"/>
                </a:solidFill>
              </a:rPr>
              <a:t>й (Толст</a:t>
            </a:r>
            <a:r>
              <a:rPr lang="en-US" b="1" i="1" dirty="0">
                <a:solidFill>
                  <a:srgbClr val="FF0000"/>
                </a:solidFill>
              </a:rPr>
              <a:t>á)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2" y="2194560"/>
            <a:ext cx="3738319" cy="3471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0" y="0"/>
            <a:ext cx="4506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Mistral" panose="03090702030407020403" pitchFamily="66" charset="0"/>
              </a:rPr>
              <a:t>Український правопис 2019</a:t>
            </a:r>
            <a:endParaRPr lang="ru-RU" sz="32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670">
            <a:off x="1216573" y="2408120"/>
            <a:ext cx="1725388" cy="24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0839"/>
            <a:ext cx="11506200" cy="763982"/>
          </a:xfrm>
        </p:spPr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Відтворіть прізвища українською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4" y="561702"/>
            <a:ext cx="10820400" cy="6178732"/>
          </a:xfrm>
        </p:spPr>
        <p:txBody>
          <a:bodyPr>
            <a:normAutofit fontScale="85000" lnSpcReduction="20000"/>
          </a:bodyPr>
          <a:lstStyle/>
          <a:p>
            <a:pPr marL="127000" indent="0">
              <a:lnSpc>
                <a:spcPct val="150000"/>
              </a:lnSpc>
              <a:buNone/>
            </a:pPr>
            <a:r>
              <a:rPr lang="uk-UA" b="1" i="1" dirty="0"/>
              <a:t>Боровой - Боровий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Босой</a:t>
            </a:r>
            <a:r>
              <a:rPr lang="uk-UA" b="1" i="1" dirty="0"/>
              <a:t> -Босий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Броневой</a:t>
            </a:r>
            <a:r>
              <a:rPr lang="uk-UA" b="1" i="1" dirty="0"/>
              <a:t>- </a:t>
            </a:r>
            <a:r>
              <a:rPr lang="uk-UA" b="1" i="1" dirty="0" err="1"/>
              <a:t>Брон</a:t>
            </a:r>
            <a:r>
              <a:rPr lang="uk-UA" b="1" i="1" dirty="0" err="1">
                <a:solidFill>
                  <a:srgbClr val="FF0000"/>
                </a:solidFill>
              </a:rPr>
              <a:t>е</a:t>
            </a:r>
            <a:r>
              <a:rPr lang="uk-UA" b="1" i="1" dirty="0" err="1"/>
              <a:t>вий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Восковой</a:t>
            </a:r>
            <a:r>
              <a:rPr lang="uk-UA" b="1" i="1" dirty="0"/>
              <a:t> -Восковий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Донской</a:t>
            </a:r>
            <a:r>
              <a:rPr lang="uk-UA" b="1" i="1" dirty="0"/>
              <a:t> -Донський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Крамской</a:t>
            </a:r>
            <a:r>
              <a:rPr lang="uk-UA" b="1" i="1" dirty="0"/>
              <a:t> - </a:t>
            </a:r>
            <a:r>
              <a:rPr lang="uk-UA" b="1" i="1" dirty="0" err="1"/>
              <a:t>Крамський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Лихой</a:t>
            </a:r>
            <a:r>
              <a:rPr lang="uk-UA" b="1" i="1" dirty="0"/>
              <a:t> - Лихий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Лановой</a:t>
            </a:r>
            <a:r>
              <a:rPr lang="uk-UA" b="1" i="1" dirty="0"/>
              <a:t> -Лановий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/>
              <a:t>Полевой -</a:t>
            </a:r>
            <a:r>
              <a:rPr lang="uk-UA" b="1" i="1" dirty="0" err="1"/>
              <a:t>Полевий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Соловьев-Седой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/>
              <a:t>Толстой </a:t>
            </a:r>
            <a:r>
              <a:rPr lang="uk-UA" b="1" i="1" dirty="0">
                <a:solidFill>
                  <a:srgbClr val="C00000"/>
                </a:solidFill>
              </a:rPr>
              <a:t>–</a:t>
            </a:r>
            <a:r>
              <a:rPr lang="uk-UA" b="1" i="1" dirty="0"/>
              <a:t>Толстой/Толста</a:t>
            </a:r>
            <a:endParaRPr lang="ru-RU" b="1" dirty="0"/>
          </a:p>
          <a:p>
            <a:pPr marL="127000" indent="0">
              <a:lnSpc>
                <a:spcPct val="150000"/>
              </a:lnSpc>
              <a:buNone/>
            </a:pPr>
            <a:r>
              <a:rPr lang="uk-UA" b="1" i="1" dirty="0" err="1"/>
              <a:t>Трубецкой</a:t>
            </a:r>
            <a:r>
              <a:rPr lang="uk-UA" b="1" i="1" dirty="0"/>
              <a:t> -</a:t>
            </a:r>
            <a:r>
              <a:rPr lang="uk-UA" b="1" i="1" dirty="0" err="1"/>
              <a:t>Трубецький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3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150419"/>
            <a:ext cx="8610600" cy="1293028"/>
          </a:xfrm>
        </p:spPr>
        <p:txBody>
          <a:bodyPr/>
          <a:lstStyle/>
          <a:p>
            <a:r>
              <a:rPr lang="uk-UA" dirty="0" smtClean="0"/>
              <a:t>Український правопис 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Знято подвоєння у словах англійської, німецької та деяких інших мов із буквосполученням </a:t>
            </a:r>
            <a:r>
              <a:rPr lang="uk-UA" sz="3600" b="1" i="1" dirty="0" err="1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ck</a:t>
            </a:r>
            <a:r>
              <a:rPr lang="uk-UA" sz="36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що передається звуком </a:t>
            </a:r>
            <a:r>
              <a:rPr lang="uk-UA" sz="3600" b="1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k</a:t>
            </a:r>
            <a:r>
              <a:rPr lang="uk-UA" sz="3600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 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Брю</a:t>
            </a:r>
            <a:r>
              <a:rPr lang="uk-UA" sz="3600" b="1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нер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, Дже</a:t>
            </a:r>
            <a:r>
              <a:rPr lang="uk-UA" sz="3600" b="1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сон, 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Ді</a:t>
            </a:r>
            <a:r>
              <a:rPr lang="uk-UA" sz="3600" b="1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енс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Те</a:t>
            </a:r>
            <a:r>
              <a:rPr lang="uk-UA" sz="3600" b="1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ерей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Што</a:t>
            </a:r>
            <a:r>
              <a:rPr lang="uk-UA" sz="3600" b="1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 err="1">
                <a:latin typeface="Monotype Corsiva" panose="03010101010201010101" pitchFamily="66" charset="0"/>
                <a:ea typeface="Times New Roman" panose="02020603050405020304" pitchFamily="18" charset="0"/>
              </a:rPr>
              <a:t>манн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, Сто</a:t>
            </a:r>
            <a:r>
              <a:rPr lang="uk-UA" sz="3600" b="1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гольм, Шерло</a:t>
            </a:r>
            <a:r>
              <a:rPr lang="uk-UA" sz="3600" b="1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uk-UA" sz="36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. </a:t>
            </a:r>
            <a:endParaRPr lang="ru-RU" sz="36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59138" y="1469572"/>
            <a:ext cx="5334000" cy="5388428"/>
          </a:xfrm>
        </p:spPr>
        <p:txBody>
          <a:bodyPr>
            <a:normAutofit lnSpcReduction="10000"/>
          </a:bodyPr>
          <a:lstStyle/>
          <a:p>
            <a:pPr lvl="0"/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Тепер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жіночі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імена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іншомовного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походження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,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що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закінчуються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на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губний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або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м’який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приголосний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, </a:t>
            </a:r>
            <a:r>
              <a:rPr lang="ru-RU" altLang="ru-RU" sz="2400" dirty="0" err="1">
                <a:solidFill>
                  <a:srgbClr val="FFFF00"/>
                </a:solidFill>
                <a:latin typeface="Arsenal"/>
              </a:rPr>
              <a:t>відмінюємо</a:t>
            </a:r>
            <a:r>
              <a:rPr lang="ru-RU" altLang="ru-RU" sz="2400" dirty="0">
                <a:solidFill>
                  <a:srgbClr val="FFFF00"/>
                </a:solidFill>
                <a:latin typeface="Arsenal"/>
              </a:rPr>
              <a:t>:</a:t>
            </a:r>
            <a:endParaRPr lang="ru-RU" altLang="ru-RU" sz="1800" dirty="0">
              <a:solidFill>
                <a:srgbClr val="FFFF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latin typeface="Arsenal"/>
              </a:rPr>
              <a:t>   </a:t>
            </a:r>
            <a:r>
              <a:rPr lang="ru-RU" altLang="ru-RU" sz="2400" b="1" dirty="0" err="1" smtClean="0">
                <a:latin typeface="Arsenal"/>
              </a:rPr>
              <a:t>Ізабель</a:t>
            </a:r>
            <a:r>
              <a:rPr lang="ru-RU" altLang="ru-RU" sz="2400" b="1" dirty="0" smtClean="0">
                <a:latin typeface="Arsenal"/>
              </a:rPr>
              <a:t> </a:t>
            </a:r>
            <a:r>
              <a:rPr lang="ru-RU" altLang="ru-RU" sz="2400" b="1" dirty="0">
                <a:latin typeface="Arsenal"/>
              </a:rPr>
              <a:t>— </a:t>
            </a:r>
            <a:r>
              <a:rPr lang="ru-RU" altLang="ru-RU" sz="2400" b="1" dirty="0" err="1">
                <a:latin typeface="Arsenal"/>
              </a:rPr>
              <a:t>Ізабелі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Етель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Етелі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Жізель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Жізелі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Мішель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Мішелі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Ніколь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Ніколі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Сесіль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Сесілі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Зейнаб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Зейнабі</a:t>
            </a:r>
            <a:r>
              <a:rPr lang="ru-RU" altLang="ru-RU" sz="2400" b="1" dirty="0">
                <a:latin typeface="Arsenal"/>
              </a:rPr>
              <a:t>;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Arsenal"/>
              </a:rPr>
              <a:t>  </a:t>
            </a:r>
            <a:r>
              <a:rPr lang="ru-RU" altLang="ru-RU" sz="3600" b="1" dirty="0">
                <a:latin typeface="Arsenal"/>
              </a:rPr>
              <a:t> </a:t>
            </a:r>
            <a:r>
              <a:rPr lang="ru-RU" altLang="ru-RU" sz="2400" b="1" dirty="0" err="1">
                <a:latin typeface="Arsenal"/>
              </a:rPr>
              <a:t>Руф</a:t>
            </a:r>
            <a:r>
              <a:rPr lang="ru-RU" altLang="ru-RU" sz="2400" b="1" dirty="0">
                <a:latin typeface="Arsenal"/>
              </a:rPr>
              <a:t> — </a:t>
            </a:r>
            <a:r>
              <a:rPr lang="ru-RU" altLang="ru-RU" sz="2400" b="1" dirty="0" err="1">
                <a:latin typeface="Arsenal"/>
              </a:rPr>
              <a:t>Руфі</a:t>
            </a:r>
            <a:r>
              <a:rPr lang="ru-RU" altLang="ru-RU" sz="2400" b="1" dirty="0">
                <a:latin typeface="Arsenal"/>
              </a:rPr>
              <a:t>.</a:t>
            </a:r>
          </a:p>
          <a:p>
            <a:endParaRPr lang="ru-RU" dirty="0"/>
          </a:p>
        </p:txBody>
      </p:sp>
      <p:sp>
        <p:nvSpPr>
          <p:cNvPr id="9" name="AutoShape 2" descr="▪"/>
          <p:cNvSpPr>
            <a:spLocks noChangeAspect="1" noChangeArrowheads="1"/>
          </p:cNvSpPr>
          <p:nvPr/>
        </p:nvSpPr>
        <p:spPr bwMode="auto">
          <a:xfrm>
            <a:off x="138113" y="-827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▪"/>
          <p:cNvSpPr>
            <a:spLocks noChangeAspect="1" noChangeArrowheads="1"/>
          </p:cNvSpPr>
          <p:nvPr/>
        </p:nvSpPr>
        <p:spPr bwMode="auto">
          <a:xfrm>
            <a:off x="138113" y="-538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▪"/>
          <p:cNvSpPr>
            <a:spLocks noChangeAspect="1" noChangeArrowheads="1"/>
          </p:cNvSpPr>
          <p:nvPr/>
        </p:nvSpPr>
        <p:spPr bwMode="auto">
          <a:xfrm>
            <a:off x="138113" y="-249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▪"/>
          <p:cNvSpPr>
            <a:spLocks noChangeAspect="1" noChangeArrowheads="1"/>
          </p:cNvSpPr>
          <p:nvPr/>
        </p:nvSpPr>
        <p:spPr bwMode="auto">
          <a:xfrm>
            <a:off x="138113" y="39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▪"/>
          <p:cNvSpPr>
            <a:spLocks noChangeAspect="1" noChangeArrowheads="1"/>
          </p:cNvSpPr>
          <p:nvPr/>
        </p:nvSpPr>
        <p:spPr bwMode="auto">
          <a:xfrm>
            <a:off x="138113" y="3286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7" descr="▪"/>
          <p:cNvSpPr>
            <a:spLocks noChangeAspect="1" noChangeArrowheads="1"/>
          </p:cNvSpPr>
          <p:nvPr/>
        </p:nvSpPr>
        <p:spPr bwMode="auto">
          <a:xfrm>
            <a:off x="138113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▪"/>
          <p:cNvSpPr>
            <a:spLocks noChangeAspect="1" noChangeArrowheads="1"/>
          </p:cNvSpPr>
          <p:nvPr/>
        </p:nvSpPr>
        <p:spPr bwMode="auto">
          <a:xfrm>
            <a:off x="138113" y="906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9" descr="▪"/>
          <p:cNvSpPr>
            <a:spLocks noChangeAspect="1" noChangeArrowheads="1"/>
          </p:cNvSpPr>
          <p:nvPr/>
        </p:nvSpPr>
        <p:spPr bwMode="auto">
          <a:xfrm>
            <a:off x="138113" y="1195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3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5" y="150419"/>
            <a:ext cx="1102287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ЛЕКСИЧНИЙ БЛОК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Відредагуйте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подані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словосполучення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відповідно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літературних</a:t>
            </a:r>
            <a:r>
              <a:rPr lang="ru-RU" dirty="0">
                <a:solidFill>
                  <a:srgbClr val="FFFF00"/>
                </a:solidFill>
              </a:rPr>
              <a:t> норм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808" y="1685110"/>
            <a:ext cx="11179629" cy="4899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err="1" smtClean="0"/>
              <a:t>Заключати</a:t>
            </a:r>
            <a:r>
              <a:rPr lang="ru-RU" b="1" dirty="0" smtClean="0"/>
              <a:t> </a:t>
            </a:r>
            <a:r>
              <a:rPr lang="ru-RU" b="1" dirty="0" err="1"/>
              <a:t>договір</a:t>
            </a:r>
            <a:r>
              <a:rPr lang="ru-RU" b="1" dirty="0"/>
              <a:t>, </a:t>
            </a:r>
            <a:r>
              <a:rPr lang="ru-RU" b="1" dirty="0" err="1"/>
              <a:t>благополуччя</a:t>
            </a:r>
            <a:r>
              <a:rPr lang="ru-RU" b="1" dirty="0"/>
              <a:t> народу, </a:t>
            </a:r>
            <a:r>
              <a:rPr lang="ru-RU" b="1" dirty="0" err="1"/>
              <a:t>погодитися</a:t>
            </a:r>
            <a:r>
              <a:rPr lang="ru-RU" b="1" dirty="0"/>
              <a:t> без </a:t>
            </a:r>
            <a:r>
              <a:rPr lang="ru-RU" b="1" dirty="0" err="1"/>
              <a:t>коливань</a:t>
            </a:r>
            <a:r>
              <a:rPr lang="ru-RU" b="1" dirty="0"/>
              <a:t>, </a:t>
            </a:r>
            <a:r>
              <a:rPr lang="ru-RU" b="1" dirty="0" err="1"/>
              <a:t>економити</a:t>
            </a:r>
            <a:r>
              <a:rPr lang="ru-RU" b="1" dirty="0"/>
              <a:t> </a:t>
            </a:r>
            <a:r>
              <a:rPr lang="ru-RU" b="1" dirty="0" err="1"/>
              <a:t>кошти</a:t>
            </a:r>
            <a:r>
              <a:rPr lang="ru-RU" b="1" dirty="0"/>
              <a:t>, у </a:t>
            </a:r>
            <a:r>
              <a:rPr lang="ru-RU" b="1" dirty="0" err="1"/>
              <a:t>відповідності</a:t>
            </a:r>
            <a:r>
              <a:rPr lang="ru-RU" b="1" dirty="0"/>
              <a:t> до угоди, </a:t>
            </a:r>
            <a:r>
              <a:rPr lang="ru-RU" b="1" dirty="0" err="1"/>
              <a:t>згідно</a:t>
            </a:r>
            <a:r>
              <a:rPr lang="ru-RU" b="1" dirty="0"/>
              <a:t> чинного </a:t>
            </a:r>
            <a:r>
              <a:rPr lang="ru-RU" b="1" dirty="0" err="1"/>
              <a:t>законодавства</a:t>
            </a:r>
            <a:r>
              <a:rPr lang="ru-RU" b="1" dirty="0"/>
              <a:t>, </a:t>
            </a:r>
            <a:r>
              <a:rPr lang="ru-RU" b="1" dirty="0" err="1"/>
              <a:t>сплачувати</a:t>
            </a:r>
            <a:r>
              <a:rPr lang="ru-RU" b="1" dirty="0"/>
              <a:t> </a:t>
            </a:r>
            <a:r>
              <a:rPr lang="ru-RU" b="1" dirty="0" err="1"/>
              <a:t>виконану</a:t>
            </a:r>
            <a:r>
              <a:rPr lang="ru-RU" b="1" dirty="0"/>
              <a:t> роботу, робота по </a:t>
            </a:r>
            <a:r>
              <a:rPr lang="ru-RU" b="1" dirty="0" err="1"/>
              <a:t>сумісництву</a:t>
            </a:r>
            <a:r>
              <a:rPr lang="ru-RU" b="1" dirty="0"/>
              <a:t>, </a:t>
            </a:r>
            <a:r>
              <a:rPr lang="ru-RU" b="1" dirty="0" err="1"/>
              <a:t>самий</a:t>
            </a:r>
            <a:r>
              <a:rPr lang="ru-RU" b="1" dirty="0"/>
              <a:t> перший </a:t>
            </a:r>
            <a:r>
              <a:rPr lang="ru-RU" b="1" dirty="0" err="1" smtClean="0"/>
              <a:t>про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err="1" smtClean="0"/>
              <a:t>кт</a:t>
            </a:r>
            <a:r>
              <a:rPr lang="ru-RU" b="1" dirty="0"/>
              <a:t>, </a:t>
            </a:r>
            <a:r>
              <a:rPr lang="ru-RU" b="1" dirty="0" err="1" smtClean="0"/>
              <a:t>слідуючий</a:t>
            </a:r>
            <a:r>
              <a:rPr lang="ru-RU" b="1" dirty="0" smtClean="0"/>
              <a:t> </a:t>
            </a:r>
            <a:r>
              <a:rPr lang="ru-RU" b="1" dirty="0" err="1"/>
              <a:t>робочий</a:t>
            </a:r>
            <a:r>
              <a:rPr lang="ru-RU" b="1" dirty="0"/>
              <a:t> </a:t>
            </a:r>
            <a:r>
              <a:rPr lang="ru-RU" b="1" dirty="0" smtClean="0"/>
              <a:t>день, у </a:t>
            </a:r>
            <a:r>
              <a:rPr lang="ru-RU" b="1" dirty="0" err="1"/>
              <a:t>відповідності</a:t>
            </a:r>
            <a:r>
              <a:rPr lang="ru-RU" b="1" dirty="0"/>
              <a:t> з </a:t>
            </a:r>
            <a:r>
              <a:rPr lang="ru-RU" b="1" dirty="0" err="1"/>
              <a:t>діючим</a:t>
            </a:r>
            <a:r>
              <a:rPr lang="ru-RU" b="1" dirty="0"/>
              <a:t> </a:t>
            </a:r>
            <a:r>
              <a:rPr lang="ru-RU" b="1" dirty="0" err="1"/>
              <a:t>законодавством</a:t>
            </a:r>
            <a:r>
              <a:rPr lang="ru-RU" b="1" dirty="0"/>
              <a:t>, </a:t>
            </a:r>
            <a:r>
              <a:rPr lang="ru-RU" b="1" dirty="0" err="1"/>
              <a:t>тяжке</a:t>
            </a:r>
            <a:r>
              <a:rPr lang="ru-RU" b="1" dirty="0"/>
              <a:t> </a:t>
            </a:r>
            <a:r>
              <a:rPr lang="ru-RU" b="1" dirty="0" err="1" smtClean="0"/>
              <a:t>матеріальне</a:t>
            </a:r>
            <a:r>
              <a:rPr lang="ru-RU" b="1" dirty="0" smtClean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, </a:t>
            </a:r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покажчики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, </a:t>
            </a:r>
            <a:r>
              <a:rPr lang="ru-RU" b="1" dirty="0" err="1"/>
              <a:t>підприємство</a:t>
            </a:r>
            <a:r>
              <a:rPr lang="ru-RU" b="1" dirty="0"/>
              <a:t> в </a:t>
            </a:r>
            <a:r>
              <a:rPr lang="ru-RU" b="1" dirty="0" err="1"/>
              <a:t>лиці</a:t>
            </a:r>
            <a:r>
              <a:rPr lang="ru-RU" b="1" dirty="0"/>
              <a:t> </a:t>
            </a:r>
            <a:r>
              <a:rPr lang="ru-RU" b="1" dirty="0" err="1"/>
              <a:t>керівника</a:t>
            </a:r>
            <a:r>
              <a:rPr lang="ru-RU" b="1" dirty="0"/>
              <a:t>, </a:t>
            </a:r>
            <a:r>
              <a:rPr lang="ru-RU" b="1" dirty="0" err="1" smtClean="0"/>
              <a:t>робото</a:t>
            </a:r>
            <a:r>
              <a:rPr lang="ru-RU" b="1" dirty="0" err="1" smtClean="0">
                <a:solidFill>
                  <a:srgbClr val="FFFF00"/>
                </a:solidFill>
              </a:rPr>
              <a:t>датель</a:t>
            </a:r>
            <a:r>
              <a:rPr lang="ru-RU" b="1" dirty="0" smtClean="0"/>
              <a:t> </a:t>
            </a:r>
            <a:r>
              <a:rPr lang="ru-RU" b="1" dirty="0" err="1" smtClean="0"/>
              <a:t>зобов'язаний</a:t>
            </a:r>
            <a:r>
              <a:rPr lang="ru-RU" b="1" dirty="0"/>
              <a:t>, </a:t>
            </a:r>
            <a:r>
              <a:rPr lang="ru-RU" b="1" dirty="0" smtClean="0"/>
              <a:t>по </a:t>
            </a:r>
            <a:r>
              <a:rPr lang="ru-RU" b="1" dirty="0" err="1"/>
              <a:t>закінченню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, продажа </a:t>
            </a:r>
            <a:r>
              <a:rPr lang="ru-RU" b="1" dirty="0" err="1" smtClean="0"/>
              <a:t>цінних</a:t>
            </a:r>
            <a:r>
              <a:rPr lang="ru-RU" b="1" dirty="0" smtClean="0"/>
              <a:t> </a:t>
            </a:r>
            <a:r>
              <a:rPr lang="ru-RU" b="1" dirty="0" err="1"/>
              <a:t>паперів</a:t>
            </a:r>
            <a:r>
              <a:rPr lang="ru-RU" b="1" dirty="0"/>
              <a:t>, люба </a:t>
            </a:r>
            <a:r>
              <a:rPr lang="ru-RU" b="1" dirty="0" err="1"/>
              <a:t>спеціальність</a:t>
            </a:r>
            <a:r>
              <a:rPr lang="ru-RU" b="1" dirty="0"/>
              <a:t>, </a:t>
            </a:r>
            <a:r>
              <a:rPr lang="ru-RU" b="1" dirty="0" err="1" smtClean="0"/>
              <a:t>ведучий</a:t>
            </a:r>
            <a:r>
              <a:rPr lang="ru-RU" b="1" dirty="0" smtClean="0"/>
              <a:t> </a:t>
            </a:r>
            <a:r>
              <a:rPr lang="ru-RU" b="1" dirty="0" err="1" smtClean="0"/>
              <a:t>інженер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18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445" y="196615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Виправити помилки в оформленні документа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9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430502"/>
              </p:ext>
            </p:extLst>
          </p:nvPr>
        </p:nvGraphicFramePr>
        <p:xfrm>
          <a:off x="1397726" y="30480"/>
          <a:ext cx="9143999" cy="6827520"/>
        </p:xfrm>
        <a:graphic>
          <a:graphicData uri="http://schemas.openxmlformats.org/drawingml/2006/table">
            <a:tbl>
              <a:tblPr firstRow="1" firstCol="1" bandRow="1"/>
              <a:tblGrid>
                <a:gridCol w="3047381">
                  <a:extLst>
                    <a:ext uri="{9D8B030D-6E8A-4147-A177-3AD203B41FA5}">
                      <a16:colId xmlns:a16="http://schemas.microsoft.com/office/drawing/2014/main" val="254654226"/>
                    </a:ext>
                  </a:extLst>
                </a:gridCol>
                <a:gridCol w="3048309">
                  <a:extLst>
                    <a:ext uri="{9D8B030D-6E8A-4147-A177-3AD203B41FA5}">
                      <a16:colId xmlns:a16="http://schemas.microsoft.com/office/drawing/2014/main" val="2446277214"/>
                    </a:ext>
                  </a:extLst>
                </a:gridCol>
                <a:gridCol w="3048309">
                  <a:extLst>
                    <a:ext uri="{9D8B030D-6E8A-4147-A177-3AD203B41FA5}">
                      <a16:colId xmlns:a16="http://schemas.microsoft.com/office/drawing/2014/main" val="1382302532"/>
                    </a:ext>
                  </a:extLst>
                </a:gridCol>
              </a:tblGrid>
              <a:tr h="69891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Одеський Національний університет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Зборів студентів групи 3129-1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34438"/>
                  </a:ext>
                </a:extLst>
              </a:tr>
              <a:tr h="481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1.05.2023 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Голова: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Сидоренко С.В.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562408"/>
                  </a:ext>
                </a:extLst>
              </a:tr>
              <a:tr h="48102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Присутні: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декан факультету доц. Сидоренко С.В., куратор групи, доц. Кравченко Р.Т., студенти (список додається).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31055"/>
                  </a:ext>
                </a:extLst>
              </a:tr>
              <a:tr h="240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Повістка денна: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015431"/>
                  </a:ext>
                </a:extLst>
              </a:tr>
              <a:tr h="419349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І. Про підготовку до літньої екзаменаційної сесії.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ІІ. Про порядок та умови складання звіту з педпрактики.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І. СЛУХАЛИ: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Виступ старости групи про підготовку до літньої сесії.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ПОСТАНОВИЛИ: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І. До 20.05.23 відробити всі борги.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ІІ. Про стан успішності відстаючих студентів доповісти батькам.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І. СЛУХАЛИ: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Сидоренко С.В. доповів про порядок та умови складання звіту з педагогічної практики (доповідь додається).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ВИСТУПИЛИ: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Кравченко Р.Т. – вказала на необхідність відповідальніше ставитись до укладання звітів.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Сидорук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В.І. – запропонував замінити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бумажні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звіти на електронні.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Гончар А.А. – запропонував закінчити складання звіту до 27 жовтня 2009р.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ПОСТАНОВИЛИ: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Усім керівникам структурних підрозділів університету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забеспечити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своєчасну і якісну підготовку звіту з виробничо-фінансової діяльності університету.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Подати річний звіт не пізніше 28 травня 2023 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70561"/>
                  </a:ext>
                </a:extLst>
              </a:tr>
              <a:tr h="240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Секретар зборів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підпис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0" algn="l"/>
                          <a:tab pos="3288665" algn="ctr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Воропай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С.М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13" marR="63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7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32274"/>
              </p:ext>
            </p:extLst>
          </p:nvPr>
        </p:nvGraphicFramePr>
        <p:xfrm>
          <a:off x="679271" y="169819"/>
          <a:ext cx="10175964" cy="6374030"/>
        </p:xfrm>
        <a:graphic>
          <a:graphicData uri="http://schemas.openxmlformats.org/drawingml/2006/table">
            <a:tbl>
              <a:tblPr firstRow="1" firstCol="1" bandRow="1"/>
              <a:tblGrid>
                <a:gridCol w="3817292">
                  <a:extLst>
                    <a:ext uri="{9D8B030D-6E8A-4147-A177-3AD203B41FA5}">
                      <a16:colId xmlns:a16="http://schemas.microsoft.com/office/drawing/2014/main" val="2087652914"/>
                    </a:ext>
                  </a:extLst>
                </a:gridCol>
                <a:gridCol w="3179336">
                  <a:extLst>
                    <a:ext uri="{9D8B030D-6E8A-4147-A177-3AD203B41FA5}">
                      <a16:colId xmlns:a16="http://schemas.microsoft.com/office/drawing/2014/main" val="2270694851"/>
                    </a:ext>
                  </a:extLst>
                </a:gridCol>
                <a:gridCol w="3179336">
                  <a:extLst>
                    <a:ext uri="{9D8B030D-6E8A-4147-A177-3AD203B41FA5}">
                      <a16:colId xmlns:a16="http://schemas.microsoft.com/office/drawing/2014/main" val="84930070"/>
                    </a:ext>
                  </a:extLst>
                </a:gridCol>
              </a:tblGrid>
              <a:tr h="8939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ПРОТОКОЛА № 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 трудового колектива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Овручського дошкільного заклада «Ялинка»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 9 серпня 2023 року</a:t>
                      </a:r>
                      <a:endParaRPr lang="ru-RU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817822"/>
                  </a:ext>
                </a:extLst>
              </a:tr>
              <a:tr h="87053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Голова: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С.В. Іваненко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Секретар: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Н.Ю.Швець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615111"/>
                  </a:ext>
                </a:extLst>
              </a:tr>
              <a:tr h="3128863"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Черга денна: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Про підготовку до ремонта приміщень.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Про преміювання членів трудового колектива.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Різне.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І. 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СЛУХАЛИ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питання про підготовку до ремонта приміщень.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ВИСТУПИЛИ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директор дошкільного закладу Іваненко С.В. з пропозицією розпочати ремонт в червні місяці.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Бугалтер закладу Павленко І.Я. запропонувала виділити на ремонт приміщень суму у розмірі 40000 тисяч грн.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ПОСТАНОВИЛИ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1. Розпочати ремонт приміщень у червні. 2.Виділити на ремонт приміщень 40000 тисяч грн. 70 коп.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15.Х.2009 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97403"/>
                  </a:ext>
                </a:extLst>
              </a:tr>
              <a:tr h="223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С.В. Іваненко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569810"/>
                  </a:ext>
                </a:extLst>
              </a:tr>
              <a:tr h="223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Н.Ю.Швець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477484"/>
                  </a:ext>
                </a:extLst>
              </a:tr>
              <a:tr h="87053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Вірно: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Секретар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(підпис)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00152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Л.Ю. Ясень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04" marR="50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3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347" y="251557"/>
            <a:ext cx="11143705" cy="7247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latin typeface="Mistral" panose="03090702030407020403" pitchFamily="66" charset="0"/>
              </a:rPr>
              <a:t>Український правопис 2019</a:t>
            </a:r>
            <a: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</a:br>
            <a:r>
              <a:rPr lang="ru-RU" dirty="0" err="1" smtClean="0">
                <a:solidFill>
                  <a:srgbClr val="00B0F0"/>
                </a:solidFill>
                <a:latin typeface="Mistral" panose="03090702030407020403" pitchFamily="66" charset="0"/>
              </a:rPr>
              <a:t>Правописний</a:t>
            </a:r>
            <a:r>
              <a:rPr lang="ru-RU" dirty="0" smtClean="0">
                <a:solidFill>
                  <a:srgbClr val="00B0F0"/>
                </a:solidFill>
                <a:latin typeface="Mistral" panose="03090702030407020403" pitchFamily="66" charset="0"/>
              </a:rPr>
              <a:t> блок: </a:t>
            </a:r>
            <a:r>
              <a:rPr lang="ru-RU" dirty="0" err="1" smtClean="0">
                <a:solidFill>
                  <a:srgbClr val="00B0F0"/>
                </a:solidFill>
                <a:latin typeface="Mistral" panose="03090702030407020403" pitchFamily="66" charset="0"/>
              </a:rPr>
              <a:t>написання</a:t>
            </a:r>
            <a:r>
              <a:rPr lang="ru-RU" dirty="0" smtClean="0">
                <a:solidFill>
                  <a:srgbClr val="00B0F0"/>
                </a:solidFill>
                <a:latin typeface="Mistral" panose="03090702030407020403" pitchFamily="66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Mistral" panose="03090702030407020403" pitchFamily="66" charset="0"/>
              </a:rPr>
              <a:t>складних</a:t>
            </a:r>
            <a:r>
              <a:rPr lang="ru-RU" dirty="0" smtClean="0">
                <a:solidFill>
                  <a:srgbClr val="00B0F0"/>
                </a:solidFill>
                <a:latin typeface="Mistral" panose="03090702030407020403" pitchFamily="66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Mistral" panose="03090702030407020403" pitchFamily="66" charset="0"/>
              </a:rPr>
              <a:t>слів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536" y="1410789"/>
            <a:ext cx="5334000" cy="4024125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>
                <a:solidFill>
                  <a:srgbClr val="FFFF00"/>
                </a:solidFill>
              </a:rPr>
              <a:t>скоригували написання слів з </a:t>
            </a:r>
            <a:r>
              <a:rPr lang="uk-UA" b="1" dirty="0" err="1">
                <a:solidFill>
                  <a:srgbClr val="FFFF00"/>
                </a:solidFill>
              </a:rPr>
              <a:t>дефіcом</a:t>
            </a:r>
            <a:r>
              <a:rPr lang="uk-UA" b="1" dirty="0">
                <a:solidFill>
                  <a:srgbClr val="FFFF00"/>
                </a:solidFill>
              </a:rPr>
              <a:t>. Тепер без дефісу пишемо слова з першим іншомовним компонентом</a:t>
            </a:r>
            <a:r>
              <a:rPr lang="uk-UA" dirty="0"/>
              <a:t> </a:t>
            </a:r>
            <a:r>
              <a:rPr lang="uk-UA" b="1" dirty="0"/>
              <a:t>веб-,прес- </a:t>
            </a:r>
            <a:r>
              <a:rPr lang="uk-UA" dirty="0"/>
              <a:t> </a:t>
            </a:r>
            <a:r>
              <a:rPr lang="uk-UA" b="1" dirty="0"/>
              <a:t>віце-, екс-, лейб-, обер-, штабс-, унтер-, міні-, міді-, максі-, топ-, поп- флеш-, веб-,</a:t>
            </a:r>
            <a:r>
              <a:rPr lang="uk-UA" dirty="0"/>
              <a:t> </a:t>
            </a:r>
            <a:r>
              <a:rPr lang="uk-UA" b="1" dirty="0"/>
              <a:t>мас, преміум</a:t>
            </a:r>
            <a:r>
              <a:rPr lang="uk-UA" dirty="0"/>
              <a:t>-, </a:t>
            </a:r>
            <a:r>
              <a:rPr lang="uk-UA" b="1" dirty="0" smtClean="0"/>
              <a:t>прес-</a:t>
            </a:r>
            <a:r>
              <a:rPr lang="uk-UA" dirty="0" smtClean="0"/>
              <a:t> (</a:t>
            </a:r>
            <a:r>
              <a:rPr lang="uk-UA" dirty="0"/>
              <a:t>за попереднім правописом слова з цими компонентами рекомендовано було писати через дефіс).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836023"/>
            <a:ext cx="5334000" cy="602197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220000"/>
              </a:lnSpc>
            </a:pPr>
            <a:r>
              <a:rPr lang="uk-UA" b="1" dirty="0">
                <a:solidFill>
                  <a:srgbClr val="FFFF00"/>
                </a:solidFill>
              </a:rPr>
              <a:t>Написання слів із першим компонентом ПІВ (незмінною скам’янілою розмовною формою іменника </a:t>
            </a:r>
            <a:r>
              <a:rPr lang="uk-UA" b="1" dirty="0" smtClean="0">
                <a:solidFill>
                  <a:srgbClr val="FFFF00"/>
                </a:solidFill>
              </a:rPr>
              <a:t>половина) ОКРЕМО:</a:t>
            </a:r>
            <a:r>
              <a:rPr lang="uk-UA" b="1" dirty="0">
                <a:solidFill>
                  <a:srgbClr val="FFFF00"/>
                </a:solidFill>
              </a:rPr>
              <a:t> </a:t>
            </a:r>
            <a:r>
              <a:rPr lang="uk-UA" b="1" i="1" dirty="0"/>
              <a:t>пів року, пів країни, пів ящика</a:t>
            </a:r>
            <a:r>
              <a:rPr lang="uk-UA" b="1" dirty="0"/>
              <a:t>, </a:t>
            </a:r>
            <a:r>
              <a:rPr lang="uk-UA" b="1" i="1" dirty="0"/>
              <a:t>пів</a:t>
            </a:r>
            <a:r>
              <a:rPr lang="uk-UA" b="1" dirty="0"/>
              <a:t> </a:t>
            </a:r>
            <a:r>
              <a:rPr lang="uk-UA" b="1" i="1" dirty="0"/>
              <a:t>Києва, пів Європи</a:t>
            </a:r>
            <a:r>
              <a:rPr lang="uk-UA" b="1" dirty="0">
                <a:solidFill>
                  <a:srgbClr val="FFFF00"/>
                </a:solidFill>
              </a:rPr>
              <a:t>. Однак слова, у яких компонент ПІВ не має значення «половина чогось», пишуться </a:t>
            </a:r>
            <a:r>
              <a:rPr lang="uk-UA" b="1" u="sng" dirty="0">
                <a:solidFill>
                  <a:srgbClr val="FFFF00"/>
                </a:solidFill>
              </a:rPr>
              <a:t>разо</a:t>
            </a:r>
            <a:r>
              <a:rPr lang="uk-UA" b="1" dirty="0">
                <a:solidFill>
                  <a:srgbClr val="FFFF00"/>
                </a:solidFill>
              </a:rPr>
              <a:t>м:</a:t>
            </a:r>
            <a:r>
              <a:rPr lang="uk-UA" b="1" dirty="0"/>
              <a:t> </a:t>
            </a:r>
            <a:r>
              <a:rPr lang="uk-UA" b="1" i="1" dirty="0"/>
              <a:t>півкуля, </a:t>
            </a:r>
            <a:r>
              <a:rPr lang="uk-UA" b="1" i="1" dirty="0" smtClean="0"/>
              <a:t>півострів</a:t>
            </a:r>
            <a:r>
              <a:rPr lang="uk-UA" b="1" i="1" dirty="0"/>
              <a:t>, півзахисник</a:t>
            </a:r>
            <a:r>
              <a:rPr lang="uk-UA" b="1" dirty="0"/>
              <a:t>, </a:t>
            </a:r>
            <a:r>
              <a:rPr lang="uk-UA" b="1" i="1" dirty="0"/>
              <a:t>півмісяць.</a:t>
            </a:r>
            <a:r>
              <a:rPr lang="uk-UA" dirty="0"/>
              <a:t> </a:t>
            </a:r>
            <a:endParaRPr lang="ru-RU" dirty="0"/>
          </a:p>
          <a:p>
            <a:pPr>
              <a:lnSpc>
                <a:spcPct val="2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6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98167"/>
            <a:ext cx="11120846" cy="109055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latin typeface="Mistral" panose="03090702030407020403" pitchFamily="66" charset="0"/>
              </a:rPr>
              <a:t>Український правопис 2019</a:t>
            </a:r>
            <a: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3443"/>
            <a:ext cx="11924211" cy="603167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uk-UA" b="1" dirty="0" smtClean="0"/>
              <a:t>Купівля/продаж, міні/</a:t>
            </a:r>
            <a:r>
              <a:rPr lang="uk-UA" b="1" dirty="0" err="1" smtClean="0"/>
              <a:t>проєкт</a:t>
            </a:r>
            <a:r>
              <a:rPr lang="uk-UA" b="1" dirty="0"/>
              <a:t>, перекоти/поле, </a:t>
            </a:r>
            <a:r>
              <a:rPr lang="uk-UA" b="1" dirty="0" smtClean="0"/>
              <a:t>художник/пейзажист</a:t>
            </a:r>
            <a:r>
              <a:rPr lang="uk-UA" b="1" dirty="0"/>
              <a:t>, </a:t>
            </a:r>
            <a:r>
              <a:rPr lang="uk-UA" b="1" dirty="0" smtClean="0"/>
              <a:t>віце/спікер, </a:t>
            </a:r>
            <a:r>
              <a:rPr lang="uk-UA" b="1" dirty="0" err="1"/>
              <a:t>напів</a:t>
            </a:r>
            <a:r>
              <a:rPr lang="uk-UA" b="1" dirty="0"/>
              <a:t>/автомат, псевдо/ідея, </a:t>
            </a:r>
            <a:r>
              <a:rPr lang="uk-UA" b="1" dirty="0" err="1"/>
              <a:t>альтер</a:t>
            </a:r>
            <a:r>
              <a:rPr lang="uk-UA" b="1" dirty="0"/>
              <a:t>/его, екс/віце/прем’єр/міністр, </a:t>
            </a:r>
            <a:r>
              <a:rPr lang="uk-UA" b="1" dirty="0" smtClean="0">
                <a:solidFill>
                  <a:srgbClr val="FFFF00"/>
                </a:solidFill>
              </a:rPr>
              <a:t>піар/акція</a:t>
            </a:r>
            <a:r>
              <a:rPr lang="uk-UA" b="1" dirty="0" smtClean="0"/>
              <a:t>, </a:t>
            </a:r>
            <a:r>
              <a:rPr lang="uk-UA" b="1" dirty="0"/>
              <a:t>гран/прі, прес/секретар, 70/річчя, вагон/ресторан, </a:t>
            </a:r>
            <a:r>
              <a:rPr lang="uk-UA" b="1" dirty="0">
                <a:solidFill>
                  <a:srgbClr val="FFFF00"/>
                </a:solidFill>
              </a:rPr>
              <a:t>ва/бан</a:t>
            </a:r>
            <a:r>
              <a:rPr lang="uk-UA" b="1" dirty="0"/>
              <a:t>к, </a:t>
            </a:r>
            <a:r>
              <a:rPr lang="uk-UA" b="1" dirty="0" smtClean="0"/>
              <a:t>медіа/холдинг</a:t>
            </a:r>
            <a:r>
              <a:rPr lang="uk-UA" b="1" dirty="0"/>
              <a:t>, пів/школи, пів/Чехії, </a:t>
            </a:r>
            <a:r>
              <a:rPr lang="uk-UA" b="1" dirty="0" smtClean="0"/>
              <a:t>онлайн-конференція, </a:t>
            </a:r>
            <a:r>
              <a:rPr lang="uk-UA" b="1" dirty="0" smtClean="0"/>
              <a:t>смарт/годинник</a:t>
            </a:r>
            <a:r>
              <a:rPr lang="uk-UA" b="1" dirty="0"/>
              <a:t>, </a:t>
            </a:r>
            <a:r>
              <a:rPr lang="uk-UA" b="1" dirty="0" err="1"/>
              <a:t>лже</a:t>
            </a:r>
            <a:r>
              <a:rPr lang="uk-UA" b="1" dirty="0"/>
              <a:t>/свідок, </a:t>
            </a:r>
            <a:r>
              <a:rPr lang="uk-UA" b="1" dirty="0" smtClean="0"/>
              <a:t>стрит/</a:t>
            </a:r>
            <a:r>
              <a:rPr lang="uk-UA" b="1" dirty="0" smtClean="0">
                <a:solidFill>
                  <a:srgbClr val="FFFF00"/>
                </a:solidFill>
              </a:rPr>
              <a:t>арт</a:t>
            </a:r>
            <a:r>
              <a:rPr lang="uk-UA" b="1" dirty="0" smtClean="0"/>
              <a:t>, міні/ПК</a:t>
            </a:r>
            <a:r>
              <a:rPr lang="uk-UA" b="1" dirty="0"/>
              <a:t>, топ/дизайнер, зоре/</a:t>
            </a:r>
            <a:r>
              <a:rPr lang="uk-UA" b="1" dirty="0" err="1"/>
              <a:t>пад</a:t>
            </a:r>
            <a:r>
              <a:rPr lang="uk-UA" b="1" dirty="0"/>
              <a:t>, </a:t>
            </a:r>
            <a:r>
              <a:rPr lang="uk-UA" b="1" dirty="0">
                <a:solidFill>
                  <a:srgbClr val="FFFF00"/>
                </a:solidFill>
              </a:rPr>
              <a:t>сі/бемоль</a:t>
            </a:r>
            <a:r>
              <a:rPr lang="uk-UA" b="1" dirty="0"/>
              <a:t>, </a:t>
            </a:r>
            <a:r>
              <a:rPr lang="uk-UA" b="1" dirty="0" err="1"/>
              <a:t>теле</a:t>
            </a:r>
            <a:r>
              <a:rPr lang="uk-UA" b="1" dirty="0"/>
              <a:t>/апаратура, </a:t>
            </a:r>
            <a:r>
              <a:rPr lang="uk-UA" b="1" dirty="0" smtClean="0">
                <a:solidFill>
                  <a:srgbClr val="FFFF00"/>
                </a:solidFill>
              </a:rPr>
              <a:t>аудіо-та відеопродукція</a:t>
            </a:r>
            <a:r>
              <a:rPr lang="uk-UA" b="1" dirty="0" smtClean="0"/>
              <a:t>, режисер/постановник</a:t>
            </a:r>
            <a:r>
              <a:rPr lang="uk-UA" b="1" dirty="0"/>
              <a:t>, </a:t>
            </a:r>
            <a:r>
              <a:rPr lang="uk-UA" b="1" dirty="0" err="1" smtClean="0"/>
              <a:t>метео</a:t>
            </a:r>
            <a:r>
              <a:rPr lang="uk-UA" b="1" dirty="0" smtClean="0"/>
              <a:t>/чутливість, фан-клуб, інтернет/видання, бізнес/</a:t>
            </a:r>
            <a:r>
              <a:rPr lang="uk-UA" b="1" dirty="0" err="1" smtClean="0"/>
              <a:t>проєкт</a:t>
            </a:r>
            <a:r>
              <a:rPr lang="uk-UA" b="1" dirty="0" smtClean="0"/>
              <a:t>, піар/акція, євро/ринок, пів/Європи, </a:t>
            </a:r>
            <a:r>
              <a:rPr lang="uk-UA" b="1" dirty="0" smtClean="0">
                <a:solidFill>
                  <a:srgbClr val="00B0F0"/>
                </a:solidFill>
              </a:rPr>
              <a:t>пів острова (</a:t>
            </a:r>
            <a:r>
              <a:rPr lang="uk-UA" b="1" dirty="0" err="1" smtClean="0">
                <a:solidFill>
                  <a:srgbClr val="00B0F0"/>
                </a:solidFill>
              </a:rPr>
              <a:t>Р.в</a:t>
            </a:r>
            <a:r>
              <a:rPr lang="uk-UA" b="1" dirty="0" smtClean="0">
                <a:solidFill>
                  <a:srgbClr val="00B0F0"/>
                </a:solidFill>
              </a:rPr>
              <a:t>.), півострів(</a:t>
            </a:r>
            <a:r>
              <a:rPr lang="uk-UA" b="1" dirty="0" err="1" smtClean="0">
                <a:solidFill>
                  <a:srgbClr val="00B0F0"/>
                </a:solidFill>
              </a:rPr>
              <a:t>Н.в</a:t>
            </a:r>
            <a:r>
              <a:rPr lang="uk-UA" b="1" dirty="0" smtClean="0">
                <a:solidFill>
                  <a:srgbClr val="00B0F0"/>
                </a:solidFill>
              </a:rPr>
              <a:t>), півлітра</a:t>
            </a:r>
            <a:r>
              <a:rPr lang="uk-UA" b="1" dirty="0" smtClean="0"/>
              <a:t>, пів/захист, пів/години, крекінг/ процес, фітнес/клуб.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973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937" y="385550"/>
            <a:ext cx="8610600" cy="129302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  <a:latin typeface="Mistral" panose="03090702030407020403" pitchFamily="66" charset="0"/>
              </a:rPr>
              <a:t>Український правопис 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51" y="1678578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uk-UA" sz="2400" b="1" i="1" dirty="0" smtClean="0"/>
              <a:t>Держ/мито</a:t>
            </a:r>
            <a:r>
              <a:rPr lang="uk-UA" sz="2400" b="1" i="1" dirty="0"/>
              <a:t>, </a:t>
            </a:r>
            <a:r>
              <a:rPr lang="uk-UA" sz="2400" b="1" i="1" dirty="0" smtClean="0">
                <a:solidFill>
                  <a:srgbClr val="00B0F0"/>
                </a:solidFill>
              </a:rPr>
              <a:t>екс-Югославія</a:t>
            </a:r>
            <a:r>
              <a:rPr lang="uk-UA" sz="2400" b="1" i="1" dirty="0"/>
              <a:t>, екстра/клас, еліт/житло, </a:t>
            </a:r>
            <a:r>
              <a:rPr lang="uk-UA" sz="2400" b="1" i="1" dirty="0" err="1"/>
              <a:t>епідем</a:t>
            </a:r>
            <a:r>
              <a:rPr lang="uk-UA" sz="2400" b="1" i="1" dirty="0"/>
              <a:t>/ситуація, </a:t>
            </a:r>
            <a:r>
              <a:rPr lang="uk-UA" sz="2400" b="1" i="1" dirty="0" smtClean="0"/>
              <a:t>євро/парламент</a:t>
            </a:r>
            <a:r>
              <a:rPr lang="uk-UA" sz="2400" b="1" i="1" dirty="0"/>
              <a:t>, </a:t>
            </a:r>
            <a:r>
              <a:rPr lang="uk-UA" sz="2400" b="1" i="1" dirty="0" err="1"/>
              <a:t>іно</a:t>
            </a:r>
            <a:r>
              <a:rPr lang="uk-UA" sz="2400" b="1" i="1" dirty="0"/>
              <a:t>/</a:t>
            </a:r>
            <a:r>
              <a:rPr lang="uk-UA" sz="2400" b="1" i="1" dirty="0" err="1"/>
              <a:t>вірець</a:t>
            </a:r>
            <a:r>
              <a:rPr lang="uk-UA" sz="2400" b="1" i="1" dirty="0"/>
              <a:t>, </a:t>
            </a:r>
            <a:r>
              <a:rPr lang="uk-UA" sz="2400" b="1" i="1" dirty="0" err="1"/>
              <a:t>інформ</a:t>
            </a:r>
            <a:r>
              <a:rPr lang="uk-UA" sz="2400" b="1" i="1" dirty="0"/>
              <a:t>/повідомлення, </a:t>
            </a:r>
            <a:r>
              <a:rPr lang="uk-UA" sz="2400" b="1" i="1" dirty="0" err="1"/>
              <a:t>Каб</a:t>
            </a:r>
            <a:r>
              <a:rPr lang="uk-UA" sz="2400" b="1" i="1" dirty="0"/>
              <a:t>/мін, </a:t>
            </a:r>
            <a:r>
              <a:rPr lang="uk-UA" sz="2400" b="1" i="1" dirty="0" err="1"/>
              <a:t>кібер</a:t>
            </a:r>
            <a:r>
              <a:rPr lang="uk-UA" sz="2400" b="1" i="1" dirty="0"/>
              <a:t>/поліція, контр/удар, </a:t>
            </a:r>
            <a:r>
              <a:rPr lang="uk-UA" sz="2400" b="1" i="1" dirty="0" err="1">
                <a:solidFill>
                  <a:srgbClr val="00B0F0"/>
                </a:solidFill>
              </a:rPr>
              <a:t>лже</a:t>
            </a:r>
            <a:r>
              <a:rPr lang="uk-UA" sz="2400" b="1" i="1" dirty="0">
                <a:solidFill>
                  <a:srgbClr val="00B0F0"/>
                </a:solidFill>
              </a:rPr>
              <a:t>/свідок,</a:t>
            </a:r>
            <a:r>
              <a:rPr lang="uk-UA" sz="2400" b="1" i="1" dirty="0"/>
              <a:t> </a:t>
            </a:r>
            <a:r>
              <a:rPr lang="uk-UA" sz="2400" b="1" i="1" dirty="0" err="1"/>
              <a:t>макро</a:t>
            </a:r>
            <a:r>
              <a:rPr lang="uk-UA" sz="2400" b="1" i="1" dirty="0"/>
              <a:t>/економіка, </a:t>
            </a:r>
            <a:r>
              <a:rPr lang="uk-UA" sz="2400" b="1" i="1" dirty="0" err="1"/>
              <a:t>мульти</a:t>
            </a:r>
            <a:r>
              <a:rPr lang="uk-UA" sz="2400" b="1" i="1" dirty="0"/>
              <a:t>/</a:t>
            </a:r>
            <a:r>
              <a:rPr lang="uk-UA" sz="2400" b="1" i="1" dirty="0" err="1"/>
              <a:t>мовний</a:t>
            </a:r>
            <a:r>
              <a:rPr lang="uk-UA" sz="2400" b="1" i="1" dirty="0"/>
              <a:t>, </a:t>
            </a:r>
            <a:r>
              <a:rPr lang="uk-UA" sz="2400" b="1" i="1" dirty="0" err="1"/>
              <a:t>нано</a:t>
            </a:r>
            <a:r>
              <a:rPr lang="uk-UA" sz="2400" b="1" i="1" dirty="0"/>
              <a:t>/технології, нар/</a:t>
            </a:r>
            <a:r>
              <a:rPr lang="uk-UA" sz="2400" b="1" i="1" dirty="0" err="1"/>
              <a:t>деп</a:t>
            </a:r>
            <a:r>
              <a:rPr lang="uk-UA" sz="2400" b="1" i="1" dirty="0"/>
              <a:t>, </a:t>
            </a:r>
            <a:r>
              <a:rPr lang="uk-UA" sz="2400" b="1" i="1" dirty="0" err="1"/>
              <a:t>нарко</a:t>
            </a:r>
            <a:r>
              <a:rPr lang="uk-UA" sz="2400" b="1" i="1" dirty="0"/>
              <a:t>/бізнес, </a:t>
            </a:r>
            <a:r>
              <a:rPr lang="uk-UA" sz="2400" b="1" i="1" dirty="0" err="1"/>
              <a:t>Нац</a:t>
            </a:r>
            <a:r>
              <a:rPr lang="uk-UA" sz="2400" b="1" i="1" dirty="0"/>
              <a:t>/банк, </a:t>
            </a:r>
            <a:r>
              <a:rPr lang="uk-UA" sz="2400" b="1" i="1" dirty="0" smtClean="0">
                <a:solidFill>
                  <a:srgbClr val="00B0F0"/>
                </a:solidFill>
              </a:rPr>
              <a:t>пан-Європа</a:t>
            </a:r>
            <a:r>
              <a:rPr lang="uk-UA" sz="2400" b="1" i="1" dirty="0" smtClean="0">
                <a:solidFill>
                  <a:srgbClr val="00B0F0"/>
                </a:solidFill>
              </a:rPr>
              <a:t>,</a:t>
            </a:r>
            <a:r>
              <a:rPr lang="uk-UA" sz="2400" b="1" i="1" dirty="0"/>
              <a:t> пара/олімпієць, прес/конференція, </a:t>
            </a:r>
            <a:r>
              <a:rPr lang="uk-UA" sz="2400" b="1" i="1" dirty="0" err="1"/>
              <a:t>соц</a:t>
            </a:r>
            <a:r>
              <a:rPr lang="uk-UA" sz="2400" b="1" i="1" dirty="0"/>
              <a:t>/забезпечення, флеш/карта.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9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8167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Походження українських прізвищ та </a:t>
            </a:r>
            <a:r>
              <a:rPr lang="uk-UA" b="1" dirty="0" smtClean="0">
                <a:solidFill>
                  <a:srgbClr val="FFC000"/>
                </a:solidFill>
              </a:rPr>
              <a:t>імен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66652"/>
            <a:ext cx="6632666" cy="5590902"/>
          </a:xfrm>
        </p:spPr>
        <p:txBody>
          <a:bodyPr/>
          <a:lstStyle/>
          <a:p>
            <a:r>
              <a:rPr lang="ru-RU" sz="2400" b="1" u="sng" dirty="0" err="1">
                <a:solidFill>
                  <a:srgbClr val="FFFF00"/>
                </a:solidFill>
              </a:rPr>
              <a:t>Реєстр</a:t>
            </a:r>
            <a:r>
              <a:rPr lang="ru-RU" sz="2400" b="1" u="sng" dirty="0">
                <a:solidFill>
                  <a:srgbClr val="FFFF00"/>
                </a:solidFill>
              </a:rPr>
              <a:t>  </a:t>
            </a:r>
            <a:r>
              <a:rPr lang="ru-RU" sz="2400" b="1" u="sng" dirty="0" err="1">
                <a:solidFill>
                  <a:srgbClr val="FFFF00"/>
                </a:solidFill>
              </a:rPr>
              <a:t>війська</a:t>
            </a:r>
            <a:r>
              <a:rPr lang="ru-RU" sz="2400" b="1" u="sng" dirty="0">
                <a:solidFill>
                  <a:srgbClr val="FFFF00"/>
                </a:solidFill>
              </a:rPr>
              <a:t>  </a:t>
            </a:r>
            <a:r>
              <a:rPr lang="ru-RU" sz="2400" b="1" u="sng" dirty="0" err="1">
                <a:solidFill>
                  <a:srgbClr val="FFFF00"/>
                </a:solidFill>
              </a:rPr>
              <a:t>запорозького</a:t>
            </a:r>
            <a:r>
              <a:rPr lang="ru-RU" sz="2400" b="1" u="sng" dirty="0">
                <a:solidFill>
                  <a:srgbClr val="FFFF00"/>
                </a:solidFill>
              </a:rPr>
              <a:t>  1649  </a:t>
            </a:r>
            <a:r>
              <a:rPr lang="ru-RU" sz="2400" b="1" u="sng" dirty="0" smtClean="0">
                <a:solidFill>
                  <a:srgbClr val="FFFF00"/>
                </a:solidFill>
              </a:rPr>
              <a:t>року: </a:t>
            </a:r>
            <a:r>
              <a:rPr lang="en-US" sz="2400" b="1" u="sng" dirty="0">
                <a:solidFill>
                  <a:srgbClr val="00B0F0"/>
                </a:solidFill>
                <a:hlinkClick r:id="rId2"/>
              </a:rPr>
              <a:t>https://chtyvo.org.ua/authors/Panashenko_VV/Reiestr_Viiska_Zaporozkoho_1649_roku</a:t>
            </a:r>
            <a:r>
              <a:rPr lang="en-US" sz="2400" b="1" u="sng" dirty="0" smtClean="0">
                <a:solidFill>
                  <a:srgbClr val="00B0F0"/>
                </a:solidFill>
                <a:hlinkClick r:id="rId2"/>
              </a:rPr>
              <a:t>/</a:t>
            </a:r>
            <a:endParaRPr lang="uk-UA" sz="2400" b="1" u="sng" dirty="0" smtClean="0">
              <a:solidFill>
                <a:srgbClr val="00B0F0"/>
              </a:solidFill>
            </a:endParaRPr>
          </a:p>
          <a:p>
            <a:endParaRPr lang="uk-UA" sz="2400" b="1" u="sng" dirty="0">
              <a:solidFill>
                <a:srgbClr val="00B0F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Скрипник Л. Г., </a:t>
            </a:r>
            <a:r>
              <a:rPr lang="uk-UA" b="1" dirty="0" err="1">
                <a:solidFill>
                  <a:srgbClr val="FFFF00"/>
                </a:solidFill>
              </a:rPr>
              <a:t>Дзятківська</a:t>
            </a:r>
            <a:r>
              <a:rPr lang="uk-UA" b="1" dirty="0">
                <a:solidFill>
                  <a:srgbClr val="FFFF00"/>
                </a:solidFill>
              </a:rPr>
              <a:t> Н. П. Власні імена людей : Словник-довідник. Київ : Наук. думка, 1986. 310 </a:t>
            </a:r>
            <a:r>
              <a:rPr lang="uk-UA" b="1" dirty="0" smtClean="0">
                <a:solidFill>
                  <a:srgbClr val="FFFF00"/>
                </a:solidFill>
              </a:rPr>
              <a:t>с.</a:t>
            </a:r>
          </a:p>
          <a:p>
            <a:endParaRPr lang="uk-UA" b="1" dirty="0">
              <a:solidFill>
                <a:srgbClr val="FFFF00"/>
              </a:solidFill>
            </a:endParaRPr>
          </a:p>
          <a:p>
            <a:r>
              <a:rPr lang="ru-RU" i="1" dirty="0">
                <a:hlinkClick r:id="rId3"/>
              </a:rPr>
              <a:t>Редько Ю. К.</a:t>
            </a:r>
            <a:r>
              <a:rPr lang="ru-RU" dirty="0"/>
              <a:t> </a:t>
            </a:r>
            <a:r>
              <a:rPr lang="ru-RU" i="1" dirty="0"/>
              <a:t>Словник </a:t>
            </a:r>
            <a:r>
              <a:rPr lang="ru-RU" i="1" dirty="0" err="1"/>
              <a:t>сучасних</a:t>
            </a:r>
            <a:r>
              <a:rPr lang="ru-RU" i="1" dirty="0"/>
              <a:t> </a:t>
            </a:r>
            <a:r>
              <a:rPr lang="ru-RU" i="1" dirty="0" err="1"/>
              <a:t>українських</a:t>
            </a:r>
            <a:r>
              <a:rPr lang="ru-RU" i="1" dirty="0"/>
              <a:t> </a:t>
            </a:r>
            <a:r>
              <a:rPr lang="ru-RU" i="1" dirty="0" err="1"/>
              <a:t>прізвищ</a:t>
            </a:r>
            <a:r>
              <a:rPr lang="ru-RU" i="1" dirty="0"/>
              <a:t> : [</a:t>
            </a:r>
            <a:r>
              <a:rPr lang="ru-RU" i="1" dirty="0" err="1"/>
              <a:t>понад</a:t>
            </a:r>
            <a:r>
              <a:rPr lang="ru-RU" i="1" dirty="0"/>
              <a:t> 25 </a:t>
            </a:r>
            <a:r>
              <a:rPr lang="ru-RU" i="1" dirty="0" err="1"/>
              <a:t>тисяч</a:t>
            </a:r>
            <a:r>
              <a:rPr lang="ru-RU" i="1" dirty="0"/>
              <a:t> </a:t>
            </a:r>
            <a:r>
              <a:rPr lang="ru-RU" i="1" dirty="0" err="1"/>
              <a:t>укр</a:t>
            </a:r>
            <a:r>
              <a:rPr lang="ru-RU" i="1" dirty="0"/>
              <a:t>. </a:t>
            </a:r>
            <a:r>
              <a:rPr lang="ru-RU" i="1" dirty="0" err="1"/>
              <a:t>прізвищ</a:t>
            </a:r>
            <a:r>
              <a:rPr lang="ru-RU" i="1" dirty="0"/>
              <a:t>] : у 2 т. / </a:t>
            </a:r>
            <a:r>
              <a:rPr lang="ru-RU" i="1" dirty="0" err="1"/>
              <a:t>Юліян</a:t>
            </a:r>
            <a:r>
              <a:rPr lang="ru-RU" i="1" dirty="0"/>
              <a:t> </a:t>
            </a:r>
            <a:r>
              <a:rPr lang="ru-RU" i="1" dirty="0" err="1"/>
              <a:t>Костянтинович</a:t>
            </a:r>
            <a:r>
              <a:rPr lang="ru-RU" i="1" dirty="0"/>
              <a:t> Редько ; Наук. т-во </a:t>
            </a:r>
            <a:r>
              <a:rPr lang="ru-RU" i="1" dirty="0" err="1"/>
              <a:t>ім</a:t>
            </a:r>
            <a:r>
              <a:rPr lang="ru-RU" i="1" dirty="0"/>
              <a:t>. Т. </a:t>
            </a:r>
            <a:r>
              <a:rPr lang="ru-RU" i="1" dirty="0" err="1"/>
              <a:t>Шевченка</a:t>
            </a:r>
            <a:r>
              <a:rPr lang="ru-RU" i="1" dirty="0"/>
              <a:t> ; ред. </a:t>
            </a:r>
            <a:r>
              <a:rPr lang="ru-RU" i="1" dirty="0" err="1"/>
              <a:t>Дмитро</a:t>
            </a:r>
            <a:r>
              <a:rPr lang="ru-RU" i="1" dirty="0"/>
              <a:t> Гринчишин. – </a:t>
            </a:r>
            <a:r>
              <a:rPr lang="ru-RU" i="1" dirty="0" err="1"/>
              <a:t>Львів</a:t>
            </a:r>
            <a:r>
              <a:rPr lang="ru-RU" i="1" dirty="0"/>
              <a:t> : </a:t>
            </a:r>
            <a:r>
              <a:rPr lang="ru-RU" i="1" dirty="0" err="1"/>
              <a:t>Наукове</a:t>
            </a:r>
            <a:r>
              <a:rPr lang="ru-RU" i="1" dirty="0"/>
              <a:t> </a:t>
            </a:r>
            <a:r>
              <a:rPr lang="ru-RU" i="1" dirty="0" err="1"/>
              <a:t>тов</a:t>
            </a:r>
            <a:r>
              <a:rPr lang="ru-RU" i="1" dirty="0"/>
              <a:t>-во </a:t>
            </a:r>
            <a:r>
              <a:rPr lang="ru-RU" i="1" dirty="0" err="1"/>
              <a:t>ім</a:t>
            </a:r>
            <a:r>
              <a:rPr lang="ru-RU" i="1" dirty="0"/>
              <a:t>. </a:t>
            </a:r>
            <a:r>
              <a:rPr lang="ru-RU" i="1" dirty="0" err="1"/>
              <a:t>Шевченка</a:t>
            </a:r>
            <a:r>
              <a:rPr lang="ru-RU" i="1" dirty="0"/>
              <a:t>, 2007.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06" y="735564"/>
            <a:ext cx="4207329" cy="3747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70" y="3390899"/>
            <a:ext cx="2264229" cy="3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277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Клопіт із правописом прізвищ</a:t>
            </a:r>
            <a:endParaRPr lang="ru-RU" dirty="0"/>
          </a:p>
        </p:txBody>
      </p:sp>
      <p:sp>
        <p:nvSpPr>
          <p:cNvPr id="5" name="Объект 2"/>
          <p:cNvSpPr txBox="1">
            <a:spLocks noGrp="1"/>
          </p:cNvSpPr>
          <p:nvPr>
            <p:ph sz="half" idx="1"/>
          </p:nvPr>
        </p:nvSpPr>
        <p:spPr>
          <a:xfrm>
            <a:off x="0" y="1058863"/>
            <a:ext cx="4950823" cy="6791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dirty="0" err="1" smtClean="0"/>
              <a:t>Чоловічі</a:t>
            </a:r>
            <a:r>
              <a:rPr lang="ru-RU" b="1" dirty="0" smtClean="0"/>
              <a:t> </a:t>
            </a:r>
            <a:r>
              <a:rPr lang="ru-RU" b="1" dirty="0" err="1" smtClean="0"/>
              <a:t>прізвища</a:t>
            </a:r>
            <a:r>
              <a:rPr lang="ru-RU" b="1" dirty="0" smtClean="0"/>
              <a:t> на </a:t>
            </a:r>
            <a:r>
              <a:rPr lang="ru-RU" b="1" dirty="0" err="1" smtClean="0"/>
              <a:t>приголосний</a:t>
            </a:r>
            <a:r>
              <a:rPr lang="ru-RU" b="1" dirty="0" smtClean="0"/>
              <a:t> та -</a:t>
            </a:r>
            <a:r>
              <a:rPr lang="ru-RU" b="1" dirty="0" smtClean="0">
                <a:solidFill>
                  <a:srgbClr val="FFFF00"/>
                </a:solidFill>
              </a:rPr>
              <a:t>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відмінюються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ru-RU" i="1" dirty="0" err="1" smtClean="0"/>
              <a:t>Кривоніс</a:t>
            </a:r>
            <a:r>
              <a:rPr lang="ru-RU" i="1" dirty="0" smtClean="0"/>
              <a:t> — Кривоноса, </a:t>
            </a:r>
            <a:r>
              <a:rPr lang="ru-RU" i="1" dirty="0" err="1" smtClean="0"/>
              <a:t>Кривоносові</a:t>
            </a:r>
            <a:r>
              <a:rPr lang="ru-RU" i="1" dirty="0" smtClean="0"/>
              <a:t> (</a:t>
            </a:r>
            <a:r>
              <a:rPr lang="ru-RU" i="1" dirty="0" err="1" smtClean="0"/>
              <a:t>Кривоносу</a:t>
            </a:r>
            <a:r>
              <a:rPr lang="ru-RU" i="1" dirty="0" smtClean="0"/>
              <a:t>), Кривоносом, при </a:t>
            </a:r>
            <a:r>
              <a:rPr lang="ru-RU" i="1" dirty="0" err="1" smtClean="0"/>
              <a:t>Кривоносові</a:t>
            </a:r>
            <a:r>
              <a:rPr lang="ru-RU" i="1" dirty="0" smtClean="0"/>
              <a:t> (</a:t>
            </a:r>
            <a:r>
              <a:rPr lang="ru-RU" i="1" dirty="0" err="1" smtClean="0"/>
              <a:t>Кривоносу</a:t>
            </a:r>
            <a:r>
              <a:rPr lang="ru-RU" i="1" dirty="0" smtClean="0"/>
              <a:t>);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Бацій</a:t>
            </a:r>
            <a:r>
              <a:rPr lang="ru-RU" i="1" dirty="0" smtClean="0"/>
              <a:t> — </a:t>
            </a:r>
            <a:r>
              <a:rPr lang="ru-RU" i="1" dirty="0" err="1" smtClean="0"/>
              <a:t>Бація</a:t>
            </a:r>
            <a:r>
              <a:rPr lang="ru-RU" i="1" dirty="0" smtClean="0"/>
              <a:t>, </a:t>
            </a:r>
            <a:r>
              <a:rPr lang="ru-RU" i="1" dirty="0" err="1" smtClean="0"/>
              <a:t>Бацію</a:t>
            </a:r>
            <a:r>
              <a:rPr lang="ru-RU" i="1" dirty="0" smtClean="0"/>
              <a:t> (</a:t>
            </a:r>
            <a:r>
              <a:rPr lang="ru-RU" i="1" dirty="0" err="1" smtClean="0"/>
              <a:t>Бацієві</a:t>
            </a:r>
            <a:r>
              <a:rPr lang="ru-RU" i="1" dirty="0" smtClean="0"/>
              <a:t>), </a:t>
            </a:r>
            <a:r>
              <a:rPr lang="ru-RU" i="1" dirty="0" err="1" smtClean="0"/>
              <a:t>Бація</a:t>
            </a:r>
            <a:r>
              <a:rPr lang="ru-RU" i="1" dirty="0" smtClean="0"/>
              <a:t>, </a:t>
            </a:r>
            <a:r>
              <a:rPr lang="ru-RU" i="1" dirty="0" err="1" smtClean="0"/>
              <a:t>Бацієм</a:t>
            </a:r>
            <a:r>
              <a:rPr lang="ru-RU" i="1" dirty="0" smtClean="0"/>
              <a:t>, при </a:t>
            </a:r>
            <a:r>
              <a:rPr lang="ru-RU" i="1" dirty="0" err="1" smtClean="0"/>
              <a:t>Бацієві</a:t>
            </a:r>
            <a:r>
              <a:rPr lang="ru-RU" i="1" dirty="0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Гнатюк — Гнатюка, </a:t>
            </a:r>
            <a:r>
              <a:rPr lang="ru-RU" i="1" dirty="0" err="1" smtClean="0"/>
              <a:t>Гнатюкові</a:t>
            </a:r>
            <a:r>
              <a:rPr lang="ru-RU" i="1" dirty="0" smtClean="0"/>
              <a:t> (Гнатюку), Гнатюка, Гнатюком, при </a:t>
            </a:r>
            <a:r>
              <a:rPr lang="ru-RU" i="1" dirty="0" err="1" smtClean="0"/>
              <a:t>Гнатюкові</a:t>
            </a:r>
            <a:r>
              <a:rPr lang="ru-RU" i="1" dirty="0" smtClean="0"/>
              <a:t> (Гнатюку);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Лебідь</a:t>
            </a:r>
            <a:r>
              <a:rPr lang="ru-RU" i="1" dirty="0" smtClean="0"/>
              <a:t> — Лебедя, </a:t>
            </a:r>
            <a:r>
              <a:rPr lang="ru-RU" i="1" dirty="0" err="1" smtClean="0"/>
              <a:t>Лебедеві</a:t>
            </a:r>
            <a:r>
              <a:rPr lang="ru-RU" i="1" dirty="0" smtClean="0"/>
              <a:t> (Лебедю) </a:t>
            </a:r>
            <a:r>
              <a:rPr lang="ru-RU" dirty="0" smtClean="0"/>
              <a:t>і т. д.;</a:t>
            </a:r>
          </a:p>
          <a:p>
            <a:pPr marL="0" indent="0">
              <a:buNone/>
            </a:pPr>
            <a:r>
              <a:rPr lang="ru-RU" i="1" dirty="0" smtClean="0"/>
              <a:t>Бабенко — Бабенка, </a:t>
            </a:r>
            <a:r>
              <a:rPr lang="ru-RU" i="1" dirty="0" err="1" smtClean="0"/>
              <a:t>Бабенкові</a:t>
            </a:r>
            <a:r>
              <a:rPr lang="ru-RU" i="1" dirty="0" smtClean="0"/>
              <a:t> (Бабенку), </a:t>
            </a:r>
            <a:r>
              <a:rPr lang="ru-RU" i="1" dirty="0" err="1" smtClean="0"/>
              <a:t>Бабенком</a:t>
            </a:r>
            <a:r>
              <a:rPr lang="ru-RU" i="1" dirty="0" smtClean="0"/>
              <a:t>, при </a:t>
            </a:r>
            <a:r>
              <a:rPr lang="ru-RU" i="1" dirty="0" err="1" smtClean="0"/>
              <a:t>Бабенкові</a:t>
            </a:r>
            <a:r>
              <a:rPr lang="ru-RU" i="1" dirty="0" smtClean="0"/>
              <a:t> (Бабенку);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Іваньо</a:t>
            </a:r>
            <a:r>
              <a:rPr lang="ru-RU" i="1" dirty="0" smtClean="0"/>
              <a:t> — </a:t>
            </a:r>
            <a:r>
              <a:rPr lang="ru-RU" i="1" dirty="0" err="1" smtClean="0"/>
              <a:t>Іваня</a:t>
            </a:r>
            <a:r>
              <a:rPr lang="ru-RU" i="1" dirty="0" smtClean="0"/>
              <a:t>, </a:t>
            </a:r>
            <a:r>
              <a:rPr lang="ru-RU" i="1" dirty="0" err="1" smtClean="0"/>
              <a:t>Іваньові</a:t>
            </a:r>
            <a:r>
              <a:rPr lang="ru-RU" i="1" dirty="0" smtClean="0"/>
              <a:t> (</a:t>
            </a:r>
            <a:r>
              <a:rPr lang="ru-RU" i="1" dirty="0" err="1" smtClean="0"/>
              <a:t>Іваню</a:t>
            </a:r>
            <a:r>
              <a:rPr lang="ru-RU" i="1" dirty="0" smtClean="0"/>
              <a:t>), </a:t>
            </a:r>
            <a:r>
              <a:rPr lang="ru-RU" i="1" dirty="0" err="1" smtClean="0"/>
              <a:t>Іваня</a:t>
            </a:r>
            <a:r>
              <a:rPr lang="ru-RU" i="1" dirty="0" smtClean="0"/>
              <a:t>, </a:t>
            </a:r>
            <a:r>
              <a:rPr lang="ru-RU" i="1" dirty="0" err="1" smtClean="0"/>
              <a:t>Іваньом</a:t>
            </a:r>
            <a:r>
              <a:rPr lang="ru-RU" i="1" dirty="0" smtClean="0"/>
              <a:t>, при </a:t>
            </a:r>
            <a:r>
              <a:rPr lang="ru-RU" i="1" dirty="0" err="1" smtClean="0"/>
              <a:t>Іваньові</a:t>
            </a:r>
            <a:r>
              <a:rPr lang="ru-RU" i="1" dirty="0" smtClean="0"/>
              <a:t> (</a:t>
            </a:r>
            <a:r>
              <a:rPr lang="ru-RU" i="1" dirty="0" err="1" smtClean="0"/>
              <a:t>Іваню</a:t>
            </a:r>
            <a:r>
              <a:rPr lang="ru-RU" i="1" dirty="0" smtClean="0"/>
              <a:t>, </a:t>
            </a:r>
            <a:r>
              <a:rPr lang="ru-RU" i="1" dirty="0" err="1" smtClean="0"/>
              <a:t>Івані</a:t>
            </a:r>
            <a:r>
              <a:rPr lang="ru-RU" i="1" dirty="0" smtClean="0"/>
              <a:t>).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5107578" y="1058863"/>
            <a:ext cx="6962186" cy="56943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прізвища</a:t>
            </a:r>
            <a:r>
              <a:rPr lang="ru-RU" dirty="0"/>
              <a:t> на </a:t>
            </a:r>
            <a:r>
              <a:rPr lang="ru-RU" dirty="0" err="1"/>
              <a:t>приголосний</a:t>
            </a:r>
            <a:r>
              <a:rPr lang="ru-RU" dirty="0"/>
              <a:t> та на -</a:t>
            </a:r>
            <a:r>
              <a:rPr lang="ru-RU" b="1" dirty="0">
                <a:solidFill>
                  <a:srgbClr val="FFFF00"/>
                </a:solidFill>
              </a:rPr>
              <a:t>о не </a:t>
            </a:r>
            <a:r>
              <a:rPr lang="ru-RU" b="1" dirty="0" err="1">
                <a:solidFill>
                  <a:srgbClr val="FFFF00"/>
                </a:solidFill>
              </a:rPr>
              <a:t>відмінюються</a:t>
            </a:r>
            <a:r>
              <a:rPr lang="ru-RU" b="1" dirty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i="1" dirty="0" err="1"/>
              <a:t>Білик</a:t>
            </a:r>
            <a:r>
              <a:rPr lang="ru-RU" i="1" dirty="0"/>
              <a:t> </a:t>
            </a:r>
            <a:r>
              <a:rPr lang="ru-RU" i="1" dirty="0" err="1"/>
              <a:t>Олена</a:t>
            </a:r>
            <a:r>
              <a:rPr lang="ru-RU" i="1" dirty="0"/>
              <a:t> — </a:t>
            </a:r>
            <a:r>
              <a:rPr lang="ru-RU" i="1" dirty="0" err="1"/>
              <a:t>Білик</a:t>
            </a:r>
            <a:r>
              <a:rPr lang="ru-RU" i="1" dirty="0"/>
              <a:t> Олени, </a:t>
            </a:r>
            <a:r>
              <a:rPr lang="ru-RU" i="1" dirty="0" err="1"/>
              <a:t>Білик</a:t>
            </a:r>
            <a:r>
              <a:rPr lang="ru-RU" i="1" dirty="0"/>
              <a:t> </a:t>
            </a:r>
            <a:r>
              <a:rPr lang="ru-RU" i="1" dirty="0" err="1"/>
              <a:t>Олені</a:t>
            </a:r>
            <a:r>
              <a:rPr lang="ru-RU" i="1" dirty="0"/>
              <a:t>, </a:t>
            </a:r>
            <a:r>
              <a:rPr lang="ru-RU" i="1" dirty="0" err="1"/>
              <a:t>Білик</a:t>
            </a:r>
            <a:r>
              <a:rPr lang="ru-RU" i="1" dirty="0"/>
              <a:t> </a:t>
            </a:r>
            <a:r>
              <a:rPr lang="ru-RU" i="1" dirty="0" err="1"/>
              <a:t>Оленою</a:t>
            </a:r>
            <a:r>
              <a:rPr lang="ru-RU" i="1" dirty="0"/>
              <a:t>, при </a:t>
            </a:r>
            <a:r>
              <a:rPr lang="ru-RU" i="1" dirty="0" err="1"/>
              <a:t>Білик</a:t>
            </a:r>
            <a:r>
              <a:rPr lang="ru-RU" i="1" dirty="0"/>
              <a:t> </a:t>
            </a:r>
            <a:r>
              <a:rPr lang="ru-RU" i="1" dirty="0" err="1"/>
              <a:t>Олені</a:t>
            </a:r>
            <a:r>
              <a:rPr lang="ru-RU" i="1" dirty="0"/>
              <a:t>, </a:t>
            </a:r>
            <a:r>
              <a:rPr lang="ru-RU" i="1" dirty="0" err="1"/>
              <a:t>Білик</a:t>
            </a:r>
            <a:r>
              <a:rPr lang="ru-RU" i="1" dirty="0"/>
              <a:t> </a:t>
            </a:r>
            <a:r>
              <a:rPr lang="ru-RU" i="1" dirty="0" err="1"/>
              <a:t>Олено</a:t>
            </a:r>
            <a:r>
              <a:rPr lang="ru-RU" i="1" dirty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i="1" dirty="0"/>
              <a:t>Тимченко Ганна — Тимченко </a:t>
            </a:r>
            <a:r>
              <a:rPr lang="ru-RU" i="1" dirty="0" err="1"/>
              <a:t>Ганни</a:t>
            </a:r>
            <a:r>
              <a:rPr lang="ru-RU" i="1" dirty="0"/>
              <a:t>, Тимченко </a:t>
            </a:r>
            <a:r>
              <a:rPr lang="ru-RU" i="1" dirty="0" err="1"/>
              <a:t>Ганні</a:t>
            </a:r>
            <a:r>
              <a:rPr lang="ru-RU" i="1" dirty="0"/>
              <a:t>, Тимченко </a:t>
            </a:r>
            <a:r>
              <a:rPr lang="ru-RU" i="1" dirty="0" err="1"/>
              <a:t>Ганною</a:t>
            </a:r>
            <a:r>
              <a:rPr lang="ru-RU" i="1" dirty="0"/>
              <a:t>, при Тимченко </a:t>
            </a:r>
            <a:r>
              <a:rPr lang="ru-RU" i="1" dirty="0" err="1"/>
              <a:t>Ганні</a:t>
            </a:r>
            <a:r>
              <a:rPr lang="ru-RU" i="1" dirty="0"/>
              <a:t>, Тимченко </a:t>
            </a:r>
            <a:r>
              <a:rPr lang="ru-RU" i="1" dirty="0" err="1"/>
              <a:t>Ганно</a:t>
            </a:r>
            <a:r>
              <a:rPr lang="ru-RU" i="1" dirty="0"/>
              <a:t>.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err="1">
                <a:solidFill>
                  <a:srgbClr val="FFFF00"/>
                </a:solidFill>
              </a:rPr>
              <a:t>Відмінюються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жіночі</a:t>
            </a:r>
            <a:r>
              <a:rPr lang="ru-RU" dirty="0">
                <a:solidFill>
                  <a:srgbClr val="FFFF00"/>
                </a:solidFill>
              </a:rPr>
              <a:t> й </a:t>
            </a:r>
            <a:r>
              <a:rPr lang="ru-RU" dirty="0" err="1">
                <a:solidFill>
                  <a:srgbClr val="FFFF00"/>
                </a:solidFill>
              </a:rPr>
              <a:t>чоловічі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прізвища</a:t>
            </a:r>
            <a:r>
              <a:rPr lang="ru-RU" dirty="0">
                <a:solidFill>
                  <a:srgbClr val="FFFF00"/>
                </a:solidFill>
              </a:rPr>
              <a:t> на -а (-я):</a:t>
            </a:r>
          </a:p>
          <a:p>
            <a:pPr>
              <a:lnSpc>
                <a:spcPct val="120000"/>
              </a:lnSpc>
            </a:pPr>
            <a:r>
              <a:rPr lang="ru-RU" i="1" dirty="0"/>
              <a:t>Оксана Танцюра </a:t>
            </a:r>
            <a:r>
              <a:rPr lang="ru-RU" dirty="0"/>
              <a:t>(</a:t>
            </a:r>
            <a:r>
              <a:rPr lang="ru-RU" i="1" dirty="0" err="1"/>
              <a:t>Масоха</a:t>
            </a:r>
            <a:r>
              <a:rPr lang="ru-RU" i="1" dirty="0"/>
              <a:t>, Головня, </a:t>
            </a:r>
            <a:r>
              <a:rPr lang="ru-RU" i="1" dirty="0" err="1"/>
              <a:t>Кияниця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>
              <a:lnSpc>
                <a:spcPct val="120000"/>
              </a:lnSpc>
            </a:pPr>
            <a:r>
              <a:rPr lang="ru-RU" i="1" dirty="0" err="1"/>
              <a:t>Оксани</a:t>
            </a:r>
            <a:r>
              <a:rPr lang="ru-RU" i="1" dirty="0"/>
              <a:t> </a:t>
            </a:r>
            <a:r>
              <a:rPr lang="ru-RU" i="1" dirty="0" err="1"/>
              <a:t>Танцюри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i="1" dirty="0" err="1"/>
              <a:t>Масохи</a:t>
            </a:r>
            <a:r>
              <a:rPr lang="ru-RU" i="1" dirty="0"/>
              <a:t>, </a:t>
            </a:r>
            <a:r>
              <a:rPr lang="ru-RU" i="1" dirty="0" err="1"/>
              <a:t>Головні</a:t>
            </a:r>
            <a:r>
              <a:rPr lang="ru-RU" i="1" dirty="0"/>
              <a:t>, </a:t>
            </a:r>
            <a:r>
              <a:rPr lang="ru-RU" i="1" dirty="0" err="1"/>
              <a:t>Кияниці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>
              <a:lnSpc>
                <a:spcPct val="120000"/>
              </a:lnSpc>
            </a:pPr>
            <a:r>
              <a:rPr lang="ru-RU" i="1" dirty="0" err="1"/>
              <a:t>Оксані</a:t>
            </a:r>
            <a:r>
              <a:rPr lang="ru-RU" i="1" dirty="0"/>
              <a:t> </a:t>
            </a:r>
            <a:r>
              <a:rPr lang="ru-RU" i="1" dirty="0" err="1"/>
              <a:t>Танцюрі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i="1" dirty="0" err="1"/>
              <a:t>Масосі</a:t>
            </a:r>
            <a:r>
              <a:rPr lang="ru-RU" i="1" dirty="0"/>
              <a:t>, </a:t>
            </a:r>
            <a:r>
              <a:rPr lang="ru-RU" i="1" dirty="0" err="1"/>
              <a:t>Головні</a:t>
            </a:r>
            <a:r>
              <a:rPr lang="ru-RU" i="1" dirty="0"/>
              <a:t>, </a:t>
            </a:r>
            <a:r>
              <a:rPr lang="ru-RU" i="1" dirty="0" err="1"/>
              <a:t>Кияниці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>
              <a:lnSpc>
                <a:spcPct val="120000"/>
              </a:lnSpc>
            </a:pPr>
            <a:r>
              <a:rPr lang="ru-RU" i="1" dirty="0"/>
              <a:t>Василь Галушка, Василя Галушки, </a:t>
            </a:r>
            <a:r>
              <a:rPr lang="ru-RU" i="1" dirty="0" err="1"/>
              <a:t>Василеві</a:t>
            </a:r>
            <a:r>
              <a:rPr lang="ru-RU" i="1" dirty="0"/>
              <a:t> </a:t>
            </a:r>
            <a:r>
              <a:rPr lang="ru-RU" i="1" dirty="0" err="1"/>
              <a:t>Галушці</a:t>
            </a:r>
            <a:r>
              <a:rPr lang="ru-RU" i="1" dirty="0"/>
              <a:t>, Василем Галушкою </a:t>
            </a:r>
            <a:r>
              <a:rPr lang="ru-RU" dirty="0"/>
              <a:t>і т. д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До </a:t>
            </a:r>
            <a:r>
              <a:rPr lang="ru-RU" b="1" dirty="0" err="1">
                <a:solidFill>
                  <a:srgbClr val="FFFF00"/>
                </a:solidFill>
              </a:rPr>
              <a:t>невідмінюваних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належать </a:t>
            </a:r>
            <a:r>
              <a:rPr lang="ru-RU" dirty="0" err="1" smtClean="0"/>
              <a:t>чоловічі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прізвища</a:t>
            </a:r>
            <a:r>
              <a:rPr lang="ru-RU" dirty="0"/>
              <a:t> на –</a:t>
            </a:r>
            <a:r>
              <a:rPr lang="ru-RU" b="1" i="1" dirty="0">
                <a:solidFill>
                  <a:srgbClr val="FFFF00"/>
                </a:solidFill>
              </a:rPr>
              <a:t>их</a:t>
            </a:r>
            <a:r>
              <a:rPr lang="ru-RU" dirty="0">
                <a:solidFill>
                  <a:srgbClr val="FFFF00"/>
                </a:solidFill>
              </a:rPr>
              <a:t>, -</a:t>
            </a:r>
            <a:r>
              <a:rPr lang="ru-RU" b="1" i="1" dirty="0" err="1">
                <a:solidFill>
                  <a:srgbClr val="FFFF00"/>
                </a:solidFill>
              </a:rPr>
              <a:t>ово</a:t>
            </a:r>
            <a:r>
              <a:rPr lang="ru-RU" dirty="0">
                <a:solidFill>
                  <a:srgbClr val="FFFF00"/>
                </a:solidFill>
              </a:rPr>
              <a:t>, -</a:t>
            </a:r>
            <a:r>
              <a:rPr lang="ru-RU" b="1" i="1" dirty="0" err="1">
                <a:solidFill>
                  <a:srgbClr val="FFFF00"/>
                </a:solidFill>
              </a:rPr>
              <a:t>аго</a:t>
            </a:r>
            <a:r>
              <a:rPr lang="ru-RU" dirty="0"/>
              <a:t>: </a:t>
            </a:r>
            <a:r>
              <a:rPr lang="ru-RU" i="1" dirty="0" err="1"/>
              <a:t>Ігор</a:t>
            </a:r>
            <a:r>
              <a:rPr lang="ru-RU" i="1" dirty="0"/>
              <a:t> (</a:t>
            </a:r>
            <a:r>
              <a:rPr lang="ru-RU" i="1" dirty="0" err="1"/>
              <a:t>Марія</a:t>
            </a:r>
            <a:r>
              <a:rPr lang="ru-RU" i="1" dirty="0"/>
              <a:t>) </a:t>
            </a:r>
            <a:r>
              <a:rPr lang="ru-RU" i="1" dirty="0" smtClean="0"/>
              <a:t>Больших</a:t>
            </a:r>
            <a:r>
              <a:rPr lang="ru-RU" i="1" dirty="0"/>
              <a:t>, </a:t>
            </a:r>
            <a:r>
              <a:rPr lang="ru-RU" i="1" dirty="0" err="1"/>
              <a:t>Кудрєватих</a:t>
            </a:r>
            <a:r>
              <a:rPr lang="ru-RU" i="1" dirty="0"/>
              <a:t>, </a:t>
            </a:r>
            <a:r>
              <a:rPr lang="ru-RU" i="1" dirty="0" err="1"/>
              <a:t>Савіних</a:t>
            </a:r>
            <a:r>
              <a:rPr lang="ru-RU" i="1" dirty="0"/>
              <a:t>, Благово, Хитрово, Бураго, Веселаго, Живаго; </a:t>
            </a:r>
            <a:r>
              <a:rPr lang="ru-RU" i="1" dirty="0" err="1"/>
              <a:t>Ігоря</a:t>
            </a:r>
            <a:r>
              <a:rPr lang="ru-RU" i="1" dirty="0"/>
              <a:t> (</a:t>
            </a:r>
            <a:r>
              <a:rPr lang="ru-RU" i="1" dirty="0" err="1"/>
              <a:t>Марії</a:t>
            </a:r>
            <a:r>
              <a:rPr lang="ru-RU" i="1" dirty="0"/>
              <a:t>) Больших, </a:t>
            </a:r>
            <a:r>
              <a:rPr lang="ru-RU" i="1" dirty="0" err="1"/>
              <a:t>Кудрєватих</a:t>
            </a:r>
            <a:r>
              <a:rPr lang="ru-RU" i="1" dirty="0"/>
              <a:t>, </a:t>
            </a:r>
            <a:r>
              <a:rPr lang="ru-RU" i="1" dirty="0" err="1"/>
              <a:t>Савіних</a:t>
            </a:r>
            <a:r>
              <a:rPr lang="ru-RU" i="1" dirty="0"/>
              <a:t>, Благово, Хитрово, Бураго, Веселаго, Живаго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665" y="359425"/>
            <a:ext cx="10356669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Білоруські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</a:rPr>
              <a:t>російські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імена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й </a:t>
            </a:r>
            <a:r>
              <a:rPr lang="ru-RU" sz="2400" b="1" dirty="0" err="1" smtClean="0">
                <a:solidFill>
                  <a:srgbClr val="FFFF00"/>
                </a:solidFill>
              </a:rPr>
              <a:t>прізвища</a:t>
            </a:r>
            <a:r>
              <a:rPr lang="ru-RU" sz="2400" b="1" dirty="0" smtClean="0">
                <a:solidFill>
                  <a:srgbClr val="FFFF00"/>
                </a:solidFill>
              </a:rPr>
              <a:t> за </a:t>
            </a:r>
            <a:r>
              <a:rPr lang="ru-RU" sz="2400" b="1" dirty="0" err="1">
                <a:solidFill>
                  <a:srgbClr val="FFFF00"/>
                </a:solidFill>
              </a:rPr>
              <a:t>традицією</a:t>
            </a:r>
            <a:r>
              <a:rPr lang="ru-RU" sz="2400" b="1" dirty="0">
                <a:solidFill>
                  <a:srgbClr val="FFFF00"/>
                </a:solidFill>
              </a:rPr>
              <a:t> не </a:t>
            </a:r>
            <a:r>
              <a:rPr lang="ru-RU" sz="2400" b="1" dirty="0" err="1">
                <a:solidFill>
                  <a:srgbClr val="FFFF00"/>
                </a:solidFill>
              </a:rPr>
              <a:t>транслітеруємо</a:t>
            </a:r>
            <a:r>
              <a:rPr lang="ru-RU" sz="2400" b="1" dirty="0">
                <a:solidFill>
                  <a:srgbClr val="FFFF00"/>
                </a:solidFill>
              </a:rPr>
              <a:t>, 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err="1">
                <a:solidFill>
                  <a:srgbClr val="FFFF00"/>
                </a:solidFill>
              </a:rPr>
              <a:t>передаємо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українськими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відповідниками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Артём</a:t>
            </a:r>
            <a:r>
              <a:rPr lang="ru-RU" sz="2800" i="1" dirty="0"/>
              <a:t>, </a:t>
            </a:r>
            <a:r>
              <a:rPr lang="ru-RU" sz="2800" i="1" dirty="0" smtClean="0"/>
              <a:t>Николай, Алекс</a:t>
            </a:r>
            <a:r>
              <a:rPr lang="ru-RU" sz="2800" i="1" dirty="0"/>
              <a:t>а</a:t>
            </a:r>
            <a:r>
              <a:rPr lang="ru-RU" sz="2800" i="1" dirty="0" smtClean="0"/>
              <a:t>ндр</a:t>
            </a:r>
            <a:r>
              <a:rPr lang="ru-RU" sz="2800" i="1" dirty="0"/>
              <a:t>, </a:t>
            </a:r>
            <a:r>
              <a:rPr lang="ru-RU" sz="2800" i="1" dirty="0" smtClean="0"/>
              <a:t>Семён, Вера</a:t>
            </a:r>
            <a:r>
              <a:rPr lang="ru-RU" sz="2800" i="1" dirty="0"/>
              <a:t>, </a:t>
            </a:r>
            <a:r>
              <a:rPr lang="ru-RU" sz="2800" i="1" dirty="0" err="1" smtClean="0"/>
              <a:t>Екатер</a:t>
            </a:r>
            <a:r>
              <a:rPr lang="en-US" sz="2800" i="1" dirty="0"/>
              <a:t>ú</a:t>
            </a:r>
            <a:r>
              <a:rPr lang="ru-RU" sz="2800" i="1" dirty="0"/>
              <a:t>на, </a:t>
            </a:r>
            <a:r>
              <a:rPr lang="ru-RU" sz="2800" i="1" dirty="0" smtClean="0"/>
              <a:t>Светлана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B0F0"/>
                </a:solidFill>
              </a:rPr>
              <a:t>Алесь, </a:t>
            </a:r>
            <a:r>
              <a:rPr lang="ru-RU" sz="2800" dirty="0" err="1" smtClean="0">
                <a:solidFill>
                  <a:srgbClr val="00B0F0"/>
                </a:solidFill>
              </a:rPr>
              <a:t>Пятрусь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Ригор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800" i="1" dirty="0" err="1" smtClean="0"/>
              <a:t>Йолкин</a:t>
            </a:r>
            <a:r>
              <a:rPr lang="ru-RU" sz="2800" i="1" dirty="0"/>
              <a:t>; </a:t>
            </a:r>
            <a:r>
              <a:rPr lang="ru-RU" sz="2800" i="1" dirty="0" err="1" smtClean="0"/>
              <a:t>Бугайов</a:t>
            </a:r>
            <a:r>
              <a:rPr lang="ru-RU" sz="2800" i="1" dirty="0"/>
              <a:t>, </a:t>
            </a:r>
            <a:r>
              <a:rPr lang="ru-RU" sz="2800" i="1" dirty="0" err="1" smtClean="0"/>
              <a:t>Воробйова</a:t>
            </a:r>
            <a:r>
              <a:rPr lang="ru-RU" sz="2800" i="1" dirty="0"/>
              <a:t>, </a:t>
            </a:r>
            <a:r>
              <a:rPr lang="ru-RU" sz="2800" i="1" dirty="0" err="1" smtClean="0"/>
              <a:t>Окайомов</a:t>
            </a:r>
            <a:r>
              <a:rPr lang="ru-RU" sz="2800" i="1" dirty="0"/>
              <a:t>, </a:t>
            </a:r>
            <a:r>
              <a:rPr lang="ru-RU" sz="2800" i="1" dirty="0" err="1" smtClean="0"/>
              <a:t>Алфьоров</a:t>
            </a:r>
            <a:r>
              <a:rPr lang="ru-RU" sz="2800" i="1" dirty="0"/>
              <a:t>, </a:t>
            </a:r>
            <a:r>
              <a:rPr lang="ru-RU" sz="2800" i="1" dirty="0" err="1" smtClean="0"/>
              <a:t>Верьовкін</a:t>
            </a:r>
            <a:r>
              <a:rPr lang="ru-RU" sz="2800" i="1" dirty="0"/>
              <a:t>, </a:t>
            </a:r>
            <a:r>
              <a:rPr lang="ru-RU" sz="2800" i="1" dirty="0" err="1" smtClean="0"/>
              <a:t>Дьорнов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Корольов</a:t>
            </a:r>
            <a:r>
              <a:rPr lang="ru-RU" sz="2800" i="1" dirty="0"/>
              <a:t>, </a:t>
            </a:r>
            <a:r>
              <a:rPr lang="ru-RU" sz="2800" i="1" dirty="0" err="1" smtClean="0"/>
              <a:t>Новосьолов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Лихачов</a:t>
            </a:r>
            <a:r>
              <a:rPr lang="ru-RU" sz="2800" i="1" dirty="0"/>
              <a:t>, </a:t>
            </a:r>
            <a:r>
              <a:rPr lang="ru-RU" sz="2800" i="1" dirty="0" err="1" smtClean="0"/>
              <a:t>Пугачов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Щипачов</a:t>
            </a:r>
            <a:r>
              <a:rPr lang="ru-RU" sz="2800" i="1" dirty="0"/>
              <a:t>, </a:t>
            </a:r>
            <a:r>
              <a:rPr lang="ru-RU" sz="2800" i="1" dirty="0" err="1" smtClean="0"/>
              <a:t>Хрущов</a:t>
            </a:r>
            <a:r>
              <a:rPr lang="ru-RU" sz="2800" i="1" dirty="0" smtClean="0"/>
              <a:t>.</a:t>
            </a:r>
          </a:p>
          <a:p>
            <a:r>
              <a:rPr lang="ru-RU" sz="2800" i="1" dirty="0" err="1" smtClean="0"/>
              <a:t>Голембйовский</a:t>
            </a:r>
            <a:r>
              <a:rPr lang="ru-RU" sz="2800" i="1" dirty="0"/>
              <a:t>, </a:t>
            </a:r>
            <a:r>
              <a:rPr lang="ru-RU" sz="2800" i="1" dirty="0" err="1" smtClean="0"/>
              <a:t>Мйод</a:t>
            </a:r>
            <a:r>
              <a:rPr lang="uk-UA" sz="2800" i="1" dirty="0" smtClean="0"/>
              <a:t>о</a:t>
            </a:r>
            <a:r>
              <a:rPr lang="ru-RU" sz="2800" i="1" dirty="0" err="1" smtClean="0"/>
              <a:t>вич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Пйотр</a:t>
            </a:r>
            <a:r>
              <a:rPr lang="en-US" sz="2800" i="1" dirty="0"/>
              <a:t>ó</a:t>
            </a:r>
            <a:r>
              <a:rPr lang="ru-RU" sz="2800" i="1" dirty="0" err="1" smtClean="0"/>
              <a:t>вский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Генсь</a:t>
            </a:r>
            <a:r>
              <a:rPr lang="uk-UA" sz="2800" i="1" dirty="0" smtClean="0"/>
              <a:t>о</a:t>
            </a:r>
            <a:r>
              <a:rPr lang="ru-RU" sz="2800" i="1" dirty="0" err="1" smtClean="0"/>
              <a:t>рский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710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-97776"/>
            <a:ext cx="11828417" cy="9337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 по батькові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" y="0"/>
            <a:ext cx="5721531" cy="746286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0131" y="681091"/>
            <a:ext cx="6106886" cy="61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5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-136964"/>
            <a:ext cx="10637520" cy="94686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Правописна порада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17" y="1541417"/>
            <a:ext cx="11501846" cy="5107577"/>
          </a:xfrm>
        </p:spPr>
        <p:txBody>
          <a:bodyPr>
            <a:normAutofit/>
          </a:bodyPr>
          <a:lstStyle/>
          <a:p>
            <a:r>
              <a:rPr lang="ru-RU" sz="3200" b="1" dirty="0"/>
              <a:t>Іменники </a:t>
            </a:r>
            <a:r>
              <a:rPr lang="ru-RU" sz="3200" b="1" dirty="0" err="1"/>
              <a:t>чоловічого</a:t>
            </a:r>
            <a:r>
              <a:rPr lang="ru-RU" sz="3200" b="1" dirty="0"/>
              <a:t> роду в </a:t>
            </a:r>
            <a:r>
              <a:rPr lang="ru-RU" sz="3200" b="1" dirty="0" err="1"/>
              <a:t>давальному</a:t>
            </a:r>
            <a:r>
              <a:rPr lang="ru-RU" sz="3200" b="1" dirty="0"/>
              <a:t> </a:t>
            </a:r>
            <a:r>
              <a:rPr lang="ru-RU" sz="3200" b="1" dirty="0" err="1"/>
              <a:t>відмінку</a:t>
            </a:r>
            <a:r>
              <a:rPr lang="ru-RU" sz="3200" b="1" dirty="0"/>
              <a:t> </a:t>
            </a:r>
            <a:r>
              <a:rPr lang="ru-RU" sz="3200" b="1" dirty="0" err="1"/>
              <a:t>можуть</a:t>
            </a:r>
            <a:r>
              <a:rPr lang="ru-RU" sz="3200" b="1" dirty="0"/>
              <a:t> </a:t>
            </a:r>
            <a:r>
              <a:rPr lang="ru-RU" sz="3200" b="1" dirty="0" err="1"/>
              <a:t>мати</a:t>
            </a:r>
            <a:r>
              <a:rPr lang="ru-RU" sz="3200" b="1" dirty="0"/>
              <a:t> </a:t>
            </a:r>
            <a:r>
              <a:rPr lang="ru-RU" sz="3200" b="1" dirty="0" err="1"/>
              <a:t>паралельні</a:t>
            </a:r>
            <a:r>
              <a:rPr lang="ru-RU" sz="3200" b="1" dirty="0"/>
              <a:t> </a:t>
            </a:r>
            <a:r>
              <a:rPr lang="ru-RU" sz="3200" b="1" dirty="0" err="1"/>
              <a:t>закінчення</a:t>
            </a:r>
            <a:r>
              <a:rPr lang="ru-RU" sz="3200" b="1" dirty="0"/>
              <a:t>: </a:t>
            </a:r>
            <a:r>
              <a:rPr lang="ru-RU" sz="3200" b="1" i="1" dirty="0">
                <a:solidFill>
                  <a:srgbClr val="FFFF00"/>
                </a:solidFill>
              </a:rPr>
              <a:t>-</a:t>
            </a:r>
            <a:r>
              <a:rPr lang="ru-RU" sz="3200" b="1" i="1" dirty="0" err="1">
                <a:solidFill>
                  <a:srgbClr val="FFFF00"/>
                </a:solidFill>
              </a:rPr>
              <a:t>ові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i="1" dirty="0">
                <a:solidFill>
                  <a:srgbClr val="FFFF00"/>
                </a:solidFill>
              </a:rPr>
              <a:t>-</a:t>
            </a:r>
            <a:r>
              <a:rPr lang="ru-RU" sz="3200" b="1" i="1" dirty="0" err="1">
                <a:solidFill>
                  <a:srgbClr val="FFFF00"/>
                </a:solidFill>
              </a:rPr>
              <a:t>еві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i="1" dirty="0">
                <a:solidFill>
                  <a:srgbClr val="FFFF00"/>
                </a:solidFill>
              </a:rPr>
              <a:t>-</a:t>
            </a:r>
            <a:r>
              <a:rPr lang="ru-RU" sz="3200" b="1" i="1" dirty="0" err="1">
                <a:solidFill>
                  <a:srgbClr val="FFFF00"/>
                </a:solidFill>
              </a:rPr>
              <a:t>єві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та </a:t>
            </a:r>
            <a:r>
              <a:rPr lang="ru-RU" sz="3200" b="1" i="1" dirty="0">
                <a:solidFill>
                  <a:srgbClr val="FFFF00"/>
                </a:solidFill>
              </a:rPr>
              <a:t>-у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i="1" dirty="0">
                <a:solidFill>
                  <a:srgbClr val="FFFF00"/>
                </a:solidFill>
              </a:rPr>
              <a:t>-ю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Перевагу</a:t>
            </a:r>
            <a:r>
              <a:rPr lang="ru-RU" sz="3200" b="1" dirty="0"/>
              <a:t> </a:t>
            </a:r>
            <a:r>
              <a:rPr lang="ru-RU" sz="3200" b="1" dirty="0" err="1"/>
              <a:t>слід</a:t>
            </a:r>
            <a:r>
              <a:rPr lang="ru-RU" sz="3200" b="1" dirty="0"/>
              <a:t> </a:t>
            </a:r>
            <a:r>
              <a:rPr lang="ru-RU" sz="3200" b="1" dirty="0" err="1"/>
              <a:t>надавати</a:t>
            </a:r>
            <a:r>
              <a:rPr lang="ru-RU" sz="3200" b="1" dirty="0"/>
              <a:t> </a:t>
            </a:r>
            <a:r>
              <a:rPr lang="ru-RU" sz="3200" b="1" dirty="0" err="1"/>
              <a:t>закінченню</a:t>
            </a:r>
            <a:r>
              <a:rPr lang="ru-RU" sz="3200" b="1" dirty="0"/>
              <a:t> </a:t>
            </a:r>
            <a:r>
              <a:rPr lang="ru-RU" sz="3200" b="1" i="1" dirty="0"/>
              <a:t>-</a:t>
            </a:r>
            <a:r>
              <a:rPr lang="ru-RU" sz="3200" b="1" i="1" dirty="0" err="1">
                <a:solidFill>
                  <a:srgbClr val="FF0000"/>
                </a:solidFill>
              </a:rPr>
              <a:t>ові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i="1" dirty="0">
                <a:solidFill>
                  <a:srgbClr val="FF0000"/>
                </a:solidFill>
              </a:rPr>
              <a:t>-</a:t>
            </a:r>
            <a:r>
              <a:rPr lang="ru-RU" sz="3200" b="1" i="1" dirty="0" err="1">
                <a:solidFill>
                  <a:srgbClr val="FF0000"/>
                </a:solidFill>
              </a:rPr>
              <a:t>еві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i="1" dirty="0"/>
              <a:t>-</a:t>
            </a:r>
            <a:r>
              <a:rPr lang="ru-RU" sz="3200" b="1" i="1" dirty="0" err="1">
                <a:solidFill>
                  <a:srgbClr val="FF0000"/>
                </a:solidFill>
              </a:rPr>
              <a:t>єві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/>
              <a:t>тому правильно буде </a:t>
            </a:r>
            <a:r>
              <a:rPr lang="ru-RU" sz="3200" b="1" dirty="0" err="1"/>
              <a:t>писати</a:t>
            </a:r>
            <a:r>
              <a:rPr lang="ru-RU" sz="3200" b="1" dirty="0"/>
              <a:t> </a:t>
            </a:r>
            <a:r>
              <a:rPr lang="ru-RU" sz="3200" b="1" i="1" dirty="0" err="1"/>
              <a:t>заступникові</a:t>
            </a:r>
            <a:r>
              <a:rPr lang="ru-RU" sz="3200" b="1" i="1" dirty="0"/>
              <a:t> </a:t>
            </a:r>
            <a:r>
              <a:rPr lang="ru-RU" sz="3200" b="1" i="1" dirty="0" err="1"/>
              <a:t>міністра</a:t>
            </a:r>
            <a:r>
              <a:rPr lang="ru-RU" sz="3200" b="1" i="1" dirty="0"/>
              <a:t>. </a:t>
            </a:r>
            <a:r>
              <a:rPr lang="ru-RU" sz="3200" b="1" dirty="0" err="1"/>
              <a:t>Однак</a:t>
            </a:r>
            <a:r>
              <a:rPr lang="ru-RU" sz="3200" b="1" dirty="0"/>
              <a:t> </a:t>
            </a:r>
            <a:r>
              <a:rPr lang="ru-RU" sz="3200" b="1" dirty="0" err="1"/>
              <a:t>якщо</a:t>
            </a:r>
            <a:r>
              <a:rPr lang="ru-RU" sz="3200" b="1" dirty="0"/>
              <a:t> в </a:t>
            </a:r>
            <a:r>
              <a:rPr lang="ru-RU" sz="3200" b="1" dirty="0" err="1"/>
              <a:t>тексті</a:t>
            </a:r>
            <a:r>
              <a:rPr lang="ru-RU" sz="3200" b="1" dirty="0"/>
              <a:t> </a:t>
            </a:r>
            <a:r>
              <a:rPr lang="ru-RU" sz="3200" b="1" dirty="0" err="1"/>
              <a:t>вжито</a:t>
            </a:r>
            <a:r>
              <a:rPr lang="ru-RU" sz="3200" b="1" dirty="0"/>
              <a:t> </a:t>
            </a:r>
            <a:r>
              <a:rPr lang="ru-RU" sz="3200" b="1" dirty="0" err="1"/>
              <a:t>поряд</a:t>
            </a:r>
            <a:r>
              <a:rPr lang="ru-RU" sz="3200" b="1" dirty="0"/>
              <a:t> два й </a:t>
            </a:r>
            <a:r>
              <a:rPr lang="ru-RU" sz="3200" b="1" dirty="0" err="1"/>
              <a:t>більше</a:t>
            </a:r>
            <a:r>
              <a:rPr lang="ru-RU" sz="3200" b="1" dirty="0"/>
              <a:t> </a:t>
            </a:r>
            <a:r>
              <a:rPr lang="ru-RU" sz="3200" b="1" dirty="0" err="1"/>
              <a:t>іменників</a:t>
            </a:r>
            <a:r>
              <a:rPr lang="ru-RU" sz="3200" b="1" dirty="0"/>
              <a:t>, </a:t>
            </a:r>
            <a:r>
              <a:rPr lang="ru-RU" sz="3200" b="1" dirty="0" err="1"/>
              <a:t>закінчення</a:t>
            </a:r>
            <a:r>
              <a:rPr lang="ru-RU" sz="3200" b="1" dirty="0"/>
              <a:t> </a:t>
            </a:r>
            <a:r>
              <a:rPr lang="ru-RU" sz="3200" b="1" dirty="0" err="1"/>
              <a:t>слід</a:t>
            </a:r>
            <a:r>
              <a:rPr lang="ru-RU" sz="3200" b="1" dirty="0"/>
              <a:t> </a:t>
            </a:r>
            <a:r>
              <a:rPr lang="ru-RU" sz="3200" b="1" dirty="0" err="1"/>
              <a:t>чергувати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уникнути</a:t>
            </a:r>
            <a:r>
              <a:rPr lang="ru-RU" sz="3200" b="1" dirty="0"/>
              <a:t> </a:t>
            </a:r>
            <a:r>
              <a:rPr lang="ru-RU" sz="3200" b="1" dirty="0" err="1"/>
              <a:t>одноманітності</a:t>
            </a:r>
            <a:r>
              <a:rPr lang="ru-RU" sz="3200" b="1" dirty="0"/>
              <a:t>. </a:t>
            </a:r>
          </a:p>
          <a:p>
            <a:r>
              <a:rPr lang="ru-RU" sz="3200" b="1" dirty="0" err="1"/>
              <a:t>Наприклад</a:t>
            </a:r>
            <a:r>
              <a:rPr lang="ru-RU" sz="3200" b="1" dirty="0"/>
              <a:t>: </a:t>
            </a:r>
            <a:r>
              <a:rPr lang="ru-RU" sz="3200" b="1" i="1" dirty="0" smtClean="0">
                <a:solidFill>
                  <a:srgbClr val="FFFF00"/>
                </a:solidFill>
              </a:rPr>
              <a:t>заступнику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міністра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Василенкові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Сергію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Геннадійовичу</a:t>
            </a:r>
            <a:r>
              <a:rPr lang="ru-RU" sz="3200" b="1" i="1" dirty="0"/>
              <a:t>;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директоруліцею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Савчукові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Євгену</a:t>
            </a:r>
            <a:r>
              <a:rPr lang="ru-RU" sz="3200" b="1" i="1" dirty="0" smtClean="0">
                <a:solidFill>
                  <a:srgbClr val="FFFF00"/>
                </a:solidFill>
              </a:rPr>
              <a:t> Григоровичу</a:t>
            </a:r>
            <a:r>
              <a:rPr lang="ru-RU" sz="3200" b="1" i="1" dirty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3665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171</TotalTime>
  <Words>1243</Words>
  <Application>Microsoft Office PowerPoint</Application>
  <PresentationFormat>Широкоэкранный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Arsenal</vt:lpstr>
      <vt:lpstr>Calibri</vt:lpstr>
      <vt:lpstr>Century Gothic</vt:lpstr>
      <vt:lpstr>Courier New</vt:lpstr>
      <vt:lpstr>Georgia</vt:lpstr>
      <vt:lpstr>Mistral</vt:lpstr>
      <vt:lpstr>Monotype Corsiva</vt:lpstr>
      <vt:lpstr>Times New Roman</vt:lpstr>
      <vt:lpstr>Wingdings 3</vt:lpstr>
      <vt:lpstr>След самолета</vt:lpstr>
      <vt:lpstr>ТЕМА 8  ВЛАСНІ ОСОБОВІ Й ГЕОГРАФІЧНІ НАЗВИ В ПРОФЕСІЙНОМУ МОВЛЕННІ </vt:lpstr>
      <vt:lpstr>Український правопис 2019 Правописний блок: написання складних слів</vt:lpstr>
      <vt:lpstr>Український правопис 2019 </vt:lpstr>
      <vt:lpstr>Український правопис 2019</vt:lpstr>
      <vt:lpstr>Походження українських прізвищ та імен </vt:lpstr>
      <vt:lpstr>Клопіт із правописом прізвищ</vt:lpstr>
      <vt:lpstr>Білоруські та російські імена й прізвища за традицією не транслітеруємо, а передаємо українськими відповідниками</vt:lpstr>
      <vt:lpstr>Правопис по батькові</vt:lpstr>
      <vt:lpstr>Правописна порада</vt:lpstr>
      <vt:lpstr>За новим правописом прізвища російські на –ой передаємо через –ий. </vt:lpstr>
      <vt:lpstr>Відтворіть прізвища українською</vt:lpstr>
      <vt:lpstr>Український правопис 2019</vt:lpstr>
      <vt:lpstr>ЛЕКСИЧНИЙ БЛОК Відредагуйте подані словосполучення відповідно до літературних норм</vt:lpstr>
      <vt:lpstr>Виправити помилки в оформленні документа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  ВЛАСНІ ОСОБОВІ Й ГЕОГРАФІЧНІ НАЗВИ В ПРОФЕСІЙНОМУ МОВЛЕННІ</dc:title>
  <dc:creator>admin</dc:creator>
  <cp:lastModifiedBy>admin</cp:lastModifiedBy>
  <cp:revision>19</cp:revision>
  <dcterms:created xsi:type="dcterms:W3CDTF">2023-11-06T19:42:27Z</dcterms:created>
  <dcterms:modified xsi:type="dcterms:W3CDTF">2023-11-07T08:59:01Z</dcterms:modified>
</cp:coreProperties>
</file>