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69" r:id="rId4"/>
    <p:sldId id="266" r:id="rId5"/>
    <p:sldId id="259" r:id="rId6"/>
    <p:sldId id="260" r:id="rId7"/>
    <p:sldId id="267" r:id="rId8"/>
    <p:sldId id="261" r:id="rId9"/>
    <p:sldId id="262" r:id="rId10"/>
    <p:sldId id="268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81" autoAdjust="0"/>
  </p:normalViewPr>
  <p:slideViewPr>
    <p:cSldViewPr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92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4400" i="1" dirty="0">
                <a:effectLst/>
                <a:latin typeface="+mn-lt"/>
              </a:rPr>
              <a:t>Спортивні змагання являються одним з найбільш ефективним видом спортивно – масової роботи.</a:t>
            </a:r>
            <a:br>
              <a:rPr lang="ru-RU" sz="3600" dirty="0">
                <a:effectLst/>
              </a:rPr>
            </a:br>
            <a:endParaRPr lang="ru-RU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8673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i="1" dirty="0"/>
              <a:t>склад учасників;</a:t>
            </a:r>
            <a:endParaRPr lang="ru-RU" dirty="0"/>
          </a:p>
          <a:p>
            <a:pPr lvl="0"/>
            <a:r>
              <a:rPr lang="uk-UA" dirty="0"/>
              <a:t>програма змагання, форма заліку;</a:t>
            </a:r>
            <a:endParaRPr lang="ru-RU" dirty="0"/>
          </a:p>
          <a:p>
            <a:pPr lvl="0"/>
            <a:r>
              <a:rPr lang="uk-UA" dirty="0"/>
              <a:t>система оцінки результатів;</a:t>
            </a:r>
            <a:endParaRPr lang="ru-RU" dirty="0"/>
          </a:p>
          <a:p>
            <a:pPr lvl="0"/>
            <a:r>
              <a:rPr lang="uk-UA" dirty="0"/>
              <a:t>порядок та терміни подання заявок;</a:t>
            </a:r>
            <a:endParaRPr lang="ru-RU" dirty="0"/>
          </a:p>
          <a:p>
            <a:pPr lvl="0"/>
            <a:r>
              <a:rPr lang="uk-UA" dirty="0"/>
              <a:t>умови нагородження переможців особової та командної першості;</a:t>
            </a:r>
            <a:endParaRPr lang="ru-RU" dirty="0"/>
          </a:p>
          <a:p>
            <a:pPr lvl="0"/>
            <a:r>
              <a:rPr lang="uk-UA" dirty="0"/>
              <a:t>відповідальність організації за безпеку учасників.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612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Суддівська колегія.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Головний суддя  створює склад суддівської колегії до якої входять: його заступник, головний секретар, помічник секретаря, старші судді, секунданти, старший суддя на фініші (або на виді), судді при учасниках, суддя-інформатор. </a:t>
            </a:r>
            <a:endParaRPr lang="ru-RU" dirty="0"/>
          </a:p>
          <a:p>
            <a:r>
              <a:rPr lang="uk-UA" dirty="0"/>
              <a:t>У залежності від кваліфікації судді розподіляються на категорії: суддя по спорту, суддя 1-ої категорії, національної категорії, міжнародної категорії. Для суддів проводиться нарада, на якій розглядається положення про змагання з визначенням одного тлумачення його пунктів, основні розділи правил змагання, план розташування суддів.</a:t>
            </a:r>
            <a:endParaRPr lang="ru-RU" dirty="0"/>
          </a:p>
          <a:p>
            <a:r>
              <a:rPr lang="uk-UA" dirty="0"/>
              <a:t>Спортивні судді на змаганнях повинні бути одягнені в установлену форму.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0077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Агітаційне забезпечення змагань</a:t>
            </a:r>
            <a:r>
              <a:rPr lang="uk-UA" i="1" dirty="0">
                <a:effectLst/>
              </a:rPr>
              <a:t>: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випуск афіш, програм, запрошень, листівок, фотостендів, інформаційних оголошень;</a:t>
            </a:r>
            <a:endParaRPr lang="ru-RU" dirty="0"/>
          </a:p>
          <a:p>
            <a:pPr lvl="0"/>
            <a:r>
              <a:rPr lang="uk-UA" dirty="0"/>
              <a:t>своєчасне заповнення підсумкових таблиць, вручення грамот, дипломів;</a:t>
            </a:r>
            <a:endParaRPr lang="ru-RU" dirty="0"/>
          </a:p>
          <a:p>
            <a:pPr lvl="0"/>
            <a:r>
              <a:rPr lang="uk-UA" dirty="0"/>
              <a:t>оформлення місць змагання (прапори, гірлянди, панно, афіші з рекламою, плакати, спортивні лозунги, таблиці рекордів та ін.).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612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Фінансове та господарське забезпечення змагань: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/>
              <a:t>підготовка споруд, ремонт та придбання інвентарю та обладнання;</a:t>
            </a:r>
            <a:endParaRPr lang="ru-RU" dirty="0"/>
          </a:p>
          <a:p>
            <a:pPr lvl="0"/>
            <a:r>
              <a:rPr lang="uk-UA" dirty="0"/>
              <a:t>забезпечення транспорту для перевезення спортсменів;</a:t>
            </a:r>
            <a:endParaRPr lang="ru-RU" dirty="0"/>
          </a:p>
          <a:p>
            <a:pPr lvl="0"/>
            <a:r>
              <a:rPr lang="uk-UA" dirty="0"/>
              <a:t>підготовка місць проживання;</a:t>
            </a:r>
            <a:endParaRPr lang="ru-RU" dirty="0"/>
          </a:p>
          <a:p>
            <a:pPr lvl="0"/>
            <a:r>
              <a:rPr lang="uk-UA" dirty="0"/>
              <a:t>організація харчування спортсменів;</a:t>
            </a:r>
            <a:endParaRPr lang="ru-RU" dirty="0"/>
          </a:p>
          <a:p>
            <a:pPr lvl="0"/>
            <a:r>
              <a:rPr lang="uk-UA" dirty="0"/>
              <a:t>фінансування виробництва афіш, програм, запрошень, протоколів, зведених таблиць та ін.;</a:t>
            </a:r>
            <a:endParaRPr lang="ru-RU" dirty="0"/>
          </a:p>
          <a:p>
            <a:pPr lvl="0"/>
            <a:r>
              <a:rPr lang="uk-UA" dirty="0"/>
              <a:t>придбання грамот, дипломів, медалей, кубків, призів, канцелярських товарів та ін.;</a:t>
            </a:r>
            <a:endParaRPr lang="ru-RU" dirty="0"/>
          </a:p>
          <a:p>
            <a:pPr lvl="0"/>
            <a:r>
              <a:rPr lang="uk-UA" dirty="0"/>
              <a:t>оплата виробництва та придбання обладнань для оформлення місць змагань;</a:t>
            </a:r>
            <a:endParaRPr lang="ru-RU" dirty="0"/>
          </a:p>
          <a:p>
            <a:r>
              <a:rPr lang="uk-UA" dirty="0"/>
              <a:t>оплату суддів, медперсоналу, обслуговуючого персоналу та </a:t>
            </a:r>
            <a:r>
              <a:rPr lang="uk-UA" dirty="0" err="1"/>
              <a:t>ін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81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/>
          </a:bodyPr>
          <a:lstStyle/>
          <a:p>
            <a:r>
              <a:rPr lang="uk-UA" b="1" i="1" dirty="0"/>
              <a:t>За характером заліку та визначення результатів усі спортивні змагання розподіляються на особові, особово-командні та командні.</a:t>
            </a:r>
            <a:endParaRPr lang="ru-RU" dirty="0"/>
          </a:p>
          <a:p>
            <a:r>
              <a:rPr lang="uk-UA" b="1" i="1" dirty="0"/>
              <a:t>За формою проведення: відкриті та закриті, очні та заочні, одноразові та, одноденні та багатоденні, офіційні та товариські, класифікаційні.</a:t>
            </a:r>
            <a:endParaRPr lang="ru-RU" dirty="0"/>
          </a:p>
          <a:p>
            <a:r>
              <a:rPr lang="uk-UA" b="1" i="1" dirty="0"/>
              <a:t>За  масштабом проведення: внутрішні, зовнішні та міжнародні.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688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09160"/>
          </a:xfrm>
        </p:spPr>
        <p:txBody>
          <a:bodyPr>
            <a:normAutofit fontScale="92500" lnSpcReduction="10000"/>
          </a:bodyPr>
          <a:lstStyle/>
          <a:p>
            <a:r>
              <a:rPr lang="uk-UA" b="1" i="1" dirty="0"/>
              <a:t>Внутрішні змагання: першість з видів спорту, навчально-залікові, масові багатоборства, естафети, спартакіади у колективах фізкультури навчальних закладів(середні </a:t>
            </a:r>
            <a:r>
              <a:rPr lang="uk-UA" b="1" i="1" dirty="0" err="1"/>
              <a:t>загально-освітні</a:t>
            </a:r>
            <a:r>
              <a:rPr lang="uk-UA" b="1" i="1" dirty="0"/>
              <a:t> школи, ліцеї, коледжі, ПТУ, ВНЗ), різних організаціях, підприємствах незалежно від форми власності. </a:t>
            </a:r>
            <a:endParaRPr lang="ru-RU" dirty="0"/>
          </a:p>
          <a:p>
            <a:r>
              <a:rPr lang="uk-UA" b="1" i="1" dirty="0"/>
              <a:t>Зовнішні змагання: районні та міські, обласні, зональні, національні.</a:t>
            </a:r>
            <a:endParaRPr lang="ru-RU" dirty="0"/>
          </a:p>
          <a:p>
            <a:r>
              <a:rPr lang="uk-UA" b="1" i="1" dirty="0"/>
              <a:t>Міжнародні змагання: матчеві, національні, кубкові, універсіади, чемпіонати Європи, Світу, Олімпійські ігри.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970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i="1" dirty="0">
                <a:effectLst/>
              </a:rPr>
              <a:t>Засоби проведення змагань: прямий, круговий, з вибуванням та мішаний.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uk-UA" b="1" i="1" dirty="0"/>
              <a:t>Прямий спосіб: застосовується під час проведення особових та особово-командних змагань. У ньому результати учасників переводять у бали. Сутність способу у послідовному чи одночасному виконанні змагальних елементів на одній спортивній арені. Використовуються у легкій атлетиці, лижному, ковзанярському, велосипедному, плаванні, гімнастиці, акробатиці та ін.</a:t>
            </a:r>
            <a:endParaRPr lang="ru-RU" dirty="0"/>
          </a:p>
          <a:p>
            <a:r>
              <a:rPr lang="uk-UA" b="1" i="1" dirty="0"/>
              <a:t>Круговий спосіб: базується на принципі послідовних зустрічей кожного учасника (команди) з рештою, застосовується головним чином у спортивних іграх та єдиноборствах.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88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904656"/>
          </a:xfrm>
        </p:spPr>
        <p:txBody>
          <a:bodyPr>
            <a:normAutofit fontScale="92500"/>
          </a:bodyPr>
          <a:lstStyle/>
          <a:p>
            <a:r>
              <a:rPr lang="uk-UA" b="1" i="1" dirty="0"/>
              <a:t>Незважаючи на значну </a:t>
            </a:r>
            <a:r>
              <a:rPr lang="uk-UA" b="1" i="1" dirty="0" err="1"/>
              <a:t>довготривалість</a:t>
            </a:r>
            <a:r>
              <a:rPr lang="uk-UA" b="1" i="1" dirty="0"/>
              <a:t> змагань, круговий спосіб дозволяє достатньо довго та об'єктивно оцінити всіх учасників та команди.</a:t>
            </a:r>
            <a:endParaRPr lang="ru-RU" dirty="0"/>
          </a:p>
          <a:p>
            <a:r>
              <a:rPr lang="uk-UA" b="1" i="1" dirty="0"/>
              <a:t>Спосіб проведення з вибуванням - це вибування учасників або команд після одного чи декількох поразок. Його називають "Кубковим" або "Олімпійським". Він дає можливість включити у змагання велику кількість учасників або команд та проводить їх у стиснуті терміни.</a:t>
            </a:r>
            <a:endParaRPr lang="ru-RU" dirty="0"/>
          </a:p>
          <a:p>
            <a:r>
              <a:rPr lang="uk-UA" b="1" i="1" dirty="0"/>
              <a:t>Мішаний спосіб - це послідовне сполучення одне за одне змагання 2-х систем, тобто спочатку по круговій (в зонах або групах), а потім з вибуванням (півфінали та фінал)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0662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i="1" dirty="0">
                <a:effectLst/>
              </a:rPr>
              <a:t>Для організації та  проведення змагань необхідно: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b="1" i="1" dirty="0"/>
              <a:t>створити оргкомітет по підготовці та проведенню змагань;</a:t>
            </a:r>
            <a:endParaRPr lang="ru-RU" dirty="0"/>
          </a:p>
          <a:p>
            <a:pPr lvl="0"/>
            <a:r>
              <a:rPr lang="uk-UA" b="1" i="1" dirty="0"/>
              <a:t>розробити положення про змагання;</a:t>
            </a:r>
            <a:endParaRPr lang="ru-RU" dirty="0"/>
          </a:p>
          <a:p>
            <a:pPr lvl="0"/>
            <a:r>
              <a:rPr lang="uk-UA" b="1" i="1" dirty="0"/>
              <a:t>скласти кошторис витрат;</a:t>
            </a:r>
            <a:endParaRPr lang="ru-RU" dirty="0"/>
          </a:p>
          <a:p>
            <a:pPr lvl="0"/>
            <a:r>
              <a:rPr lang="uk-UA" b="1" i="1" dirty="0"/>
              <a:t>підібрати суддівську колегію та організувати її роботу;</a:t>
            </a:r>
            <a:endParaRPr lang="ru-RU" dirty="0"/>
          </a:p>
          <a:p>
            <a:pPr lvl="0"/>
            <a:r>
              <a:rPr lang="uk-UA" b="1" i="1" dirty="0"/>
              <a:t>оповістити про змагання через засоби масової інформації та афіші;</a:t>
            </a:r>
            <a:endParaRPr lang="ru-RU" dirty="0"/>
          </a:p>
          <a:p>
            <a:pPr lvl="0"/>
            <a:r>
              <a:rPr lang="uk-UA" b="1" i="1" dirty="0"/>
              <a:t>організувати прийом та обробку заяв на участь у змаганнях;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731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uk-UA" b="1" i="1" dirty="0"/>
              <a:t>скласти програму та графік змагань;</a:t>
            </a:r>
            <a:endParaRPr lang="ru-RU" dirty="0"/>
          </a:p>
          <a:p>
            <a:pPr lvl="0"/>
            <a:r>
              <a:rPr lang="uk-UA" b="1" i="1" dirty="0"/>
              <a:t>скласти сценарій відкриття та закриття змагань, забезпечити нагородження переможців;</a:t>
            </a:r>
            <a:endParaRPr lang="ru-RU" dirty="0"/>
          </a:p>
          <a:p>
            <a:pPr lvl="0"/>
            <a:r>
              <a:rPr lang="uk-UA" b="1" i="1" dirty="0"/>
              <a:t>підготувати та організувати спортивні споруди;</a:t>
            </a:r>
            <a:endParaRPr lang="ru-RU" dirty="0"/>
          </a:p>
          <a:p>
            <a:pPr lvl="0"/>
            <a:r>
              <a:rPr lang="uk-UA" b="1" i="1" dirty="0"/>
              <a:t>забезпечити медичне обслуговування;</a:t>
            </a:r>
            <a:endParaRPr lang="ru-RU" dirty="0"/>
          </a:p>
          <a:p>
            <a:pPr lvl="0"/>
            <a:r>
              <a:rPr lang="uk-UA" b="1" i="1" dirty="0"/>
              <a:t>визначити заходи обслуговування учасників змагань та глядачів;</a:t>
            </a:r>
            <a:endParaRPr lang="ru-RU" dirty="0"/>
          </a:p>
          <a:p>
            <a:r>
              <a:rPr lang="uk-UA" b="1" i="1" dirty="0"/>
              <a:t>забезпечити чітку та своєчасну інформацію за результатами проведення змагань.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6607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Оргкомітет змагань.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Складає план підготовки та проведення змагань: розв'язує питання медобслуговування, призначення головного суддю змагань, агітаційно-пропагандистські заходи, фінансового та господарського забезпечення.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08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2376264"/>
          </a:xfrm>
        </p:spPr>
        <p:txBody>
          <a:bodyPr>
            <a:noAutofit/>
          </a:bodyPr>
          <a:lstStyle/>
          <a:p>
            <a:r>
              <a:rPr lang="uk-UA" sz="2400" i="1" dirty="0">
                <a:effectLst/>
              </a:rPr>
              <a:t>Положення про змагання. Це основний документ, регламентуючий усі умови проведення даного змагання.  Його складає організація, що планує проведення </a:t>
            </a:r>
            <a:r>
              <a:rPr lang="uk-UA" sz="2400" i="1" dirty="0" err="1">
                <a:effectLst/>
              </a:rPr>
              <a:t>змагання.У</a:t>
            </a:r>
            <a:r>
              <a:rPr lang="uk-UA" sz="2400" i="1" dirty="0">
                <a:effectLst/>
              </a:rPr>
              <a:t> ньому висвітлюються слідуючи розділи:</a:t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068960"/>
            <a:ext cx="8229600" cy="3629040"/>
          </a:xfrm>
        </p:spPr>
        <p:txBody>
          <a:bodyPr>
            <a:normAutofit/>
          </a:bodyPr>
          <a:lstStyle/>
          <a:p>
            <a:pPr lvl="0"/>
            <a:r>
              <a:rPr lang="uk-UA" b="1" i="1" dirty="0"/>
              <a:t>назва змагання, її характер та вид спорту;</a:t>
            </a:r>
            <a:endParaRPr lang="ru-RU" dirty="0"/>
          </a:p>
          <a:p>
            <a:pPr lvl="0"/>
            <a:r>
              <a:rPr lang="uk-UA" b="1" i="1" dirty="0"/>
              <a:t>мета та задачі змагання;</a:t>
            </a:r>
            <a:endParaRPr lang="ru-RU" dirty="0"/>
          </a:p>
          <a:p>
            <a:pPr lvl="0"/>
            <a:r>
              <a:rPr lang="uk-UA" dirty="0"/>
              <a:t>термін та місце проведення;</a:t>
            </a:r>
            <a:endParaRPr lang="ru-RU" dirty="0"/>
          </a:p>
          <a:p>
            <a:pPr lvl="0"/>
            <a:r>
              <a:rPr lang="uk-UA" b="1" i="1" dirty="0"/>
              <a:t>керівництво проведенням змагання (хто організовує та керує);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656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4F4F4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</TotalTime>
  <Words>781</Words>
  <Application>Microsoft Macintosh PowerPoint</Application>
  <PresentationFormat>Экран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Спортивні змагання являються одним з найбільш ефективним видом спортивно – масової роботи. </vt:lpstr>
      <vt:lpstr>Презентация PowerPoint</vt:lpstr>
      <vt:lpstr>Презентация PowerPoint</vt:lpstr>
      <vt:lpstr>Засоби проведення змагань: прямий, круговий, з вибуванням та мішаний.</vt:lpstr>
      <vt:lpstr>Презентация PowerPoint</vt:lpstr>
      <vt:lpstr>Для організації та  проведення змагань необхідно: </vt:lpstr>
      <vt:lpstr>Презентация PowerPoint</vt:lpstr>
      <vt:lpstr>Оргкомітет змагань. </vt:lpstr>
      <vt:lpstr>Положення про змагання. Це основний документ, регламентуючий усі умови проведення даного змагання.  Його складає організація, що планує проведення змагання.У ньому висвітлюються слідуючи розділи: </vt:lpstr>
      <vt:lpstr>Презентация PowerPoint</vt:lpstr>
      <vt:lpstr>Суддівська колегія. </vt:lpstr>
      <vt:lpstr>Агітаційне забезпечення змагань: </vt:lpstr>
      <vt:lpstr>Фінансове та господарське забезпечення змагань: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Організація та проведення спортивних змагань </dc:title>
  <dc:creator>HP</dc:creator>
  <cp:lastModifiedBy>Microsoft Office User</cp:lastModifiedBy>
  <cp:revision>10</cp:revision>
  <dcterms:created xsi:type="dcterms:W3CDTF">2016-11-27T16:30:41Z</dcterms:created>
  <dcterms:modified xsi:type="dcterms:W3CDTF">2023-02-06T17:51:25Z</dcterms:modified>
</cp:coreProperties>
</file>